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651" r:id="rId1"/>
  </p:sldMasterIdLst>
  <p:notesMasterIdLst>
    <p:notesMasterId r:id="rId10"/>
  </p:notesMasterIdLst>
  <p:handoutMasterIdLst>
    <p:handoutMasterId r:id="rId11"/>
  </p:handoutMasterIdLst>
  <p:sldIdLst>
    <p:sldId id="594" r:id="rId2"/>
    <p:sldId id="613" r:id="rId3"/>
    <p:sldId id="604" r:id="rId4"/>
    <p:sldId id="609" r:id="rId5"/>
    <p:sldId id="610" r:id="rId6"/>
    <p:sldId id="605" r:id="rId7"/>
    <p:sldId id="608" r:id="rId8"/>
    <p:sldId id="607" r:id="rId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80"/>
    <a:srgbClr val="000099"/>
    <a:srgbClr val="0000FF"/>
    <a:srgbClr val="0033CC"/>
    <a:srgbClr val="0000CC"/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04" autoAdjust="0"/>
  </p:normalViewPr>
  <p:slideViewPr>
    <p:cSldViewPr snapToGrid="0">
      <p:cViewPr varScale="1">
        <p:scale>
          <a:sx n="117" d="100"/>
          <a:sy n="117" d="100"/>
        </p:scale>
        <p:origin x="-2196" y="-102"/>
      </p:cViewPr>
      <p:guideLst>
        <p:guide orient="horz" pos="2150"/>
        <p:guide pos="2880"/>
      </p:guideLst>
    </p:cSldViewPr>
  </p:slideViewPr>
  <p:outlineViewPr>
    <p:cViewPr>
      <p:scale>
        <a:sx n="50" d="100"/>
        <a:sy n="50" d="100"/>
      </p:scale>
      <p:origin x="0" y="3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-2058" y="-126"/>
      </p:cViewPr>
      <p:guideLst>
        <p:guide orient="horz" pos="2926"/>
        <p:guide pos="2209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475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21" tIns="46409" rIns="92821" bIns="46409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7" y="0"/>
            <a:ext cx="3038475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21" tIns="46409" rIns="92821" bIns="46409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55079"/>
            <a:ext cx="3038475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21" tIns="46409" rIns="92821" bIns="46409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7" y="8855079"/>
            <a:ext cx="3038475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21" tIns="46409" rIns="92821" bIns="46409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5FF779D1-72BB-4BF2-9965-BD872296B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91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21" tIns="46409" rIns="92821" bIns="46409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7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21" tIns="46409" rIns="92821" bIns="46409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698500"/>
            <a:ext cx="4646613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40" y="4416429"/>
            <a:ext cx="5140325" cy="4181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21" tIns="46409" rIns="92821" bIns="46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1267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21" tIns="46409" rIns="92821" bIns="46409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7" y="8831267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821" tIns="46409" rIns="92821" bIns="46409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37FC70C8-6C91-48D4-89FE-C99184C58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02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25000"/>
      </a:spcBef>
      <a:spcAft>
        <a:spcPct val="2500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5000"/>
      </a:spcBef>
      <a:spcAft>
        <a:spcPct val="2500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5000"/>
      </a:spcBef>
      <a:spcAft>
        <a:spcPct val="2500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5000"/>
      </a:spcBef>
      <a:spcAft>
        <a:spcPct val="2500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5000"/>
      </a:spcBef>
      <a:spcAft>
        <a:spcPct val="2500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BBA5D3-DE4F-4F3B-B53C-F1A9C7BA5BF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7" y="4587879"/>
            <a:ext cx="6792913" cy="4181475"/>
          </a:xfrm>
          <a:noFill/>
          <a:ln w="9525"/>
        </p:spPr>
        <p:txBody>
          <a:bodyPr/>
          <a:lstStyle/>
          <a:p>
            <a:r>
              <a:rPr lang="en-US" sz="1800" smtClean="0"/>
              <a:t>Leave this slide on the screen as the FC walks to podium</a:t>
            </a:r>
          </a:p>
          <a:p>
            <a:endParaRPr lang="en-US" sz="1800" smtClean="0"/>
          </a:p>
          <a:p>
            <a:endParaRPr lang="en-US" sz="18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0BFF0F-C3E9-4EF4-BBFC-4E27D099E1F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11638"/>
            <a:ext cx="7010400" cy="4945062"/>
          </a:xfrm>
          <a:noFill/>
          <a:ln w="9525"/>
        </p:spPr>
        <p:txBody>
          <a:bodyPr/>
          <a:lstStyle/>
          <a:p>
            <a:pPr>
              <a:lnSpc>
                <a:spcPct val="105000"/>
              </a:lnSpc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971927" y="8831267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821" tIns="46409" rIns="92821" bIns="46409" anchor="b"/>
          <a:lstStyle/>
          <a:p>
            <a:pPr algn="r" defTabSz="928688" eaLnBrk="0" hangingPunct="0"/>
            <a:fld id="{AC49D643-D4AB-4ED3-A43C-49913A1A0AC7}" type="slidenum">
              <a:rPr lang="en-US" sz="1200" b="0">
                <a:latin typeface="Times New Roman" pitchFamily="18" charset="0"/>
              </a:rPr>
              <a:pPr algn="r" defTabSz="928688" eaLnBrk="0" hangingPunct="0"/>
              <a:t>3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51338"/>
            <a:ext cx="7010400" cy="4805362"/>
          </a:xfrm>
          <a:noFill/>
          <a:ln w="9525"/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err="1" smtClean="0">
                <a:latin typeface="Calibri"/>
                <a:ea typeface="Calibri"/>
                <a:cs typeface="Times New Roman"/>
              </a:rPr>
              <a:t>yphoon</a:t>
            </a:r>
            <a:r>
              <a:rPr lang="en-US" sz="20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latin typeface="Calibri"/>
                <a:ea typeface="Calibri"/>
                <a:cs typeface="Times New Roman"/>
              </a:rPr>
              <a:t>Haiyan</a:t>
            </a:r>
            <a:r>
              <a:rPr lang="en-US" sz="2000" dirty="0" smtClean="0">
                <a:latin typeface="Calibri"/>
                <a:ea typeface="Calibri"/>
                <a:cs typeface="Times New Roman"/>
              </a:rPr>
              <a:t> (known as Typhoon Yolanda in the Philippines) devastated portions of Southeast Asia, particularly the Philippines, on November 8, 2013.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It is the deadliest Philippine typhoon on record, killing at least 6,201 people in that country alone.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err="1" smtClean="0">
                <a:latin typeface="Calibri"/>
                <a:ea typeface="Calibri"/>
                <a:cs typeface="Times New Roman"/>
              </a:rPr>
              <a:t>Haiyan</a:t>
            </a:r>
            <a:r>
              <a:rPr lang="en-US" sz="2000" dirty="0" smtClean="0">
                <a:latin typeface="Calibri"/>
                <a:ea typeface="Calibri"/>
                <a:cs typeface="Times New Roman"/>
              </a:rPr>
              <a:t> is also the strongest storm recorded at landfall, and unofficially the strongest typhoon ever recorded in terms of wind speed.  As of January, 2014, bodies are still being found.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The thirtieth named storm of the 2013 Pacific typhoon season , the Joint Typhoon Warning Centre (JTWC) assessed the system as a Category 5-equivalent super typhoon.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</a:p>
          <a:p>
            <a:pPr marL="1543050" lvl="3" indent="-1714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/>
                <a:ea typeface="Calibri"/>
                <a:cs typeface="Times New Roman"/>
              </a:rPr>
              <a:t>Highest winds 10-minute sustained:  230 km/h (145 mph)</a:t>
            </a:r>
          </a:p>
          <a:p>
            <a:pPr marL="1543050" lvl="3" indent="-1714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/>
                <a:ea typeface="Calibri"/>
                <a:cs typeface="Times New Roman"/>
              </a:rPr>
              <a:t>1-minute sustained:  315 km/h (195 mph) </a:t>
            </a:r>
          </a:p>
          <a:p>
            <a:pPr marL="1543050" lvl="3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/>
                <a:ea typeface="Calibri"/>
                <a:cs typeface="Times New Roman"/>
              </a:rPr>
              <a:t>Lowest pressure 895 mbar (</a:t>
            </a:r>
            <a:r>
              <a:rPr lang="en-US" sz="1800" dirty="0" err="1" smtClean="0">
                <a:latin typeface="Calibri"/>
                <a:ea typeface="Calibri"/>
                <a:cs typeface="Times New Roman"/>
              </a:rPr>
              <a:t>hPa</a:t>
            </a:r>
            <a:r>
              <a:rPr lang="en-US" sz="1800" dirty="0" smtClean="0">
                <a:latin typeface="Calibri"/>
                <a:ea typeface="Calibri"/>
                <a:cs typeface="Times New Roman"/>
              </a:rPr>
              <a:t>); 26.43 </a:t>
            </a:r>
            <a:r>
              <a:rPr lang="en-US" sz="1800" dirty="0" err="1" smtClean="0">
                <a:latin typeface="Calibri"/>
                <a:ea typeface="Calibri"/>
                <a:cs typeface="Times New Roman"/>
              </a:rPr>
              <a:t>inHg</a:t>
            </a:r>
            <a:r>
              <a:rPr lang="en-US" sz="1800" dirty="0" smtClean="0">
                <a:latin typeface="Calibri"/>
                <a:ea typeface="Calibri"/>
                <a:cs typeface="Times New Roman"/>
              </a:rPr>
              <a:t>  (Estimated) </a:t>
            </a:r>
          </a:p>
          <a:p>
            <a:pPr marL="1543050" lvl="3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/>
                <a:ea typeface="Calibri"/>
                <a:cs typeface="Times New Roman"/>
              </a:rPr>
              <a:t>Fatalities 6,241 confirmed, 1,785 missing </a:t>
            </a:r>
          </a:p>
          <a:p>
            <a:pPr marL="1543050" lvl="3" indent="-1714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/>
                <a:ea typeface="Calibri"/>
                <a:cs typeface="Times New Roman"/>
              </a:rPr>
              <a:t>Damage $1.5 billion (2013 USD)  (Preliminary total) </a:t>
            </a:r>
            <a:endParaRPr lang="en-US" sz="1800" dirty="0" smtClean="0">
              <a:effectLst/>
              <a:latin typeface="Calibri"/>
              <a:ea typeface="Calibri"/>
              <a:cs typeface="Times New Roman"/>
            </a:endParaRP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FC70C8-6C91-48D4-89FE-C99184C58F3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69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 txBox="1">
            <a:spLocks noGrp="1" noChangeArrowheads="1"/>
          </p:cNvSpPr>
          <p:nvPr/>
        </p:nvSpPr>
        <p:spPr bwMode="auto">
          <a:xfrm>
            <a:off x="3971927" y="8831267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821" tIns="46409" rIns="92821" bIns="46409" anchor="b"/>
          <a:lstStyle/>
          <a:p>
            <a:pPr algn="r" defTabSz="928688" eaLnBrk="0" hangingPunct="0"/>
            <a:fld id="{61448E0B-1343-4125-BD85-D1BAE09EB047}" type="slidenum">
              <a:rPr lang="en-US" sz="1200" b="0">
                <a:latin typeface="Times New Roman" pitchFamily="18" charset="0"/>
              </a:rPr>
              <a:pPr algn="r" defTabSz="928688" eaLnBrk="0" hangingPunct="0"/>
              <a:t>7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15" y="4416429"/>
            <a:ext cx="6838950" cy="4803775"/>
          </a:xfrm>
          <a:noFill/>
          <a:ln w="9525"/>
        </p:spPr>
        <p:txBody>
          <a:bodyPr/>
          <a:lstStyle/>
          <a:p>
            <a:endParaRPr lang="en-US" sz="18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FC70C8-6C91-48D4-89FE-C99184C58F3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75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152400"/>
            <a:ext cx="8839200" cy="647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434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3434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52400"/>
            <a:ext cx="8675687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83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6838" name="Line 6"/>
          <p:cNvSpPr>
            <a:spLocks noChangeShapeType="1"/>
          </p:cNvSpPr>
          <p:nvPr userDrawn="1"/>
        </p:nvSpPr>
        <p:spPr bwMode="auto">
          <a:xfrm>
            <a:off x="152400" y="919163"/>
            <a:ext cx="8763000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 type="none" w="sm" len="sm"/>
            <a:tailEnd type="none" w="sm" len="sm"/>
          </a:ln>
          <a:effectLst>
            <a:outerShdw dist="68392" dir="4091915" algn="ctr" rotWithShape="0">
              <a:srgbClr val="0000CC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55000"/>
              </a:lnSpc>
              <a:spcBef>
                <a:spcPct val="30000"/>
              </a:spcBef>
              <a:spcAft>
                <a:spcPct val="30000"/>
              </a:spcAft>
              <a:defRPr/>
            </a:pPr>
            <a:endParaRPr lang="en-US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5400675"/>
            <a:ext cx="9144000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Tropical Cyclone Operations and Research:  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Setting our Future Course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2D2DB9">
                  <a:lumMod val="75000"/>
                </a:srgbClr>
              </a:solidFill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65325" y="6139339"/>
            <a:ext cx="521335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2D2DB9">
                    <a:lumMod val="75000"/>
                  </a:srgbClr>
                </a:solidFill>
                <a:latin typeface="Arial" pitchFamily="34" charset="0"/>
              </a:rPr>
              <a:t>March </a:t>
            </a:r>
            <a:r>
              <a:rPr lang="en-US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</a:rPr>
              <a:t>1 – 5, 2015</a:t>
            </a:r>
            <a:endParaRPr lang="en-US" dirty="0">
              <a:solidFill>
                <a:srgbClr val="2D2DB9">
                  <a:lumMod val="75000"/>
                </a:srgbClr>
              </a:solidFill>
              <a:latin typeface="Arial" pitchFamily="34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71513" y="184150"/>
            <a:ext cx="7802562" cy="8248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sz="2200" dirty="0" smtClean="0">
                <a:solidFill>
                  <a:srgbClr val="000099"/>
                </a:solidFill>
                <a:latin typeface="Arial" pitchFamily="34" charset="0"/>
              </a:rPr>
              <a:t>69</a:t>
            </a:r>
            <a:r>
              <a:rPr lang="en-US" sz="2200" baseline="30000" dirty="0" smtClean="0">
                <a:solidFill>
                  <a:srgbClr val="000099"/>
                </a:solidFill>
                <a:latin typeface="Arial" pitchFamily="34" charset="0"/>
              </a:rPr>
              <a:t>th</a:t>
            </a:r>
            <a:r>
              <a:rPr lang="en-US" sz="2200" dirty="0" smtClean="0">
                <a:solidFill>
                  <a:srgbClr val="000099"/>
                </a:solidFill>
                <a:latin typeface="Arial" pitchFamily="34" charset="0"/>
              </a:rPr>
              <a:t> Interdepartmental </a:t>
            </a:r>
            <a:r>
              <a:rPr lang="en-US" sz="2200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</a:rPr>
              <a:t>Hurricane</a:t>
            </a:r>
            <a:r>
              <a:rPr lang="en-US" sz="2200" dirty="0" smtClean="0">
                <a:solidFill>
                  <a:srgbClr val="000099"/>
                </a:solidFill>
                <a:latin typeface="Arial" pitchFamily="34" charset="0"/>
              </a:rPr>
              <a:t> Conference</a:t>
            </a:r>
          </a:p>
          <a:p>
            <a:pPr algn="ctr" eaLnBrk="0" hangingPunct="0">
              <a:lnSpc>
                <a:spcPct val="85000"/>
              </a:lnSpc>
              <a:defRPr/>
            </a:pP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</a:rPr>
              <a:t>2015 Tropical Cyclone Research Forum</a:t>
            </a:r>
            <a:endParaRPr lang="en-US" sz="3200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376838" name="Line 6"/>
          <p:cNvSpPr>
            <a:spLocks noChangeShapeType="1"/>
          </p:cNvSpPr>
          <p:nvPr/>
        </p:nvSpPr>
        <p:spPr bwMode="auto">
          <a:xfrm>
            <a:off x="191294" y="1114425"/>
            <a:ext cx="8763000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 type="none" w="sm" len="sm"/>
            <a:tailEnd type="none" w="sm" len="sm"/>
          </a:ln>
          <a:effectLst>
            <a:outerShdw dist="68392" dir="4091915" algn="ctr" rotWithShape="0">
              <a:srgbClr val="0000CC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55000"/>
              </a:lnSpc>
              <a:spcBef>
                <a:spcPct val="30000"/>
              </a:spcBef>
              <a:spcAft>
                <a:spcPct val="3000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06" y="1552575"/>
            <a:ext cx="6657975" cy="3745111"/>
          </a:xfrm>
          <a:prstGeom prst="rect">
            <a:avLst/>
          </a:prstGeom>
        </p:spPr>
      </p:pic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3590925" y="4879975"/>
            <a:ext cx="1962910" cy="24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55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800" dirty="0" smtClean="0">
                <a:solidFill>
                  <a:srgbClr val="FFFFFF"/>
                </a:solidFill>
              </a:rPr>
              <a:t>Typhoon </a:t>
            </a:r>
            <a:r>
              <a:rPr lang="en-US" sz="1800" dirty="0" err="1" smtClean="0">
                <a:solidFill>
                  <a:srgbClr val="FFFFFF"/>
                </a:solidFill>
              </a:rPr>
              <a:t>Haiyan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8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4876800" y="1981200"/>
            <a:ext cx="4038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98613" y="1570038"/>
            <a:ext cx="5929312" cy="126188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5000"/>
              </a:lnSpc>
            </a:pPr>
            <a:r>
              <a:rPr lang="en-US" sz="3200" dirty="0"/>
              <a:t>Mr. </a:t>
            </a:r>
            <a:r>
              <a:rPr lang="en-US" sz="3200" dirty="0" smtClean="0"/>
              <a:t>David </a:t>
            </a:r>
            <a:r>
              <a:rPr lang="en-US" sz="3200" dirty="0" err="1" smtClean="0"/>
              <a:t>McCarren</a:t>
            </a:r>
            <a:endParaRPr lang="en-US" sz="3200" dirty="0"/>
          </a:p>
          <a:p>
            <a:pPr algn="ctr" eaLnBrk="0" hangingPunct="0">
              <a:lnSpc>
                <a:spcPct val="95000"/>
              </a:lnSpc>
            </a:pPr>
            <a:r>
              <a:rPr lang="en-US" dirty="0"/>
              <a:t>Federal Coordinator for </a:t>
            </a:r>
            <a:r>
              <a:rPr lang="en-US" dirty="0" smtClean="0"/>
              <a:t>Meteorology (Acting)</a:t>
            </a:r>
            <a:endParaRPr lang="en-US" sz="2600" dirty="0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0" y="5099050"/>
            <a:ext cx="9144000" cy="155119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50000"/>
              </a:lnSpc>
            </a:pPr>
            <a:endParaRPr lang="en-US" dirty="0"/>
          </a:p>
          <a:p>
            <a:pPr algn="ctr" eaLnBrk="0" hangingPunct="0">
              <a:lnSpc>
                <a:spcPct val="90000"/>
              </a:lnSpc>
            </a:pPr>
            <a:r>
              <a:rPr lang="en-US" dirty="0"/>
              <a:t>The Office of the Federal Coordinator for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dirty="0"/>
              <a:t>Meteorological Services and Supporting </a:t>
            </a:r>
            <a:r>
              <a:rPr lang="en-US" dirty="0" smtClean="0"/>
              <a:t>Research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dirty="0" smtClean="0"/>
              <a:t>(OFCM)      </a:t>
            </a:r>
            <a:endParaRPr lang="en-US" dirty="0"/>
          </a:p>
          <a:p>
            <a:pPr algn="ctr" eaLnBrk="0" hangingPunct="0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82588" y="2968625"/>
            <a:ext cx="8362950" cy="1791260"/>
          </a:xfrm>
          <a:prstGeom prst="rect">
            <a:avLst/>
          </a:prstGeom>
          <a:noFill/>
          <a:ln w="57150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69</a:t>
            </a: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th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Interdepartmental Hurricane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Conference</a:t>
            </a:r>
          </a:p>
          <a:p>
            <a:pPr algn="ctr" eaLnBrk="0" hangingPunct="0">
              <a:lnSpc>
                <a:spcPct val="120000"/>
              </a:lnSpc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2015 Tropical Cyclone Research Forum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Tropical Cyclone Operations and Research:  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Setting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our Future Course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61988" y="198438"/>
            <a:ext cx="7802562" cy="55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3600" dirty="0" smtClean="0"/>
              <a:t>Final Remarks</a:t>
            </a:r>
            <a:endParaRPr lang="en-US" sz="3600" dirty="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81769" y="1076325"/>
            <a:ext cx="8763000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 type="none" w="sm" len="sm"/>
            <a:tailEnd type="none" w="sm" len="sm"/>
          </a:ln>
          <a:effectLst>
            <a:outerShdw dist="68392" dir="4091915" algn="ctr" rotWithShape="0">
              <a:srgbClr val="0000CC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55000"/>
              </a:lnSpc>
              <a:spcBef>
                <a:spcPct val="30000"/>
              </a:spcBef>
              <a:spcAft>
                <a:spcPct val="3000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38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77963"/>
            <a:ext cx="5649913" cy="4652962"/>
          </a:xfrm>
        </p:spPr>
        <p:txBody>
          <a:bodyPr/>
          <a:lstStyle/>
          <a:p>
            <a:pPr marL="230188" indent="-230188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/>
              <a:t>Typhoon </a:t>
            </a:r>
            <a:r>
              <a:rPr lang="en-US" sz="2000" b="1" dirty="0" err="1" smtClean="0"/>
              <a:t>Haiyan</a:t>
            </a:r>
            <a:r>
              <a:rPr lang="en-US" sz="2000" b="1" dirty="0" smtClean="0"/>
              <a:t>, one of the most powerful storms in history.  Yet we remember Sandy, Irene, Katrina, and so many others…</a:t>
            </a:r>
            <a:endParaRPr lang="en-US" sz="2200" b="1" dirty="0" smtClean="0"/>
          </a:p>
        </p:txBody>
      </p:sp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649288" y="198438"/>
            <a:ext cx="7802562" cy="55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3600"/>
              <a:t>Reminder of Why Are We Here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350" y="2781300"/>
            <a:ext cx="574675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0188" indent="-230188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We must continue to build upon the synergy and collaboration we’ve achieved in </a:t>
            </a:r>
            <a:r>
              <a:rPr lang="en-US" sz="2000" dirty="0"/>
              <a:t>the tropical cyclone </a:t>
            </a:r>
            <a:r>
              <a:rPr lang="en-US" sz="2000" dirty="0" smtClean="0"/>
              <a:t>community since we developed the 2007 </a:t>
            </a:r>
            <a:r>
              <a:rPr lang="en-US" sz="2000" i="1" dirty="0" smtClean="0"/>
              <a:t>Interagency Strategic Research Plan for Tropical Cyclones: The Way Ahead</a:t>
            </a:r>
            <a:r>
              <a:rPr lang="en-US" sz="2000" dirty="0" smtClean="0"/>
              <a:t> to:</a:t>
            </a:r>
          </a:p>
          <a:p>
            <a:pPr marL="687388" lvl="1" indent="-230188" eaLnBrk="0" hangingPunc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Ensure we get the “biggest bang for the buck” in a tough budgetary climate</a:t>
            </a:r>
          </a:p>
          <a:p>
            <a:pPr marL="687388" lvl="1" indent="-230188" eaLnBrk="0" hangingPunc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Ultimately, minimize the Nation’s vulnerability to nature’s most destructive forces</a:t>
            </a:r>
          </a:p>
          <a:p>
            <a:pPr marL="687388" lvl="1" indent="-230188" eaLnBrk="0" hangingPunc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sz="2000" dirty="0" smtClean="0"/>
          </a:p>
          <a:p>
            <a:pPr marL="687388" lvl="1" indent="-230188" eaLnBrk="0" hangingPunc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sz="2000" dirty="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34144" y="923925"/>
            <a:ext cx="8763000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 type="none" w="sm" len="sm"/>
            <a:tailEnd type="none" w="sm" len="sm"/>
          </a:ln>
          <a:effectLst>
            <a:outerShdw dist="68392" dir="4091915" algn="ctr" rotWithShape="0">
              <a:srgbClr val="0000CC"/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55000"/>
              </a:lnSpc>
              <a:spcBef>
                <a:spcPct val="30000"/>
              </a:spcBef>
              <a:spcAft>
                <a:spcPct val="3000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255" y="1051030"/>
            <a:ext cx="3219450" cy="180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737" y="2959176"/>
            <a:ext cx="3488263" cy="1962148"/>
          </a:xfrm>
          <a:prstGeom prst="rect">
            <a:avLst/>
          </a:prstGeom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7399868" y="4529541"/>
            <a:ext cx="2001702" cy="20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55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200" dirty="0" smtClean="0">
                <a:solidFill>
                  <a:schemeClr val="bg1"/>
                </a:solidFill>
              </a:rPr>
              <a:t>Sandy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6565900" y="2465655"/>
            <a:ext cx="2001702" cy="20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55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200" dirty="0" smtClean="0"/>
              <a:t>Typhoon </a:t>
            </a:r>
            <a:r>
              <a:rPr lang="en-US" sz="1200" dirty="0" err="1" smtClean="0"/>
              <a:t>Haiyan</a:t>
            </a:r>
            <a:endParaRPr lang="en-US" sz="1200" dirty="0"/>
          </a:p>
        </p:txBody>
      </p:sp>
      <p:pic>
        <p:nvPicPr>
          <p:cNvPr id="12" name="Picture 2" descr="S:\Data\CONFERENCES\IHC\IHC12\Images\Hurricane-Irene\irene cropped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0668" y="4948348"/>
            <a:ext cx="2438400" cy="187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6773272" y="6366516"/>
            <a:ext cx="2001702" cy="20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55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200" dirty="0" smtClean="0"/>
              <a:t>Hurricane Irene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Forum Outcomes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26" y="892629"/>
            <a:ext cx="8839200" cy="5410200"/>
          </a:xfrm>
        </p:spPr>
        <p:txBody>
          <a:bodyPr/>
          <a:lstStyle/>
          <a:p>
            <a:r>
              <a:rPr lang="en-US" sz="2000" b="1" dirty="0" smtClean="0"/>
              <a:t>Partnerships </a:t>
            </a:r>
            <a:r>
              <a:rPr lang="en-US" sz="2000" b="1" dirty="0"/>
              <a:t>are more important than ever; the ability of our TC community to work together keeps the TC forecast and warning </a:t>
            </a:r>
            <a:r>
              <a:rPr lang="en-US" sz="2000" b="1" dirty="0" smtClean="0"/>
              <a:t>enterprise moving forward</a:t>
            </a:r>
            <a:r>
              <a:rPr lang="en-US" sz="2000" b="1" dirty="0"/>
              <a:t>.  </a:t>
            </a:r>
            <a:endParaRPr lang="en-US" sz="2000" b="1" dirty="0" smtClean="0"/>
          </a:p>
          <a:p>
            <a:r>
              <a:rPr lang="en-US" sz="2000" b="1" dirty="0" smtClean="0"/>
              <a:t>Sandy </a:t>
            </a:r>
            <a:r>
              <a:rPr lang="en-US" sz="2000" b="1" dirty="0"/>
              <a:t> supplemental has also had a big impact.</a:t>
            </a:r>
          </a:p>
          <a:p>
            <a:r>
              <a:rPr lang="en-US" sz="2000" b="1" dirty="0" smtClean="0"/>
              <a:t>A </a:t>
            </a:r>
            <a:r>
              <a:rPr lang="en-US" sz="2000" b="1" dirty="0"/>
              <a:t>lot of work is focused on genesis and rapid intensification.</a:t>
            </a:r>
          </a:p>
          <a:p>
            <a:r>
              <a:rPr lang="en-US" sz="2000" b="1" dirty="0" smtClean="0"/>
              <a:t>The </a:t>
            </a:r>
            <a:r>
              <a:rPr lang="en-US" sz="2000" b="1" dirty="0"/>
              <a:t>NOAA/Navy </a:t>
            </a:r>
            <a:r>
              <a:rPr lang="en-US" sz="2000" b="1" dirty="0" smtClean="0"/>
              <a:t>multi-model ensemble will be expanded to all basins</a:t>
            </a:r>
          </a:p>
          <a:p>
            <a:r>
              <a:rPr lang="en-US" sz="2000" b="1" dirty="0" smtClean="0"/>
              <a:t>Assimilation </a:t>
            </a:r>
            <a:r>
              <a:rPr lang="en-US" sz="2000" b="1" dirty="0"/>
              <a:t>of </a:t>
            </a:r>
            <a:r>
              <a:rPr lang="en-US" sz="2000" b="1" dirty="0" err="1"/>
              <a:t>dropsonde</a:t>
            </a:r>
            <a:r>
              <a:rPr lang="en-US" sz="2000" b="1" dirty="0"/>
              <a:t> observations have a positive impact on model track forecasts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Model </a:t>
            </a:r>
            <a:r>
              <a:rPr lang="en-US" sz="2000" b="1" dirty="0"/>
              <a:t>results much improved for track and intensity in 2014.</a:t>
            </a:r>
          </a:p>
          <a:p>
            <a:r>
              <a:rPr lang="en-US" sz="2000" b="1" dirty="0" smtClean="0"/>
              <a:t>New </a:t>
            </a:r>
            <a:r>
              <a:rPr lang="en-US" sz="2000" b="1" dirty="0"/>
              <a:t>(some on the horizon) observation technologies are extremely promising; e.g., HDSS, APAR, air-deployable profiling floats, wave gliders, Coyote UAS, GOES-R, and the CYGNSS satellite constellation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NOAA flying hours are up.</a:t>
            </a:r>
            <a:r>
              <a:rPr lang="en-US" sz="2000" b="1" baseline="0" dirty="0" smtClean="0"/>
              <a:t>  </a:t>
            </a:r>
            <a:endParaRPr lang="en-US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Forum Outcomes - 2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63" y="944880"/>
            <a:ext cx="8839200" cy="5410200"/>
          </a:xfrm>
        </p:spPr>
        <p:txBody>
          <a:bodyPr/>
          <a:lstStyle/>
          <a:p>
            <a:r>
              <a:rPr lang="en-US" sz="2400" b="1" dirty="0" smtClean="0"/>
              <a:t>Key </a:t>
            </a:r>
            <a:r>
              <a:rPr lang="en-US" sz="2400" b="1" dirty="0"/>
              <a:t>research issues are model intensity errors, rapid </a:t>
            </a:r>
            <a:r>
              <a:rPr lang="en-US" sz="2400" b="1" dirty="0" smtClean="0"/>
              <a:t>intensification, and </a:t>
            </a:r>
            <a:r>
              <a:rPr lang="en-US" sz="2400" b="1" dirty="0"/>
              <a:t>genesis.</a:t>
            </a:r>
          </a:p>
          <a:p>
            <a:r>
              <a:rPr lang="en-US" sz="2400" b="1" dirty="0" smtClean="0"/>
              <a:t>May </a:t>
            </a:r>
            <a:r>
              <a:rPr lang="en-US" sz="2400" b="1" dirty="0"/>
              <a:t>be useful to invite the growing number of state meteorologists </a:t>
            </a:r>
            <a:r>
              <a:rPr lang="en-US" sz="2400" b="1" dirty="0" smtClean="0"/>
              <a:t>to the IHC </a:t>
            </a:r>
            <a:r>
              <a:rPr lang="en-US" sz="2400" b="1" dirty="0"/>
              <a:t>to give state government views of TC impacts on their </a:t>
            </a:r>
            <a:r>
              <a:rPr lang="en-US" sz="2400" b="1" dirty="0" smtClean="0"/>
              <a:t>citizens, societal </a:t>
            </a:r>
            <a:r>
              <a:rPr lang="en-US" sz="2400" b="1" dirty="0"/>
              <a:t>costs and issues, and ways to improve TC forecast info </a:t>
            </a:r>
            <a:r>
              <a:rPr lang="en-US" sz="2400" b="1" dirty="0" smtClean="0"/>
              <a:t>for integration </a:t>
            </a:r>
            <a:r>
              <a:rPr lang="en-US" sz="2400" b="1" dirty="0"/>
              <a:t>in their decision processes</a:t>
            </a:r>
          </a:p>
          <a:p>
            <a:r>
              <a:rPr lang="en-US" sz="2400" b="1" dirty="0" smtClean="0"/>
              <a:t>An </a:t>
            </a:r>
            <a:r>
              <a:rPr lang="en-US" sz="2400" b="1" dirty="0"/>
              <a:t>acronym definition list would be helpful for the </a:t>
            </a:r>
            <a:r>
              <a:rPr lang="en-US" sz="2400" b="1" dirty="0" smtClean="0"/>
              <a:t>IHC attendees(related </a:t>
            </a:r>
            <a:r>
              <a:rPr lang="en-US" sz="2400" b="1" dirty="0"/>
              <a:t>to abstracts and presentations).  Could build from </a:t>
            </a:r>
            <a:r>
              <a:rPr lang="en-US" sz="2400" b="1" dirty="0" smtClean="0"/>
              <a:t>past IHCs.</a:t>
            </a:r>
          </a:p>
          <a:p>
            <a:r>
              <a:rPr lang="en-US" sz="2400" b="1" dirty="0" smtClean="0"/>
              <a:t>The </a:t>
            </a:r>
            <a:r>
              <a:rPr lang="en-US" sz="2400" b="1" dirty="0"/>
              <a:t>presentations reflected excellent collaborations and </a:t>
            </a:r>
            <a:r>
              <a:rPr lang="en-US" sz="2400" b="1" dirty="0" smtClean="0"/>
              <a:t>partnerships in </a:t>
            </a:r>
            <a:r>
              <a:rPr lang="en-US" sz="2400" b="1" dirty="0"/>
              <a:t>research and applications. The number of platforms and the </a:t>
            </a:r>
            <a:r>
              <a:rPr lang="en-US" sz="2400" b="1" dirty="0" smtClean="0"/>
              <a:t>data being shared </a:t>
            </a:r>
            <a:r>
              <a:rPr lang="en-US" sz="2400" b="1" dirty="0"/>
              <a:t>is impressive</a:t>
            </a:r>
            <a:r>
              <a:rPr lang="en-US" sz="2400" b="1" dirty="0" smtClean="0"/>
              <a:t>.  A considerable amount of R&amp;D data is getting into operations.</a:t>
            </a:r>
            <a:endParaRPr lang="en-US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Next Steps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Update and publish the 2015 National Hurricane Operations Plan</a:t>
            </a:r>
          </a:p>
          <a:p>
            <a:r>
              <a:rPr lang="en-US" b="1" dirty="0" smtClean="0"/>
              <a:t>Complete a comprehensive assessment of our Nation’s tropical cyclone research program and publish an assessment report, to include updated priorities for the operational centers (NHC, CPHC, and JTWC)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037"/>
          <p:cNvSpPr txBox="1">
            <a:spLocks noChangeArrowheads="1"/>
          </p:cNvSpPr>
          <p:nvPr/>
        </p:nvSpPr>
        <p:spPr bwMode="auto">
          <a:xfrm>
            <a:off x="699294" y="198438"/>
            <a:ext cx="7802562" cy="51090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3200" dirty="0" smtClean="0"/>
              <a:t>A Special Thank You</a:t>
            </a:r>
            <a:endParaRPr lang="en-US" sz="3200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34144" y="914400"/>
            <a:ext cx="8763000" cy="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 type="none" w="sm" len="sm"/>
            <a:tailEnd type="none" w="sm" len="sm"/>
          </a:ln>
          <a:effectLst>
            <a:outerShdw dist="68392" dir="4091915" algn="ctr" rotWithShape="0">
              <a:srgbClr val="0000CC"/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55000"/>
              </a:lnSpc>
              <a:spcBef>
                <a:spcPct val="30000"/>
              </a:spcBef>
              <a:spcAft>
                <a:spcPct val="3000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graphicFrame>
        <p:nvGraphicFramePr>
          <p:cNvPr id="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940584"/>
              </p:ext>
            </p:extLst>
          </p:nvPr>
        </p:nvGraphicFramePr>
        <p:xfrm>
          <a:off x="406400" y="1419225"/>
          <a:ext cx="8388350" cy="4057650"/>
        </p:xfrm>
        <a:graphic>
          <a:graphicData uri="http://schemas.openxmlformats.org/drawingml/2006/table">
            <a:tbl>
              <a:tblPr/>
              <a:tblGrid>
                <a:gridCol w="4194175"/>
                <a:gridCol w="4194175"/>
              </a:tblGrid>
              <a:tr h="6743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Forum Technical Director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Assistant Director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Mr. Bob Dumont (OFCM/STC)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Col Paul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Roelle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(Air Force / OFCM)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Forum Coordinator for Logistics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Ms. Erin McNamara (OFCM)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Webinar and Audiovisual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Mr. Ken Barnett (OFCM)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Mr. Tony Ramirez (OFCM/STC)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Registrars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Ms. Erin McNamara (OFCM)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Ms. Christina Bork (OFCM)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Ms. Michelle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McCambridge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(UCAR)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Forum Coordinators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Mr. Bob Dumont (OFCM/STC)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Mr. Michael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Bonadonna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(OFCM)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Dr. Daniel Melendez (NWS)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Forum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Rapporteurs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Mr. Floyd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Hauth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(OFCM/STC)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Mr. Bob Dumont (OFCM/STC)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Mr. Michael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Bonadonna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(OFCM)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Dr. Daniel Melendez (NWS)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2015 TCRF is Adjourned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r="1975"/>
          <a:stretch>
            <a:fillRect/>
          </a:stretch>
        </p:blipFill>
        <p:spPr bwMode="auto">
          <a:xfrm>
            <a:off x="904875" y="2235200"/>
            <a:ext cx="3598863" cy="2595563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57725" y="2543175"/>
            <a:ext cx="4181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80"/>
                </a:solidFill>
              </a:rPr>
              <a:t>Thank you for attending and participating in the</a:t>
            </a:r>
            <a:br>
              <a:rPr lang="en-US" dirty="0" smtClean="0">
                <a:solidFill>
                  <a:srgbClr val="000080"/>
                </a:solidFill>
              </a:rPr>
            </a:br>
            <a:r>
              <a:rPr lang="en-US" dirty="0" smtClean="0">
                <a:solidFill>
                  <a:srgbClr val="000080"/>
                </a:solidFill>
              </a:rPr>
              <a:t>2015 Tropical Cyclone</a:t>
            </a:r>
          </a:p>
          <a:p>
            <a:pPr algn="ctr"/>
            <a:r>
              <a:rPr lang="en-US" dirty="0" smtClean="0">
                <a:solidFill>
                  <a:srgbClr val="000080"/>
                </a:solidFill>
              </a:rPr>
              <a:t>Research Forum</a:t>
            </a:r>
            <a:endParaRPr lang="en-US" dirty="0">
              <a:solidFill>
                <a:srgbClr val="00008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7825" y="5162550"/>
            <a:ext cx="5495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On behalf of the Office of the Federal Coordinator for Meteorology, 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35724" y="5915025"/>
            <a:ext cx="4746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0080"/>
                </a:solidFill>
              </a:rPr>
              <a:t>Have a safe trip home!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2_summaries">
  <a:themeElements>
    <a:clrScheme name="02_summaries.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02_summaries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73038" marR="0" indent="-173038" algn="l" defTabSz="914400" rtl="0" eaLnBrk="0" fontAlgn="base" latinLnBrk="0" hangingPunct="0">
          <a:lnSpc>
            <a:spcPct val="55000"/>
          </a:lnSpc>
          <a:spcBef>
            <a:spcPct val="30000"/>
          </a:spcBef>
          <a:spcAft>
            <a:spcPct val="30000"/>
          </a:spcAft>
          <a:buClrTx/>
          <a:buSzTx/>
          <a:buFontTx/>
          <a:buNone/>
          <a:tabLst>
            <a:tab pos="4572000" algn="l"/>
          </a:tabLst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73038" marR="0" indent="-173038" algn="l" defTabSz="914400" rtl="0" eaLnBrk="0" fontAlgn="base" latinLnBrk="0" hangingPunct="0">
          <a:lnSpc>
            <a:spcPct val="55000"/>
          </a:lnSpc>
          <a:spcBef>
            <a:spcPct val="30000"/>
          </a:spcBef>
          <a:spcAft>
            <a:spcPct val="30000"/>
          </a:spcAft>
          <a:buClrTx/>
          <a:buSzTx/>
          <a:buFontTx/>
          <a:buNone/>
          <a:tabLst>
            <a:tab pos="4572000" algn="l"/>
          </a:tabLst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2_summaries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_summaries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_summaries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_summaries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_summaries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_summaries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_summaries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28702</TotalTime>
  <Words>701</Words>
  <Application>Microsoft Office PowerPoint</Application>
  <PresentationFormat>On-screen Show (4:3)</PresentationFormat>
  <Paragraphs>86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02_summaries</vt:lpstr>
      <vt:lpstr>PowerPoint Presentation</vt:lpstr>
      <vt:lpstr>PowerPoint Presentation</vt:lpstr>
      <vt:lpstr>PowerPoint Presentation</vt:lpstr>
      <vt:lpstr>Forum Outcomes</vt:lpstr>
      <vt:lpstr>Forum Outcomes - 2</vt:lpstr>
      <vt:lpstr>Next Steps</vt:lpstr>
      <vt:lpstr>PowerPoint Presentation</vt:lpstr>
      <vt:lpstr>The 2015 TCRF is Adjourned</vt:lpstr>
    </vt:vector>
  </TitlesOfParts>
  <Company>OFCM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OFCM</dc:creator>
  <cp:lastModifiedBy>Kenneth Barnett</cp:lastModifiedBy>
  <cp:revision>1622</cp:revision>
  <cp:lastPrinted>2015-02-27T18:04:37Z</cp:lastPrinted>
  <dcterms:created xsi:type="dcterms:W3CDTF">2000-07-17T19:13:09Z</dcterms:created>
  <dcterms:modified xsi:type="dcterms:W3CDTF">2015-03-10T13:07:05Z</dcterms:modified>
</cp:coreProperties>
</file>