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84" r:id="rId4"/>
    <p:sldId id="259" r:id="rId5"/>
    <p:sldId id="280" r:id="rId6"/>
    <p:sldId id="281" r:id="rId7"/>
    <p:sldId id="272" r:id="rId8"/>
    <p:sldId id="273" r:id="rId9"/>
    <p:sldId id="286" r:id="rId10"/>
    <p:sldId id="287" r:id="rId11"/>
    <p:sldId id="274" r:id="rId12"/>
    <p:sldId id="282" r:id="rId13"/>
    <p:sldId id="276" r:id="rId14"/>
    <p:sldId id="260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DAC"/>
    <a:srgbClr val="30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18" autoAdjust="0"/>
  </p:normalViewPr>
  <p:slideViewPr>
    <p:cSldViewPr snapToGrid="0" snapToObjects="1">
      <p:cViewPr varScale="1">
        <p:scale>
          <a:sx n="180" d="100"/>
          <a:sy n="180" d="100"/>
        </p:scale>
        <p:origin x="-96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RD:Users:marks:Documents:HRD:FY12:WG/TCR%20OFCM:2012:Draft-2012-Combined-Master-AFFOFY09-7Feb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RD:Users:marks:Documents:HRD:FY12:WG/TCR%20OFCM:spreadsheets:2008:Combined_BvsA_20090220_f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HRD:Users:marks:Documents:HRD:FY12:WG/TCR%20OFCM:2012:Draft-2012-Combined-Master-AFFOFY09-7Feb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973717720193"/>
          <c:y val="0.204216151670174"/>
          <c:w val="0.595934917866972"/>
          <c:h val="0.6700332071281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4"/>
              <c:layout>
                <c:manualLayout>
                  <c:x val="0.0176225779164105"/>
                  <c:y val="0.0687987630090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('Combined sheet'!$J$2,'Combined sheet'!$J$5,'Combined sheet'!$J$6,'Combined sheet'!$J$7,'Combined sheet'!$J$8)</c:f>
              <c:strCache>
                <c:ptCount val="5"/>
                <c:pt idx="0">
                  <c:v>NOAA</c:v>
                </c:pt>
                <c:pt idx="1">
                  <c:v>Navy</c:v>
                </c:pt>
                <c:pt idx="2">
                  <c:v>NSF</c:v>
                </c:pt>
                <c:pt idx="3">
                  <c:v>NASA</c:v>
                </c:pt>
                <c:pt idx="4">
                  <c:v>Other</c:v>
                </c:pt>
              </c:strCache>
            </c:strRef>
          </c:cat>
          <c:val>
            <c:numRef>
              <c:f>('Combined sheet'!$BE$2,'Combined sheet'!$BE$5,'Combined sheet'!$BE$6,'Combined sheet'!$BE$7,'Combined sheet'!$BE$8)</c:f>
              <c:numCache>
                <c:formatCode>0</c:formatCode>
                <c:ptCount val="5"/>
                <c:pt idx="0">
                  <c:v>107.125</c:v>
                </c:pt>
                <c:pt idx="1">
                  <c:v>35.0</c:v>
                </c:pt>
                <c:pt idx="2">
                  <c:v>53.76</c:v>
                </c:pt>
                <c:pt idx="3">
                  <c:v>35.0</c:v>
                </c:pt>
                <c:pt idx="4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062314540059"/>
          <c:y val="0.193899782135076"/>
          <c:w val="0.452522255192878"/>
          <c:h val="0.664488017429194"/>
        </c:manualLayout>
      </c:layout>
      <c:pieChart>
        <c:varyColors val="1"/>
        <c:ser>
          <c:idx val="0"/>
          <c:order val="0"/>
          <c:tx>
            <c:strRef>
              <c:f>'Combined B vs A breakdown'!$G$1</c:f>
              <c:strCache>
                <c:ptCount val="1"/>
                <c:pt idx="0">
                  <c:v>Total ($K)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23241" dir="2700000" algn="br">
                <a:srgbClr val="000000">
                  <a:alpha val="89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3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6"/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Pt>
            <c:idx val="5"/>
            <c:bubble3D val="0"/>
            <c:explosion val="11"/>
            <c:spPr>
              <a:solidFill>
                <a:schemeClr val="bg1">
                  <a:lumMod val="65000"/>
                </a:schemeClr>
              </a:solidFill>
              <a:effectLst>
                <a:outerShdw dist="23241" dir="2700000" algn="br">
                  <a:srgbClr val="000000">
                    <a:alpha val="89000"/>
                  </a:srgbClr>
                </a:outerShdw>
              </a:effectLst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0000FF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'Combined B vs A breakdown'!$A$2:$A$7</c:f>
              <c:strCache>
                <c:ptCount val="6"/>
                <c:pt idx="0">
                  <c:v>NOAA</c:v>
                </c:pt>
                <c:pt idx="1">
                  <c:v>Navy</c:v>
                </c:pt>
                <c:pt idx="2">
                  <c:v>NASA</c:v>
                </c:pt>
                <c:pt idx="3">
                  <c:v>NSF</c:v>
                </c:pt>
                <c:pt idx="4">
                  <c:v>Other</c:v>
                </c:pt>
                <c:pt idx="5">
                  <c:v>Research Facilities</c:v>
                </c:pt>
              </c:strCache>
            </c:strRef>
          </c:cat>
          <c:val>
            <c:numRef>
              <c:f>'Combined B vs A breakdown'!$G$2:$G$7</c:f>
              <c:numCache>
                <c:formatCode>_("$"* #,##0_);_("$"* \(#,##0\);_("$"* "-"??_);_(@_)</c:formatCode>
                <c:ptCount val="6"/>
                <c:pt idx="0">
                  <c:v>13783.238</c:v>
                </c:pt>
                <c:pt idx="1">
                  <c:v>9590.1</c:v>
                </c:pt>
                <c:pt idx="2">
                  <c:v>4568.0</c:v>
                </c:pt>
                <c:pt idx="3">
                  <c:v>6036.5</c:v>
                </c:pt>
                <c:pt idx="4">
                  <c:v>3723.0</c:v>
                </c:pt>
                <c:pt idx="5">
                  <c:v>12454.0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960088617602"/>
          <c:y val="0.206495696446476"/>
          <c:w val="0.585329424466665"/>
          <c:h val="0.6504810133809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9900"/>
              </a:solidFill>
            </c:spPr>
          </c:dPt>
          <c:dPt>
            <c:idx val="6"/>
            <c:bubble3D val="0"/>
            <c:explosion val="7"/>
            <c:spPr>
              <a:solidFill>
                <a:schemeClr val="bg1">
                  <a:lumMod val="50000"/>
                </a:schemeClr>
              </a:solidFill>
              <a:effectLst>
                <a:outerShdw blurRad="40000" dist="35687" dir="3660000" rotWithShape="0">
                  <a:srgbClr val="000000">
                    <a:alpha val="87000"/>
                  </a:srgbClr>
                </a:outerShdw>
              </a:effectLst>
            </c:spPr>
          </c:dPt>
          <c:dLbls>
            <c:dLbl>
              <c:idx val="4"/>
              <c:layout>
                <c:manualLayout>
                  <c:x val="0.0197516394638378"/>
                  <c:y val="0.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27652295249373"/>
                  <c:y val="0.01093203339149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395032789276757"/>
                  <c:y val="-0.01822053388172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008000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'Combined sheet'!$BF$15:$BF$21</c:f>
              <c:strCache>
                <c:ptCount val="7"/>
                <c:pt idx="0">
                  <c:v>HFIP</c:v>
                </c:pt>
                <c:pt idx="1">
                  <c:v>NOAA Non-HFIP</c:v>
                </c:pt>
                <c:pt idx="2">
                  <c:v>Navy</c:v>
                </c:pt>
                <c:pt idx="3">
                  <c:v>NASA</c:v>
                </c:pt>
                <c:pt idx="4">
                  <c:v>NSF</c:v>
                </c:pt>
                <c:pt idx="5">
                  <c:v>Other</c:v>
                </c:pt>
                <c:pt idx="6">
                  <c:v>Facilities</c:v>
                </c:pt>
              </c:strCache>
            </c:strRef>
          </c:cat>
          <c:val>
            <c:numRef>
              <c:f>'Combined sheet'!$BG$15:$BG$21</c:f>
              <c:numCache>
                <c:formatCode>_("$"* #,##0_);_("$"* \(#,##0\);_("$"* "-"??_);_(@_)</c:formatCode>
                <c:ptCount val="7"/>
                <c:pt idx="0">
                  <c:v>9992.241032490976</c:v>
                </c:pt>
                <c:pt idx="1">
                  <c:v>6998.029405720623</c:v>
                </c:pt>
                <c:pt idx="2">
                  <c:v>5956.255</c:v>
                </c:pt>
                <c:pt idx="3">
                  <c:v>5267.0</c:v>
                </c:pt>
                <c:pt idx="4">
                  <c:v>8966.899000000001</c:v>
                </c:pt>
                <c:pt idx="5">
                  <c:v>2390.05</c:v>
                </c:pt>
                <c:pt idx="6">
                  <c:v>15361.0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CA72-190E-F545-8CA4-6FE6E2C88EAA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A1EF-9351-564F-AE3A-8213E6CE0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71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8CE3-9491-4C48-85B2-B13C0D369525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1AB45-E428-2C48-B731-05EE0825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14437"/>
              <a:t>2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017398-CB7A-1245-AA86-160F29E95486}" type="slidenum">
              <a:rPr lang="en-US" sz="1200">
                <a:latin typeface="Times New Roman" charset="0"/>
              </a:rPr>
              <a:pPr eaLnBrk="1" hangingPunct="1"/>
              <a:t>15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14437"/>
              <a:t>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14437"/>
              <a:t>4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HMA – Hurricane Mitigation Alliance:</a:t>
            </a:r>
            <a:r>
              <a:rPr lang="en-US" baseline="0" dirty="0" smtClean="0"/>
              <a:t> NOAA earmark to FIU focused on storm surge R&amp;D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AB45-E428-2C48-B731-05EE082560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3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14437"/>
              <a:t>9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14437"/>
              <a:t>10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2402" indent="-36773751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045D75-ADF2-354B-BE17-3198876CD44A}" type="slidenum">
              <a:rPr lang="en-US" sz="1200" b="0"/>
              <a:pPr eaLnBrk="1" hangingPunct="1"/>
              <a:t>12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B8E107D3-4F31-4A37-BA72-F3EFB6C8FE61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14437"/>
              <a:t>13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Highlighted research topic B8 added after looking at FY11operational priorities in AFFO for JHT. We noticed it as an omission from the original Table 2 and added it for future mapping</a:t>
            </a:r>
            <a:r>
              <a:rPr lang="en-US" baseline="0" dirty="0" smtClean="0"/>
              <a:t>. We did not remap the FY08 or FY10 to the FY09 JHT operational priorities to account for it. However, we plan to use it in the future mapping and comparisons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D2E40-0B76-4E8A-95C4-0FD54D40E9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C199-2EEE-B249-BEA0-C7A9D117A8CC}" type="datetime1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DDD-C75D-9A4E-92B6-7B19773A42EA}" type="datetime1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2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560D-FF90-564D-B22A-EC2158408BCD}" type="datetime1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5426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982E-8018-D74D-A062-E0DBD61438BA}" type="datetime1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700" y="646834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42747-FD56-6F41-82C4-11CF192D7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772648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6506955"/>
            <a:ext cx="9144000" cy="36640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427553" y="6528666"/>
            <a:ext cx="5646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</a:rPr>
              <a:t>OFCM-Sponsored Working Group for Tropical Cyclone Research</a:t>
            </a:r>
            <a:endParaRPr lang="en-US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6683890" y="6482629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WG/TCR</a:t>
            </a:r>
            <a:endParaRPr lang="en-US" sz="1200" i="1" dirty="0">
              <a:solidFill>
                <a:schemeClr val="bg1"/>
              </a:solidFill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506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A3E1-BD24-6C48-B45B-BB5EDEEE9FB9}" type="datetime1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D4D9-DA92-3349-8F08-65943A377B31}" type="datetime1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F3E6-4334-F849-A481-38E8B39DBC31}" type="datetime1">
              <a:rPr lang="en-US" smtClean="0"/>
              <a:t>3/2/15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7B1E-B51C-F941-95F0-7455129E2C18}" type="datetime1">
              <a:rPr lang="en-US" smtClean="0"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0D5D-3F04-5840-958E-63222B7B462C}" type="datetime1">
              <a:rPr lang="en-US" smtClean="0"/>
              <a:t>3/2/15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1CF-7775-6D4D-8CEF-0B3DB6ACE847}" type="datetime1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2F0F-4A0E-2F46-B56F-BA097D5932B1}" type="datetime1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20E1-74F7-C349-B187-47955B0273F9}" type="datetime1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E42747-FD56-6F41-82C4-11CF192D75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44" y="33192"/>
            <a:ext cx="687768" cy="6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doc_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" y="33192"/>
            <a:ext cx="697762" cy="6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4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chart" Target="../charts/chart2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Web Page hurricane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253" y="1468783"/>
            <a:ext cx="4047653" cy="322469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048" y="706786"/>
            <a:ext cx="5044722" cy="451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4000" b="1" dirty="0" smtClean="0">
                <a:latin typeface="Arial"/>
                <a:cs typeface="Arial"/>
              </a:rPr>
              <a:t>Working </a:t>
            </a:r>
            <a:r>
              <a:rPr lang="en-US" sz="4000" b="1" dirty="0">
                <a:latin typeface="Arial"/>
                <a:cs typeface="Arial"/>
              </a:rPr>
              <a:t>Group for Tropical Cyclone Research (WG/TCR</a:t>
            </a:r>
            <a:r>
              <a:rPr lang="en-US" sz="4000" b="1" dirty="0" smtClean="0">
                <a:latin typeface="Arial"/>
                <a:cs typeface="Arial"/>
              </a:rPr>
              <a:t>)</a:t>
            </a:r>
          </a:p>
          <a:p>
            <a:pPr algn="ctr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4000" b="1" dirty="0" smtClean="0">
                <a:latin typeface="Arial"/>
                <a:cs typeface="Arial"/>
              </a:rPr>
              <a:t>Midcourse Review</a:t>
            </a:r>
            <a:r>
              <a:rPr lang="en-US" sz="4000" b="1" dirty="0" smtClean="0">
                <a:latin typeface="Arial"/>
                <a:cs typeface="Arial"/>
              </a:rPr>
              <a:t> 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239017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Frank Marks (NOAA) and Dr. Ron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Ferek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(Navy)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Co-Chairs, Working Group for Tropical Cyclone Research (WG/TCR)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1</a:t>
            </a:fld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rPr>
              <a:t>JAG/TCR Recommendations</a:t>
            </a:r>
            <a:endParaRPr lang="en-US" sz="3600" b="1" dirty="0">
              <a:solidFill>
                <a:schemeClr val="tx2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10</a:t>
            </a:fld>
            <a:endParaRPr lang="en-US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554" y="1121833"/>
            <a:ext cx="8759905" cy="2405944"/>
            <a:chOff x="253999" y="1199444"/>
            <a:chExt cx="8759905" cy="2405944"/>
          </a:xfrm>
        </p:grpSpPr>
        <p:pic>
          <p:nvPicPr>
            <p:cNvPr id="5" name="Picture 4" descr="Screen Shot 2015-03-02 at 12.04.0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1199444"/>
              <a:ext cx="8759905" cy="24059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53999" y="1199444"/>
              <a:ext cx="8759905" cy="2405944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7554" y="3612443"/>
            <a:ext cx="8701265" cy="275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800" dirty="0" smtClean="0">
                <a:latin typeface="Arial"/>
                <a:ea typeface="Gulim" pitchFamily="34" charset="-127"/>
                <a:cs typeface="Arial"/>
              </a:rPr>
              <a:t>JAG/TCR recommendations progress (Table 6.2)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buFont typeface="Courier New"/>
              <a:buChar char="o"/>
            </a:pPr>
            <a:r>
              <a:rPr lang="en-US" altLang="ko-KR" sz="2800" dirty="0" smtClean="0">
                <a:latin typeface="Arial"/>
                <a:ea typeface="Gulim" pitchFamily="34" charset="-127"/>
                <a:cs typeface="Arial"/>
              </a:rPr>
              <a:t>Progress addressing recommendations 1 &amp; 2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buFont typeface="Courier New"/>
              <a:buChar char="o"/>
            </a:pPr>
            <a:r>
              <a:rPr lang="en-US" altLang="ko-KR" sz="2800" dirty="0" smtClean="0">
                <a:latin typeface="Arial"/>
                <a:ea typeface="Gulim" pitchFamily="34" charset="-127"/>
                <a:cs typeface="Arial"/>
              </a:rPr>
              <a:t>Recommendations 3, 4, &amp; 5 needs more attention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SzPct val="80000"/>
              <a:buFont typeface="Courier New"/>
              <a:buChar char="o"/>
            </a:pPr>
            <a:endParaRPr lang="en-US" altLang="ko-KR" sz="2800" dirty="0" smtClean="0">
              <a:latin typeface="Arial"/>
              <a:ea typeface="Gulim" pitchFamily="34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769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ChangeArrowheads="1"/>
          </p:cNvSpPr>
          <p:nvPr/>
        </p:nvSpPr>
        <p:spPr bwMode="auto">
          <a:xfrm>
            <a:off x="1982764" y="2697163"/>
            <a:ext cx="51864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Arial"/>
                <a:cs typeface="Arial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11</a:t>
            </a:fld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76779"/>
              </p:ext>
            </p:extLst>
          </p:nvPr>
        </p:nvGraphicFramePr>
        <p:xfrm>
          <a:off x="214243" y="1124013"/>
          <a:ext cx="8712201" cy="4706268"/>
        </p:xfrm>
        <a:graphic>
          <a:graphicData uri="http://schemas.openxmlformats.org/drawingml/2006/table">
            <a:tbl>
              <a:tblPr/>
              <a:tblGrid>
                <a:gridCol w="2904067"/>
                <a:gridCol w="2904067"/>
                <a:gridCol w="2904067"/>
              </a:tblGrid>
              <a:tr h="69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Frank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Marks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OAR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Ms. Robbie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Hood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MSFC (NASA)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Ronald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Ferek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ONR (Navy/DOD)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James Goerss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NRL (Navy/DOD)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Naomi Surgi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NWS (NOAA/DOC)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James McFadden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OMAO/AOC (NOAA/DOC)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Colonel Mike Babcock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HQ AF (AF/DOD)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Ramesh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Kakar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Science Msn Directorate (NASA)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Daniel Melendez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NWS (NOAA/DOC)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Stephan Nelson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Physical &amp; Dynamic Met. (NSF)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Mr. John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Gambel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Mitigation Division (FEMA/DHS)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Mark DeMaria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NESDIS (NOAA/DOC)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Jack Davis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U.S. Army COE (Army/DOD)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Chris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Landsea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NWS (NOAA/DOC)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Mr. Jeffrey Hawkins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NRL (Navy/DOD)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Mr. Mark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Welshinger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OFCM (NOAA/DOC)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Russ Elsberry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NPS (Navy/DOD) (SME)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Dr. Betty Hearn Morrow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(SME)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3" name="Rectangle 6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7145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JAG/TCR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747654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7680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8" name="Group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5110905"/>
              </p:ext>
            </p:extLst>
          </p:nvPr>
        </p:nvGraphicFramePr>
        <p:xfrm>
          <a:off x="228600" y="807273"/>
          <a:ext cx="8712201" cy="5676384"/>
        </p:xfrm>
        <a:graphic>
          <a:graphicData uri="http://schemas.openxmlformats.org/drawingml/2006/table">
            <a:tbl>
              <a:tblPr/>
              <a:tblGrid>
                <a:gridCol w="2904067"/>
                <a:gridCol w="2904067"/>
                <a:gridCol w="2904067"/>
              </a:tblGrid>
              <a:tr h="772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Frank Marks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OAR/AOML/HRD (NOAA/DOC)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Ronald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Ferek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ONR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Bradley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Smull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Physical &amp; Dynamic Met. (NSF)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Scott Braun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GSFC (NASA)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James McFadden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OMAO/AOC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Robert Rogers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OAR/AOML/HRD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Mark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DeMaria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NESDIS (NOAA/DOC)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Lt Col Jonathan Talbot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53rd WRS (AF/DOD)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Mr. James Franklin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NWS/NHC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Mr. Stephen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Lingsch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HQ Navy (Navy/DOD)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Mr. Bob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Falvey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Director, JTWC (AF/DOD)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Ms. Robbie Hood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OAR (NOAA/DOC)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Mr. William Curtis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U.S. Army COE (Army/DOD)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Mr. Fred Toepfer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NWS/OST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Mr. Jeffrey Hawkins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NRL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Alexis Lugo-Fernandez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BOEMRE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DOI)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James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Goerss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NRL (Navy/DOD)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Lt Col Paul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Roelle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HQ AF (AF/DOD)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Gerald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Heymsfield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GSFC (NASA)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Dr. Daniel Melendez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NWS/OST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Ms.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Justyna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Nicinska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OAR (NOAA/DOC)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Col Gary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/>
                          <a:cs typeface="Arial"/>
                        </a:rPr>
                        <a:t>Kubat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OFCM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9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/>
                <a:cs typeface="Arial"/>
              </a:rPr>
              <a:t>WG/TCR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13</a:t>
            </a:fld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95021"/>
              </p:ext>
            </p:extLst>
          </p:nvPr>
        </p:nvGraphicFramePr>
        <p:xfrm>
          <a:off x="-33128" y="668312"/>
          <a:ext cx="5657850" cy="732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Acrobat Document" r:id="rId4" imgW="5830114" imgH="7542857" progId="AcroExch.Document.7">
                  <p:embed/>
                </p:oleObj>
              </mc:Choice>
              <mc:Fallback>
                <p:oleObj name="Acrobat Document" r:id="rId4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128" y="668312"/>
                        <a:ext cx="5657850" cy="73219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048000" y="633412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Table 2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740021"/>
              </p:ext>
            </p:extLst>
          </p:nvPr>
        </p:nvGraphicFramePr>
        <p:xfrm>
          <a:off x="4584106" y="399965"/>
          <a:ext cx="5454416" cy="705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Acrobat Document" r:id="rId6" imgW="5830114" imgH="7542857" progId="AcroExch.Document.7">
                  <p:embed/>
                </p:oleObj>
              </mc:Choice>
              <mc:Fallback>
                <p:oleObj name="Acrobat Document" r:id="rId6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106" y="399965"/>
                        <a:ext cx="5454416" cy="705904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4595149" y="4896427"/>
            <a:ext cx="4343400" cy="381000"/>
            <a:chOff x="4572000" y="4724400"/>
            <a:chExt cx="4343400" cy="381000"/>
          </a:xfrm>
        </p:grpSpPr>
        <p:sp>
          <p:nvSpPr>
            <p:cNvPr id="9" name="Oval 8"/>
            <p:cNvSpPr/>
            <p:nvPr/>
          </p:nvSpPr>
          <p:spPr>
            <a:xfrm>
              <a:off x="4572000" y="4724400"/>
              <a:ext cx="43434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09882" y="4840597"/>
              <a:ext cx="4116133" cy="146050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28600" y="785187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33651"/>
            <a:ext cx="2133600" cy="365125"/>
          </a:xfrm>
        </p:spPr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14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44" y="33192"/>
            <a:ext cx="687768" cy="6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doc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" y="33192"/>
            <a:ext cx="697762" cy="6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rPr>
              <a:t>Research Needs</a:t>
            </a:r>
            <a:endParaRPr lang="en-US" sz="3600" b="1" dirty="0">
              <a:solidFill>
                <a:schemeClr val="tx2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ea typeface="MS PGothic" charset="0"/>
                <a:cs typeface="MS PGothic" charset="0"/>
              </a:rPr>
              <a:t>Operational Priorities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3991" y="817420"/>
            <a:ext cx="2897810" cy="22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>
            <a:sp3d/>
          </a:bodyPr>
          <a:lstStyle/>
          <a:p>
            <a:pPr marL="177800" indent="-1778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u="sng" dirty="0">
                <a:latin typeface="Arial"/>
                <a:ea typeface="MS PGothic" pitchFamily="34" charset="-128"/>
                <a:cs typeface="Arial"/>
              </a:rPr>
              <a:t>Table </a:t>
            </a:r>
            <a:r>
              <a:rPr lang="en-US" sz="2400" b="1" u="sng" dirty="0" smtClean="0">
                <a:latin typeface="Arial"/>
                <a:ea typeface="MS PGothic" pitchFamily="34" charset="-128"/>
                <a:cs typeface="Arial"/>
              </a:rPr>
              <a:t>1</a:t>
            </a:r>
            <a:endParaRPr lang="en-US" sz="2400" b="1" u="sng" dirty="0">
              <a:latin typeface="Arial"/>
              <a:ea typeface="MS PGothic" pitchFamily="34" charset="-128"/>
              <a:cs typeface="Arial"/>
            </a:endParaRP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800" b="1" dirty="0">
                <a:latin typeface="Arial"/>
                <a:ea typeface="MS PGothic" pitchFamily="34" charset="-128"/>
                <a:cs typeface="Arial"/>
              </a:rPr>
              <a:t>Ops priorities extracted from FY09 JHT Announcement of Federal Funding Opportunity (AFFO)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68153"/>
              </p:ext>
            </p:extLst>
          </p:nvPr>
        </p:nvGraphicFramePr>
        <p:xfrm>
          <a:off x="2971800" y="816114"/>
          <a:ext cx="5211417" cy="5666406"/>
        </p:xfrm>
        <a:graphic>
          <a:graphicData uri="http://schemas.openxmlformats.org/drawingml/2006/table">
            <a:tbl>
              <a:tblPr/>
              <a:tblGrid>
                <a:gridCol w="700579"/>
                <a:gridCol w="689006"/>
                <a:gridCol w="2250036"/>
                <a:gridCol w="1571796"/>
              </a:tblGrid>
              <a:tr h="688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NHC &amp; CPHC Priority</a:t>
                      </a:r>
                      <a:endParaRPr lang="en-US" sz="1200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JTWC Priority</a:t>
                      </a:r>
                      <a:endParaRPr lang="en-US" sz="1200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Operational Need</a:t>
                      </a:r>
                      <a:endParaRPr lang="en-US" sz="1200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Linkage to Research </a:t>
                      </a:r>
                      <a:r>
                        <a:rPr lang="en-US" sz="1200" b="1" dirty="0" smtClean="0">
                          <a:latin typeface="Arial"/>
                          <a:ea typeface="MS Mincho"/>
                          <a:cs typeface="Arial"/>
                        </a:rPr>
                        <a:t>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1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Intensity Change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Arial"/>
                          <a:ea typeface="Batang"/>
                          <a:cs typeface="Arial"/>
                        </a:rPr>
                        <a:t>A1a-f, </a:t>
                      </a:r>
                      <a:r>
                        <a:rPr lang="it-IT" sz="1200" b="1" dirty="0">
                          <a:latin typeface="Arial"/>
                          <a:ea typeface="Batang"/>
                          <a:cs typeface="Arial"/>
                        </a:rPr>
                        <a:t>B1-B3, B6, B7, B8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Improved Observations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B1, C1-C3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Guidance Decision Tools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B5</a:t>
                      </a: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, B6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Forecaster Efficiency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A4, A5, B2, B3, B6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Storm </a:t>
                      </a:r>
                      <a:r>
                        <a:rPr lang="en-US" sz="1200" b="1" dirty="0" smtClean="0">
                          <a:latin typeface="Arial"/>
                          <a:ea typeface="MS Mincho"/>
                          <a:cs typeface="Arial"/>
                        </a:rPr>
                        <a:t>Surge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A2, B1-B3, B5-B6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Track </a:t>
                      </a: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Forecast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C1c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Batang"/>
                          <a:cs typeface="Arial"/>
                        </a:rPr>
                        <a:t>Genesis </a:t>
                      </a:r>
                      <a:endParaRPr lang="en-US" sz="1200" b="1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A3, B1-B3, B5-B7, </a:t>
                      </a: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B8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MS Mincho"/>
                          <a:cs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Wind Analysis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B8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Size/Structure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B1, B2, C1-C3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Model Res </a:t>
                      </a:r>
                      <a:r>
                        <a:rPr lang="en-US" sz="1200" b="1" dirty="0" err="1" smtClean="0">
                          <a:latin typeface="Arial"/>
                          <a:ea typeface="Batang"/>
                          <a:cs typeface="Arial"/>
                        </a:rPr>
                        <a:t>vs</a:t>
                      </a: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 Ensembles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A1a-g, </a:t>
                      </a: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B1-B7, B8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Batang"/>
                          <a:cs typeface="Arial"/>
                        </a:rPr>
                        <a:t>QPF</a:t>
                      </a:r>
                      <a:endParaRPr lang="en-US" sz="1200" b="1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B6, B7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MS Mincho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Radar/Satellite </a:t>
                      </a:r>
                      <a:r>
                        <a:rPr lang="en-US" sz="1200" b="1" dirty="0" smtClean="0">
                          <a:latin typeface="Arial"/>
                          <a:ea typeface="Batang"/>
                          <a:cs typeface="Arial"/>
                        </a:rPr>
                        <a:t>Data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Batang"/>
                          <a:cs typeface="Arial"/>
                        </a:rPr>
                        <a:t>B1, C1c</a:t>
                      </a:r>
                      <a:endParaRPr lang="en-US" sz="1200" b="1" dirty="0"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" name="Group 11"/>
          <p:cNvGrpSpPr/>
          <p:nvPr/>
        </p:nvGrpSpPr>
        <p:grpSpPr>
          <a:xfrm>
            <a:off x="8392538" y="1116800"/>
            <a:ext cx="740561" cy="1284781"/>
            <a:chOff x="8311488" y="968992"/>
            <a:chExt cx="740561" cy="1284781"/>
          </a:xfrm>
        </p:grpSpPr>
        <p:sp>
          <p:nvSpPr>
            <p:cNvPr id="17" name="Striped Right Arrow 16"/>
            <p:cNvSpPr/>
            <p:nvPr/>
          </p:nvSpPr>
          <p:spPr>
            <a:xfrm rot="10800000">
              <a:off x="8311488" y="968992"/>
              <a:ext cx="609600" cy="381000"/>
            </a:xfrm>
            <a:prstGeom prst="strip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47241" y="1422776"/>
              <a:ext cx="7048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From</a:t>
              </a:r>
            </a:p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Table</a:t>
              </a:r>
            </a:p>
            <a:p>
              <a:pPr algn="ctr"/>
              <a:r>
                <a:rPr lang="en-US" sz="1600" b="1" dirty="0" smtClean="0">
                  <a:latin typeface="Arial"/>
                  <a:cs typeface="Arial"/>
                </a:rPr>
                <a:t>2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grpSp>
        <p:nvGrpSpPr>
          <p:cNvPr id="20" name="Group 15"/>
          <p:cNvGrpSpPr/>
          <p:nvPr/>
        </p:nvGrpSpPr>
        <p:grpSpPr>
          <a:xfrm>
            <a:off x="2993887" y="789215"/>
            <a:ext cx="5211416" cy="5665100"/>
            <a:chOff x="3276600" y="711368"/>
            <a:chExt cx="4881562" cy="6153456"/>
          </a:xfrm>
        </p:grpSpPr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rot="16200000" flipH="1">
              <a:off x="5098101" y="3774126"/>
              <a:ext cx="611694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22" name="Picture 21" descr="Table 1_FY11 AFFO.tif"/>
            <p:cNvPicPr>
              <a:picLocks noChangeAspect="1"/>
            </p:cNvPicPr>
            <p:nvPr/>
          </p:nvPicPr>
          <p:blipFill>
            <a:blip r:embed="rId3" cstate="print"/>
            <a:srcRect b="2187"/>
            <a:stretch>
              <a:fillRect/>
            </a:stretch>
          </p:blipFill>
          <p:spPr>
            <a:xfrm>
              <a:off x="3276600" y="711368"/>
              <a:ext cx="4870704" cy="6153456"/>
            </a:xfrm>
            <a:prstGeom prst="rect">
              <a:avLst/>
            </a:prstGeom>
          </p:spPr>
        </p:pic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4168" y="2965528"/>
            <a:ext cx="2927632" cy="26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latin typeface="Arial"/>
                <a:ea typeface="MS PGothic" pitchFamily="34" charset="-128"/>
                <a:cs typeface="Arial"/>
              </a:rPr>
              <a:t>Ops priorities extracted from FY11 JHT Announcement of Federal Funding Opportunity (AFFO)</a:t>
            </a:r>
          </a:p>
          <a:p>
            <a:pPr marL="463550" lvl="1" indent="-17621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MS PGothic" pitchFamily="34" charset="-128"/>
                <a:cs typeface="Arial"/>
              </a:rPr>
              <a:t>Changes from Ops priorities from FY09 JHT AFFO</a:t>
            </a:r>
          </a:p>
        </p:txBody>
      </p:sp>
    </p:spTree>
    <p:extLst>
      <p:ext uri="{BB962C8B-B14F-4D97-AF65-F5344CB8AC3E}">
        <p14:creationId xmlns:p14="http://schemas.microsoft.com/office/powerpoint/2010/main" val="2018063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rPr>
              <a:t>History of JAG/TCR</a:t>
            </a:r>
            <a:endParaRPr lang="en-US" sz="3600" b="1" dirty="0">
              <a:solidFill>
                <a:schemeClr val="tx2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21" y="727769"/>
            <a:ext cx="6079436" cy="482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February 2005: </a:t>
            </a:r>
            <a:r>
              <a:rPr lang="en-US" sz="2400" b="1" dirty="0">
                <a:latin typeface="Arial"/>
                <a:cs typeface="Arial"/>
              </a:rPr>
              <a:t>Federal Coordinator formed </a:t>
            </a:r>
            <a:r>
              <a:rPr lang="en-US" sz="2400" b="1" dirty="0" smtClean="0">
                <a:latin typeface="Arial"/>
                <a:cs typeface="Arial"/>
              </a:rPr>
              <a:t>Joint Action Group for Tropical Cyclone Research (JAG/TCR)</a:t>
            </a:r>
            <a:endParaRPr lang="en-US" sz="2400" b="1" dirty="0">
              <a:latin typeface="Arial"/>
              <a:cs typeface="Arial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February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2007: </a:t>
            </a:r>
            <a:r>
              <a:rPr lang="en-US" sz="2400" b="1" dirty="0">
                <a:latin typeface="Arial"/>
                <a:cs typeface="Arial"/>
              </a:rPr>
              <a:t>JAG/TCR </a:t>
            </a:r>
            <a:r>
              <a:rPr lang="en-US" sz="2400" b="1" dirty="0" smtClean="0">
                <a:latin typeface="Arial"/>
                <a:cs typeface="Arial"/>
              </a:rPr>
              <a:t>culminated </a:t>
            </a:r>
            <a:r>
              <a:rPr lang="en-US" sz="2400" b="1" dirty="0">
                <a:latin typeface="Arial"/>
                <a:cs typeface="Arial"/>
              </a:rPr>
              <a:t>with publication of </a:t>
            </a:r>
            <a:r>
              <a:rPr lang="en-US" sz="2400" b="1" i="1" dirty="0">
                <a:latin typeface="Arial"/>
                <a:cs typeface="Arial"/>
              </a:rPr>
              <a:t>Interagency Strategic Research Plan for Tropical Cyclones: The Way </a:t>
            </a:r>
            <a:r>
              <a:rPr lang="en-US" sz="2400" b="1" i="1" dirty="0" smtClean="0">
                <a:latin typeface="Arial"/>
                <a:cs typeface="Arial"/>
              </a:rPr>
              <a:t>Ahead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ja-JP" sz="2400" b="1" dirty="0" smtClean="0">
                <a:latin typeface="Arial"/>
                <a:ea typeface="MS PGothic" charset="0"/>
                <a:cs typeface="Arial"/>
              </a:rPr>
              <a:t>Highlights of Interagency Plan</a:t>
            </a:r>
            <a:endParaRPr lang="en-US" altLang="ja-JP" sz="2400" b="1" dirty="0">
              <a:latin typeface="Arial"/>
              <a:ea typeface="MS PGothic" charset="0"/>
              <a:cs typeface="Arial"/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altLang="ja-JP" sz="2000" b="1" dirty="0" smtClean="0">
                <a:latin typeface="Arial"/>
                <a:ea typeface="MS PGothic" charset="0"/>
                <a:cs typeface="Arial"/>
              </a:rPr>
              <a:t>Chapter 4 summarizes operational </a:t>
            </a:r>
            <a:r>
              <a:rPr lang="en-US" altLang="ja-JP" sz="2000" b="1" dirty="0">
                <a:latin typeface="Arial"/>
                <a:ea typeface="MS PGothic" charset="0"/>
                <a:cs typeface="Arial"/>
              </a:rPr>
              <a:t>tropical cyclone forecast and warning </a:t>
            </a:r>
            <a:r>
              <a:rPr lang="en-US" altLang="ja-JP" sz="2000" b="1" dirty="0" smtClean="0">
                <a:latin typeface="Arial"/>
                <a:ea typeface="MS PGothic" charset="0"/>
                <a:cs typeface="Arial"/>
              </a:rPr>
              <a:t>centers (TPC</a:t>
            </a:r>
            <a:r>
              <a:rPr lang="en-US" altLang="ja-JP" sz="2000" b="1" dirty="0">
                <a:latin typeface="Arial"/>
                <a:ea typeface="MS PGothic" charset="0"/>
                <a:cs typeface="Arial"/>
              </a:rPr>
              <a:t>/NHC, CPHC, </a:t>
            </a:r>
            <a:r>
              <a:rPr lang="en-US" altLang="ja-JP" sz="2000" b="1" dirty="0" smtClean="0">
                <a:latin typeface="Arial"/>
                <a:ea typeface="MS PGothic" charset="0"/>
                <a:cs typeface="Arial"/>
              </a:rPr>
              <a:t>JTWC)</a:t>
            </a:r>
            <a:r>
              <a:rPr lang="en-US" altLang="ja-JP" sz="2000" b="1" dirty="0">
                <a:latin typeface="Arial"/>
                <a:ea typeface="MS PGothic" charset="0"/>
                <a:cs typeface="Arial"/>
              </a:rPr>
              <a:t> needs: </a:t>
            </a:r>
            <a:endParaRPr lang="en-US" altLang="ja-JP" sz="2000" b="1" dirty="0" smtClean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2</a:t>
            </a:fld>
            <a:endParaRPr lang="en-US">
              <a:latin typeface="Arial"/>
              <a:cs typeface="Arial"/>
            </a:endParaRPr>
          </a:p>
        </p:txBody>
      </p:sp>
      <p:pic>
        <p:nvPicPr>
          <p:cNvPr id="11" name="Picture 3" descr="OFCM_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465" y="926543"/>
            <a:ext cx="3029689" cy="4009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21" y="5209196"/>
            <a:ext cx="9001418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lvl="2" indent="-285750">
              <a:spcBef>
                <a:spcPct val="20000"/>
              </a:spcBef>
              <a:spcAft>
                <a:spcPct val="20000"/>
              </a:spcAft>
              <a:buFont typeface="Courier New"/>
              <a:buChar char="o"/>
            </a:pPr>
            <a:r>
              <a:rPr lang="en-US" b="1" dirty="0">
                <a:latin typeface="Arial"/>
                <a:cs typeface="Arial"/>
              </a:rPr>
              <a:t>Table 4-1: Operational Priorities of </a:t>
            </a:r>
            <a:r>
              <a:rPr lang="en-US" b="1" dirty="0" smtClean="0">
                <a:latin typeface="Arial"/>
                <a:cs typeface="Arial"/>
              </a:rPr>
              <a:t>TC </a:t>
            </a:r>
            <a:r>
              <a:rPr lang="en-US" b="1" dirty="0">
                <a:latin typeface="Arial"/>
                <a:cs typeface="Arial"/>
              </a:rPr>
              <a:t>Forecasting &amp; Warning Centers</a:t>
            </a:r>
            <a:endParaRPr lang="en-US" altLang="ja-JP" b="1" dirty="0">
              <a:latin typeface="Arial"/>
              <a:ea typeface="MS PGothic" charset="0"/>
              <a:cs typeface="Arial"/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altLang="ja-JP" sz="2000" b="1" dirty="0">
                <a:latin typeface="Arial"/>
                <a:ea typeface="MS PGothic" charset="0"/>
                <a:cs typeface="Arial"/>
              </a:rPr>
              <a:t>Chapter 5 presents research priorities to meet those needs</a:t>
            </a:r>
          </a:p>
          <a:p>
            <a:pPr marL="1079500" lvl="2" indent="-285750">
              <a:spcBef>
                <a:spcPct val="20000"/>
              </a:spcBef>
              <a:spcAft>
                <a:spcPct val="20000"/>
              </a:spcAft>
              <a:buFont typeface="Courier New"/>
              <a:buChar char="o"/>
            </a:pPr>
            <a:r>
              <a:rPr lang="en-US" b="1" dirty="0">
                <a:latin typeface="Arial"/>
                <a:cs typeface="Arial"/>
              </a:rPr>
              <a:t>Table 5-1: Research </a:t>
            </a:r>
            <a:r>
              <a:rPr lang="en-US" b="1" dirty="0" smtClean="0">
                <a:latin typeface="Arial"/>
                <a:cs typeface="Arial"/>
              </a:rPr>
              <a:t>Priorities in </a:t>
            </a:r>
            <a:r>
              <a:rPr lang="en-US" b="1" dirty="0">
                <a:latin typeface="Arial"/>
                <a:cs typeface="Arial"/>
              </a:rPr>
              <a:t>Atmospheric and Ocean </a:t>
            </a:r>
            <a:r>
              <a:rPr lang="en-US" b="1" dirty="0" smtClean="0">
                <a:latin typeface="Arial"/>
                <a:cs typeface="Arial"/>
              </a:rPr>
              <a:t>Science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rPr>
              <a:t>History of WG/TCR</a:t>
            </a:r>
            <a:endParaRPr lang="en-US" sz="3600" b="1" dirty="0">
              <a:solidFill>
                <a:schemeClr val="tx2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172" y="794026"/>
            <a:ext cx="5927186" cy="55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Key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Finding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/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Recommendations</a:t>
            </a:r>
          </a:p>
          <a:p>
            <a:pPr marL="742950" lvl="1" indent="-285750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FontTx/>
              <a:buChar char="–"/>
            </a:pPr>
            <a:r>
              <a:rPr lang="en-US" altLang="ja-JP" sz="2000" b="1" dirty="0" smtClean="0">
                <a:latin typeface="Arial"/>
                <a:ea typeface="MS PGothic" charset="0"/>
                <a:cs typeface="Arial"/>
              </a:rPr>
              <a:t>Chapter 6 recommended </a:t>
            </a:r>
            <a:r>
              <a:rPr lang="en-US" altLang="ja-JP" sz="2000" b="1" dirty="0">
                <a:latin typeface="Arial"/>
                <a:ea typeface="MS PGothic" charset="0"/>
                <a:cs typeface="Arial"/>
              </a:rPr>
              <a:t>TC research coordination that would:</a:t>
            </a:r>
          </a:p>
          <a:p>
            <a:pPr marL="1079500" lvl="2" indent="-285750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Font typeface="Courier New"/>
              <a:buChar char="o"/>
            </a:pPr>
            <a:r>
              <a:rPr lang="en-US" altLang="ja-JP" b="1" dirty="0">
                <a:latin typeface="Arial"/>
                <a:ea typeface="MS PGothic" charset="0"/>
                <a:cs typeface="Arial"/>
              </a:rPr>
              <a:t>Monitor and </a:t>
            </a:r>
            <a:r>
              <a:rPr lang="en-US" altLang="ja-JP" b="1" u="sng" dirty="0">
                <a:latin typeface="Arial"/>
                <a:ea typeface="MS PGothic" charset="0"/>
                <a:cs typeface="Arial"/>
              </a:rPr>
              <a:t>update</a:t>
            </a:r>
            <a:r>
              <a:rPr lang="en-US" altLang="ja-JP" b="1" dirty="0">
                <a:latin typeface="Arial"/>
                <a:ea typeface="MS PGothic" charset="0"/>
                <a:cs typeface="Arial"/>
              </a:rPr>
              <a:t> </a:t>
            </a:r>
            <a:r>
              <a:rPr lang="en-US" altLang="ja-JP" b="1" dirty="0" smtClean="0">
                <a:latin typeface="Arial"/>
                <a:ea typeface="MS PGothic" charset="0"/>
                <a:cs typeface="Arial"/>
              </a:rPr>
              <a:t>operational </a:t>
            </a:r>
            <a:r>
              <a:rPr lang="en-US" altLang="ja-JP" b="1" dirty="0">
                <a:latin typeface="Arial"/>
                <a:ea typeface="MS PGothic" charset="0"/>
                <a:cs typeface="Arial"/>
              </a:rPr>
              <a:t>needs of the tropical cyclone forecast and warning centers (Table 4-1)</a:t>
            </a:r>
          </a:p>
          <a:p>
            <a:pPr marL="1079500" lvl="2" indent="-285750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Font typeface="Courier New"/>
              <a:buChar char="o"/>
            </a:pPr>
            <a:r>
              <a:rPr lang="en-US" altLang="ja-JP" b="1" dirty="0">
                <a:latin typeface="Arial"/>
                <a:ea typeface="MS PGothic" charset="0"/>
                <a:cs typeface="Arial"/>
              </a:rPr>
              <a:t>Monitor and </a:t>
            </a:r>
            <a:r>
              <a:rPr lang="en-US" altLang="ja-JP" b="1" u="sng" dirty="0">
                <a:latin typeface="Arial"/>
                <a:ea typeface="MS PGothic" charset="0"/>
                <a:cs typeface="Arial"/>
              </a:rPr>
              <a:t>update</a:t>
            </a:r>
            <a:r>
              <a:rPr lang="en-US" altLang="ja-JP" b="1" dirty="0">
                <a:latin typeface="Arial"/>
                <a:ea typeface="MS PGothic" charset="0"/>
                <a:cs typeface="Arial"/>
              </a:rPr>
              <a:t> </a:t>
            </a:r>
            <a:r>
              <a:rPr lang="en-US" altLang="ja-JP" b="1" dirty="0" smtClean="0">
                <a:latin typeface="Arial"/>
                <a:ea typeface="MS PGothic" charset="0"/>
                <a:cs typeface="Arial"/>
              </a:rPr>
              <a:t>research </a:t>
            </a:r>
            <a:r>
              <a:rPr lang="en-US" altLang="ja-JP" b="1" dirty="0">
                <a:latin typeface="Arial"/>
                <a:ea typeface="MS PGothic" charset="0"/>
                <a:cs typeface="Arial"/>
              </a:rPr>
              <a:t>priorities (Table 5-1)</a:t>
            </a:r>
          </a:p>
          <a:p>
            <a:pPr marL="1079500" lvl="2" indent="-285750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Font typeface="Courier New"/>
              <a:buChar char="o"/>
            </a:pPr>
            <a:r>
              <a:rPr lang="en-US" altLang="ja-JP" b="1" dirty="0">
                <a:latin typeface="Arial"/>
                <a:ea typeface="MS PGothic" charset="0"/>
                <a:cs typeface="Arial"/>
              </a:rPr>
              <a:t>Develop a multiagency research implementation plan that outlines specific strategies to address all the </a:t>
            </a:r>
            <a:r>
              <a:rPr lang="en-US" altLang="ja-JP" b="1" dirty="0" smtClean="0">
                <a:latin typeface="Arial"/>
                <a:ea typeface="MS PGothic" charset="0"/>
                <a:cs typeface="Arial"/>
              </a:rPr>
              <a:t>operational priorities (</a:t>
            </a:r>
            <a:r>
              <a:rPr lang="en-US" altLang="ja-JP" b="1" dirty="0">
                <a:latin typeface="Arial"/>
                <a:ea typeface="MS PGothic" charset="0"/>
                <a:cs typeface="Arial"/>
              </a:rPr>
              <a:t>Working Group for Tropical Cyclone Research (WG/TCR</a:t>
            </a:r>
            <a:r>
              <a:rPr lang="en-US" altLang="ja-JP" b="1" dirty="0" smtClean="0">
                <a:latin typeface="Arial"/>
                <a:ea typeface="MS PGothic" charset="0"/>
                <a:cs typeface="Arial"/>
              </a:rPr>
              <a:t>)</a:t>
            </a:r>
          </a:p>
          <a:p>
            <a:pPr marL="1079500" lvl="2" indent="-285750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  <a:buFont typeface="Courier New"/>
              <a:buChar char="o"/>
            </a:pPr>
            <a:endParaRPr lang="en-US" altLang="ja-JP" b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3</a:t>
            </a:fld>
            <a:endParaRPr lang="en-US">
              <a:latin typeface="Arial"/>
              <a:cs typeface="Arial"/>
            </a:endParaRPr>
          </a:p>
        </p:txBody>
      </p:sp>
      <p:pic>
        <p:nvPicPr>
          <p:cNvPr id="11" name="Picture 3" descr="OFCM_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272" y="948630"/>
            <a:ext cx="3079753" cy="407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970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rPr>
              <a:t>WG/TCR Objectives / Tasks</a:t>
            </a: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143564" y="756495"/>
            <a:ext cx="8890000" cy="57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Keep Tables </a:t>
            </a:r>
            <a:r>
              <a:rPr lang="en-US" sz="2800" b="1" dirty="0" smtClean="0">
                <a:latin typeface="Arial"/>
                <a:ea typeface="MS PGothic" pitchFamily="34" charset="-128"/>
                <a:cs typeface="Arial"/>
              </a:rPr>
              <a:t>4-1 and 5-1 updated</a:t>
            </a:r>
            <a:endParaRPr lang="en-US" sz="2800" b="1" dirty="0">
              <a:latin typeface="Arial"/>
              <a:ea typeface="MS PGothic" pitchFamily="34" charset="-128"/>
              <a:cs typeface="Arial"/>
            </a:endParaRP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Arial"/>
                <a:ea typeface="MS PGothic" pitchFamily="34" charset="-128"/>
                <a:cs typeface="Arial"/>
              </a:rPr>
              <a:t>Table 4-1: </a:t>
            </a:r>
            <a:r>
              <a:rPr lang="en-US" sz="2400" b="1" dirty="0">
                <a:latin typeface="Arial"/>
                <a:ea typeface="MS PGothic" pitchFamily="34" charset="-128"/>
                <a:cs typeface="Arial"/>
              </a:rPr>
              <a:t>Ops </a:t>
            </a:r>
            <a:r>
              <a:rPr lang="en-US" sz="2400" b="1" dirty="0" smtClean="0">
                <a:latin typeface="Arial"/>
                <a:ea typeface="MS PGothic" pitchFamily="34" charset="-128"/>
                <a:cs typeface="Arial"/>
              </a:rPr>
              <a:t>priorities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ea typeface="MS PGothic" pitchFamily="34" charset="-128"/>
                <a:cs typeface="Arial"/>
              </a:rPr>
              <a:t>(became </a:t>
            </a:r>
            <a:r>
              <a:rPr lang="en-US" sz="2400" b="1" u="sng" dirty="0" smtClean="0">
                <a:solidFill>
                  <a:srgbClr val="0000FF"/>
                </a:solidFill>
                <a:latin typeface="Arial"/>
                <a:ea typeface="MS PGothic" pitchFamily="34" charset="-128"/>
                <a:cs typeface="Arial"/>
              </a:rPr>
              <a:t>Table 1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ea typeface="MS PGothic" pitchFamily="34" charset="-128"/>
                <a:cs typeface="Arial"/>
              </a:rPr>
              <a:t>)</a:t>
            </a:r>
            <a:endParaRPr lang="en-US" sz="2400" b="1" dirty="0">
              <a:solidFill>
                <a:srgbClr val="0000FF"/>
              </a:solidFill>
              <a:latin typeface="Arial"/>
              <a:ea typeface="MS PGothic" pitchFamily="34" charset="-128"/>
              <a:cs typeface="Arial"/>
            </a:endParaRP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>
                <a:latin typeface="Arial"/>
                <a:ea typeface="MS PGothic" pitchFamily="34" charset="-128"/>
                <a:cs typeface="Arial"/>
              </a:rPr>
              <a:t>Table </a:t>
            </a:r>
            <a:r>
              <a:rPr lang="en-US" sz="2400" b="1" dirty="0" smtClean="0">
                <a:latin typeface="Arial"/>
                <a:ea typeface="MS PGothic" pitchFamily="34" charset="-128"/>
                <a:cs typeface="Arial"/>
              </a:rPr>
              <a:t>5-1: </a:t>
            </a:r>
            <a:r>
              <a:rPr lang="en-US" sz="2400" b="1" dirty="0">
                <a:latin typeface="Arial"/>
                <a:ea typeface="MS PGothic" pitchFamily="34" charset="-128"/>
                <a:cs typeface="Arial"/>
              </a:rPr>
              <a:t>Research </a:t>
            </a:r>
            <a:r>
              <a:rPr lang="en-US" sz="2400" b="1" dirty="0" smtClean="0">
                <a:latin typeface="Arial"/>
                <a:ea typeface="MS PGothic" pitchFamily="34" charset="-128"/>
                <a:cs typeface="Arial"/>
              </a:rPr>
              <a:t>needs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ea typeface="MS PGothic" pitchFamily="34" charset="-128"/>
                <a:cs typeface="Arial"/>
              </a:rPr>
              <a:t>(became </a:t>
            </a:r>
            <a:r>
              <a:rPr lang="en-US" sz="2400" b="1" u="sng" dirty="0" smtClean="0">
                <a:solidFill>
                  <a:srgbClr val="0000FF"/>
                </a:solidFill>
                <a:latin typeface="Arial"/>
                <a:ea typeface="MS PGothic" pitchFamily="34" charset="-128"/>
                <a:cs typeface="Arial"/>
              </a:rPr>
              <a:t>Table 2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ea typeface="MS PGothic" pitchFamily="34" charset="-128"/>
                <a:cs typeface="Arial"/>
              </a:rPr>
              <a:t>)</a:t>
            </a:r>
            <a:endParaRPr lang="en-US" sz="2400" b="1" dirty="0">
              <a:solidFill>
                <a:srgbClr val="0000FF"/>
              </a:solidFill>
              <a:latin typeface="Arial"/>
              <a:ea typeface="MS PGothic" pitchFamily="34" charset="-128"/>
              <a:cs typeface="Arial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Map agency meteorological research efforts against </a:t>
            </a:r>
            <a:r>
              <a:rPr lang="en-US" sz="2800" b="1" u="sng" dirty="0">
                <a:latin typeface="Arial"/>
                <a:ea typeface="MS PGothic" pitchFamily="34" charset="-128"/>
                <a:cs typeface="Arial"/>
              </a:rPr>
              <a:t>TC research needs</a:t>
            </a:r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 and </a:t>
            </a:r>
            <a:r>
              <a:rPr lang="en-US" sz="2800" b="1" u="sng" dirty="0">
                <a:latin typeface="Arial"/>
                <a:ea typeface="MS PGothic" pitchFamily="34" charset="-128"/>
                <a:cs typeface="Arial"/>
              </a:rPr>
              <a:t>operational priorities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 smtClean="0">
                <a:latin typeface="Arial"/>
                <a:ea typeface="MS PGothic" pitchFamily="34" charset="-128"/>
                <a:cs typeface="Arial"/>
              </a:rPr>
              <a:t>Analyze / compare </a:t>
            </a:r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results </a:t>
            </a:r>
            <a:endParaRPr lang="en-US" sz="2800" b="1" dirty="0" smtClean="0">
              <a:latin typeface="Arial"/>
              <a:ea typeface="MS PGothic" pitchFamily="34" charset="-128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ja-JP" sz="2800" b="1" dirty="0">
                <a:latin typeface="Arial"/>
                <a:ea typeface="MS PGothic" charset="0"/>
                <a:cs typeface="Arial"/>
              </a:rPr>
              <a:t>Develop interagency implementation </a:t>
            </a:r>
            <a:r>
              <a:rPr lang="en-US" altLang="ja-JP" sz="2800" b="1" i="1" u="sng" dirty="0">
                <a:solidFill>
                  <a:srgbClr val="3333CC"/>
                </a:solidFill>
                <a:latin typeface="Arial"/>
                <a:ea typeface="MS PGothic" charset="0"/>
                <a:cs typeface="Arial"/>
              </a:rPr>
              <a:t>strategy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altLang="ja-JP" sz="2400" b="1" dirty="0">
                <a:latin typeface="Arial"/>
                <a:ea typeface="MS PGothic" charset="0"/>
                <a:cs typeface="Arial"/>
              </a:rPr>
              <a:t>Leverage agency existing plans / resources to ensure </a:t>
            </a:r>
            <a:r>
              <a:rPr lang="en-US" altLang="ja-JP" sz="2400" b="1" dirty="0" smtClean="0">
                <a:latin typeface="Arial"/>
                <a:ea typeface="MS PGothic" charset="0"/>
                <a:cs typeface="Arial"/>
              </a:rPr>
              <a:t>priorities are addressed</a:t>
            </a:r>
            <a:endParaRPr lang="en-US" sz="2800" b="1" dirty="0" smtClean="0">
              <a:latin typeface="Arial"/>
              <a:ea typeface="MS PGothic" pitchFamily="34" charset="-128"/>
              <a:cs typeface="Arial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b="1" dirty="0" smtClean="0">
                <a:latin typeface="Arial"/>
                <a:ea typeface="MS PGothic" pitchFamily="34" charset="-128"/>
                <a:cs typeface="Arial"/>
              </a:rPr>
              <a:t>Update </a:t>
            </a:r>
            <a:r>
              <a:rPr lang="en-US" sz="2800" b="1" dirty="0">
                <a:latin typeface="Arial"/>
                <a:ea typeface="MS PGothic" pitchFamily="34" charset="-128"/>
                <a:cs typeface="Arial"/>
              </a:rPr>
              <a:t>information at </a:t>
            </a:r>
            <a:r>
              <a:rPr lang="en-US" sz="2800" b="1" dirty="0" smtClean="0">
                <a:latin typeface="Arial"/>
                <a:ea typeface="MS PGothic" pitchFamily="34" charset="-128"/>
                <a:cs typeface="Arial"/>
              </a:rPr>
              <a:t>IHC</a:t>
            </a:r>
            <a:endParaRPr lang="en-US" sz="2800" b="1" dirty="0"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4</a:t>
            </a:fld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311513"/>
              </p:ext>
            </p:extLst>
          </p:nvPr>
        </p:nvGraphicFramePr>
        <p:xfrm>
          <a:off x="5623322" y="1356781"/>
          <a:ext cx="3817917" cy="381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152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Man-years by Agency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14" name="Picture 13" descr="2008 - Agency Manpower Pie Chart.jpg"/>
          <p:cNvPicPr>
            <a:picLocks noChangeAspect="1"/>
          </p:cNvPicPr>
          <p:nvPr/>
        </p:nvPicPr>
        <p:blipFill>
          <a:blip r:embed="rId3" cstate="print"/>
          <a:srcRect l="28678" t="27865" r="24236" b="12239"/>
          <a:stretch>
            <a:fillRect/>
          </a:stretch>
        </p:blipFill>
        <p:spPr>
          <a:xfrm>
            <a:off x="582980" y="2373046"/>
            <a:ext cx="2447628" cy="2124356"/>
          </a:xfrm>
          <a:prstGeom prst="rect">
            <a:avLst/>
          </a:prstGeom>
        </p:spPr>
      </p:pic>
      <p:pic>
        <p:nvPicPr>
          <p:cNvPr id="17" name="Picture 16" descr="2010 - Agency Manpower Pie Chart.jpg"/>
          <p:cNvPicPr>
            <a:picLocks noChangeAspect="1"/>
          </p:cNvPicPr>
          <p:nvPr/>
        </p:nvPicPr>
        <p:blipFill>
          <a:blip r:embed="rId4" cstate="print"/>
          <a:srcRect l="28678" t="29167" r="31343" b="13542"/>
          <a:stretch>
            <a:fillRect/>
          </a:stretch>
        </p:blipFill>
        <p:spPr>
          <a:xfrm>
            <a:off x="3113534" y="2025524"/>
            <a:ext cx="2883477" cy="28194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68986" y="5122798"/>
            <a:ext cx="3495983" cy="746294"/>
            <a:chOff x="609600" y="5486400"/>
            <a:chExt cx="3200400" cy="609600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r="40107"/>
            <a:stretch>
              <a:fillRect/>
            </a:stretch>
          </p:blipFill>
          <p:spPr bwMode="auto">
            <a:xfrm>
              <a:off x="609600" y="5486400"/>
              <a:ext cx="320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7477" y="5800725"/>
              <a:ext cx="1819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Curved Up Arrow 25"/>
          <p:cNvSpPr/>
          <p:nvPr/>
        </p:nvSpPr>
        <p:spPr>
          <a:xfrm>
            <a:off x="2388972" y="4718189"/>
            <a:ext cx="1141907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Curved Up Arrow 26"/>
          <p:cNvSpPr/>
          <p:nvPr/>
        </p:nvSpPr>
        <p:spPr>
          <a:xfrm>
            <a:off x="5682734" y="4718189"/>
            <a:ext cx="1141907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1983258" y="5518268"/>
            <a:ext cx="5390144" cy="8380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0471" y="4362827"/>
            <a:ext cx="111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/>
                <a:cs typeface="Arial"/>
              </a:rPr>
              <a:t>+40%</a:t>
            </a:r>
            <a:endParaRPr lang="en-US" sz="28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6001" y="4362827"/>
            <a:ext cx="102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-19%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3281" y="5859959"/>
            <a:ext cx="111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/>
                <a:cs typeface="Arial"/>
              </a:rPr>
              <a:t>+14%</a:t>
            </a:r>
            <a:endParaRPr lang="en-US" sz="28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5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97" y="920760"/>
            <a:ext cx="310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2008 Snapshot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(Total Man-years: 211)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1639" y="920760"/>
            <a:ext cx="316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2010 Snapshot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(Total Man-years: 296)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6428" y="920760"/>
            <a:ext cx="316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2012 Snapshot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(Total Man-years: 240)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10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2010 - $ Pie Chart.jpg"/>
          <p:cNvPicPr>
            <a:picLocks noChangeAspect="1"/>
          </p:cNvPicPr>
          <p:nvPr/>
        </p:nvPicPr>
        <p:blipFill>
          <a:blip r:embed="rId3" cstate="print"/>
          <a:srcRect l="20661" t="26538" r="22440" b="9593"/>
          <a:stretch>
            <a:fillRect/>
          </a:stretch>
        </p:blipFill>
        <p:spPr>
          <a:xfrm>
            <a:off x="2629473" y="2075732"/>
            <a:ext cx="3958766" cy="3099816"/>
          </a:xfrm>
          <a:prstGeom prst="rect">
            <a:avLst/>
          </a:prstGeom>
        </p:spPr>
      </p:pic>
      <p:graphicFrame>
        <p:nvGraphicFramePr>
          <p:cNvPr id="55" name="Chart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6862"/>
              </p:ext>
            </p:extLst>
          </p:nvPr>
        </p:nvGraphicFramePr>
        <p:xfrm>
          <a:off x="-371135" y="1965374"/>
          <a:ext cx="3793575" cy="33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633673" y="2033909"/>
            <a:ext cx="1020836" cy="1758969"/>
            <a:chOff x="8206452" y="1087549"/>
            <a:chExt cx="1099366" cy="1747487"/>
          </a:xfrm>
        </p:grpSpPr>
        <p:sp>
          <p:nvSpPr>
            <p:cNvPr id="12" name="TextBox 1"/>
            <p:cNvSpPr txBox="1"/>
            <p:nvPr/>
          </p:nvSpPr>
          <p:spPr>
            <a:xfrm>
              <a:off x="8239014" y="2025320"/>
              <a:ext cx="1066804" cy="51975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NOAA Total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$23,936</a:t>
              </a:r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8305756" y="1087549"/>
              <a:ext cx="533403" cy="3048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Arial"/>
                  <a:cs typeface="Arial"/>
                </a:rPr>
                <a:t>HFIP</a:t>
              </a:r>
              <a:endParaRPr lang="en-US" b="1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8206452" y="1758015"/>
              <a:ext cx="447884" cy="3099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8730535" y="2420184"/>
              <a:ext cx="23888" cy="4148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70450" y="873578"/>
            <a:ext cx="2419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2008 Snapshot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Total: $50,155K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4894" y="873578"/>
            <a:ext cx="2419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2010 Snapshot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Total: $76,658K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267376" y="5422903"/>
            <a:ext cx="2928019" cy="582021"/>
            <a:chOff x="838200" y="5686425"/>
            <a:chExt cx="3009900" cy="561975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5686425"/>
              <a:ext cx="3009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5934075"/>
              <a:ext cx="2514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"/>
          <p:cNvSpPr txBox="1"/>
          <p:nvPr/>
        </p:nvSpPr>
        <p:spPr>
          <a:xfrm>
            <a:off x="2811225" y="1779829"/>
            <a:ext cx="2396067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latin typeface="Arial"/>
                <a:cs typeface="Arial"/>
              </a:rPr>
              <a:t>Field Experiments: </a:t>
            </a:r>
            <a:r>
              <a:rPr lang="en-US" sz="900" b="1" dirty="0" smtClean="0">
                <a:solidFill>
                  <a:srgbClr val="008000"/>
                </a:solidFill>
                <a:latin typeface="Arial"/>
                <a:cs typeface="Arial"/>
              </a:rPr>
              <a:t>PREDICT</a:t>
            </a:r>
            <a:r>
              <a:rPr lang="en-US" sz="900" b="1" dirty="0" smtClean="0">
                <a:latin typeface="Arial"/>
                <a:cs typeface="Arial"/>
              </a:rPr>
              <a:t>, </a:t>
            </a:r>
            <a:r>
              <a:rPr lang="en-US" sz="9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GRIP</a:t>
            </a:r>
            <a:r>
              <a:rPr lang="en-US" sz="900" b="1" dirty="0" smtClean="0">
                <a:latin typeface="Arial"/>
                <a:cs typeface="Arial"/>
              </a:rPr>
              <a:t>, </a:t>
            </a:r>
            <a:r>
              <a:rPr lang="en-US" sz="900" b="1" dirty="0" smtClean="0">
                <a:solidFill>
                  <a:schemeClr val="tx2"/>
                </a:solidFill>
                <a:latin typeface="Arial"/>
                <a:cs typeface="Arial"/>
              </a:rPr>
              <a:t>IFEX</a:t>
            </a:r>
            <a:r>
              <a:rPr lang="en-US" sz="900" b="1" dirty="0" smtClean="0">
                <a:latin typeface="Arial"/>
                <a:cs typeface="Arial"/>
              </a:rPr>
              <a:t>, </a:t>
            </a:r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ITOP</a:t>
            </a:r>
            <a:r>
              <a:rPr lang="en-US" sz="900" b="1" dirty="0" smtClean="0">
                <a:latin typeface="Arial"/>
                <a:cs typeface="Arial"/>
              </a:rPr>
              <a:t> &amp; </a:t>
            </a:r>
          </a:p>
          <a:p>
            <a:r>
              <a:rPr lang="en-US" sz="900" b="1" dirty="0" smtClean="0">
                <a:solidFill>
                  <a:srgbClr val="1F497D"/>
                </a:solidFill>
                <a:latin typeface="Arial"/>
                <a:cs typeface="Arial"/>
              </a:rPr>
              <a:t>Research Computer</a:t>
            </a:r>
            <a:r>
              <a:rPr lang="en-US" sz="900" b="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900" b="1" dirty="0" smtClean="0">
                <a:solidFill>
                  <a:srgbClr val="1F497D"/>
                </a:solidFill>
                <a:latin typeface="Arial"/>
                <a:cs typeface="Arial"/>
              </a:rPr>
              <a:t>System (HFIP)</a:t>
            </a:r>
            <a:endParaRPr lang="en-US" sz="9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121982"/>
              </p:ext>
            </p:extLst>
          </p:nvPr>
        </p:nvGraphicFramePr>
        <p:xfrm>
          <a:off x="5892742" y="1883101"/>
          <a:ext cx="3214923" cy="348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Rectangle 21"/>
          <p:cNvSpPr/>
          <p:nvPr/>
        </p:nvSpPr>
        <p:spPr>
          <a:xfrm>
            <a:off x="6302378" y="873578"/>
            <a:ext cx="2419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2012 Snapshot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Total: $54,931K</a:t>
            </a:r>
          </a:p>
        </p:txBody>
      </p:sp>
      <p:sp>
        <p:nvSpPr>
          <p:cNvPr id="23" name="Oval 22"/>
          <p:cNvSpPr/>
          <p:nvPr/>
        </p:nvSpPr>
        <p:spPr>
          <a:xfrm rot="5400000">
            <a:off x="8354212" y="2489857"/>
            <a:ext cx="228600" cy="651504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7756381" y="2519294"/>
            <a:ext cx="495301" cy="230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  <a:latin typeface="Arial"/>
                <a:cs typeface="Arial"/>
              </a:rPr>
              <a:t>HFIP</a:t>
            </a:r>
            <a:endParaRPr lang="en-US" b="1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61991" y="2939045"/>
            <a:ext cx="990600" cy="931617"/>
            <a:chOff x="7467600" y="2939045"/>
            <a:chExt cx="990600" cy="931617"/>
          </a:xfrm>
        </p:grpSpPr>
        <p:sp>
          <p:nvSpPr>
            <p:cNvPr id="26" name="TextBox 1"/>
            <p:cNvSpPr txBox="1"/>
            <p:nvPr/>
          </p:nvSpPr>
          <p:spPr>
            <a:xfrm>
              <a:off x="7467600" y="3197764"/>
              <a:ext cx="990600" cy="446967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NOAA Total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$16,990</a:t>
              </a:r>
              <a:endParaRPr lang="en-US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7553401" y="2939045"/>
              <a:ext cx="332641" cy="30865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7850212" y="3718190"/>
              <a:ext cx="282762" cy="2218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"/>
          <p:cNvSpPr txBox="1"/>
          <p:nvPr/>
        </p:nvSpPr>
        <p:spPr>
          <a:xfrm>
            <a:off x="6275636" y="1779829"/>
            <a:ext cx="2057400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latin typeface="Arial"/>
                <a:cs typeface="Arial"/>
              </a:rPr>
              <a:t>Field Experiments: </a:t>
            </a:r>
            <a:r>
              <a:rPr lang="en-US" sz="900" b="1" dirty="0" smtClean="0">
                <a:solidFill>
                  <a:srgbClr val="1F497D"/>
                </a:solidFill>
                <a:latin typeface="Arial"/>
                <a:cs typeface="Arial"/>
              </a:rPr>
              <a:t>IFEX</a:t>
            </a:r>
            <a:r>
              <a:rPr lang="en-US" sz="900" b="1" dirty="0" smtClean="0">
                <a:latin typeface="Arial"/>
                <a:cs typeface="Arial"/>
              </a:rPr>
              <a:t>, </a:t>
            </a:r>
            <a:r>
              <a:rPr lang="en-US" sz="9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HS3</a:t>
            </a:r>
            <a:r>
              <a:rPr lang="en-US" sz="900" b="1" dirty="0" smtClean="0">
                <a:latin typeface="Arial"/>
                <a:cs typeface="Arial"/>
              </a:rPr>
              <a:t> &amp; </a:t>
            </a:r>
          </a:p>
          <a:p>
            <a:r>
              <a:rPr lang="en-US" sz="900" b="1" dirty="0" smtClean="0">
                <a:solidFill>
                  <a:srgbClr val="1F497D"/>
                </a:solidFill>
                <a:latin typeface="Arial"/>
                <a:cs typeface="Arial"/>
              </a:rPr>
              <a:t>Research Computer</a:t>
            </a:r>
            <a:r>
              <a:rPr lang="en-US" sz="900" b="1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900" b="1" dirty="0" smtClean="0">
                <a:solidFill>
                  <a:srgbClr val="1F497D"/>
                </a:solidFill>
                <a:latin typeface="Arial"/>
                <a:cs typeface="Arial"/>
              </a:rPr>
              <a:t>System (HFIP)</a:t>
            </a:r>
            <a:endParaRPr lang="en-US" sz="9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222392" y="1779829"/>
            <a:ext cx="2057400" cy="29698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latin typeface="Arial"/>
                <a:cs typeface="Arial"/>
              </a:rPr>
              <a:t>Field Experiments: </a:t>
            </a:r>
            <a:r>
              <a:rPr lang="en-US" sz="900" b="1" dirty="0" smtClean="0">
                <a:solidFill>
                  <a:schemeClr val="tx2"/>
                </a:solidFill>
                <a:latin typeface="Arial"/>
                <a:cs typeface="Arial"/>
              </a:rPr>
              <a:t>IFEX</a:t>
            </a:r>
            <a:r>
              <a:rPr lang="en-US" sz="900" b="1" dirty="0" smtClean="0">
                <a:latin typeface="Arial"/>
                <a:cs typeface="Arial"/>
              </a:rPr>
              <a:t>, </a:t>
            </a:r>
            <a:r>
              <a:rPr lang="en-US" sz="9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TCS-08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45" name="Oval 44"/>
          <p:cNvSpPr/>
          <p:nvPr/>
        </p:nvSpPr>
        <p:spPr>
          <a:xfrm rot="5400000">
            <a:off x="5424872" y="1858717"/>
            <a:ext cx="211277" cy="761855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3000" y="162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Total Support by Agency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48" name="Curved Up Arrow 47"/>
          <p:cNvSpPr/>
          <p:nvPr/>
        </p:nvSpPr>
        <p:spPr>
          <a:xfrm>
            <a:off x="2090122" y="5552803"/>
            <a:ext cx="5390144" cy="8380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1101" y="4751478"/>
            <a:ext cx="1157454" cy="651026"/>
            <a:chOff x="2102453" y="4648506"/>
            <a:chExt cx="1157454" cy="651026"/>
          </a:xfrm>
        </p:grpSpPr>
        <p:sp>
          <p:nvSpPr>
            <p:cNvPr id="44" name="Curved Up Arrow 43"/>
            <p:cNvSpPr/>
            <p:nvPr/>
          </p:nvSpPr>
          <p:spPr>
            <a:xfrm>
              <a:off x="2118000" y="4994732"/>
              <a:ext cx="1141907" cy="304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02453" y="4648506"/>
              <a:ext cx="111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/>
                  <a:cs typeface="Arial"/>
                </a:rPr>
                <a:t>+53%</a:t>
              </a:r>
              <a:endParaRPr lang="en-US" sz="2800" b="1" dirty="0">
                <a:solidFill>
                  <a:srgbClr val="0066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81773" y="4755214"/>
            <a:ext cx="1141907" cy="634419"/>
            <a:chOff x="5810153" y="4665113"/>
            <a:chExt cx="1141907" cy="634419"/>
          </a:xfrm>
        </p:grpSpPr>
        <p:sp>
          <p:nvSpPr>
            <p:cNvPr id="47" name="Curved Up Arrow 46"/>
            <p:cNvSpPr/>
            <p:nvPr/>
          </p:nvSpPr>
          <p:spPr>
            <a:xfrm>
              <a:off x="5810153" y="4994732"/>
              <a:ext cx="1141907" cy="304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76693" y="4665113"/>
              <a:ext cx="10229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-28%</a:t>
              </a:r>
              <a:endParaRPr lang="en-US" sz="28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277672" y="5842936"/>
            <a:ext cx="111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/>
                <a:cs typeface="Arial"/>
              </a:rPr>
              <a:t>+10%</a:t>
            </a:r>
            <a:endParaRPr lang="en-US" sz="28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86568" y="1805230"/>
            <a:ext cx="2946758" cy="1114064"/>
            <a:chOff x="2664909" y="2006601"/>
            <a:chExt cx="2946758" cy="1114064"/>
          </a:xfrm>
        </p:grpSpPr>
        <p:sp>
          <p:nvSpPr>
            <p:cNvPr id="39" name="Oval 38"/>
            <p:cNvSpPr/>
            <p:nvPr/>
          </p:nvSpPr>
          <p:spPr>
            <a:xfrm rot="5400000">
              <a:off x="2928756" y="2669887"/>
              <a:ext cx="186931" cy="7146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4695242" y="1277107"/>
              <a:ext cx="186931" cy="16459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88444" y="2163978"/>
            <a:ext cx="972649" cy="1670142"/>
            <a:chOff x="8210961" y="2130990"/>
            <a:chExt cx="972649" cy="1670142"/>
          </a:xfrm>
        </p:grpSpPr>
        <p:sp>
          <p:nvSpPr>
            <p:cNvPr id="52" name="Oval 51"/>
            <p:cNvSpPr/>
            <p:nvPr/>
          </p:nvSpPr>
          <p:spPr>
            <a:xfrm rot="5400000">
              <a:off x="8755998" y="3373520"/>
              <a:ext cx="228447" cy="626777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/>
                <a:cs typeface="Arial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8898086" y="2482043"/>
              <a:ext cx="0" cy="1024325"/>
            </a:xfrm>
            <a:prstGeom prst="straightConnector1">
              <a:avLst/>
            </a:prstGeom>
            <a:ln>
              <a:solidFill>
                <a:srgbClr val="660066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"/>
            <p:cNvSpPr txBox="1"/>
            <p:nvPr/>
          </p:nvSpPr>
          <p:spPr>
            <a:xfrm>
              <a:off x="8210961" y="2130990"/>
              <a:ext cx="935467" cy="35105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b="1" dirty="0" smtClean="0">
                  <a:latin typeface="Arial"/>
                  <a:cs typeface="Arial"/>
                </a:rPr>
                <a:t>Cuts to HMA</a:t>
              </a:r>
              <a:r>
                <a:rPr lang="en-US" sz="900" b="1" dirty="0">
                  <a:latin typeface="Arial"/>
                  <a:cs typeface="Arial"/>
                </a:rPr>
                <a:t> </a:t>
              </a:r>
              <a:r>
                <a:rPr lang="en-US" sz="900" b="1" dirty="0" smtClean="0">
                  <a:latin typeface="Arial"/>
                  <a:cs typeface="Arial"/>
                </a:rPr>
                <a:t>&amp;</a:t>
              </a:r>
            </a:p>
            <a:p>
              <a:r>
                <a:rPr lang="en-US" sz="900" b="1" dirty="0" smtClean="0">
                  <a:latin typeface="Arial"/>
                  <a:cs typeface="Arial"/>
                </a:rPr>
                <a:t>UAS R&amp;D</a:t>
              </a:r>
              <a:endParaRPr lang="en-US" sz="9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6</a:t>
            </a:fld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41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6"/>
          <p:cNvSpPr>
            <a:spLocks noChangeArrowheads="1"/>
          </p:cNvSpPr>
          <p:nvPr/>
        </p:nvSpPr>
        <p:spPr bwMode="auto">
          <a:xfrm>
            <a:off x="1509079" y="124992"/>
            <a:ext cx="5951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  <a:latin typeface="Arial"/>
                <a:cs typeface="Arial"/>
              </a:rPr>
              <a:t>Analysis of Tropical Cyclone R&amp;D</a:t>
            </a:r>
          </a:p>
        </p:txBody>
      </p:sp>
      <p:sp>
        <p:nvSpPr>
          <p:cNvPr id="96283" name="Rectangle 2"/>
          <p:cNvSpPr txBox="1">
            <a:spLocks noChangeArrowheads="1"/>
          </p:cNvSpPr>
          <p:nvPr/>
        </p:nvSpPr>
        <p:spPr bwMode="auto">
          <a:xfrm>
            <a:off x="76200" y="949745"/>
            <a:ext cx="9003885" cy="525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lvl="1" indent="-231775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Three snapshots that captured R&amp;D activities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Represents the spectrum of R&amp;D across the community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Research influenced by ops priorities; provides mechanism for essential feedback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Intensity change is still #1 operational priority</a:t>
            </a:r>
          </a:p>
          <a:p>
            <a:pPr marL="742950" lvl="1" indent="-28575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Research (basic and applied) is still required, as this is a very difficult and complex problem</a:t>
            </a:r>
          </a:p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With HFIP and four major field experiments, R&amp;D increased markedly in 2010 snapshot compared to 2008 snapshot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Deltas between 2008 and 2010 not only reflect HFIP, but changing emphasis of field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experiments</a:t>
            </a:r>
          </a:p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HFIP cuts and fewer major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field </a:t>
            </a: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experiments resulted in a sharp decrease in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R&amp;D </a:t>
            </a: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from 2010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snapshot </a:t>
            </a:r>
            <a:r>
              <a:rPr lang="en-US" altLang="ko-KR" sz="2000" b="1" dirty="0" smtClean="0">
                <a:latin typeface="Arial"/>
                <a:ea typeface="Gulim" pitchFamily="34" charset="-127"/>
                <a:cs typeface="Arial"/>
              </a:rPr>
              <a:t>to 2012 </a:t>
            </a:r>
            <a:r>
              <a:rPr lang="en-US" altLang="ko-KR" sz="2000" b="1" dirty="0">
                <a:latin typeface="Arial"/>
                <a:ea typeface="Gulim" pitchFamily="34" charset="-127"/>
                <a:cs typeface="Arial"/>
              </a:rPr>
              <a:t>snapshot</a:t>
            </a:r>
          </a:p>
          <a:p>
            <a:pPr marL="688975" lvl="1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Deltas between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2010 </a:t>
            </a: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and 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2012 not only reflect HFIP cuts &amp; less emphasis on field experiments, but reduced emphasis on NOAA UAS and Surge </a:t>
            </a:r>
            <a:r>
              <a:rPr lang="en-US" altLang="ko-KR" sz="1600" b="1" dirty="0">
                <a:latin typeface="Arial"/>
                <a:ea typeface="Gulim" pitchFamily="34" charset="-127"/>
                <a:cs typeface="Arial"/>
              </a:rPr>
              <a:t>R&amp;</a:t>
            </a:r>
            <a:r>
              <a:rPr lang="en-US" altLang="ko-KR" sz="1600" b="1" dirty="0" smtClean="0">
                <a:latin typeface="Arial"/>
                <a:ea typeface="Gulim" pitchFamily="34" charset="-127"/>
                <a:cs typeface="Arial"/>
              </a:rPr>
              <a:t>D.</a:t>
            </a:r>
            <a:endParaRPr lang="en-US" altLang="ko-KR" sz="1600" b="1" dirty="0">
              <a:latin typeface="Arial"/>
              <a:ea typeface="Gulim" pitchFamily="34" charset="-127"/>
              <a:cs typeface="Arial"/>
            </a:endParaRPr>
          </a:p>
          <a:p>
            <a:pPr marL="231775" indent="-231775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o-KR" sz="1600" b="1" dirty="0">
              <a:latin typeface="Arial"/>
              <a:ea typeface="Gulim" pitchFamily="34" charset="-127"/>
              <a:cs typeface="Arial"/>
            </a:endParaRP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ko-KR" sz="1600" b="1" dirty="0" smtClean="0">
              <a:latin typeface="Arial"/>
              <a:ea typeface="Gulim" pitchFamily="34" charset="-127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7</a:t>
            </a:fld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9774" y="964527"/>
            <a:ext cx="8701265" cy="51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800" b="1" dirty="0" smtClean="0">
                <a:latin typeface="Arial"/>
                <a:ea typeface="Gulim" pitchFamily="34" charset="-127"/>
                <a:cs typeface="Arial"/>
              </a:rPr>
              <a:t>We have a process to:</a:t>
            </a:r>
          </a:p>
          <a:p>
            <a:pPr marL="804863" lvl="2" indent="-34766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400" b="1" dirty="0" smtClean="0">
                <a:latin typeface="Arial"/>
                <a:ea typeface="Gulim" pitchFamily="34" charset="-127"/>
                <a:cs typeface="Arial"/>
              </a:rPr>
              <a:t>Keep the operational priorities updated</a:t>
            </a:r>
          </a:p>
          <a:p>
            <a:pPr marL="804863" lvl="2" indent="-34766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400" b="1" dirty="0" smtClean="0">
                <a:latin typeface="Arial"/>
                <a:ea typeface="Gulim" pitchFamily="34" charset="-127"/>
                <a:cs typeface="Arial"/>
              </a:rPr>
              <a:t>Assess and evaluate how research is contributing to those priorities</a:t>
            </a:r>
          </a:p>
          <a:p>
            <a:pPr marL="804863" lvl="2" indent="-34766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400" b="1" dirty="0" smtClean="0">
                <a:latin typeface="Arial"/>
                <a:ea typeface="Gulim" pitchFamily="34" charset="-127"/>
                <a:cs typeface="Arial"/>
              </a:rPr>
              <a:t>Allow research managers to make informed decisions for future investments</a:t>
            </a:r>
          </a:p>
          <a:p>
            <a:pPr marL="804863" lvl="2" indent="-347663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400" b="1" dirty="0" smtClean="0">
                <a:latin typeface="Arial"/>
                <a:ea typeface="Gulim" pitchFamily="34" charset="-127"/>
                <a:cs typeface="Arial"/>
              </a:rPr>
              <a:t>Facilitate interagency collaboration and coordination</a:t>
            </a:r>
          </a:p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800" b="1" dirty="0" smtClean="0">
                <a:latin typeface="Arial"/>
                <a:ea typeface="Gulim" pitchFamily="34" charset="-127"/>
                <a:cs typeface="Arial"/>
              </a:rPr>
              <a:t>Starting to see interesting results from R&amp;</a:t>
            </a:r>
            <a:r>
              <a:rPr lang="en-US" altLang="ko-KR" sz="2800" b="1" dirty="0" smtClean="0">
                <a:latin typeface="Arial"/>
                <a:ea typeface="Gulim" pitchFamily="34" charset="-127"/>
                <a:cs typeface="Arial"/>
              </a:rPr>
              <a:t>D</a:t>
            </a:r>
            <a:endParaRPr lang="en-US" altLang="ko-KR" sz="2800" b="1" dirty="0" smtClean="0">
              <a:latin typeface="Arial"/>
              <a:ea typeface="Gulim" pitchFamily="34" charset="-127"/>
              <a:cs typeface="Arial"/>
            </a:endParaRPr>
          </a:p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800" b="1" dirty="0" smtClean="0">
                <a:latin typeface="Arial"/>
                <a:ea typeface="Gulim" pitchFamily="34" charset="-127"/>
                <a:cs typeface="Arial"/>
              </a:rPr>
              <a:t>Raises awareness of the importance of R2O </a:t>
            </a:r>
            <a:endParaRPr lang="en-US" altLang="ko-KR" sz="2800" b="1" dirty="0" smtClean="0">
              <a:latin typeface="Arial"/>
              <a:ea typeface="Gulim" pitchFamily="34" charset="-127"/>
              <a:cs typeface="Arial"/>
            </a:endParaRPr>
          </a:p>
          <a:p>
            <a:pPr marL="347663" indent="-347663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ko-KR" sz="2800" b="1" dirty="0" smtClean="0">
                <a:solidFill>
                  <a:srgbClr val="FF0000"/>
                </a:solidFill>
                <a:latin typeface="Arial"/>
                <a:ea typeface="Gulim" pitchFamily="34" charset="-127"/>
                <a:cs typeface="Arial"/>
              </a:rPr>
              <a:t>Assess JAG/TCR recommendations progress (Table 6.2)</a:t>
            </a:r>
            <a:endParaRPr lang="en-US" altLang="ko-KR" sz="2800" b="1" dirty="0" smtClean="0">
              <a:solidFill>
                <a:srgbClr val="FF0000"/>
              </a:solidFill>
              <a:latin typeface="Arial"/>
              <a:ea typeface="Gulim" pitchFamily="34" charset="-127"/>
              <a:cs typeface="Arial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509079" y="124992"/>
            <a:ext cx="59512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  <a:latin typeface="Arial"/>
                <a:cs typeface="Arial"/>
              </a:rPr>
              <a:t>Analysis of Tropical Cyclone R&amp;D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8</a:t>
            </a:fld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810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rPr>
              <a:t>JAG/TCR Recommendations</a:t>
            </a:r>
            <a:endParaRPr lang="en-US" sz="3600" b="1" dirty="0">
              <a:solidFill>
                <a:schemeClr val="tx2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2747-FD56-6F41-82C4-11CF192D7569}" type="slidenum">
              <a:rPr lang="en-US" smtClean="0">
                <a:latin typeface="Arial"/>
                <a:cs typeface="Arial"/>
              </a:rPr>
              <a:t>9</a:t>
            </a:fld>
            <a:endParaRPr lang="en-US">
              <a:latin typeface="Arial"/>
              <a:cs typeface="Arial"/>
            </a:endParaRPr>
          </a:p>
        </p:txBody>
      </p:sp>
      <p:pic>
        <p:nvPicPr>
          <p:cNvPr id="4" name="Picture 3" descr="Screen Shot 2015-03-02 at 12.0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797259"/>
            <a:ext cx="8362261" cy="51758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444" y="797259"/>
            <a:ext cx="9009719" cy="3492519"/>
            <a:chOff x="2539773" y="609600"/>
            <a:chExt cx="6526389" cy="3118574"/>
          </a:xfrm>
        </p:grpSpPr>
        <p:sp>
          <p:nvSpPr>
            <p:cNvPr id="9" name="Oval 8"/>
            <p:cNvSpPr/>
            <p:nvPr/>
          </p:nvSpPr>
          <p:spPr>
            <a:xfrm>
              <a:off x="2539773" y="609600"/>
              <a:ext cx="6526389" cy="3118574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65882" y="1449169"/>
              <a:ext cx="625014" cy="467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</a:rPr>
                <a:t>HFIP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44" y="4289779"/>
            <a:ext cx="9009719" cy="1735666"/>
            <a:chOff x="2539773" y="609600"/>
            <a:chExt cx="6526389" cy="3118574"/>
          </a:xfrm>
        </p:grpSpPr>
        <p:sp>
          <p:nvSpPr>
            <p:cNvPr id="15" name="Oval 14"/>
            <p:cNvSpPr/>
            <p:nvPr/>
          </p:nvSpPr>
          <p:spPr>
            <a:xfrm>
              <a:off x="2539773" y="609600"/>
              <a:ext cx="6526389" cy="3118574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25770" y="2425304"/>
              <a:ext cx="1059873" cy="940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WG/TCR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027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1416</Words>
  <Application>Microsoft Macintosh PowerPoint</Application>
  <PresentationFormat>On-screen Show (4:3)</PresentationFormat>
  <Paragraphs>260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JAG/TCR</vt:lpstr>
      <vt:lpstr>WG/TCR</vt:lpstr>
      <vt:lpstr>PowerPoint Presentation</vt:lpstr>
      <vt:lpstr>PowerPoint Presentation</vt:lpstr>
    </vt:vector>
  </TitlesOfParts>
  <Company>NOAA/AOML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Marks</dc:creator>
  <cp:lastModifiedBy>Frank Marks</cp:lastModifiedBy>
  <cp:revision>97</cp:revision>
  <dcterms:created xsi:type="dcterms:W3CDTF">2013-02-15T22:11:00Z</dcterms:created>
  <dcterms:modified xsi:type="dcterms:W3CDTF">2015-03-02T17:30:22Z</dcterms:modified>
</cp:coreProperties>
</file>