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lvl1pPr algn="ctr" defTabSz="825500">
      <a:defRPr sz="5000">
        <a:latin typeface="+mn-lt"/>
        <a:ea typeface="+mn-ea"/>
        <a:cs typeface="+mn-cs"/>
        <a:sym typeface="Helvetica Neue Light"/>
      </a:defRPr>
    </a:lvl1pPr>
    <a:lvl2pPr indent="228600" algn="ctr" defTabSz="825500">
      <a:defRPr sz="5000">
        <a:latin typeface="+mn-lt"/>
        <a:ea typeface="+mn-ea"/>
        <a:cs typeface="+mn-cs"/>
        <a:sym typeface="Helvetica Neue Light"/>
      </a:defRPr>
    </a:lvl2pPr>
    <a:lvl3pPr indent="457200" algn="ctr" defTabSz="825500">
      <a:defRPr sz="5000">
        <a:latin typeface="+mn-lt"/>
        <a:ea typeface="+mn-ea"/>
        <a:cs typeface="+mn-cs"/>
        <a:sym typeface="Helvetica Neue Light"/>
      </a:defRPr>
    </a:lvl3pPr>
    <a:lvl4pPr indent="685800" algn="ctr" defTabSz="825500">
      <a:defRPr sz="5000">
        <a:latin typeface="+mn-lt"/>
        <a:ea typeface="+mn-ea"/>
        <a:cs typeface="+mn-cs"/>
        <a:sym typeface="Helvetica Neue Light"/>
      </a:defRPr>
    </a:lvl4pPr>
    <a:lvl5pPr indent="914400" algn="ctr" defTabSz="825500">
      <a:defRPr sz="5000">
        <a:latin typeface="+mn-lt"/>
        <a:ea typeface="+mn-ea"/>
        <a:cs typeface="+mn-cs"/>
        <a:sym typeface="Helvetica Neue Light"/>
      </a:defRPr>
    </a:lvl5pPr>
    <a:lvl6pPr indent="1143000" algn="ctr" defTabSz="825500">
      <a:defRPr sz="5000">
        <a:latin typeface="+mn-lt"/>
        <a:ea typeface="+mn-ea"/>
        <a:cs typeface="+mn-cs"/>
        <a:sym typeface="Helvetica Neue Light"/>
      </a:defRPr>
    </a:lvl6pPr>
    <a:lvl7pPr indent="1371600" algn="ctr" defTabSz="825500">
      <a:defRPr sz="5000">
        <a:latin typeface="+mn-lt"/>
        <a:ea typeface="+mn-ea"/>
        <a:cs typeface="+mn-cs"/>
        <a:sym typeface="Helvetica Neue Light"/>
      </a:defRPr>
    </a:lvl7pPr>
    <a:lvl8pPr indent="1600200" algn="ctr" defTabSz="825500">
      <a:defRPr sz="5000">
        <a:latin typeface="+mn-lt"/>
        <a:ea typeface="+mn-ea"/>
        <a:cs typeface="+mn-cs"/>
        <a:sym typeface="Helvetica Neue Light"/>
      </a:defRPr>
    </a:lvl8pPr>
    <a:lvl9pPr indent="1828800" algn="ctr" defTabSz="825500">
      <a:defRPr sz="5000">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ph type="sldImg"/>
          </p:nvPr>
        </p:nvSpPr>
        <p:spPr>
          <a:xfrm>
            <a:off x="1143000" y="685800"/>
            <a:ext cx="4572000" cy="3429000"/>
          </a:xfrm>
          <a:prstGeom prst="rect">
            <a:avLst/>
          </a:prstGeom>
        </p:spPr>
        <p:txBody>
          <a:bodyPr/>
          <a:lstStyle/>
          <a:p>
            <a:pPr lvl="0"/>
          </a:p>
        </p:txBody>
      </p:sp>
      <p:sp>
        <p:nvSpPr>
          <p:cNvPr id="38" name="Shape 3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6" name="Shape 6"/>
          <p:cNvSpPr/>
          <p:nvPr/>
        </p:nvSpPr>
        <p:spPr>
          <a:xfrm>
            <a:off x="1066800" y="6680200"/>
            <a:ext cx="22252676" cy="182"/>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7" name="Shape 7"/>
          <p:cNvSpPr/>
          <p:nvPr>
            <p:ph type="title"/>
          </p:nvPr>
        </p:nvSpPr>
        <p:spPr>
          <a:xfrm>
            <a:off x="1066800" y="1854200"/>
            <a:ext cx="22237700" cy="4470400"/>
          </a:xfrm>
          <a:prstGeom prst="rect">
            <a:avLst/>
          </a:prstGeom>
        </p:spPr>
        <p:txBody>
          <a:bodyPr/>
          <a:lstStyle/>
          <a:p>
            <a:pPr lvl="0">
              <a:defRPr sz="1800"/>
            </a:pPr>
            <a:r>
              <a:rPr sz="5800"/>
              <a:t>Title Text</a:t>
            </a:r>
          </a:p>
        </p:txBody>
      </p:sp>
      <p:sp>
        <p:nvSpPr>
          <p:cNvPr id="8" name="Shape 8"/>
          <p:cNvSpPr/>
          <p:nvPr>
            <p:ph type="body" idx="1"/>
          </p:nvPr>
        </p:nvSpPr>
        <p:spPr>
          <a:xfrm>
            <a:off x="1066800" y="7048500"/>
            <a:ext cx="22237700" cy="14351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0" name="Shape 10"/>
          <p:cNvSpPr/>
          <p:nvPr/>
        </p:nvSpPr>
        <p:spPr>
          <a:xfrm rot="5400000">
            <a:off x="13147585" y="12214314"/>
            <a:ext cx="200043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11" name="Shape 11"/>
          <p:cNvSpPr/>
          <p:nvPr>
            <p:ph type="title"/>
          </p:nvPr>
        </p:nvSpPr>
        <p:spPr>
          <a:xfrm>
            <a:off x="2641600" y="10947400"/>
            <a:ext cx="10858500" cy="2387600"/>
          </a:xfrm>
          <a:prstGeom prst="rect">
            <a:avLst/>
          </a:prstGeom>
        </p:spPr>
        <p:txBody>
          <a:bodyPr anchor="ctr"/>
          <a:lstStyle>
            <a:lvl1pPr algn="r"/>
          </a:lstStyle>
          <a:p>
            <a:pPr lvl="0">
              <a:defRPr sz="1800"/>
            </a:pPr>
            <a:r>
              <a:rPr sz="5800"/>
              <a:t>Title Text</a:t>
            </a:r>
          </a:p>
        </p:txBody>
      </p:sp>
      <p:sp>
        <p:nvSpPr>
          <p:cNvPr id="12" name="Shape 12"/>
          <p:cNvSpPr/>
          <p:nvPr>
            <p:ph type="body" idx="1"/>
          </p:nvPr>
        </p:nvSpPr>
        <p:spPr>
          <a:xfrm>
            <a:off x="14719300" y="11938000"/>
            <a:ext cx="9283700" cy="7112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14" name="Shape 14"/>
          <p:cNvSpPr/>
          <p:nvPr>
            <p:ph type="title"/>
          </p:nvPr>
        </p:nvSpPr>
        <p:spPr>
          <a:xfrm>
            <a:off x="1066800" y="4622800"/>
            <a:ext cx="22237700" cy="4470400"/>
          </a:xfrm>
          <a:prstGeom prst="rect">
            <a:avLst/>
          </a:prstGeom>
        </p:spPr>
        <p:txBody>
          <a:bodyPr anchor="ctr"/>
          <a:lstStyle/>
          <a:p>
            <a:pPr lvl="0">
              <a:defRPr sz="1800"/>
            </a:pPr>
            <a:r>
              <a:rPr sz="58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16" name="Shape 16"/>
          <p:cNvSpPr/>
          <p:nvPr/>
        </p:nvSpPr>
        <p:spPr>
          <a:xfrm>
            <a:off x="1066800" y="6845300"/>
            <a:ext cx="10002141"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17" name="Shape 17"/>
          <p:cNvSpPr/>
          <p:nvPr>
            <p:ph type="title"/>
          </p:nvPr>
        </p:nvSpPr>
        <p:spPr>
          <a:xfrm>
            <a:off x="1066800" y="2019300"/>
            <a:ext cx="10007600" cy="4470400"/>
          </a:xfrm>
          <a:prstGeom prst="rect">
            <a:avLst/>
          </a:prstGeom>
        </p:spPr>
        <p:txBody>
          <a:bodyPr/>
          <a:lstStyle/>
          <a:p>
            <a:pPr lvl="0">
              <a:defRPr sz="1800"/>
            </a:pPr>
            <a:r>
              <a:rPr sz="5800"/>
              <a:t>Title Text</a:t>
            </a:r>
          </a:p>
        </p:txBody>
      </p:sp>
      <p:sp>
        <p:nvSpPr>
          <p:cNvPr id="18" name="Shape 18"/>
          <p:cNvSpPr/>
          <p:nvPr>
            <p:ph type="body" idx="1"/>
          </p:nvPr>
        </p:nvSpPr>
        <p:spPr>
          <a:xfrm>
            <a:off x="1066800" y="7213600"/>
            <a:ext cx="10007600" cy="44704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pPr>
            <a:r>
              <a:rPr sz="58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pPr>
            <a:r>
              <a:rPr sz="5800"/>
              <a:t>Title Text</a:t>
            </a:r>
          </a:p>
        </p:txBody>
      </p:sp>
      <p:sp>
        <p:nvSpPr>
          <p:cNvPr id="23" name="Shape 23"/>
          <p:cNvSpPr/>
          <p:nvPr>
            <p:ph type="body" idx="1"/>
          </p:nvPr>
        </p:nvSpPr>
        <p:spPr>
          <a:prstGeom prst="rect">
            <a:avLst/>
          </a:prstGeom>
        </p:spPr>
        <p:txBody>
          <a:bodyPr/>
          <a:lstStyle/>
          <a:p>
            <a:pPr lvl="0">
              <a:defRPr sz="1800">
                <a:solidFill>
                  <a:srgbClr val="000000"/>
                </a:solidFill>
              </a:defRPr>
            </a:pPr>
            <a:r>
              <a:rPr sz="5000">
                <a:solidFill>
                  <a:srgbClr val="747474"/>
                </a:solidFill>
              </a:rPr>
              <a:t>Body Level One</a:t>
            </a:r>
            <a:endParaRPr sz="5000">
              <a:solidFill>
                <a:srgbClr val="747474"/>
              </a:solidFill>
            </a:endParaRPr>
          </a:p>
          <a:p>
            <a:pPr lvl="1">
              <a:defRPr sz="1800">
                <a:solidFill>
                  <a:srgbClr val="000000"/>
                </a:solidFill>
              </a:defRPr>
            </a:pPr>
            <a:r>
              <a:rPr sz="5000">
                <a:solidFill>
                  <a:srgbClr val="747474"/>
                </a:solidFill>
              </a:rPr>
              <a:t>Body Level Two</a:t>
            </a:r>
            <a:endParaRPr sz="5000">
              <a:solidFill>
                <a:srgbClr val="747474"/>
              </a:solidFill>
            </a:endParaRPr>
          </a:p>
          <a:p>
            <a:pPr lvl="2">
              <a:defRPr sz="1800">
                <a:solidFill>
                  <a:srgbClr val="000000"/>
                </a:solidFill>
              </a:defRPr>
            </a:pPr>
            <a:r>
              <a:rPr sz="5000">
                <a:solidFill>
                  <a:srgbClr val="747474"/>
                </a:solidFill>
              </a:rPr>
              <a:t>Body Level Three</a:t>
            </a:r>
            <a:endParaRPr sz="5000">
              <a:solidFill>
                <a:srgbClr val="747474"/>
              </a:solidFill>
            </a:endParaRPr>
          </a:p>
          <a:p>
            <a:pPr lvl="3">
              <a:defRPr sz="1800">
                <a:solidFill>
                  <a:srgbClr val="000000"/>
                </a:solidFill>
              </a:defRPr>
            </a:pPr>
            <a:r>
              <a:rPr sz="5000">
                <a:solidFill>
                  <a:srgbClr val="747474"/>
                </a:solidFill>
              </a:rPr>
              <a:t>Body Level Four</a:t>
            </a:r>
            <a:endParaRPr sz="5000">
              <a:solidFill>
                <a:srgbClr val="747474"/>
              </a:solidFill>
            </a:endParaRPr>
          </a:p>
          <a:p>
            <a:pPr lvl="4">
              <a:defRPr sz="1800">
                <a:solidFill>
                  <a:srgbClr val="000000"/>
                </a:solidFill>
              </a:defRPr>
            </a:pPr>
            <a:r>
              <a:rPr sz="5000">
                <a:solidFill>
                  <a:srgbClr val="747474"/>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25" name="Shape 25"/>
          <p:cNvSpPr/>
          <p:nvPr/>
        </p:nvSpPr>
        <p:spPr>
          <a:xfrm>
            <a:off x="1066800" y="2768600"/>
            <a:ext cx="9512612" cy="186"/>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26" name="Shape 26"/>
          <p:cNvSpPr/>
          <p:nvPr>
            <p:ph type="title"/>
          </p:nvPr>
        </p:nvSpPr>
        <p:spPr>
          <a:xfrm>
            <a:off x="1066800" y="469900"/>
            <a:ext cx="9525000" cy="1968500"/>
          </a:xfrm>
          <a:prstGeom prst="rect">
            <a:avLst/>
          </a:prstGeom>
        </p:spPr>
        <p:txBody>
          <a:bodyPr/>
          <a:lstStyle/>
          <a:p>
            <a:pPr lvl="0">
              <a:defRPr sz="1800"/>
            </a:pPr>
            <a:r>
              <a:rPr sz="5800"/>
              <a:t>Title Text</a:t>
            </a:r>
          </a:p>
        </p:txBody>
      </p:sp>
      <p:sp>
        <p:nvSpPr>
          <p:cNvPr id="27" name="Shape 27"/>
          <p:cNvSpPr/>
          <p:nvPr>
            <p:ph type="body" idx="1"/>
          </p:nvPr>
        </p:nvSpPr>
        <p:spPr>
          <a:xfrm>
            <a:off x="1066800" y="3124200"/>
            <a:ext cx="9525000" cy="9372600"/>
          </a:xfrm>
          <a:prstGeom prst="rect">
            <a:avLst/>
          </a:prstGeom>
        </p:spPr>
        <p:txBody>
          <a:bodyPr/>
          <a:lstStyle>
            <a:lvl1pPr marL="457200" indent="-457200">
              <a:spcBef>
                <a:spcPts val="4200"/>
              </a:spcBef>
              <a:buFontTx/>
              <a:defRPr sz="3600">
                <a:latin typeface="Helvetica Neue"/>
                <a:ea typeface="Helvetica Neue"/>
                <a:cs typeface="Helvetica Neue"/>
                <a:sym typeface="Helvetica Neue"/>
              </a:defRPr>
            </a:lvl1pPr>
            <a:lvl2pPr marL="914400" indent="-457200">
              <a:spcBef>
                <a:spcPts val="4200"/>
              </a:spcBef>
              <a:buFontTx/>
              <a:defRPr sz="3600">
                <a:latin typeface="Helvetica Neue"/>
                <a:ea typeface="Helvetica Neue"/>
                <a:cs typeface="Helvetica Neue"/>
                <a:sym typeface="Helvetica Neue"/>
              </a:defRPr>
            </a:lvl2pPr>
            <a:lvl3pPr marL="1371600" indent="-457200">
              <a:spcBef>
                <a:spcPts val="4200"/>
              </a:spcBef>
              <a:buFontTx/>
              <a:defRPr sz="3600">
                <a:latin typeface="Helvetica Neue"/>
                <a:ea typeface="Helvetica Neue"/>
                <a:cs typeface="Helvetica Neue"/>
                <a:sym typeface="Helvetica Neue"/>
              </a:defRPr>
            </a:lvl3pPr>
            <a:lvl4pPr marL="1828800" indent="-457200">
              <a:spcBef>
                <a:spcPts val="4200"/>
              </a:spcBef>
              <a:buFontTx/>
              <a:defRPr sz="3600">
                <a:latin typeface="Helvetica Neue"/>
                <a:ea typeface="Helvetica Neue"/>
                <a:cs typeface="Helvetica Neue"/>
                <a:sym typeface="Helvetica Neue"/>
              </a:defRPr>
            </a:lvl4pPr>
            <a:lvl5pPr marL="2286000" indent="-457200">
              <a:spcBef>
                <a:spcPts val="4200"/>
              </a:spcBef>
              <a:buFontTx/>
              <a:defRPr sz="3600">
                <a:latin typeface="Helvetica Neue"/>
                <a:ea typeface="Helvetica Neue"/>
                <a:cs typeface="Helvetica Neue"/>
                <a:sym typeface="Helvetica Neue"/>
              </a:defRPr>
            </a:lvl5p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29" name="Shape 29"/>
          <p:cNvSpPr/>
          <p:nvPr>
            <p:ph type="body" idx="1"/>
          </p:nvPr>
        </p:nvSpPr>
        <p:spPr>
          <a:xfrm>
            <a:off x="1663700" y="1244600"/>
            <a:ext cx="21031200" cy="11201400"/>
          </a:xfrm>
          <a:prstGeom prst="rect">
            <a:avLst/>
          </a:prstGeom>
        </p:spPr>
        <p:txBody>
          <a:bodyPr/>
          <a:lstStyle/>
          <a:p>
            <a:pPr lvl="0">
              <a:defRPr sz="1800">
                <a:solidFill>
                  <a:srgbClr val="000000"/>
                </a:solidFill>
              </a:defRPr>
            </a:pPr>
            <a:r>
              <a:rPr sz="5000">
                <a:solidFill>
                  <a:srgbClr val="747474"/>
                </a:solidFill>
              </a:rPr>
              <a:t>Body Level One</a:t>
            </a:r>
            <a:endParaRPr sz="5000">
              <a:solidFill>
                <a:srgbClr val="747474"/>
              </a:solidFill>
            </a:endParaRPr>
          </a:p>
          <a:p>
            <a:pPr lvl="1">
              <a:defRPr sz="1800">
                <a:solidFill>
                  <a:srgbClr val="000000"/>
                </a:solidFill>
              </a:defRPr>
            </a:pPr>
            <a:r>
              <a:rPr sz="5000">
                <a:solidFill>
                  <a:srgbClr val="747474"/>
                </a:solidFill>
              </a:rPr>
              <a:t>Body Level Two</a:t>
            </a:r>
            <a:endParaRPr sz="5000">
              <a:solidFill>
                <a:srgbClr val="747474"/>
              </a:solidFill>
            </a:endParaRPr>
          </a:p>
          <a:p>
            <a:pPr lvl="2">
              <a:defRPr sz="1800">
                <a:solidFill>
                  <a:srgbClr val="000000"/>
                </a:solidFill>
              </a:defRPr>
            </a:pPr>
            <a:r>
              <a:rPr sz="5000">
                <a:solidFill>
                  <a:srgbClr val="747474"/>
                </a:solidFill>
              </a:rPr>
              <a:t>Body Level Three</a:t>
            </a:r>
            <a:endParaRPr sz="5000">
              <a:solidFill>
                <a:srgbClr val="747474"/>
              </a:solidFill>
            </a:endParaRPr>
          </a:p>
          <a:p>
            <a:pPr lvl="3">
              <a:defRPr sz="1800">
                <a:solidFill>
                  <a:srgbClr val="000000"/>
                </a:solidFill>
              </a:defRPr>
            </a:pPr>
            <a:r>
              <a:rPr sz="5000">
                <a:solidFill>
                  <a:srgbClr val="747474"/>
                </a:solidFill>
              </a:rPr>
              <a:t>Body Level Four</a:t>
            </a:r>
            <a:endParaRPr sz="5000">
              <a:solidFill>
                <a:srgbClr val="747474"/>
              </a:solidFill>
            </a:endParaRPr>
          </a:p>
          <a:p>
            <a:pPr lvl="4">
              <a:defRPr sz="1800">
                <a:solidFill>
                  <a:srgbClr val="000000"/>
                </a:solidFill>
              </a:defRPr>
            </a:pPr>
            <a:r>
              <a:rPr sz="5000">
                <a:solidFill>
                  <a:srgbClr val="747474"/>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31" name="Shape 31"/>
          <p:cNvSpPr/>
          <p:nvPr/>
        </p:nvSpPr>
        <p:spPr>
          <a:xfrm rot="5400000">
            <a:off x="10239936" y="6283002"/>
            <a:ext cx="1114360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2" name="Shape 32"/>
          <p:cNvSpPr/>
          <p:nvPr/>
        </p:nvSpPr>
        <p:spPr>
          <a:xfrm>
            <a:off x="15811500" y="6277570"/>
            <a:ext cx="776308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3" name="Shape 33"/>
          <p:cNvSpPr/>
          <p:nvPr>
            <p:ph type="body" idx="1"/>
          </p:nvPr>
        </p:nvSpPr>
        <p:spPr>
          <a:xfrm>
            <a:off x="977900" y="12179300"/>
            <a:ext cx="14579600" cy="13208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066800" y="2768600"/>
            <a:ext cx="22252698" cy="182"/>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 name="Shape 3"/>
          <p:cNvSpPr/>
          <p:nvPr>
            <p:ph type="title"/>
          </p:nvPr>
        </p:nvSpPr>
        <p:spPr>
          <a:xfrm>
            <a:off x="1066800" y="469900"/>
            <a:ext cx="22237700" cy="1968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sz="1800"/>
            </a:pPr>
            <a:r>
              <a:rPr sz="5800"/>
              <a:t>Title Text</a:t>
            </a:r>
          </a:p>
        </p:txBody>
      </p:sp>
      <p:sp>
        <p:nvSpPr>
          <p:cNvPr id="4" name="Shape 4"/>
          <p:cNvSpPr/>
          <p:nvPr>
            <p:ph type="body" idx="1"/>
          </p:nvPr>
        </p:nvSpPr>
        <p:spPr>
          <a:xfrm>
            <a:off x="1066800" y="3124200"/>
            <a:ext cx="22237700" cy="9372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5000">
                <a:solidFill>
                  <a:srgbClr val="747474"/>
                </a:solidFill>
              </a:rPr>
              <a:t>Body Level One</a:t>
            </a:r>
            <a:endParaRPr sz="5000">
              <a:solidFill>
                <a:srgbClr val="747474"/>
              </a:solidFill>
            </a:endParaRPr>
          </a:p>
          <a:p>
            <a:pPr lvl="1">
              <a:defRPr sz="1800">
                <a:solidFill>
                  <a:srgbClr val="000000"/>
                </a:solidFill>
              </a:defRPr>
            </a:pPr>
            <a:r>
              <a:rPr sz="5000">
                <a:solidFill>
                  <a:srgbClr val="747474"/>
                </a:solidFill>
              </a:rPr>
              <a:t>Body Level Two</a:t>
            </a:r>
            <a:endParaRPr sz="5000">
              <a:solidFill>
                <a:srgbClr val="747474"/>
              </a:solidFill>
            </a:endParaRPr>
          </a:p>
          <a:p>
            <a:pPr lvl="2">
              <a:defRPr sz="1800">
                <a:solidFill>
                  <a:srgbClr val="000000"/>
                </a:solidFill>
              </a:defRPr>
            </a:pPr>
            <a:r>
              <a:rPr sz="5000">
                <a:solidFill>
                  <a:srgbClr val="747474"/>
                </a:solidFill>
              </a:rPr>
              <a:t>Body Level Three</a:t>
            </a:r>
            <a:endParaRPr sz="5000">
              <a:solidFill>
                <a:srgbClr val="747474"/>
              </a:solidFill>
            </a:endParaRPr>
          </a:p>
          <a:p>
            <a:pPr lvl="3">
              <a:defRPr sz="1800">
                <a:solidFill>
                  <a:srgbClr val="000000"/>
                </a:solidFill>
              </a:defRPr>
            </a:pPr>
            <a:r>
              <a:rPr sz="5000">
                <a:solidFill>
                  <a:srgbClr val="747474"/>
                </a:solidFill>
              </a:rPr>
              <a:t>Body Level Four</a:t>
            </a:r>
            <a:endParaRPr sz="5000">
              <a:solidFill>
                <a:srgbClr val="747474"/>
              </a:solidFill>
            </a:endParaRPr>
          </a:p>
          <a:p>
            <a:pPr lvl="4">
              <a:defRPr sz="1800">
                <a:solidFill>
                  <a:srgbClr val="000000"/>
                </a:solidFill>
              </a:defRPr>
            </a:pPr>
            <a:r>
              <a:rPr sz="5000">
                <a:solidFill>
                  <a:srgbClr val="747474"/>
                </a:solidFill>
              </a:rP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defTabSz="825500">
        <a:defRPr sz="5800">
          <a:latin typeface="+mn-lt"/>
          <a:ea typeface="+mn-ea"/>
          <a:cs typeface="+mn-cs"/>
          <a:sym typeface="Helvetica Neue Light"/>
        </a:defRPr>
      </a:lvl1pPr>
      <a:lvl2pPr indent="228600" defTabSz="825500">
        <a:defRPr sz="5800">
          <a:latin typeface="+mn-lt"/>
          <a:ea typeface="+mn-ea"/>
          <a:cs typeface="+mn-cs"/>
          <a:sym typeface="Helvetica Neue Light"/>
        </a:defRPr>
      </a:lvl2pPr>
      <a:lvl3pPr indent="457200" defTabSz="825500">
        <a:defRPr sz="5800">
          <a:latin typeface="+mn-lt"/>
          <a:ea typeface="+mn-ea"/>
          <a:cs typeface="+mn-cs"/>
          <a:sym typeface="Helvetica Neue Light"/>
        </a:defRPr>
      </a:lvl3pPr>
      <a:lvl4pPr indent="685800" defTabSz="825500">
        <a:defRPr sz="5800">
          <a:latin typeface="+mn-lt"/>
          <a:ea typeface="+mn-ea"/>
          <a:cs typeface="+mn-cs"/>
          <a:sym typeface="Helvetica Neue Light"/>
        </a:defRPr>
      </a:lvl4pPr>
      <a:lvl5pPr indent="914400" defTabSz="825500">
        <a:defRPr sz="5800">
          <a:latin typeface="+mn-lt"/>
          <a:ea typeface="+mn-ea"/>
          <a:cs typeface="+mn-cs"/>
          <a:sym typeface="Helvetica Neue Light"/>
        </a:defRPr>
      </a:lvl5pPr>
      <a:lvl6pPr indent="1143000" defTabSz="825500">
        <a:defRPr sz="5800">
          <a:latin typeface="+mn-lt"/>
          <a:ea typeface="+mn-ea"/>
          <a:cs typeface="+mn-cs"/>
          <a:sym typeface="Helvetica Neue Light"/>
        </a:defRPr>
      </a:lvl6pPr>
      <a:lvl7pPr indent="1371600" defTabSz="825500">
        <a:defRPr sz="5800">
          <a:latin typeface="+mn-lt"/>
          <a:ea typeface="+mn-ea"/>
          <a:cs typeface="+mn-cs"/>
          <a:sym typeface="Helvetica Neue Light"/>
        </a:defRPr>
      </a:lvl7pPr>
      <a:lvl8pPr indent="1600200" defTabSz="825500">
        <a:defRPr sz="5800">
          <a:latin typeface="+mn-lt"/>
          <a:ea typeface="+mn-ea"/>
          <a:cs typeface="+mn-cs"/>
          <a:sym typeface="Helvetica Neue Light"/>
        </a:defRPr>
      </a:lvl8pPr>
      <a:lvl9pPr indent="1828800" defTabSz="825500">
        <a:defRPr sz="5800">
          <a:latin typeface="+mn-lt"/>
          <a:ea typeface="+mn-ea"/>
          <a:cs typeface="+mn-cs"/>
          <a:sym typeface="Helvetica Neue Light"/>
        </a:defRPr>
      </a:lvl9pPr>
    </p:titleStyle>
    <p:bodyStyle>
      <a:lvl1pPr marL="635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1pPr>
      <a:lvl2pPr marL="1270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2pPr>
      <a:lvl3pPr marL="1905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3pPr>
      <a:lvl4pPr marL="2540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4pPr>
      <a:lvl5pPr marL="3175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5pPr>
      <a:lvl6pPr marL="3810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6pPr>
      <a:lvl7pPr marL="4445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7pPr>
      <a:lvl8pPr marL="5080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8pPr>
      <a:lvl9pPr marL="5715000" indent="-635000" defTabSz="825500">
        <a:spcBef>
          <a:spcPts val="5900"/>
        </a:spcBef>
        <a:buSzPct val="75000"/>
        <a:buFont typeface="Helvetica Neue"/>
        <a:buChar char="•"/>
        <a:defRPr sz="5000">
          <a:solidFill>
            <a:srgbClr val="747474"/>
          </a:solidFill>
          <a:latin typeface="+mn-lt"/>
          <a:ea typeface="+mn-ea"/>
          <a:cs typeface="+mn-cs"/>
          <a:sym typeface="Helvetica Neue Light"/>
        </a:defRPr>
      </a:lvl9pPr>
    </p:bodyStyle>
    <p:otherStyle>
      <a:lvl1pPr algn="r" defTabSz="825500">
        <a:defRPr>
          <a:solidFill>
            <a:schemeClr val="tx1"/>
          </a:solidFill>
          <a:latin typeface="+mn-lt"/>
          <a:ea typeface="+mn-ea"/>
          <a:cs typeface="+mn-cs"/>
          <a:sym typeface="Helvetica Neue"/>
        </a:defRPr>
      </a:lvl1pPr>
      <a:lvl2pPr indent="228600" algn="r" defTabSz="825500">
        <a:defRPr>
          <a:solidFill>
            <a:schemeClr val="tx1"/>
          </a:solidFill>
          <a:latin typeface="+mn-lt"/>
          <a:ea typeface="+mn-ea"/>
          <a:cs typeface="+mn-cs"/>
          <a:sym typeface="Helvetica Neue"/>
        </a:defRPr>
      </a:lvl2pPr>
      <a:lvl3pPr indent="457200" algn="r" defTabSz="825500">
        <a:defRPr>
          <a:solidFill>
            <a:schemeClr val="tx1"/>
          </a:solidFill>
          <a:latin typeface="+mn-lt"/>
          <a:ea typeface="+mn-ea"/>
          <a:cs typeface="+mn-cs"/>
          <a:sym typeface="Helvetica Neue"/>
        </a:defRPr>
      </a:lvl3pPr>
      <a:lvl4pPr indent="685800" algn="r" defTabSz="825500">
        <a:defRPr>
          <a:solidFill>
            <a:schemeClr val="tx1"/>
          </a:solidFill>
          <a:latin typeface="+mn-lt"/>
          <a:ea typeface="+mn-ea"/>
          <a:cs typeface="+mn-cs"/>
          <a:sym typeface="Helvetica Neue"/>
        </a:defRPr>
      </a:lvl4pPr>
      <a:lvl5pPr indent="914400" algn="r" defTabSz="825500">
        <a:defRPr>
          <a:solidFill>
            <a:schemeClr val="tx1"/>
          </a:solidFill>
          <a:latin typeface="+mn-lt"/>
          <a:ea typeface="+mn-ea"/>
          <a:cs typeface="+mn-cs"/>
          <a:sym typeface="Helvetica Neue"/>
        </a:defRPr>
      </a:lvl5pPr>
      <a:lvl6pPr indent="1143000" algn="r" defTabSz="825500">
        <a:defRPr>
          <a:solidFill>
            <a:schemeClr val="tx1"/>
          </a:solidFill>
          <a:latin typeface="+mn-lt"/>
          <a:ea typeface="+mn-ea"/>
          <a:cs typeface="+mn-cs"/>
          <a:sym typeface="Helvetica Neue"/>
        </a:defRPr>
      </a:lvl6pPr>
      <a:lvl7pPr indent="1371600" algn="r" defTabSz="825500">
        <a:defRPr>
          <a:solidFill>
            <a:schemeClr val="tx1"/>
          </a:solidFill>
          <a:latin typeface="+mn-lt"/>
          <a:ea typeface="+mn-ea"/>
          <a:cs typeface="+mn-cs"/>
          <a:sym typeface="Helvetica Neue"/>
        </a:defRPr>
      </a:lvl7pPr>
      <a:lvl8pPr indent="1600200" algn="r" defTabSz="825500">
        <a:defRPr>
          <a:solidFill>
            <a:schemeClr val="tx1"/>
          </a:solidFill>
          <a:latin typeface="+mn-lt"/>
          <a:ea typeface="+mn-ea"/>
          <a:cs typeface="+mn-cs"/>
          <a:sym typeface="Helvetica Neue"/>
        </a:defRPr>
      </a:lvl8pPr>
      <a:lvl9pPr indent="1828800" algn="r" defTabSz="825500">
        <a:defRPr>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2.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pPr>
            <a:r>
              <a:rPr sz="5800"/>
              <a:t>Upcoming Changes to NHC Products</a:t>
            </a:r>
            <a:endParaRPr sz="5800"/>
          </a:p>
          <a:p>
            <a:pPr lvl="0">
              <a:defRPr sz="1800"/>
            </a:pPr>
            <a:endParaRPr sz="5800"/>
          </a:p>
          <a:p>
            <a:pPr lvl="0">
              <a:defRPr sz="1800"/>
            </a:pPr>
            <a:r>
              <a:rPr sz="5800"/>
              <a:t>Forecast Improvement Priorities</a:t>
            </a:r>
          </a:p>
        </p:txBody>
      </p:sp>
      <p:sp>
        <p:nvSpPr>
          <p:cNvPr id="41" name="Shape 41"/>
          <p:cNvSpPr/>
          <p:nvPr>
            <p:ph type="body" idx="1"/>
          </p:nvPr>
        </p:nvSpPr>
        <p:spPr>
          <a:xfrm>
            <a:off x="1066800" y="7048500"/>
            <a:ext cx="22237700" cy="2779649"/>
          </a:xfrm>
          <a:prstGeom prst="rect">
            <a:avLst/>
          </a:prstGeom>
        </p:spPr>
        <p:txBody>
          <a:bodyPr/>
          <a:lstStyle/>
          <a:p>
            <a:pPr lvl="0" defTabSz="800735">
              <a:defRPr sz="1800">
                <a:solidFill>
                  <a:srgbClr val="000000"/>
                </a:solidFill>
              </a:defRPr>
            </a:pPr>
            <a:r>
              <a:rPr sz="3492">
                <a:solidFill>
                  <a:srgbClr val="747474"/>
                </a:solidFill>
              </a:rPr>
              <a:t>Dr. Rick Knabb</a:t>
            </a:r>
            <a:endParaRPr sz="3492">
              <a:solidFill>
                <a:srgbClr val="747474"/>
              </a:solidFill>
            </a:endParaRPr>
          </a:p>
          <a:p>
            <a:pPr lvl="0" defTabSz="800735">
              <a:defRPr sz="1800">
                <a:solidFill>
                  <a:srgbClr val="000000"/>
                </a:solidFill>
              </a:defRPr>
            </a:pPr>
            <a:r>
              <a:rPr sz="3492">
                <a:solidFill>
                  <a:srgbClr val="747474"/>
                </a:solidFill>
              </a:rPr>
              <a:t>Director, National Hurricane Center</a:t>
            </a:r>
            <a:endParaRPr sz="3492">
              <a:solidFill>
                <a:srgbClr val="747474"/>
              </a:solidFill>
            </a:endParaRPr>
          </a:p>
          <a:p>
            <a:pPr lvl="0" defTabSz="800735">
              <a:defRPr sz="1800">
                <a:solidFill>
                  <a:srgbClr val="000000"/>
                </a:solidFill>
              </a:defRPr>
            </a:pPr>
            <a:r>
              <a:rPr sz="3492">
                <a:solidFill>
                  <a:srgbClr val="747474"/>
                </a:solidFill>
              </a:rPr>
              <a:t>5 March 2015</a:t>
            </a:r>
            <a:endParaRPr sz="3492">
              <a:solidFill>
                <a:srgbClr val="747474"/>
              </a:solidFill>
            </a:endParaRPr>
          </a:p>
          <a:p>
            <a:pPr lvl="0" defTabSz="800735">
              <a:defRPr sz="1800">
                <a:solidFill>
                  <a:srgbClr val="000000"/>
                </a:solidFill>
              </a:defRPr>
            </a:pPr>
            <a:endParaRPr sz="3492">
              <a:solidFill>
                <a:srgbClr val="747474"/>
              </a:solidFill>
            </a:endParaRPr>
          </a:p>
          <a:p>
            <a:pPr lvl="0" defTabSz="800735">
              <a:defRPr sz="1800">
                <a:solidFill>
                  <a:srgbClr val="000000"/>
                </a:solidFill>
              </a:defRPr>
            </a:pPr>
            <a:r>
              <a:rPr sz="3492">
                <a:solidFill>
                  <a:srgbClr val="747474"/>
                </a:solidFill>
              </a:rPr>
              <a:t>@NHCDirector</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lvl1pPr algn="ctr"/>
          </a:lstStyle>
          <a:p>
            <a:pPr lvl="0">
              <a:defRPr sz="1800"/>
            </a:pPr>
            <a:r>
              <a:rPr sz="5800"/>
              <a:t>2014 Forecast Improvement Priorities</a:t>
            </a:r>
          </a:p>
        </p:txBody>
      </p:sp>
      <p:sp>
        <p:nvSpPr>
          <p:cNvPr id="76" name="Shape 76"/>
          <p:cNvSpPr/>
          <p:nvPr>
            <p:ph type="body" idx="1"/>
          </p:nvPr>
        </p:nvSpPr>
        <p:spPr>
          <a:xfrm>
            <a:off x="1066800" y="3124200"/>
            <a:ext cx="22250399" cy="10173772"/>
          </a:xfrm>
          <a:prstGeom prst="rect">
            <a:avLst/>
          </a:prstGeom>
        </p:spPr>
        <p:txBody>
          <a:bodyPr/>
          <a:lstStyle/>
          <a:p>
            <a:pPr lvl="0" marL="304800" indent="-304800" defTabSz="396239">
              <a:spcBef>
                <a:spcPts val="2800"/>
              </a:spcBef>
              <a:defRPr sz="1800">
                <a:solidFill>
                  <a:srgbClr val="000000"/>
                </a:solidFill>
              </a:defRPr>
            </a:pPr>
            <a:r>
              <a:rPr sz="3455">
                <a:solidFill>
                  <a:srgbClr val="747474"/>
                </a:solidFill>
              </a:rPr>
              <a:t>NHC-5/JTWC-11. Techniques or products to support pre-genesis disturbance track, intensity, size, and wind speed probability forecasts.</a:t>
            </a:r>
            <a:endParaRPr sz="3455">
              <a:solidFill>
                <a:srgbClr val="747474"/>
              </a:solidFill>
            </a:endParaRPr>
          </a:p>
          <a:p>
            <a:pPr lvl="0" marL="304800" indent="-304800" defTabSz="396239">
              <a:spcBef>
                <a:spcPts val="2800"/>
              </a:spcBef>
              <a:defRPr sz="1800">
                <a:solidFill>
                  <a:srgbClr val="000000"/>
                </a:solidFill>
              </a:defRPr>
            </a:pPr>
            <a:endParaRPr sz="3455">
              <a:solidFill>
                <a:srgbClr val="747474"/>
              </a:solidFill>
            </a:endParaRPr>
          </a:p>
          <a:p>
            <a:pPr lvl="0" marL="304800" indent="-304800" defTabSz="396239">
              <a:spcBef>
                <a:spcPts val="2800"/>
              </a:spcBef>
              <a:defRPr sz="1800">
                <a:solidFill>
                  <a:srgbClr val="000000"/>
                </a:solidFill>
              </a:defRPr>
            </a:pPr>
            <a:r>
              <a:rPr sz="3455">
                <a:solidFill>
                  <a:srgbClr val="747474"/>
                </a:solidFill>
              </a:rPr>
              <a:t>NHC-6/JTWC-15. Advanced coastal inundation modeling and/or applications, visualization, or dissemination technology that enhances operational storm surge forecast accuracy or delivery.</a:t>
            </a:r>
            <a:endParaRPr sz="3455">
              <a:solidFill>
                <a:srgbClr val="747474"/>
              </a:solidFill>
            </a:endParaRPr>
          </a:p>
          <a:p>
            <a:pPr lvl="0" marL="304800" indent="-304800" defTabSz="396239">
              <a:spcBef>
                <a:spcPts val="2800"/>
              </a:spcBef>
              <a:defRPr sz="1800">
                <a:solidFill>
                  <a:srgbClr val="000000"/>
                </a:solidFill>
              </a:defRPr>
            </a:pPr>
            <a:endParaRPr sz="3455">
              <a:solidFill>
                <a:srgbClr val="747474"/>
              </a:solidFill>
            </a:endParaRPr>
          </a:p>
          <a:p>
            <a:pPr lvl="0" marL="304800" indent="-304800" defTabSz="396239">
              <a:spcBef>
                <a:spcPts val="2800"/>
              </a:spcBef>
              <a:defRPr sz="1800">
                <a:solidFill>
                  <a:srgbClr val="000000"/>
                </a:solidFill>
              </a:defRPr>
            </a:pPr>
            <a:r>
              <a:rPr sz="3455">
                <a:solidFill>
                  <a:srgbClr val="747474"/>
                </a:solidFill>
              </a:rPr>
              <a:t>NHC-7/JTWC-4. Improved and extended track guidance. Identification, and then reduction of, the occurrence of guidance and official track outliers, focusing on both large speed errors (e.g., accelerating recurvers and stalling storms) and large direction errors (e.g., loops), and on specific forecast problems, including interactions between upper-level troughs and tropical cyclones, track forecasts near/over land--especially elevated terrain, and extratropical transition.</a:t>
            </a:r>
            <a:endParaRPr sz="3455">
              <a:solidFill>
                <a:srgbClr val="747474"/>
              </a:solidFill>
            </a:endParaRPr>
          </a:p>
          <a:p>
            <a:pPr lvl="0" marL="304800" indent="-304800" defTabSz="396239">
              <a:spcBef>
                <a:spcPts val="2800"/>
              </a:spcBef>
              <a:defRPr sz="1800">
                <a:solidFill>
                  <a:srgbClr val="000000"/>
                </a:solidFill>
              </a:defRPr>
            </a:pPr>
            <a:endParaRPr sz="3455">
              <a:solidFill>
                <a:srgbClr val="747474"/>
              </a:solidFill>
            </a:endParaRPr>
          </a:p>
          <a:p>
            <a:pPr lvl="0" marL="304800" indent="-304800" defTabSz="396239">
              <a:spcBef>
                <a:spcPts val="2800"/>
              </a:spcBef>
              <a:defRPr sz="1800">
                <a:solidFill>
                  <a:srgbClr val="000000"/>
                </a:solidFill>
              </a:defRPr>
            </a:pPr>
            <a:r>
              <a:rPr sz="3455">
                <a:solidFill>
                  <a:srgbClr val="747474"/>
                </a:solidFill>
              </a:rPr>
              <a:t>NHC-8/JTWC-5. Guidance for tropical cyclone genesis at both the short-range (0-48 hours) and the medium-range (48-120 hours) that exhibits a high probability of detection and a low false alarm rate for, and/or provides probability of, genesis.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lvl1pPr algn="ctr"/>
          </a:lstStyle>
          <a:p>
            <a:pPr lvl="0">
              <a:defRPr sz="1800"/>
            </a:pPr>
            <a:r>
              <a:rPr sz="5800"/>
              <a:t>2014 Forecast Improvement Priorities</a:t>
            </a:r>
          </a:p>
        </p:txBody>
      </p:sp>
      <p:sp>
        <p:nvSpPr>
          <p:cNvPr id="79" name="Shape 79"/>
          <p:cNvSpPr/>
          <p:nvPr>
            <p:ph type="body" idx="1"/>
          </p:nvPr>
        </p:nvSpPr>
        <p:spPr>
          <a:xfrm>
            <a:off x="1066800" y="3124200"/>
            <a:ext cx="22237700" cy="10085385"/>
          </a:xfrm>
          <a:prstGeom prst="rect">
            <a:avLst/>
          </a:prstGeom>
        </p:spPr>
        <p:txBody>
          <a:bodyPr/>
          <a:lstStyle/>
          <a:p>
            <a:pPr lvl="0" marL="355600" indent="-355600" defTabSz="462280">
              <a:spcBef>
                <a:spcPts val="3300"/>
              </a:spcBef>
              <a:defRPr sz="1800">
                <a:solidFill>
                  <a:srgbClr val="000000"/>
                </a:solidFill>
              </a:defRPr>
            </a:pPr>
            <a:r>
              <a:rPr sz="4032">
                <a:solidFill>
                  <a:srgbClr val="747474"/>
                </a:solidFill>
              </a:rPr>
              <a:t>NHC-9/JTWC-12. Modernize the satellite-based classification system used for monitoring subtropical cyclones (e.g., the Hebert-Poteat Technique).</a:t>
            </a:r>
            <a:endParaRPr sz="4032">
              <a:solidFill>
                <a:srgbClr val="747474"/>
              </a:solidFill>
            </a:endParaRPr>
          </a:p>
          <a:p>
            <a:pPr lvl="0" marL="355600" indent="-355600" defTabSz="462280">
              <a:spcBef>
                <a:spcPts val="3300"/>
              </a:spcBef>
              <a:defRPr sz="1800">
                <a:solidFill>
                  <a:srgbClr val="000000"/>
                </a:solidFill>
              </a:defRPr>
            </a:pPr>
            <a:endParaRPr sz="4032">
              <a:solidFill>
                <a:srgbClr val="747474"/>
              </a:solidFill>
            </a:endParaRPr>
          </a:p>
          <a:p>
            <a:pPr lvl="0" marL="355600" indent="-355600" defTabSz="462280">
              <a:spcBef>
                <a:spcPts val="3300"/>
              </a:spcBef>
              <a:defRPr sz="1800">
                <a:solidFill>
                  <a:srgbClr val="000000"/>
                </a:solidFill>
              </a:defRPr>
            </a:pPr>
            <a:r>
              <a:rPr sz="4032">
                <a:solidFill>
                  <a:srgbClr val="747474"/>
                </a:solidFill>
              </a:rPr>
              <a:t>NHC-10/JTWC-17. Develop techniques for incorporating tropical cyclone predictions within the NWS National Digital Forecast Database.</a:t>
            </a:r>
            <a:endParaRPr sz="4032">
              <a:solidFill>
                <a:srgbClr val="747474"/>
              </a:solidFill>
            </a:endParaRPr>
          </a:p>
          <a:p>
            <a:pPr lvl="0" marL="355600" indent="-355600" defTabSz="462280">
              <a:spcBef>
                <a:spcPts val="3300"/>
              </a:spcBef>
              <a:defRPr sz="1800">
                <a:solidFill>
                  <a:srgbClr val="000000"/>
                </a:solidFill>
              </a:defRPr>
            </a:pPr>
            <a:endParaRPr sz="4032">
              <a:solidFill>
                <a:srgbClr val="747474"/>
              </a:solidFill>
            </a:endParaRPr>
          </a:p>
          <a:p>
            <a:pPr lvl="0" marL="355600" indent="-355600" defTabSz="462280">
              <a:spcBef>
                <a:spcPts val="3300"/>
              </a:spcBef>
              <a:defRPr sz="1800">
                <a:solidFill>
                  <a:srgbClr val="000000"/>
                </a:solidFill>
              </a:defRPr>
            </a:pPr>
            <a:r>
              <a:rPr sz="4032">
                <a:solidFill>
                  <a:srgbClr val="747474"/>
                </a:solidFill>
              </a:rPr>
              <a:t>NHC-11/JTWC-18. Develop guidance on the best flight track strategies for synoptic surveillance missions that take into account hurricane forecaster use as well as data assimilation needs.</a:t>
            </a:r>
            <a:endParaRPr sz="4032">
              <a:solidFill>
                <a:srgbClr val="747474"/>
              </a:solidFill>
            </a:endParaRPr>
          </a:p>
          <a:p>
            <a:pPr lvl="0" marL="355600" indent="-355600" defTabSz="462280">
              <a:spcBef>
                <a:spcPts val="3300"/>
              </a:spcBef>
              <a:defRPr sz="1800">
                <a:solidFill>
                  <a:srgbClr val="000000"/>
                </a:solidFill>
              </a:defRPr>
            </a:pPr>
            <a:endParaRPr sz="4032">
              <a:solidFill>
                <a:srgbClr val="747474"/>
              </a:solidFill>
            </a:endParaRPr>
          </a:p>
          <a:p>
            <a:pPr lvl="0" marL="355600" indent="-355600" defTabSz="462280">
              <a:spcBef>
                <a:spcPts val="3300"/>
              </a:spcBef>
              <a:defRPr sz="1800">
                <a:solidFill>
                  <a:srgbClr val="000000"/>
                </a:solidFill>
              </a:defRPr>
            </a:pPr>
            <a:r>
              <a:rPr sz="4032">
                <a:solidFill>
                  <a:srgbClr val="747474"/>
                </a:solidFill>
              </a:rPr>
              <a:t>NHC-12/JTWC-7. Operational analysis of the surface wind field in tropical cyclones, including the analysis of the maximum sustained winds, and winds affecting elevated terrain and high-rise buildings.</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prstGeom prst="rect">
            <a:avLst/>
          </a:prstGeom>
        </p:spPr>
        <p:txBody>
          <a:bodyPr/>
          <a:lstStyle>
            <a:lvl1pPr algn="ctr"/>
          </a:lstStyle>
          <a:p>
            <a:pPr lvl="0">
              <a:defRPr sz="1800"/>
            </a:pPr>
            <a:r>
              <a:rPr sz="5800"/>
              <a:t>2014 Forecast Improvement Priorities</a:t>
            </a:r>
          </a:p>
        </p:txBody>
      </p:sp>
      <p:sp>
        <p:nvSpPr>
          <p:cNvPr id="82" name="Shape 82"/>
          <p:cNvSpPr/>
          <p:nvPr>
            <p:ph type="body" idx="1"/>
          </p:nvPr>
        </p:nvSpPr>
        <p:spPr>
          <a:xfrm>
            <a:off x="1066800" y="3124200"/>
            <a:ext cx="22237700" cy="10050901"/>
          </a:xfrm>
          <a:prstGeom prst="rect">
            <a:avLst/>
          </a:prstGeom>
        </p:spPr>
        <p:txBody>
          <a:bodyPr/>
          <a:lstStyle/>
          <a:p>
            <a:pPr lvl="0" marL="349250" indent="-349250" defTabSz="454025">
              <a:spcBef>
                <a:spcPts val="3200"/>
              </a:spcBef>
              <a:defRPr sz="1800">
                <a:solidFill>
                  <a:srgbClr val="000000"/>
                </a:solidFill>
              </a:defRPr>
            </a:pPr>
            <a:r>
              <a:rPr sz="3960">
                <a:solidFill>
                  <a:srgbClr val="747474"/>
                </a:solidFill>
              </a:rPr>
              <a:t>NHC-13/JTWC-10. Guidance for changes in tropical cyclone size/wind structure and related parameters, including combined sea heights.</a:t>
            </a:r>
            <a:endParaRPr sz="3960">
              <a:solidFill>
                <a:srgbClr val="747474"/>
              </a:solidFill>
            </a:endParaRPr>
          </a:p>
          <a:p>
            <a:pPr lvl="0" marL="349250" indent="-349250" defTabSz="454025">
              <a:spcBef>
                <a:spcPts val="3200"/>
              </a:spcBef>
              <a:defRPr sz="1800">
                <a:solidFill>
                  <a:srgbClr val="000000"/>
                </a:solidFill>
              </a:defRPr>
            </a:pPr>
            <a:endParaRPr sz="3960">
              <a:solidFill>
                <a:srgbClr val="747474"/>
              </a:solidFill>
            </a:endParaRPr>
          </a:p>
          <a:p>
            <a:pPr lvl="0" marL="349250" indent="-349250" defTabSz="454025">
              <a:spcBef>
                <a:spcPts val="3200"/>
              </a:spcBef>
              <a:defRPr sz="1800">
                <a:solidFill>
                  <a:srgbClr val="000000"/>
                </a:solidFill>
              </a:defRPr>
            </a:pPr>
            <a:r>
              <a:rPr sz="3960">
                <a:solidFill>
                  <a:srgbClr val="747474"/>
                </a:solidFill>
              </a:rPr>
              <a:t>NHC-14/JTWC-6. Single-model track or intensity ensembles that have skill comparable to multi-model consensus techniques.</a:t>
            </a:r>
            <a:endParaRPr sz="3960">
              <a:solidFill>
                <a:srgbClr val="747474"/>
              </a:solidFill>
            </a:endParaRPr>
          </a:p>
          <a:p>
            <a:pPr lvl="0" marL="349250" indent="-349250" defTabSz="454025">
              <a:spcBef>
                <a:spcPts val="3200"/>
              </a:spcBef>
              <a:defRPr sz="1800">
                <a:solidFill>
                  <a:srgbClr val="000000"/>
                </a:solidFill>
              </a:defRPr>
            </a:pPr>
            <a:endParaRPr sz="3960">
              <a:solidFill>
                <a:srgbClr val="747474"/>
              </a:solidFill>
            </a:endParaRPr>
          </a:p>
          <a:p>
            <a:pPr lvl="0" marL="349250" indent="-349250" defTabSz="454025">
              <a:spcBef>
                <a:spcPts val="3200"/>
              </a:spcBef>
              <a:defRPr sz="1800">
                <a:solidFill>
                  <a:srgbClr val="000000"/>
                </a:solidFill>
              </a:defRPr>
            </a:pPr>
            <a:r>
              <a:rPr sz="3960">
                <a:solidFill>
                  <a:srgbClr val="747474"/>
                </a:solidFill>
              </a:rPr>
              <a:t>NHC-15/JTWC-3. Techniques to improve the utility of microwave satellite and radar data for tropical cyclone intensity and location analysis (e.g. develop a “Dvorak-like” technique using microwave imagery).</a:t>
            </a:r>
            <a:endParaRPr sz="3960">
              <a:solidFill>
                <a:srgbClr val="747474"/>
              </a:solidFill>
            </a:endParaRPr>
          </a:p>
          <a:p>
            <a:pPr lvl="0" marL="349250" indent="-349250" defTabSz="454025">
              <a:spcBef>
                <a:spcPts val="3200"/>
              </a:spcBef>
              <a:defRPr sz="1800">
                <a:solidFill>
                  <a:srgbClr val="000000"/>
                </a:solidFill>
              </a:defRPr>
            </a:pPr>
            <a:endParaRPr sz="3960">
              <a:solidFill>
                <a:srgbClr val="747474"/>
              </a:solidFill>
            </a:endParaRPr>
          </a:p>
          <a:p>
            <a:pPr lvl="0" marL="349250" indent="-349250" defTabSz="454025">
              <a:spcBef>
                <a:spcPts val="3200"/>
              </a:spcBef>
              <a:defRPr sz="1800">
                <a:solidFill>
                  <a:srgbClr val="000000"/>
                </a:solidFill>
              </a:defRPr>
            </a:pPr>
            <a:r>
              <a:rPr sz="3960">
                <a:solidFill>
                  <a:srgbClr val="747474"/>
                </a:solidFill>
              </a:rPr>
              <a:t>NHC-16/JTWC-14. Guidance for precipitation amount and distribution associated with tropical cyclones and tropical disturbances.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lvl1pPr algn="ctr"/>
          </a:lstStyle>
          <a:p>
            <a:pPr lvl="0">
              <a:defRPr sz="1800"/>
            </a:pPr>
            <a:r>
              <a:rPr sz="5800"/>
              <a:t>2014 Forecast Improvement Priorities</a:t>
            </a:r>
          </a:p>
        </p:txBody>
      </p:sp>
      <p:sp>
        <p:nvSpPr>
          <p:cNvPr id="85" name="Shape 85"/>
          <p:cNvSpPr/>
          <p:nvPr>
            <p:ph type="body" idx="1"/>
          </p:nvPr>
        </p:nvSpPr>
        <p:spPr>
          <a:xfrm>
            <a:off x="1066800" y="3124200"/>
            <a:ext cx="22237700" cy="4775240"/>
          </a:xfrm>
          <a:prstGeom prst="rect">
            <a:avLst/>
          </a:prstGeom>
        </p:spPr>
        <p:txBody>
          <a:bodyPr/>
          <a:lstStyle/>
          <a:p>
            <a:pPr lvl="0" marL="368300" indent="-368300" defTabSz="478790">
              <a:spcBef>
                <a:spcPts val="3400"/>
              </a:spcBef>
              <a:defRPr sz="1800">
                <a:solidFill>
                  <a:srgbClr val="000000"/>
                </a:solidFill>
              </a:defRPr>
            </a:pPr>
            <a:r>
              <a:rPr sz="4176">
                <a:solidFill>
                  <a:srgbClr val="747474"/>
                </a:solidFill>
              </a:rPr>
              <a:t>NHC-17/JTWC-13. Improved techniques for estimating the intensity of tropical cyclones passing over and north of sea-surface temperature gradients.</a:t>
            </a:r>
            <a:endParaRPr sz="4176">
              <a:solidFill>
                <a:srgbClr val="747474"/>
              </a:solidFill>
            </a:endParaRPr>
          </a:p>
          <a:p>
            <a:pPr lvl="0" marL="368300" indent="-368300" defTabSz="478790">
              <a:spcBef>
                <a:spcPts val="3400"/>
              </a:spcBef>
              <a:defRPr sz="1800">
                <a:solidFill>
                  <a:srgbClr val="000000"/>
                </a:solidFill>
              </a:defRPr>
            </a:pPr>
            <a:endParaRPr sz="4176">
              <a:solidFill>
                <a:srgbClr val="747474"/>
              </a:solidFill>
            </a:endParaRPr>
          </a:p>
          <a:p>
            <a:pPr lvl="0" marL="368300" indent="-368300" defTabSz="478790">
              <a:spcBef>
                <a:spcPts val="3400"/>
              </a:spcBef>
              <a:defRPr sz="1800">
                <a:solidFill>
                  <a:srgbClr val="000000"/>
                </a:solidFill>
              </a:defRPr>
            </a:pPr>
            <a:r>
              <a:rPr sz="4176">
                <a:solidFill>
                  <a:srgbClr val="747474"/>
                </a:solidFill>
              </a:rPr>
              <a:t>NHC-18/JTWC-16. Develop tropical cyclone climatology software that provides statistics on closest point of approach to a station, bearing and distance to a station, cyclone intensity statistics for a point or location, return period statistics, etc.</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lvl1pPr algn="ctr"/>
          </a:lstStyle>
          <a:p>
            <a:pPr lvl="0">
              <a:defRPr sz="1800"/>
            </a:pPr>
            <a:r>
              <a:rPr sz="5800"/>
              <a:t>Graphical Tropical Weather Outlooks</a:t>
            </a:r>
          </a:p>
        </p:txBody>
      </p:sp>
      <p:sp>
        <p:nvSpPr>
          <p:cNvPr id="44" name="Shape 44"/>
          <p:cNvSpPr/>
          <p:nvPr>
            <p:ph type="body" idx="1"/>
          </p:nvPr>
        </p:nvSpPr>
        <p:spPr>
          <a:prstGeom prst="rect">
            <a:avLst/>
          </a:prstGeom>
        </p:spPr>
        <p:txBody>
          <a:bodyPr/>
          <a:lstStyle/>
          <a:p>
            <a:pPr lvl="0"/>
          </a:p>
        </p:txBody>
      </p:sp>
      <p:pic>
        <p:nvPicPr>
          <p:cNvPr id="45" name="two_atl_2d0_20141010_10pm.png"/>
          <p:cNvPicPr/>
          <p:nvPr/>
        </p:nvPicPr>
        <p:blipFill>
          <a:blip r:embed="rId2">
            <a:extLst/>
          </a:blip>
          <a:stretch>
            <a:fillRect/>
          </a:stretch>
        </p:blipFill>
        <p:spPr>
          <a:xfrm>
            <a:off x="1061923" y="3410284"/>
            <a:ext cx="10795001" cy="8425834"/>
          </a:xfrm>
          <a:prstGeom prst="rect">
            <a:avLst/>
          </a:prstGeom>
          <a:ln w="12700">
            <a:miter lim="400000"/>
          </a:ln>
        </p:spPr>
      </p:pic>
      <p:pic>
        <p:nvPicPr>
          <p:cNvPr id="46" name="two_atl_5d0_20141010_10pm.png"/>
          <p:cNvPicPr/>
          <p:nvPr/>
        </p:nvPicPr>
        <p:blipFill>
          <a:blip r:embed="rId3">
            <a:extLst/>
          </a:blip>
          <a:stretch>
            <a:fillRect/>
          </a:stretch>
        </p:blipFill>
        <p:spPr>
          <a:xfrm>
            <a:off x="12577765" y="3410284"/>
            <a:ext cx="10795001" cy="8425834"/>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lvl="0" algn="ctr">
              <a:defRPr sz="1800"/>
            </a:pPr>
            <a:r>
              <a:rPr sz="5800"/>
              <a:t>Watches and warnings before genesis</a:t>
            </a:r>
            <a:endParaRPr sz="5800"/>
          </a:p>
          <a:p>
            <a:pPr lvl="0" algn="ctr">
              <a:defRPr sz="1800"/>
            </a:pPr>
            <a:r>
              <a:rPr sz="5800"/>
              <a:t>Target 2016</a:t>
            </a:r>
          </a:p>
        </p:txBody>
      </p:sp>
      <p:sp>
        <p:nvSpPr>
          <p:cNvPr id="49" name="Shape 49"/>
          <p:cNvSpPr/>
          <p:nvPr>
            <p:ph type="body" idx="1"/>
          </p:nvPr>
        </p:nvSpPr>
        <p:spPr>
          <a:prstGeom prst="rect">
            <a:avLst/>
          </a:prstGeom>
        </p:spPr>
        <p:txBody>
          <a:bodyPr/>
          <a:lstStyle/>
          <a:p>
            <a:pPr lvl="0"/>
          </a:p>
        </p:txBody>
      </p:sp>
      <p:pic>
        <p:nvPicPr>
          <p:cNvPr id="50" name="wwb4genesis_sat_example.tiff"/>
          <p:cNvPicPr/>
          <p:nvPr/>
        </p:nvPicPr>
        <p:blipFill>
          <a:blip r:embed="rId2">
            <a:extLst/>
          </a:blip>
          <a:stretch>
            <a:fillRect/>
          </a:stretch>
        </p:blipFill>
        <p:spPr>
          <a:xfrm>
            <a:off x="3792371" y="3098981"/>
            <a:ext cx="16799258" cy="9962645"/>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lvl="0" algn="ctr">
              <a:defRPr sz="1800"/>
            </a:pPr>
            <a:r>
              <a:rPr sz="5800"/>
              <a:t>Causes of death directly attributable to Atlantic tropical cyclones</a:t>
            </a:r>
            <a:endParaRPr sz="5800"/>
          </a:p>
          <a:p>
            <a:pPr lvl="0" algn="ctr">
              <a:defRPr sz="1800"/>
            </a:pPr>
            <a:r>
              <a:rPr sz="5800"/>
              <a:t>1963-2012</a:t>
            </a:r>
          </a:p>
        </p:txBody>
      </p:sp>
      <p:sp>
        <p:nvSpPr>
          <p:cNvPr id="53" name="Shape 53"/>
          <p:cNvSpPr/>
          <p:nvPr>
            <p:ph type="body" idx="1"/>
          </p:nvPr>
        </p:nvSpPr>
        <p:spPr>
          <a:prstGeom prst="rect">
            <a:avLst/>
          </a:prstGeom>
        </p:spPr>
        <p:txBody>
          <a:bodyPr/>
          <a:lstStyle/>
          <a:p>
            <a:pPr lvl="0"/>
          </a:p>
        </p:txBody>
      </p:sp>
      <p:pic>
        <p:nvPicPr>
          <p:cNvPr id="54" name="image32.jpg" descr="i1520-0477-95-3-341-f01.jpg"/>
          <p:cNvPicPr/>
          <p:nvPr/>
        </p:nvPicPr>
        <p:blipFill>
          <a:blip r:embed="rId2">
            <a:extLst/>
          </a:blip>
          <a:stretch>
            <a:fillRect/>
          </a:stretch>
        </p:blipFill>
        <p:spPr>
          <a:xfrm>
            <a:off x="6477000" y="3175000"/>
            <a:ext cx="11423441" cy="10223500"/>
          </a:xfrm>
          <a:prstGeom prst="rect">
            <a:avLst/>
          </a:prstGeom>
          <a:ln w="12700">
            <a:miter lim="400000"/>
          </a:ln>
          <a:effectLst>
            <a:outerShdw sx="100000" sy="100000" kx="0" ky="0" algn="b" rotWithShape="0" blurRad="50800" dist="38100" dir="2700000">
              <a:srgbClr val="FFFFFF">
                <a:alpha val="43000"/>
              </a:srgbClr>
            </a:outerShdw>
          </a:effectLst>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lvl="0" algn="ctr">
              <a:defRPr sz="1800"/>
            </a:pPr>
            <a:r>
              <a:rPr sz="5800"/>
              <a:t>Hurricane Arthur</a:t>
            </a:r>
            <a:endParaRPr sz="5800"/>
          </a:p>
          <a:p>
            <a:pPr lvl="0" algn="ctr">
              <a:defRPr sz="1800"/>
            </a:pPr>
            <a:r>
              <a:rPr sz="5800"/>
              <a:t>1-5 July 2014</a:t>
            </a:r>
          </a:p>
        </p:txBody>
      </p:sp>
      <p:sp>
        <p:nvSpPr>
          <p:cNvPr id="57" name="Shape 57"/>
          <p:cNvSpPr/>
          <p:nvPr>
            <p:ph type="body" idx="1"/>
          </p:nvPr>
        </p:nvSpPr>
        <p:spPr>
          <a:prstGeom prst="rect">
            <a:avLst/>
          </a:prstGeom>
        </p:spPr>
        <p:txBody>
          <a:bodyPr/>
          <a:lstStyle/>
          <a:p>
            <a:pPr lvl="0"/>
          </a:p>
        </p:txBody>
      </p:sp>
      <p:pic>
        <p:nvPicPr>
          <p:cNvPr id="58" name="AL012014_3NLW_007_0.gif"/>
          <p:cNvPicPr/>
          <p:nvPr/>
        </p:nvPicPr>
        <p:blipFill>
          <a:blip r:embed="rId2">
            <a:extLst/>
          </a:blip>
          <a:stretch>
            <a:fillRect/>
          </a:stretch>
        </p:blipFill>
        <p:spPr>
          <a:xfrm>
            <a:off x="5620780" y="2932784"/>
            <a:ext cx="13142440" cy="10513953"/>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lvl1pPr algn="ctr"/>
            <a:lvl2pPr algn="ctr"/>
          </a:lstStyle>
          <a:p>
            <a:pPr lvl="0">
              <a:defRPr sz="1800"/>
            </a:pPr>
            <a:r>
              <a:rPr sz="5800"/>
              <a:t>Experimental Potential Storm Surge Flooding Map</a:t>
            </a:r>
            <a:endParaRPr sz="5800"/>
          </a:p>
          <a:p>
            <a:pPr lvl="1">
              <a:defRPr sz="1800"/>
            </a:pPr>
            <a:r>
              <a:rPr sz="5800"/>
              <a:t>Hurricane Arthur (July 2014)</a:t>
            </a:r>
          </a:p>
        </p:txBody>
      </p:sp>
      <p:pic>
        <p:nvPicPr>
          <p:cNvPr id="61" name="image33.jpg" descr="7-2-2014-12-13-08-PM.jpg"/>
          <p:cNvPicPr/>
          <p:nvPr/>
        </p:nvPicPr>
        <p:blipFill>
          <a:blip r:embed="rId2">
            <a:extLst/>
          </a:blip>
          <a:stretch>
            <a:fillRect/>
          </a:stretch>
        </p:blipFill>
        <p:spPr>
          <a:xfrm>
            <a:off x="2005640" y="3027155"/>
            <a:ext cx="7839683" cy="10541433"/>
          </a:xfrm>
          <a:prstGeom prst="rect">
            <a:avLst/>
          </a:prstGeom>
          <a:ln w="12700">
            <a:miter lim="400000"/>
          </a:ln>
        </p:spPr>
      </p:pic>
      <p:pic>
        <p:nvPicPr>
          <p:cNvPr id="62" name="surge_graphic_adv10_arthur_2014.tiff"/>
          <p:cNvPicPr/>
          <p:nvPr/>
        </p:nvPicPr>
        <p:blipFill>
          <a:blip r:embed="rId3">
            <a:extLst/>
          </a:blip>
          <a:stretch>
            <a:fillRect/>
          </a:stretch>
        </p:blipFill>
        <p:spPr>
          <a:xfrm>
            <a:off x="11452191" y="2849355"/>
            <a:ext cx="11072035" cy="10726465"/>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1073150" y="469900"/>
            <a:ext cx="22237700" cy="1968500"/>
          </a:xfrm>
          <a:prstGeom prst="rect">
            <a:avLst/>
          </a:prstGeom>
        </p:spPr>
        <p:txBody>
          <a:bodyPr/>
          <a:lstStyle/>
          <a:p>
            <a:pPr lvl="0" algn="ctr">
              <a:defRPr sz="1800"/>
            </a:pPr>
            <a:r>
              <a:rPr sz="5800"/>
              <a:t>Prototype Storm Surge Watch/Warning Graphic</a:t>
            </a:r>
            <a:endParaRPr sz="5800"/>
          </a:p>
          <a:p>
            <a:pPr lvl="0" algn="ctr">
              <a:defRPr sz="1800"/>
            </a:pPr>
            <a:r>
              <a:rPr sz="5800"/>
              <a:t>Experimental in 2015</a:t>
            </a:r>
          </a:p>
        </p:txBody>
      </p:sp>
      <p:sp>
        <p:nvSpPr>
          <p:cNvPr id="65" name="Shape 65"/>
          <p:cNvSpPr/>
          <p:nvPr>
            <p:ph type="body" idx="1"/>
          </p:nvPr>
        </p:nvSpPr>
        <p:spPr>
          <a:prstGeom prst="rect">
            <a:avLst/>
          </a:prstGeom>
        </p:spPr>
        <p:txBody>
          <a:bodyPr/>
          <a:lstStyle/>
          <a:p>
            <a:pPr lvl="0"/>
          </a:p>
        </p:txBody>
      </p:sp>
      <p:pic>
        <p:nvPicPr>
          <p:cNvPr id="66" name="NHC_ss_graphic_imagery_hires example (1280x828).jpg"/>
          <p:cNvPicPr/>
          <p:nvPr/>
        </p:nvPicPr>
        <p:blipFill>
          <a:blip r:embed="rId2">
            <a:extLst/>
          </a:blip>
          <a:stretch>
            <a:fillRect/>
          </a:stretch>
        </p:blipFill>
        <p:spPr>
          <a:xfrm>
            <a:off x="4254500" y="3175000"/>
            <a:ext cx="15875000" cy="10269141"/>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1073150" y="469900"/>
            <a:ext cx="22237700" cy="1968500"/>
          </a:xfrm>
          <a:prstGeom prst="rect">
            <a:avLst/>
          </a:prstGeom>
        </p:spPr>
        <p:txBody>
          <a:bodyPr/>
          <a:lstStyle/>
          <a:p>
            <a:pPr lvl="0" algn="ctr">
              <a:defRPr sz="1800"/>
            </a:pPr>
            <a:r>
              <a:rPr sz="5800"/>
              <a:t>Wind Arrival Timing Uncertainty Product</a:t>
            </a:r>
            <a:endParaRPr sz="5800"/>
          </a:p>
          <a:p>
            <a:pPr lvl="0" algn="ctr">
              <a:defRPr sz="1800"/>
            </a:pPr>
            <a:r>
              <a:rPr sz="5800"/>
              <a:t>Under Development</a:t>
            </a:r>
          </a:p>
        </p:txBody>
      </p:sp>
      <p:sp>
        <p:nvSpPr>
          <p:cNvPr id="69" name="Shape 69"/>
          <p:cNvSpPr/>
          <p:nvPr>
            <p:ph type="body" idx="1"/>
          </p:nvPr>
        </p:nvSpPr>
        <p:spPr>
          <a:prstGeom prst="rect">
            <a:avLst/>
          </a:prstGeom>
        </p:spPr>
        <p:txBody>
          <a:bodyPr/>
          <a:lstStyle/>
          <a:p>
            <a:pPr lvl="0"/>
          </a:p>
        </p:txBody>
      </p:sp>
      <p:pic>
        <p:nvPicPr>
          <p:cNvPr id="70" name="image2.jpg" descr="Drobo1:Pictures:iPhoto Library - Betty Work:Masters:2012:05:21:20120521-114323:Image 11.jpg"/>
          <p:cNvPicPr/>
          <p:nvPr/>
        </p:nvPicPr>
        <p:blipFill>
          <a:blip r:embed="rId2">
            <a:extLst/>
          </a:blip>
          <a:stretch>
            <a:fillRect/>
          </a:stretch>
        </p:blipFill>
        <p:spPr>
          <a:xfrm>
            <a:off x="5908068" y="3098980"/>
            <a:ext cx="12567864" cy="10360502"/>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lvl1pPr algn="ctr"/>
          </a:lstStyle>
          <a:p>
            <a:pPr lvl="0">
              <a:defRPr sz="1800"/>
            </a:pPr>
            <a:r>
              <a:rPr sz="5800"/>
              <a:t>2014 Forecast Improvement Priorities</a:t>
            </a:r>
          </a:p>
        </p:txBody>
      </p:sp>
      <p:sp>
        <p:nvSpPr>
          <p:cNvPr id="73" name="Shape 73"/>
          <p:cNvSpPr/>
          <p:nvPr>
            <p:ph type="body" idx="1"/>
          </p:nvPr>
        </p:nvSpPr>
        <p:spPr>
          <a:prstGeom prst="rect">
            <a:avLst/>
          </a:prstGeom>
        </p:spPr>
        <p:txBody>
          <a:bodyPr/>
          <a:lstStyle/>
          <a:p>
            <a:pPr lvl="0" marL="330200" indent="-330200" defTabSz="429259">
              <a:spcBef>
                <a:spcPts val="3000"/>
              </a:spcBef>
              <a:defRPr sz="1800">
                <a:solidFill>
                  <a:srgbClr val="000000"/>
                </a:solidFill>
              </a:defRPr>
            </a:pPr>
            <a:r>
              <a:rPr sz="3743">
                <a:solidFill>
                  <a:srgbClr val="747474"/>
                </a:solidFill>
              </a:rPr>
              <a:t>NHC-1/JTWC-1. Guidance for tropical cyclone intensity change, especially for the onset, duration, and magnitude of rapid intensification events, as well as for over-water rapid weakening events.</a:t>
            </a:r>
            <a:endParaRPr sz="3743">
              <a:solidFill>
                <a:srgbClr val="747474"/>
              </a:solidFill>
            </a:endParaRPr>
          </a:p>
          <a:p>
            <a:pPr lvl="0" marL="330200" indent="-330200" defTabSz="429259">
              <a:spcBef>
                <a:spcPts val="3000"/>
              </a:spcBef>
              <a:defRPr sz="1800">
                <a:solidFill>
                  <a:srgbClr val="000000"/>
                </a:solidFill>
              </a:defRPr>
            </a:pPr>
            <a:endParaRPr sz="3743">
              <a:solidFill>
                <a:srgbClr val="747474"/>
              </a:solidFill>
            </a:endParaRPr>
          </a:p>
          <a:p>
            <a:pPr lvl="0" marL="330200" indent="-330200" defTabSz="429259">
              <a:spcBef>
                <a:spcPts val="3000"/>
              </a:spcBef>
              <a:defRPr sz="1800">
                <a:solidFill>
                  <a:srgbClr val="000000"/>
                </a:solidFill>
              </a:defRPr>
            </a:pPr>
            <a:r>
              <a:rPr sz="3743">
                <a:solidFill>
                  <a:srgbClr val="747474"/>
                </a:solidFill>
              </a:rPr>
              <a:t>NHC-2/JTWC-2. Improved capability to observe the tropical cyclone and its environment to support forecaster analysis and model initialization.</a:t>
            </a:r>
            <a:endParaRPr sz="3743">
              <a:solidFill>
                <a:srgbClr val="747474"/>
              </a:solidFill>
            </a:endParaRPr>
          </a:p>
          <a:p>
            <a:pPr lvl="0" marL="330200" indent="-330200" defTabSz="429259">
              <a:spcBef>
                <a:spcPts val="3000"/>
              </a:spcBef>
              <a:defRPr sz="1800">
                <a:solidFill>
                  <a:srgbClr val="000000"/>
                </a:solidFill>
              </a:defRPr>
            </a:pPr>
            <a:endParaRPr sz="3743">
              <a:solidFill>
                <a:srgbClr val="747474"/>
              </a:solidFill>
            </a:endParaRPr>
          </a:p>
          <a:p>
            <a:pPr lvl="0" marL="330200" indent="-330200" defTabSz="429259">
              <a:spcBef>
                <a:spcPts val="3000"/>
              </a:spcBef>
              <a:defRPr sz="1800">
                <a:solidFill>
                  <a:srgbClr val="000000"/>
                </a:solidFill>
              </a:defRPr>
            </a:pPr>
            <a:r>
              <a:rPr sz="3743">
                <a:solidFill>
                  <a:srgbClr val="747474"/>
                </a:solidFill>
              </a:rPr>
              <a:t>NHC-3/JTWC-8. Statistically based real-time guidance on guidance to assist in the determination of official track and intensity forecasts. This could include multi-model consensus approaches, provided in probabilistic and other formats.</a:t>
            </a:r>
            <a:endParaRPr sz="3743">
              <a:solidFill>
                <a:srgbClr val="747474"/>
              </a:solidFill>
            </a:endParaRPr>
          </a:p>
          <a:p>
            <a:pPr lvl="0" marL="330200" indent="-330200" defTabSz="429259">
              <a:spcBef>
                <a:spcPts val="3000"/>
              </a:spcBef>
              <a:defRPr sz="1800">
                <a:solidFill>
                  <a:srgbClr val="000000"/>
                </a:solidFill>
              </a:defRPr>
            </a:pPr>
            <a:endParaRPr sz="3743">
              <a:solidFill>
                <a:srgbClr val="747474"/>
              </a:solidFill>
            </a:endParaRPr>
          </a:p>
          <a:p>
            <a:pPr lvl="0" marL="330200" indent="-330200" defTabSz="429259">
              <a:spcBef>
                <a:spcPts val="3000"/>
              </a:spcBef>
              <a:defRPr sz="1800">
                <a:solidFill>
                  <a:srgbClr val="000000"/>
                </a:solidFill>
              </a:defRPr>
            </a:pPr>
            <a:r>
              <a:rPr sz="3743">
                <a:solidFill>
                  <a:srgbClr val="747474"/>
                </a:solidFill>
              </a:rPr>
              <a:t>NHC-4/JTWC-9. Enhancements to the operational environment (e.g., ATCF, AWIPS- II) to increase forecaster efficiency, by expediting analysis, forecast, coordination, and/or communication activities.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