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7" r:id="rId3"/>
    <p:sldId id="278" r:id="rId4"/>
    <p:sldId id="279" r:id="rId5"/>
    <p:sldId id="281" r:id="rId6"/>
    <p:sldId id="280" r:id="rId7"/>
    <p:sldId id="282" r:id="rId8"/>
    <p:sldId id="283" r:id="rId9"/>
    <p:sldId id="288" r:id="rId10"/>
    <p:sldId id="284" r:id="rId11"/>
    <p:sldId id="285" r:id="rId12"/>
    <p:sldId id="286" r:id="rId13"/>
    <p:sldId id="287" r:id="rId14"/>
    <p:sldId id="272" r:id="rId15"/>
  </p:sldIdLst>
  <p:sldSz cx="9144000" cy="6858000" type="screen4x3"/>
  <p:notesSz cx="6950075" cy="9236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DCF7"/>
    <a:srgbClr val="E9ECFF"/>
    <a:srgbClr val="5A8ECC"/>
    <a:srgbClr val="A4D4F4"/>
    <a:srgbClr val="4A9ADC"/>
    <a:srgbClr val="99CCFF"/>
    <a:srgbClr val="6699FF"/>
    <a:srgbClr val="3366CC"/>
    <a:srgbClr val="33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4" autoAdjust="0"/>
    <p:restoredTop sz="76934" autoAdjust="0"/>
  </p:normalViewPr>
  <p:slideViewPr>
    <p:cSldViewPr snapToGrid="0" showGuides="1">
      <p:cViewPr>
        <p:scale>
          <a:sx n="80" d="100"/>
          <a:sy n="80" d="100"/>
        </p:scale>
        <p:origin x="-1284" y="-144"/>
      </p:cViewPr>
      <p:guideLst>
        <p:guide orient="horz" pos="1927"/>
        <p:guide pos="28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40"/>
    </p:cViewPr>
  </p:sorterViewPr>
  <p:notesViewPr>
    <p:cSldViewPr snapToGrid="0" showGuides="1">
      <p:cViewPr varScale="1">
        <p:scale>
          <a:sx n="96" d="100"/>
          <a:sy n="96" d="100"/>
        </p:scale>
        <p:origin x="-3600" y="-114"/>
      </p:cViewPr>
      <p:guideLst>
        <p:guide orient="horz" pos="2910"/>
        <p:guide pos="21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169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t" anchorCtr="0" compatLnSpc="1">
            <a:prstTxWarp prst="textNoShape">
              <a:avLst/>
            </a:prstTxWarp>
          </a:bodyPr>
          <a:lstStyle>
            <a:lvl1pPr algn="l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376" y="1"/>
            <a:ext cx="301169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t" anchorCtr="0" compatLnSpc="1">
            <a:prstTxWarp prst="textNoShape">
              <a:avLst/>
            </a:prstTxWarp>
          </a:bodyPr>
          <a:lstStyle>
            <a:lvl1pPr algn="r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4"/>
            <a:ext cx="3011699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b" anchorCtr="0" compatLnSpc="1">
            <a:prstTxWarp prst="textNoShape">
              <a:avLst/>
            </a:prstTxWarp>
          </a:bodyPr>
          <a:lstStyle>
            <a:lvl1pPr algn="l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376" y="8774114"/>
            <a:ext cx="3011699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b" anchorCtr="0" compatLnSpc="1">
            <a:prstTxWarp prst="textNoShape">
              <a:avLst/>
            </a:prstTxWarp>
          </a:bodyPr>
          <a:lstStyle>
            <a:lvl1pPr algn="r" defTabSz="932387" eaLnBrk="0" hangingPunct="0">
              <a:defRPr i="1"/>
            </a:lvl1pPr>
          </a:lstStyle>
          <a:p>
            <a:fld id="{6A026DCD-A6A0-4CCD-B6BC-93C7763CE8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41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169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t" anchorCtr="0" compatLnSpc="1">
            <a:prstTxWarp prst="textNoShape">
              <a:avLst/>
            </a:prstTxWarp>
          </a:bodyPr>
          <a:lstStyle>
            <a:lvl1pPr algn="l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376" y="1"/>
            <a:ext cx="301169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t" anchorCtr="0" compatLnSpc="1">
            <a:prstTxWarp prst="textNoShape">
              <a:avLst/>
            </a:prstTxWarp>
          </a:bodyPr>
          <a:lstStyle>
            <a:lvl1pPr algn="r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677" y="4384675"/>
            <a:ext cx="5096722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4"/>
            <a:ext cx="3011699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b" anchorCtr="0" compatLnSpc="1">
            <a:prstTxWarp prst="textNoShape">
              <a:avLst/>
            </a:prstTxWarp>
          </a:bodyPr>
          <a:lstStyle>
            <a:lvl1pPr algn="l" defTabSz="932387" eaLnBrk="0" hangingPunct="0">
              <a:defRPr i="1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376" y="8774114"/>
            <a:ext cx="3011699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1" rIns="93244" bIns="46621" numCol="1" anchor="b" anchorCtr="0" compatLnSpc="1">
            <a:prstTxWarp prst="textNoShape">
              <a:avLst/>
            </a:prstTxWarp>
          </a:bodyPr>
          <a:lstStyle>
            <a:lvl1pPr algn="r" defTabSz="932387" eaLnBrk="0" hangingPunct="0">
              <a:defRPr i="1"/>
            </a:lvl1pPr>
          </a:lstStyle>
          <a:p>
            <a:fld id="{A058E49D-2932-4163-89D8-2CFC051D30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03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992438"/>
            <a:ext cx="7772400" cy="4873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53351" name="Line 7"/>
          <p:cNvSpPr>
            <a:spLocks noChangeShapeType="1"/>
          </p:cNvSpPr>
          <p:nvPr userDrawn="1"/>
        </p:nvSpPr>
        <p:spPr bwMode="auto">
          <a:xfrm>
            <a:off x="76200" y="6642100"/>
            <a:ext cx="381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53352" name="Line 8"/>
          <p:cNvSpPr>
            <a:spLocks noChangeShapeType="1"/>
          </p:cNvSpPr>
          <p:nvPr userDrawn="1"/>
        </p:nvSpPr>
        <p:spPr bwMode="auto">
          <a:xfrm flipV="1">
            <a:off x="3114675" y="6648450"/>
            <a:ext cx="139858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953353" name="Line 9"/>
          <p:cNvSpPr>
            <a:spLocks noChangeShapeType="1"/>
          </p:cNvSpPr>
          <p:nvPr userDrawn="1"/>
        </p:nvSpPr>
        <p:spPr bwMode="auto">
          <a:xfrm>
            <a:off x="42863" y="6738938"/>
            <a:ext cx="9017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53355" name="Line 11"/>
          <p:cNvSpPr>
            <a:spLocks noChangeShapeType="1"/>
          </p:cNvSpPr>
          <p:nvPr userDrawn="1"/>
        </p:nvSpPr>
        <p:spPr bwMode="auto">
          <a:xfrm>
            <a:off x="8763000" y="6642100"/>
            <a:ext cx="3048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953356" name="Picture 12" descr="Nmo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1491" y="4712093"/>
            <a:ext cx="1809750" cy="1579562"/>
          </a:xfrm>
          <a:prstGeom prst="rect">
            <a:avLst/>
          </a:prstGeom>
          <a:noFill/>
        </p:spPr>
      </p:pic>
      <p:pic>
        <p:nvPicPr>
          <p:cNvPr id="15" name="Picture 14" descr="AFW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658097" y="4667003"/>
            <a:ext cx="1711282" cy="17112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AD1491-04C6-495F-8F5D-F1D97DEA2971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6051C7-24E6-45D5-B174-7CE7468B3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6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D:\Falvey\Docs\logo\17ows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69680" y="74736"/>
            <a:ext cx="974320" cy="875290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23925" y="229688"/>
            <a:ext cx="7467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123" name="Text Box 51" descr="Newsprint"/>
          <p:cNvSpPr txBox="1">
            <a:spLocks noChangeArrowheads="1"/>
          </p:cNvSpPr>
          <p:nvPr/>
        </p:nvSpPr>
        <p:spPr bwMode="auto">
          <a:xfrm>
            <a:off x="390525" y="6530720"/>
            <a:ext cx="2771775" cy="21544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 tIns="0" bIns="0" anchor="ctr" anchorCtr="1">
            <a:spAutoFit/>
          </a:bodyPr>
          <a:lstStyle/>
          <a:p>
            <a:pPr algn="ctr" eaLnBrk="0" hangingPunct="0">
              <a:defRPr/>
            </a:pPr>
            <a:r>
              <a:rPr lang="en-US" sz="1400" dirty="0" smtClean="0">
                <a:solidFill>
                  <a:srgbClr val="000066"/>
                </a:solidFill>
                <a:effectLst/>
                <a:latin typeface="Arial" charset="0"/>
              </a:rPr>
              <a:t>Joint Typhoon Warning Center</a:t>
            </a:r>
            <a:endParaRPr lang="en-US" sz="1400" dirty="0"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3124" name="Line 52"/>
          <p:cNvSpPr>
            <a:spLocks noChangeShapeType="1"/>
          </p:cNvSpPr>
          <p:nvPr/>
        </p:nvSpPr>
        <p:spPr bwMode="auto">
          <a:xfrm>
            <a:off x="76200" y="6642100"/>
            <a:ext cx="381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auto">
          <a:xfrm>
            <a:off x="3095625" y="6648450"/>
            <a:ext cx="131445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auto">
          <a:xfrm>
            <a:off x="42863" y="6738938"/>
            <a:ext cx="9017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27" name="Text Box 55" descr="Newsprint"/>
          <p:cNvSpPr txBox="1">
            <a:spLocks noChangeArrowheads="1"/>
          </p:cNvSpPr>
          <p:nvPr/>
        </p:nvSpPr>
        <p:spPr bwMode="auto">
          <a:xfrm>
            <a:off x="4400551" y="6521678"/>
            <a:ext cx="4495800" cy="21544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 tIns="0" bIns="0" anchor="ctr" anchorCtr="1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000066"/>
                </a:solidFill>
                <a:effectLst/>
              </a:rPr>
              <a:t>Forward, Ready, Responsive Decision Superiority</a:t>
            </a:r>
            <a:endParaRPr lang="en-US" sz="1400" i="1" dirty="0">
              <a:solidFill>
                <a:srgbClr val="000066"/>
              </a:solidFill>
              <a:effectLst/>
            </a:endParaRPr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auto">
          <a:xfrm>
            <a:off x="8763000" y="6642100"/>
            <a:ext cx="3048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8963" y="1695450"/>
            <a:ext cx="7848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142" name="Text Box 70"/>
          <p:cNvSpPr txBox="1">
            <a:spLocks noChangeArrowheads="1"/>
          </p:cNvSpPr>
          <p:nvPr/>
        </p:nvSpPr>
        <p:spPr bwMode="auto">
          <a:xfrm>
            <a:off x="7753350" y="6292850"/>
            <a:ext cx="1309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UNCLASSIFIED</a:t>
            </a:r>
          </a:p>
        </p:txBody>
      </p:sp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1683" y="15037"/>
            <a:ext cx="708025" cy="99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5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5000"/>
        </a:spcBef>
        <a:spcAft>
          <a:spcPct val="25000"/>
        </a:spcAft>
        <a:buClr>
          <a:schemeClr val="tx1"/>
        </a:buClr>
        <a:buFont typeface="Wingdings" pitchFamily="2" charset="2"/>
        <a:buChar char="Ø"/>
        <a:defRPr sz="2000" b="1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838200" indent="-381000" algn="l" rtl="0" eaLnBrk="1" fontAlgn="base" hangingPunct="1">
        <a:spcBef>
          <a:spcPct val="25000"/>
        </a:spcBef>
        <a:spcAft>
          <a:spcPct val="25000"/>
        </a:spcAft>
        <a:buClr>
          <a:schemeClr val="tx1"/>
        </a:buClr>
        <a:buFont typeface="Wingdings" pitchFamily="2" charset="2"/>
        <a:buChar char="§"/>
        <a:defRPr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295400" indent="-381000" algn="l" rtl="0" eaLnBrk="1" fontAlgn="base" hangingPunct="1">
        <a:spcBef>
          <a:spcPct val="25000"/>
        </a:spcBef>
        <a:spcAft>
          <a:spcPct val="25000"/>
        </a:spcAft>
        <a:buClr>
          <a:schemeClr val="tx1"/>
        </a:buClr>
        <a:buFont typeface="Arial" charset="0"/>
        <a:buChar char="–"/>
        <a:defRPr sz="1600" b="1">
          <a:solidFill>
            <a:srgbClr val="000000"/>
          </a:solidFill>
          <a:latin typeface="Arial" pitchFamily="34" charset="0"/>
          <a:cs typeface="Arial" pitchFamily="34" charset="0"/>
        </a:defRPr>
      </a:lvl3pPr>
      <a:lvl4pPr marL="1638300" indent="-266700" algn="l" rtl="0" eaLnBrk="1" fontAlgn="base" hangingPunct="1">
        <a:spcBef>
          <a:spcPct val="25000"/>
        </a:spcBef>
        <a:spcAft>
          <a:spcPct val="25000"/>
        </a:spcAft>
        <a:buChar char="–"/>
        <a:defRPr sz="1400" b="1">
          <a:solidFill>
            <a:schemeClr val="tx1"/>
          </a:solidFill>
          <a:latin typeface="+mn-lt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910578"/>
            <a:ext cx="7772400" cy="584775"/>
          </a:xfrm>
        </p:spPr>
        <p:txBody>
          <a:bodyPr/>
          <a:lstStyle/>
          <a:p>
            <a:r>
              <a:rPr lang="en-US" sz="3800" smtClean="0"/>
              <a:t>2015 JTWC R&amp;D </a:t>
            </a:r>
            <a:r>
              <a:rPr lang="en-US" sz="3800" dirty="0" smtClean="0"/>
              <a:t>Goals</a:t>
            </a:r>
            <a:endParaRPr lang="en-US" sz="3800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685803" y="3129452"/>
            <a:ext cx="77724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Captain Steven Sopko, Commanding Officer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Mr.</a:t>
            </a:r>
            <a:r>
              <a:rPr kumimoji="0" lang="en-US" sz="2600" b="1" i="1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Bob Falvey, Director</a:t>
            </a:r>
            <a:endParaRPr kumimoji="0" lang="en-US" sz="2600" b="1" i="1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6733300" y="4821382"/>
            <a:ext cx="2375065" cy="1468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latin typeface="Arial" pitchFamily="34" charset="0"/>
              </a:rPr>
              <a:t>Prepared by Brian Strahl, JTWC Technical Development Coordinator</a:t>
            </a:r>
          </a:p>
          <a:p>
            <a:pPr algn="ctr">
              <a:spcBef>
                <a:spcPct val="20000"/>
              </a:spcBef>
            </a:pPr>
            <a:r>
              <a:rPr lang="en-US" b="1" dirty="0" smtClean="0">
                <a:latin typeface="Arial" pitchFamily="34" charset="0"/>
              </a:rPr>
              <a:t>69th </a:t>
            </a:r>
            <a:r>
              <a:rPr lang="en-US" b="1" dirty="0">
                <a:latin typeface="Arial" pitchFamily="34" charset="0"/>
              </a:rPr>
              <a:t>INTERDEPARTMENTAL HURRICANE CONFERENCE</a:t>
            </a:r>
          </a:p>
          <a:p>
            <a:pPr algn="ctr">
              <a:spcBef>
                <a:spcPct val="20000"/>
              </a:spcBef>
            </a:pPr>
            <a:r>
              <a:rPr lang="en-US" b="1" dirty="0" smtClean="0">
                <a:latin typeface="Arial" pitchFamily="34" charset="0"/>
              </a:rPr>
              <a:t>2-5 </a:t>
            </a:r>
            <a:r>
              <a:rPr lang="en-US" b="1" dirty="0">
                <a:latin typeface="Arial" pitchFamily="34" charset="0"/>
              </a:rPr>
              <a:t>MAR </a:t>
            </a:r>
            <a:r>
              <a:rPr lang="en-US" b="1" dirty="0" smtClean="0">
                <a:latin typeface="Arial" pitchFamily="34" charset="0"/>
              </a:rPr>
              <a:t>2015</a:t>
            </a:r>
            <a:endParaRPr lang="en-US" b="1" dirty="0">
              <a:latin typeface="Arial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b="1" dirty="0" smtClean="0">
                <a:latin typeface="Arial" pitchFamily="34" charset="0"/>
              </a:rPr>
              <a:t>Jacksonville, FL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031" y="229688"/>
            <a:ext cx="7251493" cy="492443"/>
          </a:xfrm>
        </p:spPr>
        <p:txBody>
          <a:bodyPr/>
          <a:lstStyle/>
          <a:p>
            <a:r>
              <a:rPr lang="en-US" dirty="0" smtClean="0"/>
              <a:t>2015 JTWC R&amp;D Requirements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496090"/>
              </p:ext>
            </p:extLst>
          </p:nvPr>
        </p:nvGraphicFramePr>
        <p:xfrm>
          <a:off x="261260" y="1306287"/>
          <a:ext cx="8657110" cy="46592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6897"/>
                <a:gridCol w="866899"/>
                <a:gridCol w="3443844"/>
                <a:gridCol w="3479470"/>
              </a:tblGrid>
              <a:tr h="544466"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Previous Priority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Revised</a:t>
                      </a:r>
                    </a:p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Prior Wording 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Proposed Wording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</a:tr>
              <a:tr h="3828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Guidance for TC intensity change, especially</a:t>
                      </a:r>
                      <a:r>
                        <a:rPr lang="en-US" sz="1200" baseline="0" dirty="0" smtClean="0"/>
                        <a:t> for the onset, duration, and magnitude of rapid intensification events, as well as for over-water rapid weakening events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Probabilistic forecast guidance for TC intensity change, particularly the onset,</a:t>
                      </a:r>
                      <a:r>
                        <a:rPr lang="en-US" sz="1200" baseline="0" dirty="0" smtClean="0"/>
                        <a:t> duration, and magnitude of rapid intensification events and eyewall replacement cycles, as well as over-water rapid weakening events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Techniques to improve the utility of microwave satellite and radar data for tropical cyclone intensity and location analysis (e.g. develop a “Dvorak-like ”technique using microwave imagery).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Techniques or products that</a:t>
                      </a:r>
                      <a:r>
                        <a:rPr lang="en-US" sz="1200" baseline="0" dirty="0" smtClean="0"/>
                        <a:t> improve the utility and exploitation of microwave satellite, ocean surface wind vectors, and radar data for fixing TCs, or for diagnosing RI, ETT, ERC, </a:t>
                      </a:r>
                      <a:r>
                        <a:rPr lang="en-US" sz="1200" i="1" baseline="0" dirty="0" smtClean="0"/>
                        <a:t>etc</a:t>
                      </a:r>
                      <a:r>
                        <a:rPr lang="en-US" sz="1200" baseline="0" dirty="0" smtClean="0"/>
                        <a:t>.  (</a:t>
                      </a:r>
                      <a:r>
                        <a:rPr lang="en-US" sz="1200" i="1" baseline="0" dirty="0" smtClean="0"/>
                        <a:t>e.g</a:t>
                      </a:r>
                      <a:r>
                        <a:rPr lang="en-US" sz="1200" baseline="0" dirty="0" smtClean="0"/>
                        <a:t>., develop a “Dvorak-like” technique using microwave imagery).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Improved and extended track guidance. Identification</a:t>
                      </a:r>
                      <a:r>
                        <a:rPr lang="en-US" sz="1200" baseline="0" dirty="0" smtClean="0"/>
                        <a:t>, and then reduction of, the occurrence of guidance and official track outliers, focusing on both large speed errors (e.g., accelerating </a:t>
                      </a:r>
                      <a:r>
                        <a:rPr lang="en-US" sz="1200" baseline="0" dirty="0" err="1" smtClean="0"/>
                        <a:t>recurvers</a:t>
                      </a:r>
                      <a:r>
                        <a:rPr lang="en-US" sz="1200" baseline="0" dirty="0" smtClean="0"/>
                        <a:t> and stalling storms) and large direction errors (e.g., loops), and on specific forecast problems, including interactions between upper-level troughs and TCs, track forecasts near/over land – especially elevated terrain, and </a:t>
                      </a:r>
                      <a:r>
                        <a:rPr lang="en-US" sz="1200" baseline="0" dirty="0" err="1" smtClean="0"/>
                        <a:t>extratropical</a:t>
                      </a:r>
                      <a:r>
                        <a:rPr lang="en-US" sz="1200" baseline="0" dirty="0" smtClean="0"/>
                        <a:t> transition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Accurate, extended (out to 7 days) deterministic and</a:t>
                      </a:r>
                      <a:r>
                        <a:rPr lang="en-US" sz="1200" baseline="0" dirty="0" smtClean="0"/>
                        <a:t> probabilistic guidance enabling forecasts to readily identify and account for low probability track and intensity forecast outliers.  The optimal technique(s) will account for large speed errors (e.g., accelerating </a:t>
                      </a:r>
                      <a:r>
                        <a:rPr lang="en-US" sz="1200" baseline="0" dirty="0" err="1" smtClean="0"/>
                        <a:t>recurvers</a:t>
                      </a:r>
                      <a:r>
                        <a:rPr lang="en-US" sz="1200" baseline="0" dirty="0" smtClean="0"/>
                        <a:t> and Q-S systems), large direction errors (e.g., loops), and specific forecast problems such as upper-level trough interaction, near/over-land, elevated terrain, and </a:t>
                      </a:r>
                      <a:r>
                        <a:rPr lang="en-US" sz="1200" baseline="0" dirty="0" err="1" smtClean="0"/>
                        <a:t>extratropical</a:t>
                      </a:r>
                      <a:r>
                        <a:rPr lang="en-US" sz="1200" baseline="0" dirty="0" smtClean="0"/>
                        <a:t> transition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66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655" y="-16533"/>
            <a:ext cx="7310870" cy="984885"/>
          </a:xfrm>
        </p:spPr>
        <p:txBody>
          <a:bodyPr/>
          <a:lstStyle/>
          <a:p>
            <a:r>
              <a:rPr lang="en-US" dirty="0"/>
              <a:t>2015 JTWC R&amp;D </a:t>
            </a:r>
            <a:r>
              <a:rPr lang="en-US" dirty="0" smtClean="0"/>
              <a:t>Requirements, cont’d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743843"/>
              </p:ext>
            </p:extLst>
          </p:nvPr>
        </p:nvGraphicFramePr>
        <p:xfrm>
          <a:off x="273135" y="1116282"/>
          <a:ext cx="8657110" cy="48771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7520"/>
                <a:gridCol w="748145"/>
                <a:gridCol w="3515096"/>
                <a:gridCol w="3586349"/>
              </a:tblGrid>
              <a:tr h="544466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Previous Priority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Revised</a:t>
                      </a:r>
                    </a:p>
                    <a:p>
                      <a:pPr algn="ctr"/>
                      <a:r>
                        <a:rPr lang="en-US" sz="1100" dirty="0" smtClean="0"/>
                        <a:t>Priority</a:t>
                      </a:r>
                      <a:endParaRPr 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Prior Wording 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Proposed Wording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</a:tr>
              <a:tr h="3828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Statistically based real-time guidance on guidance to assist in the determination of official track and intensity forecasts. This could include multi-model consensus approaches, provided in probabilistic and other formats.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Statistically based real-time guidance on guidance to assist in the determination of official track and intensity forecasts. This could include multi-model consensus approaches, single- or multi-model ensembles with probabilistic output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</a:tr>
              <a:tr h="140664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Enhancements to the operational environment (e.g., ATCF, AWIPS-II) to increase forecaster efficiency, by expediting analysis, forecast, coordination, and/or communication activities.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Enhancements to the operational environment that increase forecaster efficiency by expediting analysis, forecast, coordination, and/or communication activities.  In particular, transitioning of successful guidance products to integrated operational forecast systems such as the ATCF or AWIPS.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5/11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</a:t>
                      </a:r>
                      <a:endParaRPr lang="en-US" sz="1400" b="1" dirty="0"/>
                    </a:p>
                  </a:txBody>
                  <a:tcP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Guidance for tropical cyclone genesis at both the short-range (0-48 hours) and the medium-range (48-120 hours) that exhibits a high probability of detection and a low false alarm rate for, and/or provides probability of, genesis.</a:t>
                      </a:r>
                    </a:p>
                    <a:p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Techniques or products to support pre-genesis disturbance track, intensity, size, and wind speed probability forecasts.</a:t>
                      </a:r>
                    </a:p>
                    <a:p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Merged prior NHC-8/JTWC-5 and NHC-5/JTWC-11 priorities into a single new priority covering TC genesis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  Probabilistic guidance for the timing of TC genesis as well as forecast track, intensity and structure of pre-genesis tropical disturbances. Guidance should be given for both the short-range (0-48hours) and the medium-range (48-120 hours), and exhibit a high probability of detection and a low false alarm rate.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>
            <a:off x="1995056" y="5153915"/>
            <a:ext cx="3111335" cy="0"/>
          </a:xfrm>
          <a:prstGeom prst="line">
            <a:avLst/>
          </a:prstGeom>
          <a:solidFill>
            <a:srgbClr val="339966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5030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410" y="-16533"/>
            <a:ext cx="7097114" cy="984885"/>
          </a:xfrm>
        </p:spPr>
        <p:txBody>
          <a:bodyPr/>
          <a:lstStyle/>
          <a:p>
            <a:r>
              <a:rPr lang="en-US" dirty="0"/>
              <a:t>2015 JTWC R&amp;D </a:t>
            </a:r>
            <a:r>
              <a:rPr lang="en-US" dirty="0" smtClean="0"/>
              <a:t>Requirements, Cont’d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141991"/>
              </p:ext>
            </p:extLst>
          </p:nvPr>
        </p:nvGraphicFramePr>
        <p:xfrm>
          <a:off x="273135" y="1116282"/>
          <a:ext cx="8657110" cy="529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7520"/>
                <a:gridCol w="748145"/>
                <a:gridCol w="3515096"/>
                <a:gridCol w="3586349"/>
              </a:tblGrid>
              <a:tr h="544466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Previous Priority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Revised</a:t>
                      </a:r>
                    </a:p>
                    <a:p>
                      <a:pPr algn="ctr"/>
                      <a:r>
                        <a:rPr lang="en-US" sz="1100" dirty="0" smtClean="0"/>
                        <a:t>Priority</a:t>
                      </a:r>
                      <a:endParaRPr 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Prior Wording 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Proposed Wording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</a:tr>
              <a:tr h="15693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7/10</a:t>
                      </a:r>
                    </a:p>
                    <a:p>
                      <a:pPr algn="ctr"/>
                      <a:endParaRPr lang="en-US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Operational analysis of the surface wind field in tropical cyclones, including the analysis of the maximum sustained winds, and winds affecting elevated terrain and high-rise buildings.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Guidance for changes in tropical cyclone size/wind structure and related parameters, including combined sea heights.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(Merged prior NHC-12/JTWC-7 and NHC-13/JTWC-10 priorities into a single priority covering TC wind structure)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 Automated operational analysis and forecast guidance for TC surface wind field structure, including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sz="12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R34/50/64, combined sea heights, and  winds affecting elevated terrain and high-rise buildings.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</a:tr>
              <a:tr h="10765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</a:p>
                    <a:p>
                      <a:pPr algn="ctr"/>
                      <a:r>
                        <a:rPr lang="en-US" sz="1600" dirty="0" smtClean="0"/>
                        <a:t>New Item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N/A – New Item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(New Item)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Techniques to diagnose and predict the formation of TCs via transition of non-classical disturbances, </a:t>
                      </a:r>
                      <a:r>
                        <a:rPr lang="en-US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onsoon depressions, sub-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tropicals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hybrids, 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., and to forecast track, intensity, and structure prior to TC transition.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93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Improved capability to observe the TC and its environment to support forecaster analysis and model initialization.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Improved capability to observe, both remotely and in-situ, the TC and its environment to support forecaster analysis and model initialization.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</a:p>
                    <a:p>
                      <a:pPr algn="ctr"/>
                      <a:r>
                        <a:rPr lang="en-US" sz="1600" dirty="0" smtClean="0"/>
                        <a:t>New Item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N/A – New Item</a:t>
                      </a:r>
                      <a:endParaRPr lang="en-US" sz="12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(New Item) </a:t>
                      </a: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a dynamic, confidence-based error swath product derived from single- or multi- model ensembles, consensus, and/or statistical ensembles</a:t>
                      </a:r>
                      <a:endParaRPr lang="en-US" sz="12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Single-model track or intensity ensembles with skill comparable to multi-model consensus techniques.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Single-model track or intensity ensembles that have skill comparable to multi-model consensus techniques.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 bwMode="auto">
          <a:xfrm>
            <a:off x="1995056" y="2541415"/>
            <a:ext cx="3111335" cy="0"/>
          </a:xfrm>
          <a:prstGeom prst="line">
            <a:avLst/>
          </a:prstGeom>
          <a:solidFill>
            <a:srgbClr val="339966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8214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157" y="-16533"/>
            <a:ext cx="7168367" cy="984885"/>
          </a:xfrm>
        </p:spPr>
        <p:txBody>
          <a:bodyPr/>
          <a:lstStyle/>
          <a:p>
            <a:r>
              <a:rPr lang="en-US" dirty="0"/>
              <a:t>2015 JTWC R&amp;D </a:t>
            </a:r>
            <a:r>
              <a:rPr lang="en-US" dirty="0" smtClean="0"/>
              <a:t>Requirements, Cont’d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759681"/>
              </p:ext>
            </p:extLst>
          </p:nvPr>
        </p:nvGraphicFramePr>
        <p:xfrm>
          <a:off x="273135" y="1116282"/>
          <a:ext cx="8657110" cy="52079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3769"/>
                <a:gridCol w="771896"/>
                <a:gridCol w="3633849"/>
                <a:gridCol w="3467596"/>
              </a:tblGrid>
              <a:tr h="544466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Previous Priority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Revised</a:t>
                      </a:r>
                    </a:p>
                    <a:p>
                      <a:pPr algn="ctr"/>
                      <a:r>
                        <a:rPr lang="en-US" sz="1100" dirty="0" smtClean="0"/>
                        <a:t>Priority</a:t>
                      </a:r>
                      <a:endParaRPr 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Prior Wording 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Proposed Wording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8ECC"/>
                    </a:solidFill>
                  </a:tcPr>
                </a:tc>
              </a:tr>
              <a:tr h="3829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Modernized satellite-based classification system used for monitoring sub-tropical cyclones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change</a:t>
                      </a:r>
                      <a:endParaRPr lang="en-US" sz="12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</a:t>
                      </a:r>
                      <a:endParaRPr lang="en-US" sz="1400" b="1" dirty="0"/>
                    </a:p>
                  </a:txBody>
                  <a:tcP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Improved techniques for estimating the intensity of TCs passing over and north of SST gradients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Improved techniques for estimating the intensity of TCs passing over and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poleward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SST gradients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14</a:t>
                      </a:r>
                      <a:endParaRPr lang="en-US" sz="1400" b="1" dirty="0"/>
                    </a:p>
                  </a:txBody>
                  <a:tcPr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Guidance for precipitation amount and distribution associated with TCs and TDs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change</a:t>
                      </a:r>
                      <a:endParaRPr lang="en-US" sz="12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15</a:t>
                      </a:r>
                      <a:endParaRPr lang="en-US" sz="1400" b="1" dirty="0"/>
                    </a:p>
                  </a:txBody>
                  <a:tcP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TC climatology software that provides statistics on closest point of approach to a station, bearing and distance to a station, cyclone intensity statistics for a point or location, return period statistics, </a:t>
                      </a:r>
                      <a:r>
                        <a:rPr lang="en-US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 TC climatology software that provides statistics on closest point of approach and bearing/distance to a station, as well as statistics on TC intensity, return period, </a:t>
                      </a:r>
                      <a:r>
                        <a:rPr lang="en-US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at a point or location. </a:t>
                      </a:r>
                      <a:endParaRPr lang="en-US" sz="12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16</a:t>
                      </a:r>
                      <a:endParaRPr lang="en-US" sz="1400" b="1" dirty="0"/>
                    </a:p>
                  </a:txBody>
                  <a:tcPr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Advanced coastal inundation modeling and/or applications, visualization, or dissemination technology that enhances operational storm surge forecast accuracy or delivery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change</a:t>
                      </a:r>
                      <a:endParaRPr lang="en-US" sz="12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17</a:t>
                      </a:r>
                      <a:endParaRPr lang="en-US" sz="1400" b="1" dirty="0"/>
                    </a:p>
                  </a:txBody>
                  <a:tcP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Techniques for incorporating TC predictions within the NWS NDFD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 techniques for incorporating TC predictions within the NWS NDFD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DC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18</a:t>
                      </a:r>
                      <a:endParaRPr lang="en-US" sz="1400" b="1" dirty="0"/>
                    </a:p>
                  </a:txBody>
                  <a:tcPr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Guidance on the best flight track strategies for synoptic surveillance missions that take into account hurricane forecaster use as well as data assimilation needs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 guidance on the best flight track strategies for synoptic surveillance missions that take into account hurricane forecaster use as well as data assimilation needs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1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131" y="2883713"/>
            <a:ext cx="7159832" cy="677108"/>
          </a:xfrm>
        </p:spPr>
        <p:txBody>
          <a:bodyPr/>
          <a:lstStyle/>
          <a:p>
            <a:r>
              <a:rPr lang="en-US" sz="4400" u="sng" dirty="0" smtClean="0"/>
              <a:t>Questions?</a:t>
            </a:r>
            <a:endParaRPr lang="en-US" sz="4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 Intensity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963" y="1151906"/>
            <a:ext cx="7848600" cy="491564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Intensity Remains #1 priority</a:t>
            </a:r>
          </a:p>
          <a:p>
            <a:pPr lvl="1">
              <a:spcBef>
                <a:spcPts val="700"/>
              </a:spcBef>
            </a:pPr>
            <a:r>
              <a:rPr lang="en-US" dirty="0" smtClean="0"/>
              <a:t>2014 </a:t>
            </a:r>
            <a:r>
              <a:rPr lang="en-US" dirty="0"/>
              <a:t>Real-time evaluation of SHIPS-RI yielded positive results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Will be operational for 2015 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Statistical-dynamical models still top-performers</a:t>
            </a:r>
          </a:p>
          <a:p>
            <a:pPr lvl="1"/>
            <a:r>
              <a:rPr lang="en-US" dirty="0" smtClean="0"/>
              <a:t>Added </a:t>
            </a:r>
            <a:r>
              <a:rPr lang="en-US" dirty="0"/>
              <a:t>HWRF to JTWC intensity consensus for </a:t>
            </a:r>
            <a:r>
              <a:rPr lang="en-US" dirty="0" smtClean="0"/>
              <a:t>2014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Some late-season upgrades not in experimental TJET run due to resources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Plans in the works to operationalize JTWC HWRF support</a:t>
            </a:r>
          </a:p>
          <a:p>
            <a:pPr lvl="1"/>
            <a:r>
              <a:rPr lang="en-US" dirty="0" smtClean="0"/>
              <a:t>Experimental GFDL WPAC added in 2014 thanks to HFIP. 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Evaluating GHMI and ensemble mean 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GFDL coverage expanding to all basins for 2015</a:t>
            </a:r>
          </a:p>
          <a:p>
            <a:pPr lvl="1"/>
            <a:r>
              <a:rPr lang="en-US" dirty="0" smtClean="0"/>
              <a:t>RI top forecast challenge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~ 45% of WPAC tropical storms and 67% of typhoons undergo RI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ERC is also significant, propose adding it explicitly to the text 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5280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Microwave Satellite/Radar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962" y="1567542"/>
            <a:ext cx="8091899" cy="4547507"/>
          </a:xfrm>
        </p:spPr>
        <p:txBody>
          <a:bodyPr/>
          <a:lstStyle/>
          <a:p>
            <a:pPr marL="0" indent="0">
              <a:spcAft>
                <a:spcPts val="700"/>
              </a:spcAft>
              <a:buNone/>
            </a:pPr>
            <a:r>
              <a:rPr lang="en-US" dirty="0" smtClean="0"/>
              <a:t>Moved Satellite Recon to #2 priority</a:t>
            </a:r>
            <a:r>
              <a:rPr lang="en-US" sz="1800" dirty="0" smtClean="0"/>
              <a:t>	</a:t>
            </a:r>
            <a:endParaRPr lang="en-US" sz="1600" dirty="0" smtClean="0"/>
          </a:p>
          <a:p>
            <a:pPr lvl="1"/>
            <a:r>
              <a:rPr lang="en-US" dirty="0" smtClean="0"/>
              <a:t>Sustainment/advancement of microwave/OSVW capabilities is ongoing battle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OSVW </a:t>
            </a:r>
            <a:r>
              <a:rPr lang="en-US" dirty="0"/>
              <a:t>not previously cited specifically in priority list, propose adding it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OSVW crucial to fixing ≤ TD intensity, aids decision to warn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RDT&amp;E needed to more fully exploit these data</a:t>
            </a:r>
          </a:p>
          <a:p>
            <a:pPr lvl="3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port techniques developed for ATL and EPAC to JTWC basins</a:t>
            </a:r>
          </a:p>
          <a:p>
            <a:pPr lvl="1"/>
            <a:r>
              <a:rPr lang="en-US" dirty="0" smtClean="0"/>
              <a:t>ATCF added radar overlay capability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Currently limited application for JTWC (NWS Guam)</a:t>
            </a:r>
          </a:p>
          <a:p>
            <a:pPr lvl="1"/>
            <a:r>
              <a:rPr lang="en-US" dirty="0" smtClean="0"/>
              <a:t>Propose adding diagnosis or RI, ERC, ETT explicitly to the stated priority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47069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 Track 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962" y="1128156"/>
            <a:ext cx="8270030" cy="4986893"/>
          </a:xfrm>
        </p:spPr>
        <p:txBody>
          <a:bodyPr/>
          <a:lstStyle/>
          <a:p>
            <a:pPr marL="0" indent="0">
              <a:spcAft>
                <a:spcPts val="700"/>
              </a:spcAft>
              <a:buNone/>
            </a:pPr>
            <a:r>
              <a:rPr lang="en-US" dirty="0" smtClean="0"/>
              <a:t>Track guidance #3 priority</a:t>
            </a:r>
          </a:p>
          <a:p>
            <a:pPr lvl="1"/>
            <a:r>
              <a:rPr lang="en-US" dirty="0" smtClean="0"/>
              <a:t>Incremental improvements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Continual fine-tuning of consensus members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SHEM HWRF available beginning 2014.  2015 operationalization will provide JTWC the full suite of resolution/physics upgrades 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Ingesting ECMWF-ensemble mean into ATCF for evaluation in 2015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Evaluating GFDL in all basins for 2015.  </a:t>
            </a:r>
          </a:p>
          <a:p>
            <a:pPr lvl="3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Higher resolution and other upgrades led to significant improvement over GFDN through day 4.</a:t>
            </a:r>
          </a:p>
          <a:p>
            <a:pPr lvl="3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GFDN will get 2014 GFDL upgrades ~June </a:t>
            </a:r>
            <a:r>
              <a:rPr lang="en-US" dirty="0" smtClean="0"/>
              <a:t>2015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JTWC interested in “extended” track guidance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No existing requirement for &gt; 5-day forecasts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Initial investigation of 7-day forecast needs and capability ongoing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More </a:t>
            </a:r>
            <a:r>
              <a:rPr lang="en-US" dirty="0" smtClean="0"/>
              <a:t>emphasis on probabilistic output/products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Some overlap with priority #4, guidance-on-guidance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8261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081" y="2992580"/>
            <a:ext cx="5876090" cy="3536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681" y="0"/>
            <a:ext cx="6806911" cy="984885"/>
          </a:xfrm>
        </p:spPr>
        <p:txBody>
          <a:bodyPr/>
          <a:lstStyle/>
          <a:p>
            <a:r>
              <a:rPr lang="en-US" dirty="0"/>
              <a:t>Enhancements to the </a:t>
            </a:r>
            <a:r>
              <a:rPr lang="en-US" dirty="0" smtClean="0"/>
              <a:t>Operational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962" y="1128156"/>
            <a:ext cx="8091899" cy="4986893"/>
          </a:xfrm>
        </p:spPr>
        <p:txBody>
          <a:bodyPr/>
          <a:lstStyle/>
          <a:p>
            <a:pPr lvl="1"/>
            <a:r>
              <a:rPr lang="en-US" dirty="0" smtClean="0"/>
              <a:t>Forecaster efficiency is crucial to maintaining timeline – Moved to #5 priority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Despite #5 ranking, the forecast system(s) are the primary means to convey guidance to forecasters, i.e., it impacts many other high priorities (Intensity, Track, Genesis,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Too many R&amp;D stovepipes (i.e., webpages), need more focus on integration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07144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806" y="0"/>
            <a:ext cx="6806911" cy="984885"/>
          </a:xfrm>
        </p:spPr>
        <p:txBody>
          <a:bodyPr/>
          <a:lstStyle/>
          <a:p>
            <a:r>
              <a:rPr lang="en-US" dirty="0"/>
              <a:t>Enhancements to the </a:t>
            </a:r>
            <a:r>
              <a:rPr lang="en-US" dirty="0" smtClean="0"/>
              <a:t>Operational Environment,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962" y="1710046"/>
            <a:ext cx="8091899" cy="4405003"/>
          </a:xfrm>
        </p:spPr>
        <p:txBody>
          <a:bodyPr/>
          <a:lstStyle/>
          <a:p>
            <a:pPr lvl="1"/>
            <a:r>
              <a:rPr lang="en-US" dirty="0"/>
              <a:t>ATCF remains JTWC workhorse</a:t>
            </a:r>
          </a:p>
          <a:p>
            <a:pPr lvl="2">
              <a:spcBef>
                <a:spcPts val="480"/>
              </a:spcBef>
              <a:spcAft>
                <a:spcPts val="200"/>
              </a:spcAft>
            </a:pPr>
            <a:r>
              <a:rPr lang="en-US" dirty="0" err="1"/>
              <a:t>Approx</a:t>
            </a:r>
            <a:r>
              <a:rPr lang="en-US" dirty="0"/>
              <a:t> 8,300 warnings issued in ATCF over the past 10 years</a:t>
            </a:r>
          </a:p>
          <a:p>
            <a:pPr lvl="2">
              <a:spcBef>
                <a:spcPts val="480"/>
              </a:spcBef>
              <a:spcAft>
                <a:spcPts val="200"/>
              </a:spcAft>
            </a:pPr>
            <a:r>
              <a:rPr lang="en-US" dirty="0"/>
              <a:t>Steep budget cuts threaten ATCF </a:t>
            </a:r>
            <a:r>
              <a:rPr lang="en-US" dirty="0" smtClean="0"/>
              <a:t>sustainment/advancement</a:t>
            </a:r>
          </a:p>
          <a:p>
            <a:pPr lvl="3">
              <a:spcBef>
                <a:spcPts val="480"/>
              </a:spcBef>
              <a:spcAft>
                <a:spcPts val="200"/>
              </a:spcAft>
            </a:pPr>
            <a:r>
              <a:rPr lang="en-US" sz="1600" dirty="0" smtClean="0"/>
              <a:t>No upgrade planned/funded for CY15</a:t>
            </a:r>
            <a:endParaRPr lang="en-US" sz="1600" dirty="0"/>
          </a:p>
          <a:p>
            <a:pPr lvl="2">
              <a:spcBef>
                <a:spcPts val="480"/>
              </a:spcBef>
              <a:spcAft>
                <a:spcPts val="200"/>
              </a:spcAft>
            </a:pPr>
            <a:r>
              <a:rPr lang="en-US" dirty="0"/>
              <a:t>Highly cost effective R&amp;D responsible for numerous forecast and efficiency improvements</a:t>
            </a:r>
          </a:p>
          <a:p>
            <a:pPr lvl="1">
              <a:spcBef>
                <a:spcPts val="800"/>
              </a:spcBef>
            </a:pPr>
            <a:r>
              <a:rPr lang="en-US" dirty="0" smtClean="0"/>
              <a:t>AWIPS-II coming to JTWC</a:t>
            </a:r>
          </a:p>
          <a:p>
            <a:pPr lvl="2"/>
            <a:r>
              <a:rPr lang="en-US" dirty="0" smtClean="0"/>
              <a:t>New and/or expanded analysis capabilities compliment ATCF</a:t>
            </a:r>
          </a:p>
          <a:p>
            <a:pPr lvl="2"/>
            <a:r>
              <a:rPr lang="en-US" dirty="0" smtClean="0"/>
              <a:t>Navy METOC pursuing an Enterprise solution</a:t>
            </a:r>
          </a:p>
          <a:p>
            <a:pPr lvl="2"/>
            <a:r>
              <a:rPr lang="en-US" dirty="0" smtClean="0"/>
              <a:t>JTWC phased approach for interim solution</a:t>
            </a:r>
          </a:p>
          <a:p>
            <a:pPr lvl="3"/>
            <a:r>
              <a:rPr lang="en-US" dirty="0" smtClean="0"/>
              <a:t>AWIPS thin-client access provides training/familiarization </a:t>
            </a:r>
          </a:p>
          <a:p>
            <a:pPr lvl="3"/>
            <a:r>
              <a:rPr lang="en-US" dirty="0" smtClean="0"/>
              <a:t>Pursuing NOAA network connectivity to NWS Pac </a:t>
            </a:r>
            <a:r>
              <a:rPr lang="en-US" dirty="0" err="1" smtClean="0"/>
              <a:t>Reg</a:t>
            </a:r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49368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681" y="234346"/>
            <a:ext cx="6806911" cy="492443"/>
          </a:xfrm>
        </p:spPr>
        <p:txBody>
          <a:bodyPr/>
          <a:lstStyle/>
          <a:p>
            <a:r>
              <a:rPr lang="en-US" dirty="0" smtClean="0"/>
              <a:t>TC 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962" y="1235034"/>
            <a:ext cx="8317532" cy="4880016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dirty="0" smtClean="0"/>
              <a:t>Broad interest in pre-genesis forecasts</a:t>
            </a:r>
          </a:p>
          <a:p>
            <a:pPr lvl="1"/>
            <a:r>
              <a:rPr lang="en-US" dirty="0" smtClean="0"/>
              <a:t>JTWC monitoring NHC lead on TC genesis forecasting</a:t>
            </a:r>
          </a:p>
          <a:p>
            <a:pPr lvl="2"/>
            <a:r>
              <a:rPr lang="en-US" dirty="0" smtClean="0"/>
              <a:t>No existing requirement for genesis forecasts</a:t>
            </a:r>
          </a:p>
          <a:p>
            <a:pPr lvl="3"/>
            <a:r>
              <a:rPr lang="en-US" dirty="0" smtClean="0"/>
              <a:t>JTWC issues daily significant tropical </a:t>
            </a:r>
            <a:r>
              <a:rPr lang="en-US" dirty="0" err="1" smtClean="0"/>
              <a:t>Wx</a:t>
            </a:r>
            <a:r>
              <a:rPr lang="en-US" dirty="0" smtClean="0"/>
              <a:t> bulletins and classifies invests as Low, Medium, or High potential for development within 24 hours</a:t>
            </a:r>
          </a:p>
          <a:p>
            <a:pPr lvl="2"/>
            <a:r>
              <a:rPr lang="en-US" dirty="0" smtClean="0"/>
              <a:t>Strategic vision: Provide DOD decision makers new and improved guidance for future impacts</a:t>
            </a:r>
          </a:p>
          <a:p>
            <a:pPr lvl="3"/>
            <a:r>
              <a:rPr lang="en-US" dirty="0" smtClean="0"/>
              <a:t>5-day forecasts of TC genesis timing</a:t>
            </a:r>
          </a:p>
          <a:p>
            <a:pPr lvl="3"/>
            <a:r>
              <a:rPr lang="en-US" dirty="0" smtClean="0"/>
              <a:t>Pre-genesis official track, intensity forecasts</a:t>
            </a:r>
          </a:p>
          <a:p>
            <a:pPr lvl="1"/>
            <a:r>
              <a:rPr lang="en-US" dirty="0" smtClean="0"/>
              <a:t>JTWC can leverage initial NHC investment in ATCF capabilities to manage pre-development disturbances</a:t>
            </a:r>
          </a:p>
          <a:p>
            <a:pPr lvl="2"/>
            <a:r>
              <a:rPr lang="en-US" dirty="0" smtClean="0"/>
              <a:t>More investment needed on pre-genesis warning component</a:t>
            </a:r>
          </a:p>
          <a:p>
            <a:pPr lvl="2"/>
            <a:r>
              <a:rPr lang="en-US" dirty="0" smtClean="0"/>
              <a:t>Previous list had genesis priorities split between analysis and forecast – recommend combining into one Genesis priority</a:t>
            </a:r>
          </a:p>
          <a:p>
            <a:pPr lvl="2"/>
            <a:r>
              <a:rPr lang="en-US" dirty="0" smtClean="0"/>
              <a:t>JTWC priority #6</a:t>
            </a:r>
          </a:p>
          <a:p>
            <a:pPr lvl="3"/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1221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022" y="246221"/>
            <a:ext cx="7659584" cy="492443"/>
          </a:xfrm>
        </p:spPr>
        <p:txBody>
          <a:bodyPr/>
          <a:lstStyle/>
          <a:p>
            <a:r>
              <a:rPr lang="en-US" dirty="0" smtClean="0"/>
              <a:t>TC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11" y="1163781"/>
            <a:ext cx="8317532" cy="4762006"/>
          </a:xfrm>
        </p:spPr>
        <p:txBody>
          <a:bodyPr/>
          <a:lstStyle/>
          <a:p>
            <a:pPr lvl="1"/>
            <a:r>
              <a:rPr lang="en-US" dirty="0" smtClean="0"/>
              <a:t>Reliant on CIRA MPSWA, wind radii CLIPER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Coverage and latency of </a:t>
            </a:r>
            <a:r>
              <a:rPr lang="en-US" dirty="0" err="1" smtClean="0"/>
              <a:t>scatterometry</a:t>
            </a:r>
            <a:r>
              <a:rPr lang="en-US" dirty="0" smtClean="0"/>
              <a:t> adds to challenge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Development of automated IR/microwave based measurements and/or SHIPS wind radii may offer further improvements</a:t>
            </a:r>
          </a:p>
          <a:p>
            <a:pPr lvl="1"/>
            <a:r>
              <a:rPr lang="en-US" dirty="0" smtClean="0"/>
              <a:t>JTWC </a:t>
            </a:r>
            <a:r>
              <a:rPr lang="en-US" dirty="0"/>
              <a:t>does not </a:t>
            </a:r>
            <a:r>
              <a:rPr lang="en-US" dirty="0" smtClean="0"/>
              <a:t>perform </a:t>
            </a:r>
            <a:r>
              <a:rPr lang="en-US" dirty="0"/>
              <a:t>post-storm structure </a:t>
            </a:r>
            <a:r>
              <a:rPr lang="en-US" dirty="0" smtClean="0"/>
              <a:t>verification </a:t>
            </a:r>
          </a:p>
          <a:p>
            <a:pPr lvl="2"/>
            <a:r>
              <a:rPr lang="en-US" dirty="0" smtClean="0"/>
              <a:t>Known small-biased gale radii.  Focusing </a:t>
            </a:r>
            <a:r>
              <a:rPr lang="en-US" dirty="0"/>
              <a:t>on updating working best track when new guidance arrives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Additional forecaster tools/QC </a:t>
            </a:r>
            <a:r>
              <a:rPr lang="en-US" dirty="0" smtClean="0"/>
              <a:t>added to ATCF</a:t>
            </a:r>
            <a:endParaRPr lang="en-US" dirty="0"/>
          </a:p>
          <a:p>
            <a:pPr lvl="1"/>
            <a:r>
              <a:rPr lang="en-US" dirty="0" smtClean="0"/>
              <a:t>Impact of structure analysis goes beyond TCOR decision making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M. Bender demonstrated significant impact of structure initialization on GFDN track and intensity</a:t>
            </a:r>
          </a:p>
          <a:p>
            <a:pPr lvl="1"/>
            <a:r>
              <a:rPr lang="en-US" dirty="0" smtClean="0"/>
              <a:t>Recommend merging existing priorities for structure analysis and forecast guidance into one TC Structure priority</a:t>
            </a:r>
          </a:p>
          <a:p>
            <a:pPr lvl="2"/>
            <a:r>
              <a:rPr lang="en-US" dirty="0" smtClean="0"/>
              <a:t>JTWC priority #6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50538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2694" y="246221"/>
            <a:ext cx="6806911" cy="492443"/>
          </a:xfrm>
        </p:spPr>
        <p:txBody>
          <a:bodyPr/>
          <a:lstStyle/>
          <a:p>
            <a:r>
              <a:rPr lang="en-US" dirty="0" smtClean="0"/>
              <a:t>Two New R&amp;D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461" y="926275"/>
            <a:ext cx="8317532" cy="4797632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kern="1200" dirty="0" smtClean="0">
                <a:solidFill>
                  <a:schemeClr val="dk1"/>
                </a:solidFill>
              </a:rPr>
              <a:t>#8 - Guidance to diagnose </a:t>
            </a:r>
            <a:r>
              <a:rPr lang="en-US" kern="1200" dirty="0">
                <a:solidFill>
                  <a:schemeClr val="dk1"/>
                </a:solidFill>
              </a:rPr>
              <a:t>and predict the formation of TCs via tropical </a:t>
            </a:r>
            <a:r>
              <a:rPr lang="en-US" kern="1200" dirty="0" smtClean="0">
                <a:solidFill>
                  <a:schemeClr val="dk1"/>
                </a:solidFill>
              </a:rPr>
              <a:t>transition </a:t>
            </a:r>
            <a:endParaRPr lang="en-US" kern="1200" dirty="0">
              <a:solidFill>
                <a:schemeClr val="dk1"/>
              </a:solidFill>
            </a:endParaRPr>
          </a:p>
          <a:p>
            <a:pPr marL="795338" lvl="1" indent="-331788">
              <a:spcAft>
                <a:spcPts val="400"/>
              </a:spcAft>
              <a:tabLst>
                <a:tab pos="795338" algn="l"/>
              </a:tabLst>
            </a:pPr>
            <a:r>
              <a:rPr lang="en-US" kern="1200" dirty="0" smtClean="0">
                <a:solidFill>
                  <a:schemeClr val="dk1"/>
                </a:solidFill>
              </a:rPr>
              <a:t>JTWC Investigating formalization of warnings for monsoon depressions and other “non-classical” disturbances 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kern="1200" dirty="0" smtClean="0">
                <a:solidFill>
                  <a:schemeClr val="dk1"/>
                </a:solidFill>
              </a:rPr>
              <a:t>Such </a:t>
            </a:r>
            <a:r>
              <a:rPr lang="en-US" kern="1200" dirty="0">
                <a:solidFill>
                  <a:schemeClr val="dk1"/>
                </a:solidFill>
              </a:rPr>
              <a:t>systems can have real impacts to DOD, e.g. 12W “</a:t>
            </a:r>
            <a:r>
              <a:rPr lang="en-US" kern="1200" dirty="0" err="1">
                <a:solidFill>
                  <a:schemeClr val="dk1"/>
                </a:solidFill>
              </a:rPr>
              <a:t>Nakri</a:t>
            </a:r>
            <a:r>
              <a:rPr lang="en-US" kern="1200" dirty="0">
                <a:solidFill>
                  <a:schemeClr val="dk1"/>
                </a:solidFill>
              </a:rPr>
              <a:t>”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kern="1200" dirty="0" smtClean="0">
                <a:solidFill>
                  <a:schemeClr val="dk1"/>
                </a:solidFill>
              </a:rPr>
              <a:t>Like civilian population, warfighters do not care about the definition of “tropical cyclone”</a:t>
            </a:r>
          </a:p>
          <a:p>
            <a:pPr lvl="1">
              <a:spcAft>
                <a:spcPts val="400"/>
              </a:spcAft>
            </a:pPr>
            <a:r>
              <a:rPr lang="en-US" kern="1200" dirty="0" smtClean="0">
                <a:solidFill>
                  <a:schemeClr val="dk1"/>
                </a:solidFill>
              </a:rPr>
              <a:t>R&amp;D needs: 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kern="1200" dirty="0" smtClean="0">
                <a:solidFill>
                  <a:schemeClr val="dk1"/>
                </a:solidFill>
              </a:rPr>
              <a:t>Diagnose </a:t>
            </a:r>
            <a:r>
              <a:rPr lang="en-US" kern="1200" dirty="0">
                <a:solidFill>
                  <a:schemeClr val="dk1"/>
                </a:solidFill>
              </a:rPr>
              <a:t>and predict the formation of TCs via </a:t>
            </a:r>
            <a:r>
              <a:rPr lang="en-US" kern="1200" dirty="0" smtClean="0">
                <a:solidFill>
                  <a:schemeClr val="dk1"/>
                </a:solidFill>
              </a:rPr>
              <a:t>tropical transition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kern="1200" dirty="0" smtClean="0">
                <a:solidFill>
                  <a:schemeClr val="dk1"/>
                </a:solidFill>
              </a:rPr>
              <a:t>Accurate forecast guidance of pre-transition disturbances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kern="1200" dirty="0" smtClean="0">
                <a:solidFill>
                  <a:schemeClr val="dk1"/>
                </a:solidFill>
              </a:rPr>
              <a:t>ATCF modifications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kern="1200" dirty="0" smtClean="0">
                <a:solidFill>
                  <a:schemeClr val="dk1"/>
                </a:solidFill>
              </a:rPr>
              <a:t>Quantification of forecast skill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1000" kern="1200" dirty="0" smtClean="0">
              <a:solidFill>
                <a:schemeClr val="dk1"/>
              </a:solidFill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kern="1200" dirty="0" smtClean="0">
                <a:solidFill>
                  <a:schemeClr val="dk1"/>
                </a:solidFill>
              </a:rPr>
              <a:t>#10 -  Development of confidence-based error swath derived from model spread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kern="1200" dirty="0" smtClean="0">
                <a:solidFill>
                  <a:schemeClr val="dk1"/>
                </a:solidFill>
              </a:rPr>
              <a:t>Dynamic swath size increases battlespace maneuverability and decreases unnecessary TCCOR costs for high-confidence forecasts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kern="1200" dirty="0" smtClean="0">
                <a:solidFill>
                  <a:schemeClr val="dk1"/>
                </a:solidFill>
              </a:rPr>
              <a:t>Current error swath based on 5 year running mean errors</a:t>
            </a:r>
          </a:p>
          <a:p>
            <a:pPr marL="0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18372832"/>
      </p:ext>
    </p:extLst>
  </p:cSld>
  <p:clrMapOvr>
    <a:masterClrMapping/>
  </p:clrMapOvr>
</p:sld>
</file>

<file path=ppt/theme/theme1.xml><?xml version="1.0" encoding="utf-8"?>
<a:theme xmlns:a="http://schemas.openxmlformats.org/drawingml/2006/main" name="JTWC general template to build briefs_1 November 2012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FFFFCC"/>
      </a:accent1>
      <a:accent2>
        <a:srgbClr val="4775FF"/>
      </a:accent2>
      <a:accent3>
        <a:srgbClr val="FFFFFF"/>
      </a:accent3>
      <a:accent4>
        <a:srgbClr val="000000"/>
      </a:accent4>
      <a:accent5>
        <a:srgbClr val="FFFFE2"/>
      </a:accent5>
      <a:accent6>
        <a:srgbClr val="84A3FF"/>
      </a:accent6>
      <a:hlink>
        <a:srgbClr val="0033CC"/>
      </a:hlink>
      <a:folHlink>
        <a:srgbClr val="0066CC"/>
      </a:folHlink>
    </a:clrScheme>
    <a:fontScheme name="FFC Division Director’s Meetin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66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66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FFC Division Director’s Meeting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FC Division Director’s Meeting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8">
        <a:dk1>
          <a:srgbClr val="000000"/>
        </a:dk1>
        <a:lt1>
          <a:srgbClr val="DDDDDD"/>
        </a:lt1>
        <a:dk2>
          <a:srgbClr val="000000"/>
        </a:dk2>
        <a:lt2>
          <a:srgbClr val="919191"/>
        </a:lt2>
        <a:accent1>
          <a:srgbClr val="2717F5"/>
        </a:accent1>
        <a:accent2>
          <a:srgbClr val="1524E9"/>
        </a:accent2>
        <a:accent3>
          <a:srgbClr val="EBEBEB"/>
        </a:accent3>
        <a:accent4>
          <a:srgbClr val="000000"/>
        </a:accent4>
        <a:accent5>
          <a:srgbClr val="ACABF9"/>
        </a:accent5>
        <a:accent6>
          <a:srgbClr val="1220D3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FC Division Director’s Meeting template 9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2717F5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CABF9"/>
        </a:accent5>
        <a:accent6>
          <a:srgbClr val="00B98A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4621</TotalTime>
  <Words>1849</Words>
  <Application>Microsoft Office PowerPoint</Application>
  <PresentationFormat>On-screen Show (4:3)</PresentationFormat>
  <Paragraphs>225</Paragraphs>
  <Slides>14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JTWC general template to build briefs_1 November 2012</vt:lpstr>
      <vt:lpstr>2015 JTWC R&amp;D Goals</vt:lpstr>
      <vt:lpstr>TC Intensity</vt:lpstr>
      <vt:lpstr>Microwave Satellite/Radar</vt:lpstr>
      <vt:lpstr>TC Track Guidance</vt:lpstr>
      <vt:lpstr>Enhancements to the Operational Environment</vt:lpstr>
      <vt:lpstr>Enhancements to the Operational Environment, Cont’d</vt:lpstr>
      <vt:lpstr>TC Genesis</vt:lpstr>
      <vt:lpstr>TC Structure</vt:lpstr>
      <vt:lpstr>Two New R&amp;D Priorities</vt:lpstr>
      <vt:lpstr>2015 JTWC R&amp;D Requirements</vt:lpstr>
      <vt:lpstr>2015 JTWC R&amp;D Requirements, cont’d</vt:lpstr>
      <vt:lpstr>2015 JTWC R&amp;D Requirements, Cont’d</vt:lpstr>
      <vt:lpstr>2015 JTWC R&amp;D Requirements, Cont’d</vt:lpstr>
      <vt:lpstr>Questions?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JTWC Brief Template</dc:subject>
  <dc:creator>brian.r.strahl</dc:creator>
  <cp:lastModifiedBy>Strahl, Brian R GS13 NMFC_JTWC, NJ3</cp:lastModifiedBy>
  <cp:revision>232</cp:revision>
  <dcterms:created xsi:type="dcterms:W3CDTF">2012-11-03T00:01:17Z</dcterms:created>
  <dcterms:modified xsi:type="dcterms:W3CDTF">2015-02-26T23:21:34Z</dcterms:modified>
</cp:coreProperties>
</file>