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handoutMasterIdLst>
    <p:handoutMasterId r:id="rId21"/>
  </p:handoutMasterIdLst>
  <p:sldIdLst>
    <p:sldId id="1347" r:id="rId2"/>
    <p:sldId id="1349" r:id="rId3"/>
    <p:sldId id="1366" r:id="rId4"/>
    <p:sldId id="1367" r:id="rId5"/>
    <p:sldId id="1368" r:id="rId6"/>
    <p:sldId id="1359" r:id="rId7"/>
    <p:sldId id="1358" r:id="rId8"/>
    <p:sldId id="1351" r:id="rId9"/>
    <p:sldId id="1352" r:id="rId10"/>
    <p:sldId id="1353" r:id="rId11"/>
    <p:sldId id="1365" r:id="rId12"/>
    <p:sldId id="1354" r:id="rId13"/>
    <p:sldId id="1364" r:id="rId14"/>
    <p:sldId id="1363" r:id="rId15"/>
    <p:sldId id="1360" r:id="rId16"/>
    <p:sldId id="1361" r:id="rId17"/>
    <p:sldId id="1348" r:id="rId18"/>
    <p:sldId id="1357" r:id="rId19"/>
  </p:sldIdLst>
  <p:sldSz cx="9144000" cy="6858000" type="screen4x3"/>
  <p:notesSz cx="7010400" cy="9296400"/>
  <p:defaultTextStyle>
    <a:defPPr>
      <a:defRPr lang="en-US"/>
    </a:defPPr>
    <a:lvl1pPr algn="l" rtl="0" fontAlgn="base">
      <a:spcBef>
        <a:spcPct val="0"/>
      </a:spcBef>
      <a:spcAft>
        <a:spcPct val="0"/>
      </a:spcAft>
      <a:defRPr sz="800" b="1" kern="1200">
        <a:solidFill>
          <a:schemeClr val="bg1"/>
        </a:solidFill>
        <a:latin typeface="Arial" charset="0"/>
        <a:ea typeface="+mn-ea"/>
        <a:cs typeface="+mn-cs"/>
      </a:defRPr>
    </a:lvl1pPr>
    <a:lvl2pPr marL="457200" algn="l" rtl="0" fontAlgn="base">
      <a:spcBef>
        <a:spcPct val="0"/>
      </a:spcBef>
      <a:spcAft>
        <a:spcPct val="0"/>
      </a:spcAft>
      <a:defRPr sz="800" b="1" kern="1200">
        <a:solidFill>
          <a:schemeClr val="bg1"/>
        </a:solidFill>
        <a:latin typeface="Arial" charset="0"/>
        <a:ea typeface="+mn-ea"/>
        <a:cs typeface="+mn-cs"/>
      </a:defRPr>
    </a:lvl2pPr>
    <a:lvl3pPr marL="914400" algn="l" rtl="0" fontAlgn="base">
      <a:spcBef>
        <a:spcPct val="0"/>
      </a:spcBef>
      <a:spcAft>
        <a:spcPct val="0"/>
      </a:spcAft>
      <a:defRPr sz="800" b="1" kern="1200">
        <a:solidFill>
          <a:schemeClr val="bg1"/>
        </a:solidFill>
        <a:latin typeface="Arial" charset="0"/>
        <a:ea typeface="+mn-ea"/>
        <a:cs typeface="+mn-cs"/>
      </a:defRPr>
    </a:lvl3pPr>
    <a:lvl4pPr marL="1371600" algn="l" rtl="0" fontAlgn="base">
      <a:spcBef>
        <a:spcPct val="0"/>
      </a:spcBef>
      <a:spcAft>
        <a:spcPct val="0"/>
      </a:spcAft>
      <a:defRPr sz="800" b="1" kern="1200">
        <a:solidFill>
          <a:schemeClr val="bg1"/>
        </a:solidFill>
        <a:latin typeface="Arial" charset="0"/>
        <a:ea typeface="+mn-ea"/>
        <a:cs typeface="+mn-cs"/>
      </a:defRPr>
    </a:lvl4pPr>
    <a:lvl5pPr marL="1828800" algn="l" rtl="0" fontAlgn="base">
      <a:spcBef>
        <a:spcPct val="0"/>
      </a:spcBef>
      <a:spcAft>
        <a:spcPct val="0"/>
      </a:spcAft>
      <a:defRPr sz="800" b="1" kern="1200">
        <a:solidFill>
          <a:schemeClr val="bg1"/>
        </a:solidFill>
        <a:latin typeface="Arial" charset="0"/>
        <a:ea typeface="+mn-ea"/>
        <a:cs typeface="+mn-cs"/>
      </a:defRPr>
    </a:lvl5pPr>
    <a:lvl6pPr marL="2286000" algn="l" defTabSz="914400" rtl="0" eaLnBrk="1" latinLnBrk="0" hangingPunct="1">
      <a:defRPr sz="800" b="1" kern="1200">
        <a:solidFill>
          <a:schemeClr val="bg1"/>
        </a:solidFill>
        <a:latin typeface="Arial" charset="0"/>
        <a:ea typeface="+mn-ea"/>
        <a:cs typeface="+mn-cs"/>
      </a:defRPr>
    </a:lvl6pPr>
    <a:lvl7pPr marL="2743200" algn="l" defTabSz="914400" rtl="0" eaLnBrk="1" latinLnBrk="0" hangingPunct="1">
      <a:defRPr sz="800" b="1" kern="1200">
        <a:solidFill>
          <a:schemeClr val="bg1"/>
        </a:solidFill>
        <a:latin typeface="Arial" charset="0"/>
        <a:ea typeface="+mn-ea"/>
        <a:cs typeface="+mn-cs"/>
      </a:defRPr>
    </a:lvl7pPr>
    <a:lvl8pPr marL="3200400" algn="l" defTabSz="914400" rtl="0" eaLnBrk="1" latinLnBrk="0" hangingPunct="1">
      <a:defRPr sz="800" b="1" kern="1200">
        <a:solidFill>
          <a:schemeClr val="bg1"/>
        </a:solidFill>
        <a:latin typeface="Arial" charset="0"/>
        <a:ea typeface="+mn-ea"/>
        <a:cs typeface="+mn-cs"/>
      </a:defRPr>
    </a:lvl8pPr>
    <a:lvl9pPr marL="3657600" algn="l" defTabSz="914400" rtl="0" eaLnBrk="1" latinLnBrk="0" hangingPunct="1">
      <a:defRPr sz="800" b="1" kern="1200">
        <a:solidFill>
          <a:schemeClr val="bg1"/>
        </a:solidFill>
        <a:latin typeface="Arial" charset="0"/>
        <a:ea typeface="+mn-ea"/>
        <a:cs typeface="+mn-cs"/>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FFFF"/>
    <a:srgbClr val="99FF99"/>
    <a:srgbClr val="006600"/>
    <a:srgbClr val="B40069"/>
    <a:srgbClr val="000066"/>
    <a:srgbClr val="003399"/>
    <a:srgbClr val="C2D1FF"/>
    <a:srgbClr val="660066"/>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01" autoAdjust="0"/>
    <p:restoredTop sz="80237" autoAdjust="0"/>
  </p:normalViewPr>
  <p:slideViewPr>
    <p:cSldViewPr>
      <p:cViewPr varScale="1">
        <p:scale>
          <a:sx n="116" d="100"/>
          <a:sy n="116" d="100"/>
        </p:scale>
        <p:origin x="-630" y="-96"/>
      </p:cViewPr>
      <p:guideLst>
        <p:guide orient="horz" pos="2160"/>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71" d="100"/>
          <a:sy n="71" d="100"/>
        </p:scale>
        <p:origin x="-1788" y="-90"/>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27" y="4"/>
            <a:ext cx="3038475" cy="465138"/>
          </a:xfrm>
          <a:prstGeom prst="rect">
            <a:avLst/>
          </a:prstGeom>
          <a:noFill/>
          <a:ln w="9525">
            <a:noFill/>
            <a:miter lim="800000"/>
            <a:headEnd/>
            <a:tailEnd/>
          </a:ln>
          <a:effectLst/>
        </p:spPr>
        <p:txBody>
          <a:bodyPr vert="horz" wrap="square" lIns="93145" tIns="46572" rIns="93145" bIns="46572" numCol="1" anchor="t" anchorCtr="0" compatLnSpc="1">
            <a:prstTxWarp prst="textNoShape">
              <a:avLst/>
            </a:prstTxWarp>
          </a:bodyPr>
          <a:lstStyle>
            <a:lvl1pPr defTabSz="931534" eaLnBrk="0" hangingPunct="0">
              <a:defRPr sz="1200" b="0">
                <a:solidFill>
                  <a:schemeClr val="tx1"/>
                </a:solidFill>
                <a:latin typeface="Times New Roman" pitchFamily="18" charset="0"/>
              </a:defRPr>
            </a:lvl1pPr>
          </a:lstStyle>
          <a:p>
            <a:pPr>
              <a:defRPr/>
            </a:pPr>
            <a:endParaRPr lang="en-US" dirty="0"/>
          </a:p>
        </p:txBody>
      </p:sp>
      <p:sp>
        <p:nvSpPr>
          <p:cNvPr id="17411" name="Rectangle 3"/>
          <p:cNvSpPr>
            <a:spLocks noGrp="1" noChangeArrowheads="1"/>
          </p:cNvSpPr>
          <p:nvPr>
            <p:ph type="dt" sz="quarter" idx="1"/>
          </p:nvPr>
        </p:nvSpPr>
        <p:spPr bwMode="auto">
          <a:xfrm>
            <a:off x="3971951" y="4"/>
            <a:ext cx="3038475" cy="465138"/>
          </a:xfrm>
          <a:prstGeom prst="rect">
            <a:avLst/>
          </a:prstGeom>
          <a:noFill/>
          <a:ln w="9525">
            <a:noFill/>
            <a:miter lim="800000"/>
            <a:headEnd/>
            <a:tailEnd/>
          </a:ln>
          <a:effectLst/>
        </p:spPr>
        <p:txBody>
          <a:bodyPr vert="horz" wrap="square" lIns="93145" tIns="46572" rIns="93145" bIns="46572" numCol="1" anchor="t" anchorCtr="0" compatLnSpc="1">
            <a:prstTxWarp prst="textNoShape">
              <a:avLst/>
            </a:prstTxWarp>
          </a:bodyPr>
          <a:lstStyle>
            <a:lvl1pPr algn="r" defTabSz="931534" eaLnBrk="0" hangingPunct="0">
              <a:defRPr sz="1200" b="0">
                <a:solidFill>
                  <a:schemeClr val="tx1"/>
                </a:solidFill>
                <a:latin typeface="Times New Roman" pitchFamily="18" charset="0"/>
              </a:defRPr>
            </a:lvl1pPr>
          </a:lstStyle>
          <a:p>
            <a:pPr>
              <a:defRPr/>
            </a:pPr>
            <a:endParaRPr lang="en-US" dirty="0"/>
          </a:p>
        </p:txBody>
      </p:sp>
      <p:sp>
        <p:nvSpPr>
          <p:cNvPr id="17412" name="Rectangle 4"/>
          <p:cNvSpPr>
            <a:spLocks noGrp="1" noChangeArrowheads="1"/>
          </p:cNvSpPr>
          <p:nvPr>
            <p:ph type="ftr" sz="quarter" idx="2"/>
          </p:nvPr>
        </p:nvSpPr>
        <p:spPr bwMode="auto">
          <a:xfrm>
            <a:off x="27" y="8831296"/>
            <a:ext cx="3038475" cy="465137"/>
          </a:xfrm>
          <a:prstGeom prst="rect">
            <a:avLst/>
          </a:prstGeom>
          <a:noFill/>
          <a:ln w="9525">
            <a:noFill/>
            <a:miter lim="800000"/>
            <a:headEnd/>
            <a:tailEnd/>
          </a:ln>
          <a:effectLst/>
        </p:spPr>
        <p:txBody>
          <a:bodyPr vert="horz" wrap="square" lIns="93145" tIns="46572" rIns="93145" bIns="46572" numCol="1" anchor="b" anchorCtr="0" compatLnSpc="1">
            <a:prstTxWarp prst="textNoShape">
              <a:avLst/>
            </a:prstTxWarp>
          </a:bodyPr>
          <a:lstStyle>
            <a:lvl1pPr defTabSz="931534" eaLnBrk="0" hangingPunct="0">
              <a:defRPr sz="1200" b="0">
                <a:solidFill>
                  <a:schemeClr val="tx1"/>
                </a:solidFill>
                <a:latin typeface="Times New Roman" pitchFamily="18" charset="0"/>
              </a:defRPr>
            </a:lvl1pPr>
          </a:lstStyle>
          <a:p>
            <a:pPr>
              <a:defRPr/>
            </a:pPr>
            <a:endParaRPr lang="en-US" dirty="0"/>
          </a:p>
        </p:txBody>
      </p:sp>
      <p:sp>
        <p:nvSpPr>
          <p:cNvPr id="17413" name="Rectangle 5"/>
          <p:cNvSpPr>
            <a:spLocks noGrp="1" noChangeArrowheads="1"/>
          </p:cNvSpPr>
          <p:nvPr>
            <p:ph type="sldNum" sz="quarter" idx="3"/>
          </p:nvPr>
        </p:nvSpPr>
        <p:spPr bwMode="auto">
          <a:xfrm>
            <a:off x="3971951" y="8831296"/>
            <a:ext cx="3038475" cy="465137"/>
          </a:xfrm>
          <a:prstGeom prst="rect">
            <a:avLst/>
          </a:prstGeom>
          <a:noFill/>
          <a:ln w="9525">
            <a:noFill/>
            <a:miter lim="800000"/>
            <a:headEnd/>
            <a:tailEnd/>
          </a:ln>
          <a:effectLst/>
        </p:spPr>
        <p:txBody>
          <a:bodyPr vert="horz" wrap="square" lIns="93145" tIns="46572" rIns="93145" bIns="46572" numCol="1" anchor="b" anchorCtr="0" compatLnSpc="1">
            <a:prstTxWarp prst="textNoShape">
              <a:avLst/>
            </a:prstTxWarp>
          </a:bodyPr>
          <a:lstStyle>
            <a:lvl1pPr algn="r" defTabSz="931534" eaLnBrk="0" hangingPunct="0">
              <a:defRPr sz="1200" b="0">
                <a:solidFill>
                  <a:schemeClr val="tx1"/>
                </a:solidFill>
                <a:latin typeface="Times New Roman" pitchFamily="18" charset="0"/>
              </a:defRPr>
            </a:lvl1pPr>
          </a:lstStyle>
          <a:p>
            <a:pPr>
              <a:defRPr/>
            </a:pPr>
            <a:fld id="{6B13208A-B258-494C-A4A4-248535D94ABE}" type="slidenum">
              <a:rPr lang="en-US"/>
              <a:pPr>
                <a:defRPr/>
              </a:pPr>
              <a:t>‹#›</a:t>
            </a:fld>
            <a:endParaRPr lang="en-US" dirty="0"/>
          </a:p>
        </p:txBody>
      </p:sp>
    </p:spTree>
    <p:extLst>
      <p:ext uri="{BB962C8B-B14F-4D97-AF65-F5344CB8AC3E}">
        <p14:creationId xmlns:p14="http://schemas.microsoft.com/office/powerpoint/2010/main" val="99706945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27" y="4"/>
            <a:ext cx="3038475" cy="465138"/>
          </a:xfrm>
          <a:prstGeom prst="rect">
            <a:avLst/>
          </a:prstGeom>
          <a:noFill/>
          <a:ln w="9525">
            <a:noFill/>
            <a:miter lim="800000"/>
            <a:headEnd/>
            <a:tailEnd/>
          </a:ln>
          <a:effectLst/>
        </p:spPr>
        <p:txBody>
          <a:bodyPr vert="horz" wrap="square" lIns="93145" tIns="46572" rIns="93145" bIns="46572" numCol="1" anchor="t" anchorCtr="0" compatLnSpc="1">
            <a:prstTxWarp prst="textNoShape">
              <a:avLst/>
            </a:prstTxWarp>
          </a:bodyPr>
          <a:lstStyle>
            <a:lvl1pPr defTabSz="931534" eaLnBrk="0" hangingPunct="0">
              <a:defRPr sz="1200" b="0">
                <a:solidFill>
                  <a:schemeClr val="tx1"/>
                </a:solidFill>
                <a:latin typeface="Times New Roman" pitchFamily="18" charset="0"/>
              </a:defRPr>
            </a:lvl1pPr>
          </a:lstStyle>
          <a:p>
            <a:pPr>
              <a:defRPr/>
            </a:pPr>
            <a:endParaRPr lang="en-US" dirty="0"/>
          </a:p>
        </p:txBody>
      </p:sp>
      <p:sp>
        <p:nvSpPr>
          <p:cNvPr id="15363" name="Rectangle 3"/>
          <p:cNvSpPr>
            <a:spLocks noGrp="1" noChangeArrowheads="1"/>
          </p:cNvSpPr>
          <p:nvPr>
            <p:ph type="dt" idx="1"/>
          </p:nvPr>
        </p:nvSpPr>
        <p:spPr bwMode="auto">
          <a:xfrm>
            <a:off x="3971951" y="4"/>
            <a:ext cx="3038475" cy="465138"/>
          </a:xfrm>
          <a:prstGeom prst="rect">
            <a:avLst/>
          </a:prstGeom>
          <a:noFill/>
          <a:ln w="9525">
            <a:noFill/>
            <a:miter lim="800000"/>
            <a:headEnd/>
            <a:tailEnd/>
          </a:ln>
          <a:effectLst/>
        </p:spPr>
        <p:txBody>
          <a:bodyPr vert="horz" wrap="square" lIns="93145" tIns="46572" rIns="93145" bIns="46572" numCol="1" anchor="t" anchorCtr="0" compatLnSpc="1">
            <a:prstTxWarp prst="textNoShape">
              <a:avLst/>
            </a:prstTxWarp>
          </a:bodyPr>
          <a:lstStyle>
            <a:lvl1pPr algn="r" defTabSz="931534" eaLnBrk="0" hangingPunct="0">
              <a:defRPr sz="1200" b="0">
                <a:solidFill>
                  <a:schemeClr val="tx1"/>
                </a:solidFill>
                <a:latin typeface="Times New Roman" pitchFamily="18" charset="0"/>
              </a:defRPr>
            </a:lvl1pPr>
          </a:lstStyle>
          <a:p>
            <a:pPr>
              <a:defRPr/>
            </a:pPr>
            <a:endParaRPr lang="en-US" dirty="0"/>
          </a:p>
        </p:txBody>
      </p:sp>
      <p:sp>
        <p:nvSpPr>
          <p:cNvPr id="6349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935062" y="4416462"/>
            <a:ext cx="5140325" cy="4183063"/>
          </a:xfrm>
          <a:prstGeom prst="rect">
            <a:avLst/>
          </a:prstGeom>
          <a:noFill/>
          <a:ln w="9525">
            <a:noFill/>
            <a:miter lim="800000"/>
            <a:headEnd/>
            <a:tailEnd/>
          </a:ln>
          <a:effectLst/>
        </p:spPr>
        <p:txBody>
          <a:bodyPr vert="horz" wrap="square" lIns="93145" tIns="46572" rIns="93145" bIns="46572"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5366" name="Rectangle 6"/>
          <p:cNvSpPr>
            <a:spLocks noGrp="1" noChangeArrowheads="1"/>
          </p:cNvSpPr>
          <p:nvPr>
            <p:ph type="ftr" sz="quarter" idx="4"/>
          </p:nvPr>
        </p:nvSpPr>
        <p:spPr bwMode="auto">
          <a:xfrm>
            <a:off x="27" y="8831296"/>
            <a:ext cx="3038475" cy="465137"/>
          </a:xfrm>
          <a:prstGeom prst="rect">
            <a:avLst/>
          </a:prstGeom>
          <a:noFill/>
          <a:ln w="9525">
            <a:noFill/>
            <a:miter lim="800000"/>
            <a:headEnd/>
            <a:tailEnd/>
          </a:ln>
          <a:effectLst/>
        </p:spPr>
        <p:txBody>
          <a:bodyPr vert="horz" wrap="square" lIns="93145" tIns="46572" rIns="93145" bIns="46572" numCol="1" anchor="b" anchorCtr="0" compatLnSpc="1">
            <a:prstTxWarp prst="textNoShape">
              <a:avLst/>
            </a:prstTxWarp>
          </a:bodyPr>
          <a:lstStyle>
            <a:lvl1pPr defTabSz="931534" eaLnBrk="0" hangingPunct="0">
              <a:defRPr sz="1200" b="0">
                <a:solidFill>
                  <a:schemeClr val="tx1"/>
                </a:solidFill>
                <a:latin typeface="Times New Roman" pitchFamily="18" charset="0"/>
              </a:defRPr>
            </a:lvl1pPr>
          </a:lstStyle>
          <a:p>
            <a:pPr>
              <a:defRPr/>
            </a:pPr>
            <a:endParaRPr lang="en-US" dirty="0"/>
          </a:p>
        </p:txBody>
      </p:sp>
      <p:sp>
        <p:nvSpPr>
          <p:cNvPr id="15367" name="Rectangle 7"/>
          <p:cNvSpPr>
            <a:spLocks noGrp="1" noChangeArrowheads="1"/>
          </p:cNvSpPr>
          <p:nvPr>
            <p:ph type="sldNum" sz="quarter" idx="5"/>
          </p:nvPr>
        </p:nvSpPr>
        <p:spPr bwMode="auto">
          <a:xfrm>
            <a:off x="3971951" y="8831296"/>
            <a:ext cx="3038475" cy="465137"/>
          </a:xfrm>
          <a:prstGeom prst="rect">
            <a:avLst/>
          </a:prstGeom>
          <a:noFill/>
          <a:ln w="9525">
            <a:noFill/>
            <a:miter lim="800000"/>
            <a:headEnd/>
            <a:tailEnd/>
          </a:ln>
          <a:effectLst/>
        </p:spPr>
        <p:txBody>
          <a:bodyPr vert="horz" wrap="square" lIns="93145" tIns="46572" rIns="93145" bIns="46572" numCol="1" anchor="b" anchorCtr="0" compatLnSpc="1">
            <a:prstTxWarp prst="textNoShape">
              <a:avLst/>
            </a:prstTxWarp>
          </a:bodyPr>
          <a:lstStyle>
            <a:lvl1pPr algn="r" defTabSz="931534" eaLnBrk="0" hangingPunct="0">
              <a:defRPr sz="1200" b="0">
                <a:solidFill>
                  <a:schemeClr val="tx1"/>
                </a:solidFill>
                <a:latin typeface="Times New Roman" pitchFamily="18" charset="0"/>
              </a:defRPr>
            </a:lvl1pPr>
          </a:lstStyle>
          <a:p>
            <a:pPr>
              <a:defRPr/>
            </a:pPr>
            <a:fld id="{935D1D80-8C89-4FA8-AEA2-E0DBA29F50FB}" type="slidenum">
              <a:rPr lang="en-US"/>
              <a:pPr>
                <a:defRPr/>
              </a:pPr>
              <a:t>‹#›</a:t>
            </a:fld>
            <a:endParaRPr lang="en-US" dirty="0"/>
          </a:p>
        </p:txBody>
      </p:sp>
    </p:spTree>
    <p:extLst>
      <p:ext uri="{BB962C8B-B14F-4D97-AF65-F5344CB8AC3E}">
        <p14:creationId xmlns:p14="http://schemas.microsoft.com/office/powerpoint/2010/main" val="3004793409"/>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xfrm>
            <a:off x="1182688" y="698500"/>
            <a:ext cx="4648200" cy="3486150"/>
          </a:xfrm>
          <a:ln/>
        </p:spPr>
      </p:sp>
      <p:sp>
        <p:nvSpPr>
          <p:cNvPr id="31748" name="Rectangle 3"/>
          <p:cNvSpPr>
            <a:spLocks noGrp="1" noChangeArrowheads="1"/>
          </p:cNvSpPr>
          <p:nvPr>
            <p:ph type="body" idx="1"/>
          </p:nvPr>
        </p:nvSpPr>
        <p:spPr>
          <a:xfrm>
            <a:off x="934720" y="4415790"/>
            <a:ext cx="5140960" cy="4183380"/>
          </a:xfrm>
          <a:noFill/>
        </p:spPr>
        <p:txBody>
          <a:bodyPr/>
          <a:lstStyle/>
          <a:p>
            <a:endParaRPr lang="en-US" b="1" dirty="0" smtClean="0">
              <a:latin typeface="Arial" pitchFamily="34" charset="0"/>
            </a:endParaRPr>
          </a:p>
          <a:p>
            <a:endParaRPr lang="en-US" b="1"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xfrm>
            <a:off x="1182688" y="698500"/>
            <a:ext cx="4648200" cy="3486150"/>
          </a:xfrm>
          <a:ln/>
        </p:spPr>
      </p:sp>
      <p:sp>
        <p:nvSpPr>
          <p:cNvPr id="31748" name="Rectangle 3"/>
          <p:cNvSpPr>
            <a:spLocks noGrp="1" noChangeArrowheads="1"/>
          </p:cNvSpPr>
          <p:nvPr>
            <p:ph type="body" idx="1"/>
          </p:nvPr>
        </p:nvSpPr>
        <p:spPr>
          <a:xfrm>
            <a:off x="934720" y="4415790"/>
            <a:ext cx="5140960" cy="4183380"/>
          </a:xfrm>
          <a:noFill/>
        </p:spPr>
        <p:txBody>
          <a:bodyPr/>
          <a:lstStyle/>
          <a:p>
            <a:r>
              <a:rPr lang="en-US" dirty="0" smtClean="0">
                <a:latin typeface="Arial" pitchFamily="34" charset="0"/>
              </a:rPr>
              <a:t>   </a:t>
            </a:r>
            <a:endParaRPr lang="en-US" b="1" dirty="0" smtClean="0">
              <a:latin typeface="Arial" pitchFamily="34" charset="0"/>
            </a:endParaRPr>
          </a:p>
          <a:p>
            <a:endParaRPr lang="en-US" b="1" dirty="0"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xfrm>
            <a:off x="1182688" y="698500"/>
            <a:ext cx="4648200" cy="3486150"/>
          </a:xfrm>
          <a:ln/>
        </p:spPr>
      </p:sp>
      <p:sp>
        <p:nvSpPr>
          <p:cNvPr id="31748" name="Rectangle 3"/>
          <p:cNvSpPr>
            <a:spLocks noGrp="1" noChangeArrowheads="1"/>
          </p:cNvSpPr>
          <p:nvPr>
            <p:ph type="body" idx="1"/>
          </p:nvPr>
        </p:nvSpPr>
        <p:spPr>
          <a:xfrm>
            <a:off x="934720" y="4415790"/>
            <a:ext cx="5140960" cy="4183380"/>
          </a:xfrm>
          <a:noFill/>
        </p:spPr>
        <p:txBody>
          <a:bodyPr/>
          <a:lstStyle/>
          <a:p>
            <a:r>
              <a:rPr lang="en-US" dirty="0" smtClean="0">
                <a:latin typeface="Arial" pitchFamily="34" charset="0"/>
              </a:rPr>
              <a:t>   </a:t>
            </a:r>
            <a:endParaRPr lang="en-US" b="1" dirty="0" smtClean="0">
              <a:latin typeface="Arial" pitchFamily="34" charset="0"/>
            </a:endParaRPr>
          </a:p>
          <a:p>
            <a:endParaRPr lang="en-US" b="1" dirty="0"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xfrm>
            <a:off x="1182688" y="698500"/>
            <a:ext cx="4648200" cy="3486150"/>
          </a:xfrm>
          <a:ln/>
        </p:spPr>
      </p:sp>
      <p:sp>
        <p:nvSpPr>
          <p:cNvPr id="31748" name="Rectangle 3"/>
          <p:cNvSpPr>
            <a:spLocks noGrp="1" noChangeArrowheads="1"/>
          </p:cNvSpPr>
          <p:nvPr>
            <p:ph type="body" idx="1"/>
          </p:nvPr>
        </p:nvSpPr>
        <p:spPr>
          <a:xfrm>
            <a:off x="934720" y="4415790"/>
            <a:ext cx="5140960" cy="4183380"/>
          </a:xfrm>
          <a:noFill/>
        </p:spPr>
        <p:txBody>
          <a:bodyPr/>
          <a:lstStyle/>
          <a:p>
            <a:endParaRPr lang="en-US" b="1" dirty="0" smtClean="0">
              <a:latin typeface="Arial" pitchFamily="34" charset="0"/>
            </a:endParaRPr>
          </a:p>
          <a:p>
            <a:endParaRPr lang="en-US" b="1" dirty="0"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xfrm>
            <a:off x="1182688" y="698500"/>
            <a:ext cx="4648200" cy="3486150"/>
          </a:xfrm>
          <a:ln/>
        </p:spPr>
      </p:sp>
      <p:sp>
        <p:nvSpPr>
          <p:cNvPr id="31748" name="Rectangle 3"/>
          <p:cNvSpPr>
            <a:spLocks noGrp="1" noChangeArrowheads="1"/>
          </p:cNvSpPr>
          <p:nvPr>
            <p:ph type="body" idx="1"/>
          </p:nvPr>
        </p:nvSpPr>
        <p:spPr>
          <a:xfrm>
            <a:off x="934720" y="4415790"/>
            <a:ext cx="5140960" cy="4183380"/>
          </a:xfrm>
          <a:noFill/>
        </p:spPr>
        <p:txBody>
          <a:bodyPr/>
          <a:lstStyle/>
          <a:p>
            <a:endParaRPr lang="en-US" b="1" dirty="0"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xfrm>
            <a:off x="1182688" y="698500"/>
            <a:ext cx="4648200" cy="3486150"/>
          </a:xfrm>
          <a:ln/>
        </p:spPr>
      </p:sp>
      <p:sp>
        <p:nvSpPr>
          <p:cNvPr id="31748" name="Rectangle 3"/>
          <p:cNvSpPr>
            <a:spLocks noGrp="1" noChangeArrowheads="1"/>
          </p:cNvSpPr>
          <p:nvPr>
            <p:ph type="body" idx="1"/>
          </p:nvPr>
        </p:nvSpPr>
        <p:spPr>
          <a:xfrm>
            <a:off x="934720" y="4415790"/>
            <a:ext cx="5140960" cy="4183380"/>
          </a:xfrm>
          <a:noFill/>
        </p:spPr>
        <p:txBody>
          <a:bodyPr/>
          <a:lstStyle/>
          <a:p>
            <a:endParaRPr lang="en-US" b="1" dirty="0"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xfrm>
            <a:off x="1182688" y="698500"/>
            <a:ext cx="4648200" cy="3486150"/>
          </a:xfrm>
          <a:ln/>
        </p:spPr>
      </p:sp>
      <p:sp>
        <p:nvSpPr>
          <p:cNvPr id="31748" name="Rectangle 3"/>
          <p:cNvSpPr>
            <a:spLocks noGrp="1" noChangeArrowheads="1"/>
          </p:cNvSpPr>
          <p:nvPr>
            <p:ph type="body" idx="1"/>
          </p:nvPr>
        </p:nvSpPr>
        <p:spPr>
          <a:xfrm>
            <a:off x="934720" y="4415790"/>
            <a:ext cx="5140960" cy="4183380"/>
          </a:xfrm>
          <a:noFill/>
        </p:spPr>
        <p:txBody>
          <a:bodyPr/>
          <a:lstStyle/>
          <a:p>
            <a:endParaRPr lang="en-US" b="1" dirty="0" smtClean="0">
              <a:latin typeface="Arial" pitchFamily="34" charset="0"/>
            </a:endParaRPr>
          </a:p>
          <a:p>
            <a:endParaRPr lang="en-US" b="1" dirty="0"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xfrm>
            <a:off x="1182688" y="698500"/>
            <a:ext cx="4648200" cy="3486150"/>
          </a:xfrm>
          <a:ln/>
        </p:spPr>
      </p:sp>
      <p:sp>
        <p:nvSpPr>
          <p:cNvPr id="31748" name="Rectangle 3"/>
          <p:cNvSpPr>
            <a:spLocks noGrp="1" noChangeArrowheads="1"/>
          </p:cNvSpPr>
          <p:nvPr>
            <p:ph type="body" idx="1"/>
          </p:nvPr>
        </p:nvSpPr>
        <p:spPr>
          <a:xfrm>
            <a:off x="934720" y="4415790"/>
            <a:ext cx="5140960" cy="4183380"/>
          </a:xfrm>
          <a:noFill/>
        </p:spPr>
        <p:txBody>
          <a:bodyPr/>
          <a:lstStyle/>
          <a:p>
            <a:endParaRPr lang="en-US" b="1" dirty="0"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xfrm>
            <a:off x="1182688" y="698500"/>
            <a:ext cx="4648200" cy="3486150"/>
          </a:xfrm>
          <a:ln/>
        </p:spPr>
      </p:sp>
      <p:sp>
        <p:nvSpPr>
          <p:cNvPr id="31748" name="Rectangle 3"/>
          <p:cNvSpPr>
            <a:spLocks noGrp="1" noChangeArrowheads="1"/>
          </p:cNvSpPr>
          <p:nvPr>
            <p:ph type="body" idx="1"/>
          </p:nvPr>
        </p:nvSpPr>
        <p:spPr>
          <a:xfrm>
            <a:off x="934720" y="4415790"/>
            <a:ext cx="5140960" cy="4183380"/>
          </a:xfrm>
          <a:noFill/>
        </p:spPr>
        <p:txBody>
          <a:bodyPr/>
          <a:lstStyle/>
          <a:p>
            <a:r>
              <a:rPr lang="en-US" dirty="0" smtClean="0">
                <a:latin typeface="Arial" pitchFamily="34" charset="0"/>
              </a:rPr>
              <a:t>   </a:t>
            </a:r>
            <a:r>
              <a:rPr lang="en-US" b="1" dirty="0" smtClean="0">
                <a:latin typeface="Arial" pitchFamily="34" charset="0"/>
              </a:rPr>
              <a:t>Summary of passive microwave imager sensors launched, in operations now and slated for future launch.  All future satellites are tentatively listed until actual launch occurs. Launch dates are subject to change at anytime and might be delayed for multiple years.</a:t>
            </a:r>
          </a:p>
          <a:p>
            <a:endParaRPr lang="en-US" b="1" dirty="0" smtClean="0">
              <a:latin typeface="Arial" pitchFamily="34" charset="0"/>
            </a:endParaRPr>
          </a:p>
          <a:p>
            <a:r>
              <a:rPr lang="en-US" b="1" dirty="0" smtClean="0">
                <a:latin typeface="Arial" pitchFamily="34" charset="0"/>
              </a:rPr>
              <a:t>AMSR-E failed on Oct 04, 2011</a:t>
            </a:r>
          </a:p>
          <a:p>
            <a:endParaRPr lang="en-US" b="1" dirty="0" smtClean="0">
              <a:latin typeface="Arial" pitchFamily="34" charset="0"/>
            </a:endParaRPr>
          </a:p>
          <a:p>
            <a:r>
              <a:rPr lang="en-US" b="1" dirty="0" smtClean="0">
                <a:latin typeface="Arial" pitchFamily="34" charset="0"/>
              </a:rPr>
              <a:t>Acknowledgments:</a:t>
            </a:r>
          </a:p>
          <a:p>
            <a:r>
              <a:rPr lang="en-US" b="1" dirty="0" smtClean="0">
                <a:latin typeface="Arial" pitchFamily="34" charset="0"/>
              </a:rPr>
              <a:t>Naval Research Laboratory,</a:t>
            </a:r>
            <a:r>
              <a:rPr lang="en-US" b="1" baseline="0" dirty="0" smtClean="0">
                <a:latin typeface="Arial" pitchFamily="34" charset="0"/>
              </a:rPr>
              <a:t> Marine Meteorology Division, Monterey, CA</a:t>
            </a:r>
          </a:p>
          <a:p>
            <a:r>
              <a:rPr lang="en-US" b="1" baseline="0" smtClean="0">
                <a:latin typeface="Arial" pitchFamily="34" charset="0"/>
              </a:rPr>
              <a:t>Jeff Hawkins</a:t>
            </a:r>
            <a:endParaRPr lang="en-US" b="1" dirty="0" smtClean="0">
              <a:latin typeface="Arial" pitchFamily="34" charset="0"/>
            </a:endParaRPr>
          </a:p>
          <a:p>
            <a:endParaRPr lang="en-US" b="1" dirty="0" smtClean="0">
              <a:latin typeface="Arial" pitchFamily="34" charset="0"/>
            </a:endParaRPr>
          </a:p>
          <a:p>
            <a:endParaRPr lang="en-US" b="1" dirty="0"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xfrm>
            <a:off x="1182688" y="698500"/>
            <a:ext cx="4648200" cy="3486150"/>
          </a:xfrm>
          <a:ln/>
        </p:spPr>
      </p:sp>
      <p:sp>
        <p:nvSpPr>
          <p:cNvPr id="31748" name="Rectangle 3"/>
          <p:cNvSpPr>
            <a:spLocks noGrp="1" noChangeArrowheads="1"/>
          </p:cNvSpPr>
          <p:nvPr>
            <p:ph type="body" idx="1"/>
          </p:nvPr>
        </p:nvSpPr>
        <p:spPr>
          <a:xfrm>
            <a:off x="934720" y="4415790"/>
            <a:ext cx="5140960" cy="4183380"/>
          </a:xfrm>
          <a:noFill/>
        </p:spPr>
        <p:txBody>
          <a:bodyPr/>
          <a:lstStyle/>
          <a:p>
            <a:endParaRPr lang="en-US" b="1" dirty="0" smtClean="0">
              <a:latin typeface="Arial" pitchFamily="34" charset="0"/>
            </a:endParaRPr>
          </a:p>
          <a:p>
            <a:endParaRPr lang="en-US" b="1" dirty="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xfrm>
            <a:off x="1182688" y="698500"/>
            <a:ext cx="4648200" cy="3486150"/>
          </a:xfrm>
          <a:ln/>
        </p:spPr>
      </p:sp>
      <p:sp>
        <p:nvSpPr>
          <p:cNvPr id="31748" name="Rectangle 3"/>
          <p:cNvSpPr>
            <a:spLocks noGrp="1" noChangeArrowheads="1"/>
          </p:cNvSpPr>
          <p:nvPr>
            <p:ph type="body" idx="1"/>
          </p:nvPr>
        </p:nvSpPr>
        <p:spPr>
          <a:xfrm>
            <a:off x="934720" y="4415790"/>
            <a:ext cx="5140960" cy="4183380"/>
          </a:xfrm>
          <a:noFill/>
        </p:spPr>
        <p:txBody>
          <a:bodyPr/>
          <a:lstStyle/>
          <a:p>
            <a:endParaRPr lang="en-US" b="1"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xfrm>
            <a:off x="1182688" y="698500"/>
            <a:ext cx="4648200" cy="3486150"/>
          </a:xfrm>
          <a:ln/>
        </p:spPr>
      </p:sp>
      <p:sp>
        <p:nvSpPr>
          <p:cNvPr id="31748" name="Rectangle 3"/>
          <p:cNvSpPr>
            <a:spLocks noGrp="1" noChangeArrowheads="1"/>
          </p:cNvSpPr>
          <p:nvPr>
            <p:ph type="body" idx="1"/>
          </p:nvPr>
        </p:nvSpPr>
        <p:spPr>
          <a:xfrm>
            <a:off x="934720" y="4415790"/>
            <a:ext cx="5140960" cy="4183380"/>
          </a:xfrm>
          <a:noFill/>
        </p:spPr>
        <p:txBody>
          <a:bodyPr/>
          <a:lstStyle/>
          <a:p>
            <a:endParaRPr lang="en-US" b="1" dirty="0" smtClean="0">
              <a:latin typeface="Arial" pitchFamily="34" charset="0"/>
            </a:endParaRPr>
          </a:p>
          <a:p>
            <a:endParaRPr lang="en-US" b="1"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xfrm>
            <a:off x="1182688" y="698500"/>
            <a:ext cx="4648200" cy="3486150"/>
          </a:xfrm>
          <a:ln/>
        </p:spPr>
      </p:sp>
      <p:sp>
        <p:nvSpPr>
          <p:cNvPr id="31748" name="Rectangle 3"/>
          <p:cNvSpPr>
            <a:spLocks noGrp="1" noChangeArrowheads="1"/>
          </p:cNvSpPr>
          <p:nvPr>
            <p:ph type="body" idx="1"/>
          </p:nvPr>
        </p:nvSpPr>
        <p:spPr>
          <a:xfrm>
            <a:off x="934720" y="4415790"/>
            <a:ext cx="5140960" cy="4183380"/>
          </a:xfrm>
          <a:noFill/>
        </p:spPr>
        <p:txBody>
          <a:bodyPr/>
          <a:lstStyle/>
          <a:p>
            <a:r>
              <a:rPr lang="en-US" dirty="0" smtClean="0">
                <a:latin typeface="Arial" pitchFamily="34" charset="0"/>
              </a:rPr>
              <a:t>   </a:t>
            </a:r>
            <a:endParaRPr lang="en-US" b="1" dirty="0" smtClean="0">
              <a:latin typeface="Arial" pitchFamily="34" charset="0"/>
            </a:endParaRPr>
          </a:p>
          <a:p>
            <a:endParaRPr lang="en-US" b="1"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xfrm>
            <a:off x="1182688" y="698500"/>
            <a:ext cx="4648200" cy="3486150"/>
          </a:xfrm>
          <a:ln/>
        </p:spPr>
      </p:sp>
      <p:sp>
        <p:nvSpPr>
          <p:cNvPr id="31748" name="Rectangle 3"/>
          <p:cNvSpPr>
            <a:spLocks noGrp="1" noChangeArrowheads="1"/>
          </p:cNvSpPr>
          <p:nvPr>
            <p:ph type="body" idx="1"/>
          </p:nvPr>
        </p:nvSpPr>
        <p:spPr>
          <a:xfrm>
            <a:off x="934720" y="4415790"/>
            <a:ext cx="5140960" cy="4183380"/>
          </a:xfrm>
          <a:noFill/>
        </p:spPr>
        <p:txBody>
          <a:bodyPr/>
          <a:lstStyle/>
          <a:p>
            <a:r>
              <a:rPr lang="en-US" dirty="0" smtClean="0">
                <a:latin typeface="Arial" pitchFamily="34" charset="0"/>
              </a:rPr>
              <a:t>   </a:t>
            </a:r>
            <a:endParaRPr lang="en-US" b="1" dirty="0" smtClean="0">
              <a:latin typeface="Arial" pitchFamily="34" charset="0"/>
            </a:endParaRPr>
          </a:p>
          <a:p>
            <a:endParaRPr lang="en-US" b="1"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xfrm>
            <a:off x="1182688" y="698500"/>
            <a:ext cx="4648200" cy="3486150"/>
          </a:xfrm>
          <a:ln/>
        </p:spPr>
      </p:sp>
      <p:sp>
        <p:nvSpPr>
          <p:cNvPr id="31748" name="Rectangle 3"/>
          <p:cNvSpPr>
            <a:spLocks noGrp="1" noChangeArrowheads="1"/>
          </p:cNvSpPr>
          <p:nvPr>
            <p:ph type="body" idx="1"/>
          </p:nvPr>
        </p:nvSpPr>
        <p:spPr>
          <a:xfrm>
            <a:off x="934720" y="4415790"/>
            <a:ext cx="5140960" cy="4183380"/>
          </a:xfrm>
          <a:noFill/>
        </p:spPr>
        <p:txBody>
          <a:bodyPr/>
          <a:lstStyle/>
          <a:p>
            <a:endParaRPr lang="en-US" b="1" dirty="0" smtClean="0">
              <a:latin typeface="Arial" pitchFamily="34" charset="0"/>
            </a:endParaRPr>
          </a:p>
          <a:p>
            <a:endParaRPr lang="en-US" b="1" dirty="0"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xfrm>
            <a:off x="1182688" y="698500"/>
            <a:ext cx="4648200" cy="3486150"/>
          </a:xfrm>
          <a:ln/>
        </p:spPr>
      </p:sp>
      <p:sp>
        <p:nvSpPr>
          <p:cNvPr id="31748" name="Rectangle 3"/>
          <p:cNvSpPr>
            <a:spLocks noGrp="1" noChangeArrowheads="1"/>
          </p:cNvSpPr>
          <p:nvPr>
            <p:ph type="body" idx="1"/>
          </p:nvPr>
        </p:nvSpPr>
        <p:spPr>
          <a:xfrm>
            <a:off x="934720" y="4415790"/>
            <a:ext cx="5140960" cy="4183380"/>
          </a:xfrm>
          <a:noFill/>
        </p:spPr>
        <p:txBody>
          <a:bodyPr/>
          <a:lstStyle/>
          <a:p>
            <a:endParaRPr lang="en-US" b="1" dirty="0"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xfrm>
            <a:off x="1182688" y="698500"/>
            <a:ext cx="4648200" cy="3486150"/>
          </a:xfrm>
          <a:ln/>
        </p:spPr>
      </p:sp>
      <p:sp>
        <p:nvSpPr>
          <p:cNvPr id="31748" name="Rectangle 3"/>
          <p:cNvSpPr>
            <a:spLocks noGrp="1" noChangeArrowheads="1"/>
          </p:cNvSpPr>
          <p:nvPr>
            <p:ph type="body" idx="1"/>
          </p:nvPr>
        </p:nvSpPr>
        <p:spPr>
          <a:xfrm>
            <a:off x="934720" y="4415790"/>
            <a:ext cx="5140960" cy="4183380"/>
          </a:xfrm>
          <a:noFill/>
        </p:spPr>
        <p:txBody>
          <a:bodyPr/>
          <a:lstStyle/>
          <a:p>
            <a:endParaRPr lang="en-US" b="1" dirty="0"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xfrm>
            <a:off x="1182688" y="698500"/>
            <a:ext cx="4648200" cy="3486150"/>
          </a:xfrm>
          <a:ln/>
        </p:spPr>
      </p:sp>
      <p:sp>
        <p:nvSpPr>
          <p:cNvPr id="31748" name="Rectangle 3"/>
          <p:cNvSpPr>
            <a:spLocks noGrp="1" noChangeArrowheads="1"/>
          </p:cNvSpPr>
          <p:nvPr>
            <p:ph type="body" idx="1"/>
          </p:nvPr>
        </p:nvSpPr>
        <p:spPr>
          <a:xfrm>
            <a:off x="934720" y="4415790"/>
            <a:ext cx="5140960" cy="4183380"/>
          </a:xfrm>
          <a:noFill/>
        </p:spPr>
        <p:txBody>
          <a:bodyPr/>
          <a:lstStyle/>
          <a:p>
            <a:endParaRPr lang="en-US" b="1" dirty="0" smtClean="0">
              <a:latin typeface="Arial" pitchFamily="34" charset="0"/>
            </a:endParaRPr>
          </a:p>
          <a:p>
            <a:endParaRPr lang="en-US" b="1"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75451" y="319089"/>
            <a:ext cx="2073275" cy="5702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54039" y="319089"/>
            <a:ext cx="6069012" cy="5702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319089"/>
            <a:ext cx="7100888" cy="5397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54039" y="1295400"/>
            <a:ext cx="8294687" cy="4725988"/>
          </a:xfrm>
        </p:spPr>
        <p:txBody>
          <a:bodyPr/>
          <a:lstStyle/>
          <a:p>
            <a:pPr lvl="0"/>
            <a:endParaRPr lang="en-US" noProof="0" dirty="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54038" y="1295400"/>
            <a:ext cx="4070351" cy="4725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76789" y="1295400"/>
            <a:ext cx="4071937" cy="4725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194" name="Group 55"/>
          <p:cNvGrpSpPr>
            <a:grpSpLocks/>
          </p:cNvGrpSpPr>
          <p:nvPr/>
        </p:nvGrpSpPr>
        <p:grpSpPr bwMode="auto">
          <a:xfrm>
            <a:off x="1" y="922339"/>
            <a:ext cx="8640763" cy="134937"/>
            <a:chOff x="0" y="534"/>
            <a:chExt cx="5443" cy="85"/>
          </a:xfrm>
        </p:grpSpPr>
        <p:sp>
          <p:nvSpPr>
            <p:cNvPr id="1080" name="Rectangle 56"/>
            <p:cNvSpPr>
              <a:spLocks noChangeArrowheads="1"/>
            </p:cNvSpPr>
            <p:nvPr/>
          </p:nvSpPr>
          <p:spPr bwMode="auto">
            <a:xfrm>
              <a:off x="3739" y="534"/>
              <a:ext cx="247" cy="85"/>
            </a:xfrm>
            <a:prstGeom prst="rect">
              <a:avLst/>
            </a:prstGeom>
            <a:solidFill>
              <a:srgbClr val="003399"/>
            </a:solidFill>
            <a:ln w="12700">
              <a:noFill/>
              <a:miter lim="800000"/>
              <a:headEnd/>
              <a:tailEnd/>
            </a:ln>
            <a:effectLst/>
          </p:spPr>
          <p:txBody>
            <a:bodyPr wrap="none" anchor="ctr"/>
            <a:lstStyle/>
            <a:p>
              <a:pPr>
                <a:defRPr/>
              </a:pPr>
              <a:endParaRPr lang="en-US" dirty="0"/>
            </a:p>
          </p:txBody>
        </p:sp>
        <p:sp>
          <p:nvSpPr>
            <p:cNvPr id="1081" name="Rectangle 57"/>
            <p:cNvSpPr>
              <a:spLocks noChangeArrowheads="1"/>
            </p:cNvSpPr>
            <p:nvPr/>
          </p:nvSpPr>
          <p:spPr bwMode="auto">
            <a:xfrm>
              <a:off x="4012" y="534"/>
              <a:ext cx="221" cy="85"/>
            </a:xfrm>
            <a:prstGeom prst="rect">
              <a:avLst/>
            </a:prstGeom>
            <a:solidFill>
              <a:srgbClr val="003399"/>
            </a:solidFill>
            <a:ln w="12700">
              <a:noFill/>
              <a:miter lim="800000"/>
              <a:headEnd/>
              <a:tailEnd/>
            </a:ln>
            <a:effectLst/>
          </p:spPr>
          <p:txBody>
            <a:bodyPr wrap="none" anchor="ctr"/>
            <a:lstStyle/>
            <a:p>
              <a:pPr>
                <a:defRPr/>
              </a:pPr>
              <a:endParaRPr lang="en-US" dirty="0"/>
            </a:p>
          </p:txBody>
        </p:sp>
        <p:sp>
          <p:nvSpPr>
            <p:cNvPr id="1082" name="Rectangle 58"/>
            <p:cNvSpPr>
              <a:spLocks noChangeArrowheads="1"/>
            </p:cNvSpPr>
            <p:nvPr/>
          </p:nvSpPr>
          <p:spPr bwMode="auto">
            <a:xfrm>
              <a:off x="4260" y="534"/>
              <a:ext cx="197" cy="85"/>
            </a:xfrm>
            <a:prstGeom prst="rect">
              <a:avLst/>
            </a:prstGeom>
            <a:solidFill>
              <a:srgbClr val="003399"/>
            </a:solidFill>
            <a:ln w="12700">
              <a:noFill/>
              <a:miter lim="800000"/>
              <a:headEnd/>
              <a:tailEnd/>
            </a:ln>
            <a:effectLst/>
          </p:spPr>
          <p:txBody>
            <a:bodyPr wrap="none" anchor="ctr"/>
            <a:lstStyle/>
            <a:p>
              <a:pPr>
                <a:defRPr/>
              </a:pPr>
              <a:endParaRPr lang="en-US" dirty="0"/>
            </a:p>
          </p:txBody>
        </p:sp>
        <p:sp>
          <p:nvSpPr>
            <p:cNvPr id="1083" name="Rectangle 59"/>
            <p:cNvSpPr>
              <a:spLocks noChangeArrowheads="1"/>
            </p:cNvSpPr>
            <p:nvPr/>
          </p:nvSpPr>
          <p:spPr bwMode="auto">
            <a:xfrm>
              <a:off x="4484" y="534"/>
              <a:ext cx="174" cy="85"/>
            </a:xfrm>
            <a:prstGeom prst="rect">
              <a:avLst/>
            </a:prstGeom>
            <a:solidFill>
              <a:srgbClr val="003399"/>
            </a:solidFill>
            <a:ln w="12700">
              <a:noFill/>
              <a:miter lim="800000"/>
              <a:headEnd/>
              <a:tailEnd/>
            </a:ln>
            <a:effectLst/>
          </p:spPr>
          <p:txBody>
            <a:bodyPr wrap="none" anchor="ctr"/>
            <a:lstStyle/>
            <a:p>
              <a:pPr>
                <a:defRPr/>
              </a:pPr>
              <a:endParaRPr lang="en-US" dirty="0"/>
            </a:p>
          </p:txBody>
        </p:sp>
        <p:sp>
          <p:nvSpPr>
            <p:cNvPr id="1084" name="Rectangle 60"/>
            <p:cNvSpPr>
              <a:spLocks noChangeArrowheads="1"/>
            </p:cNvSpPr>
            <p:nvPr/>
          </p:nvSpPr>
          <p:spPr bwMode="auto">
            <a:xfrm>
              <a:off x="4684" y="534"/>
              <a:ext cx="150" cy="85"/>
            </a:xfrm>
            <a:prstGeom prst="rect">
              <a:avLst/>
            </a:prstGeom>
            <a:solidFill>
              <a:srgbClr val="003399"/>
            </a:solidFill>
            <a:ln w="12700">
              <a:noFill/>
              <a:miter lim="800000"/>
              <a:headEnd/>
              <a:tailEnd/>
            </a:ln>
            <a:effectLst/>
          </p:spPr>
          <p:txBody>
            <a:bodyPr wrap="none" anchor="ctr"/>
            <a:lstStyle/>
            <a:p>
              <a:pPr>
                <a:defRPr/>
              </a:pPr>
              <a:endParaRPr lang="en-US" dirty="0"/>
            </a:p>
          </p:txBody>
        </p:sp>
        <p:sp>
          <p:nvSpPr>
            <p:cNvPr id="1085" name="Rectangle 61"/>
            <p:cNvSpPr>
              <a:spLocks noChangeArrowheads="1"/>
            </p:cNvSpPr>
            <p:nvPr/>
          </p:nvSpPr>
          <p:spPr bwMode="auto">
            <a:xfrm>
              <a:off x="4859" y="534"/>
              <a:ext cx="127" cy="85"/>
            </a:xfrm>
            <a:prstGeom prst="rect">
              <a:avLst/>
            </a:prstGeom>
            <a:solidFill>
              <a:srgbClr val="003399"/>
            </a:solidFill>
            <a:ln w="12700">
              <a:noFill/>
              <a:miter lim="800000"/>
              <a:headEnd/>
              <a:tailEnd/>
            </a:ln>
            <a:effectLst/>
          </p:spPr>
          <p:txBody>
            <a:bodyPr wrap="none" anchor="ctr"/>
            <a:lstStyle/>
            <a:p>
              <a:pPr>
                <a:defRPr/>
              </a:pPr>
              <a:endParaRPr lang="en-US" dirty="0"/>
            </a:p>
          </p:txBody>
        </p:sp>
        <p:sp>
          <p:nvSpPr>
            <p:cNvPr id="1086" name="Rectangle 62"/>
            <p:cNvSpPr>
              <a:spLocks noChangeArrowheads="1"/>
            </p:cNvSpPr>
            <p:nvPr/>
          </p:nvSpPr>
          <p:spPr bwMode="auto">
            <a:xfrm>
              <a:off x="0" y="534"/>
              <a:ext cx="3711" cy="85"/>
            </a:xfrm>
            <a:prstGeom prst="rect">
              <a:avLst/>
            </a:prstGeom>
            <a:solidFill>
              <a:srgbClr val="003399"/>
            </a:solidFill>
            <a:ln w="12700">
              <a:noFill/>
              <a:miter lim="800000"/>
              <a:headEnd/>
              <a:tailEnd/>
            </a:ln>
            <a:effectLst/>
          </p:spPr>
          <p:txBody>
            <a:bodyPr wrap="none" anchor="ctr"/>
            <a:lstStyle/>
            <a:p>
              <a:pPr>
                <a:defRPr/>
              </a:pPr>
              <a:endParaRPr lang="en-US" dirty="0"/>
            </a:p>
          </p:txBody>
        </p:sp>
        <p:sp>
          <p:nvSpPr>
            <p:cNvPr id="1087" name="Rectangle 63"/>
            <p:cNvSpPr>
              <a:spLocks noChangeArrowheads="1"/>
            </p:cNvSpPr>
            <p:nvPr/>
          </p:nvSpPr>
          <p:spPr bwMode="auto">
            <a:xfrm>
              <a:off x="5350" y="534"/>
              <a:ext cx="45" cy="85"/>
            </a:xfrm>
            <a:prstGeom prst="rect">
              <a:avLst/>
            </a:prstGeom>
            <a:solidFill>
              <a:srgbClr val="003399"/>
            </a:solidFill>
            <a:ln w="12700">
              <a:noFill/>
              <a:miter lim="800000"/>
              <a:headEnd/>
              <a:tailEnd/>
            </a:ln>
            <a:effectLst/>
          </p:spPr>
          <p:txBody>
            <a:bodyPr wrap="none" anchor="ctr"/>
            <a:lstStyle/>
            <a:p>
              <a:pPr>
                <a:defRPr/>
              </a:pPr>
              <a:endParaRPr lang="en-US" dirty="0"/>
            </a:p>
          </p:txBody>
        </p:sp>
        <p:sp>
          <p:nvSpPr>
            <p:cNvPr id="1088" name="Rectangle 64"/>
            <p:cNvSpPr>
              <a:spLocks noChangeArrowheads="1"/>
            </p:cNvSpPr>
            <p:nvPr/>
          </p:nvSpPr>
          <p:spPr bwMode="auto">
            <a:xfrm>
              <a:off x="5254" y="534"/>
              <a:ext cx="70" cy="85"/>
            </a:xfrm>
            <a:prstGeom prst="rect">
              <a:avLst/>
            </a:prstGeom>
            <a:solidFill>
              <a:srgbClr val="003399"/>
            </a:solidFill>
            <a:ln w="12700">
              <a:noFill/>
              <a:miter lim="800000"/>
              <a:headEnd/>
              <a:tailEnd/>
            </a:ln>
            <a:effectLst/>
          </p:spPr>
          <p:txBody>
            <a:bodyPr wrap="none" anchor="ctr"/>
            <a:lstStyle/>
            <a:p>
              <a:pPr>
                <a:defRPr/>
              </a:pPr>
              <a:endParaRPr lang="en-US" dirty="0"/>
            </a:p>
          </p:txBody>
        </p:sp>
        <p:sp>
          <p:nvSpPr>
            <p:cNvPr id="1089" name="Rectangle 65"/>
            <p:cNvSpPr>
              <a:spLocks noChangeArrowheads="1"/>
            </p:cNvSpPr>
            <p:nvPr/>
          </p:nvSpPr>
          <p:spPr bwMode="auto">
            <a:xfrm>
              <a:off x="5139" y="534"/>
              <a:ext cx="91" cy="85"/>
            </a:xfrm>
            <a:prstGeom prst="rect">
              <a:avLst/>
            </a:prstGeom>
            <a:solidFill>
              <a:srgbClr val="003399"/>
            </a:solidFill>
            <a:ln w="12700">
              <a:noFill/>
              <a:miter lim="800000"/>
              <a:headEnd/>
              <a:tailEnd/>
            </a:ln>
            <a:effectLst/>
          </p:spPr>
          <p:txBody>
            <a:bodyPr wrap="none" anchor="ctr"/>
            <a:lstStyle/>
            <a:p>
              <a:pPr>
                <a:defRPr/>
              </a:pPr>
              <a:endParaRPr lang="en-US" dirty="0"/>
            </a:p>
          </p:txBody>
        </p:sp>
        <p:sp>
          <p:nvSpPr>
            <p:cNvPr id="1090" name="Rectangle 66"/>
            <p:cNvSpPr>
              <a:spLocks noChangeArrowheads="1"/>
            </p:cNvSpPr>
            <p:nvPr/>
          </p:nvSpPr>
          <p:spPr bwMode="auto">
            <a:xfrm>
              <a:off x="5011" y="534"/>
              <a:ext cx="102" cy="85"/>
            </a:xfrm>
            <a:prstGeom prst="rect">
              <a:avLst/>
            </a:prstGeom>
            <a:solidFill>
              <a:srgbClr val="003399"/>
            </a:solidFill>
            <a:ln w="12700">
              <a:noFill/>
              <a:miter lim="800000"/>
              <a:headEnd/>
              <a:tailEnd/>
            </a:ln>
            <a:effectLst/>
          </p:spPr>
          <p:txBody>
            <a:bodyPr wrap="none" anchor="ctr"/>
            <a:lstStyle/>
            <a:p>
              <a:pPr>
                <a:defRPr/>
              </a:pPr>
              <a:endParaRPr lang="en-US" dirty="0"/>
            </a:p>
          </p:txBody>
        </p:sp>
        <p:sp>
          <p:nvSpPr>
            <p:cNvPr id="1091" name="Rectangle 67"/>
            <p:cNvSpPr>
              <a:spLocks noChangeArrowheads="1"/>
            </p:cNvSpPr>
            <p:nvPr/>
          </p:nvSpPr>
          <p:spPr bwMode="auto">
            <a:xfrm>
              <a:off x="5420" y="534"/>
              <a:ext cx="23" cy="85"/>
            </a:xfrm>
            <a:prstGeom prst="rect">
              <a:avLst/>
            </a:prstGeom>
            <a:solidFill>
              <a:srgbClr val="003399"/>
            </a:solidFill>
            <a:ln w="12700">
              <a:noFill/>
              <a:miter lim="800000"/>
              <a:headEnd/>
              <a:tailEnd/>
            </a:ln>
            <a:effectLst/>
          </p:spPr>
          <p:txBody>
            <a:bodyPr wrap="none" anchor="ctr"/>
            <a:lstStyle/>
            <a:p>
              <a:pPr>
                <a:defRPr/>
              </a:pPr>
              <a:endParaRPr lang="en-US" dirty="0"/>
            </a:p>
          </p:txBody>
        </p:sp>
      </p:grpSp>
      <p:sp>
        <p:nvSpPr>
          <p:cNvPr id="8195" name="Rectangle 22"/>
          <p:cNvSpPr>
            <a:spLocks noGrp="1" noChangeArrowheads="1"/>
          </p:cNvSpPr>
          <p:nvPr>
            <p:ph type="title"/>
          </p:nvPr>
        </p:nvSpPr>
        <p:spPr bwMode="auto">
          <a:xfrm>
            <a:off x="1524000" y="319089"/>
            <a:ext cx="7100888" cy="539750"/>
          </a:xfrm>
          <a:prstGeom prst="rect">
            <a:avLst/>
          </a:prstGeom>
          <a:noFill/>
          <a:ln w="12700">
            <a:noFill/>
            <a:miter lim="800000"/>
            <a:headEnd/>
            <a:tailEnd/>
          </a:ln>
        </p:spPr>
        <p:txBody>
          <a:bodyPr vert="horz" wrap="square" lIns="85725" tIns="39688" rIns="85725" bIns="39688" numCol="1" anchor="b" anchorCtr="0" compatLnSpc="1">
            <a:prstTxWarp prst="textNoShape">
              <a:avLst/>
            </a:prstTxWarp>
          </a:bodyPr>
          <a:lstStyle/>
          <a:p>
            <a:pPr lvl="0"/>
            <a:r>
              <a:rPr lang="en-US" smtClean="0"/>
              <a:t>Click to Edit Master Title Style:</a:t>
            </a:r>
            <a:br>
              <a:rPr lang="en-US" smtClean="0"/>
            </a:br>
            <a:r>
              <a:rPr lang="en-US" smtClean="0"/>
              <a:t>Multiple Lines</a:t>
            </a:r>
          </a:p>
        </p:txBody>
      </p:sp>
      <p:sp>
        <p:nvSpPr>
          <p:cNvPr id="8196" name="Rectangle 23"/>
          <p:cNvSpPr>
            <a:spLocks noGrp="1" noChangeArrowheads="1"/>
          </p:cNvSpPr>
          <p:nvPr>
            <p:ph type="body" idx="1"/>
          </p:nvPr>
        </p:nvSpPr>
        <p:spPr bwMode="auto">
          <a:xfrm>
            <a:off x="554039" y="1295400"/>
            <a:ext cx="8294687" cy="4725988"/>
          </a:xfrm>
          <a:prstGeom prst="rect">
            <a:avLst/>
          </a:prstGeom>
          <a:noFill/>
          <a:ln w="12700">
            <a:noFill/>
            <a:miter lim="800000"/>
            <a:headEnd/>
            <a:tailEnd/>
          </a:ln>
        </p:spPr>
        <p:txBody>
          <a:bodyPr vert="horz" wrap="square" lIns="85725" tIns="39688" rIns="85725" bIns="3968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9" name="Rectangle 25"/>
          <p:cNvSpPr>
            <a:spLocks noChangeArrowheads="1"/>
          </p:cNvSpPr>
          <p:nvPr/>
        </p:nvSpPr>
        <p:spPr bwMode="auto">
          <a:xfrm>
            <a:off x="8599487" y="6553201"/>
            <a:ext cx="496888" cy="209672"/>
          </a:xfrm>
          <a:prstGeom prst="rect">
            <a:avLst/>
          </a:prstGeom>
          <a:noFill/>
          <a:ln w="12700">
            <a:noFill/>
            <a:miter lim="800000"/>
            <a:headEnd/>
            <a:tailEnd/>
          </a:ln>
          <a:effectLst/>
        </p:spPr>
        <p:txBody>
          <a:bodyPr lIns="87312" tIns="42862" rIns="87312" bIns="42862">
            <a:spAutoFit/>
          </a:bodyPr>
          <a:lstStyle/>
          <a:p>
            <a:pPr algn="r" defTabSz="814388" eaLnBrk="0" hangingPunct="0">
              <a:defRPr/>
            </a:pPr>
            <a:fld id="{C7DCCCC4-85B1-42DD-B29F-5D7F88FCADF0}" type="slidenum">
              <a:rPr lang="en-US"/>
              <a:pPr algn="r" defTabSz="814388" eaLnBrk="0" hangingPunct="0">
                <a:defRPr/>
              </a:pPr>
              <a:t>‹#›</a:t>
            </a:fld>
            <a:endParaRPr lang="en-US" dirty="0"/>
          </a:p>
        </p:txBody>
      </p:sp>
      <p:pic>
        <p:nvPicPr>
          <p:cNvPr id="8198" name="Picture 8" descr="afspc trans"/>
          <p:cNvPicPr>
            <a:picLocks noChangeAspect="1" noChangeArrowheads="1"/>
          </p:cNvPicPr>
          <p:nvPr/>
        </p:nvPicPr>
        <p:blipFill>
          <a:blip r:embed="rId14" cstate="print"/>
          <a:srcRect/>
          <a:stretch>
            <a:fillRect/>
          </a:stretch>
        </p:blipFill>
        <p:spPr bwMode="auto">
          <a:xfrm>
            <a:off x="119063" y="133350"/>
            <a:ext cx="1219200" cy="121920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94577" r:id="rId1"/>
    <p:sldLayoutId id="2147494566" r:id="rId2"/>
    <p:sldLayoutId id="2147494567" r:id="rId3"/>
    <p:sldLayoutId id="2147494568" r:id="rId4"/>
    <p:sldLayoutId id="2147494569" r:id="rId5"/>
    <p:sldLayoutId id="2147494570" r:id="rId6"/>
    <p:sldLayoutId id="2147494571" r:id="rId7"/>
    <p:sldLayoutId id="2147494572" r:id="rId8"/>
    <p:sldLayoutId id="2147494573" r:id="rId9"/>
    <p:sldLayoutId id="2147494574" r:id="rId10"/>
    <p:sldLayoutId id="2147494575" r:id="rId11"/>
    <p:sldLayoutId id="2147494576" r:id="rId12"/>
  </p:sldLayoutIdLst>
  <p:hf hdr="0" ftr="0" dt="0"/>
  <p:txStyles>
    <p:titleStyle>
      <a:lvl1pPr algn="r" rtl="0" eaLnBrk="0" fontAlgn="base" hangingPunct="0">
        <a:lnSpc>
          <a:spcPct val="70000"/>
        </a:lnSpc>
        <a:spcBef>
          <a:spcPct val="0"/>
        </a:spcBef>
        <a:spcAft>
          <a:spcPct val="0"/>
        </a:spcAft>
        <a:defRPr sz="3000" b="1" i="1">
          <a:solidFill>
            <a:schemeClr val="bg1"/>
          </a:solidFill>
          <a:latin typeface="+mj-lt"/>
          <a:ea typeface="+mj-ea"/>
          <a:cs typeface="+mj-cs"/>
        </a:defRPr>
      </a:lvl1pPr>
      <a:lvl2pPr algn="r" rtl="0" eaLnBrk="0" fontAlgn="base" hangingPunct="0">
        <a:lnSpc>
          <a:spcPct val="70000"/>
        </a:lnSpc>
        <a:spcBef>
          <a:spcPct val="0"/>
        </a:spcBef>
        <a:spcAft>
          <a:spcPct val="0"/>
        </a:spcAft>
        <a:defRPr sz="3000" b="1" i="1">
          <a:solidFill>
            <a:schemeClr val="bg1"/>
          </a:solidFill>
          <a:latin typeface="Arial" charset="0"/>
        </a:defRPr>
      </a:lvl2pPr>
      <a:lvl3pPr algn="r" rtl="0" eaLnBrk="0" fontAlgn="base" hangingPunct="0">
        <a:lnSpc>
          <a:spcPct val="70000"/>
        </a:lnSpc>
        <a:spcBef>
          <a:spcPct val="0"/>
        </a:spcBef>
        <a:spcAft>
          <a:spcPct val="0"/>
        </a:spcAft>
        <a:defRPr sz="3000" b="1" i="1">
          <a:solidFill>
            <a:schemeClr val="bg1"/>
          </a:solidFill>
          <a:latin typeface="Arial" charset="0"/>
        </a:defRPr>
      </a:lvl3pPr>
      <a:lvl4pPr algn="r" rtl="0" eaLnBrk="0" fontAlgn="base" hangingPunct="0">
        <a:lnSpc>
          <a:spcPct val="70000"/>
        </a:lnSpc>
        <a:spcBef>
          <a:spcPct val="0"/>
        </a:spcBef>
        <a:spcAft>
          <a:spcPct val="0"/>
        </a:spcAft>
        <a:defRPr sz="3000" b="1" i="1">
          <a:solidFill>
            <a:schemeClr val="bg1"/>
          </a:solidFill>
          <a:latin typeface="Arial" charset="0"/>
        </a:defRPr>
      </a:lvl4pPr>
      <a:lvl5pPr algn="r" rtl="0" eaLnBrk="0" fontAlgn="base" hangingPunct="0">
        <a:lnSpc>
          <a:spcPct val="70000"/>
        </a:lnSpc>
        <a:spcBef>
          <a:spcPct val="0"/>
        </a:spcBef>
        <a:spcAft>
          <a:spcPct val="0"/>
        </a:spcAft>
        <a:defRPr sz="3000" b="1" i="1">
          <a:solidFill>
            <a:schemeClr val="bg1"/>
          </a:solidFill>
          <a:latin typeface="Arial" charset="0"/>
        </a:defRPr>
      </a:lvl5pPr>
      <a:lvl6pPr marL="457200" algn="r" rtl="0" fontAlgn="base">
        <a:lnSpc>
          <a:spcPct val="70000"/>
        </a:lnSpc>
        <a:spcBef>
          <a:spcPct val="0"/>
        </a:spcBef>
        <a:spcAft>
          <a:spcPct val="0"/>
        </a:spcAft>
        <a:defRPr sz="3000" b="1" i="1">
          <a:solidFill>
            <a:schemeClr val="bg1"/>
          </a:solidFill>
          <a:latin typeface="Arial" charset="0"/>
        </a:defRPr>
      </a:lvl6pPr>
      <a:lvl7pPr marL="914400" algn="r" rtl="0" fontAlgn="base">
        <a:lnSpc>
          <a:spcPct val="70000"/>
        </a:lnSpc>
        <a:spcBef>
          <a:spcPct val="0"/>
        </a:spcBef>
        <a:spcAft>
          <a:spcPct val="0"/>
        </a:spcAft>
        <a:defRPr sz="3000" b="1" i="1">
          <a:solidFill>
            <a:schemeClr val="bg1"/>
          </a:solidFill>
          <a:latin typeface="Arial" charset="0"/>
        </a:defRPr>
      </a:lvl7pPr>
      <a:lvl8pPr marL="1371600" algn="r" rtl="0" fontAlgn="base">
        <a:lnSpc>
          <a:spcPct val="70000"/>
        </a:lnSpc>
        <a:spcBef>
          <a:spcPct val="0"/>
        </a:spcBef>
        <a:spcAft>
          <a:spcPct val="0"/>
        </a:spcAft>
        <a:defRPr sz="3000" b="1" i="1">
          <a:solidFill>
            <a:schemeClr val="bg1"/>
          </a:solidFill>
          <a:latin typeface="Arial" charset="0"/>
        </a:defRPr>
      </a:lvl8pPr>
      <a:lvl9pPr marL="1828800" algn="r" rtl="0" fontAlgn="base">
        <a:lnSpc>
          <a:spcPct val="70000"/>
        </a:lnSpc>
        <a:spcBef>
          <a:spcPct val="0"/>
        </a:spcBef>
        <a:spcAft>
          <a:spcPct val="0"/>
        </a:spcAft>
        <a:defRPr sz="3000" b="1" i="1">
          <a:solidFill>
            <a:schemeClr val="bg1"/>
          </a:solidFill>
          <a:latin typeface="Arial" charset="0"/>
        </a:defRPr>
      </a:lvl9pPr>
    </p:titleStyle>
    <p:bodyStyle>
      <a:lvl1pPr marL="342900" indent="-342900" algn="l" rtl="0" eaLnBrk="0" fontAlgn="base" hangingPunct="0">
        <a:spcBef>
          <a:spcPct val="20000"/>
        </a:spcBef>
        <a:spcAft>
          <a:spcPct val="0"/>
        </a:spcAft>
        <a:buClr>
          <a:schemeClr val="bg1"/>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chemeClr val="bg1"/>
        </a:buClr>
        <a:buChar char="•"/>
        <a:defRPr sz="2200" b="1">
          <a:solidFill>
            <a:schemeClr val="bg1"/>
          </a:solidFill>
          <a:latin typeface="+mn-lt"/>
        </a:defRPr>
      </a:lvl2pPr>
      <a:lvl3pPr marL="1143000" indent="-228600" algn="l" rtl="0" eaLnBrk="0" fontAlgn="base" hangingPunct="0">
        <a:spcBef>
          <a:spcPct val="20000"/>
        </a:spcBef>
        <a:spcAft>
          <a:spcPct val="0"/>
        </a:spcAft>
        <a:buClr>
          <a:schemeClr val="bg1"/>
        </a:buClr>
        <a:buChar char="•"/>
        <a:defRPr sz="2000" b="1">
          <a:solidFill>
            <a:schemeClr val="bg1"/>
          </a:solidFill>
          <a:latin typeface="+mn-lt"/>
        </a:defRPr>
      </a:lvl3pPr>
      <a:lvl4pPr marL="1600200" indent="-228600" algn="l" rtl="0" eaLnBrk="0" fontAlgn="base" hangingPunct="0">
        <a:spcBef>
          <a:spcPct val="20000"/>
        </a:spcBef>
        <a:spcAft>
          <a:spcPct val="0"/>
        </a:spcAft>
        <a:buClr>
          <a:schemeClr val="bg1"/>
        </a:buClr>
        <a:buChar char="•"/>
        <a:defRPr sz="2000" b="1">
          <a:solidFill>
            <a:schemeClr val="bg1"/>
          </a:solidFill>
          <a:latin typeface="+mn-lt"/>
        </a:defRPr>
      </a:lvl4pPr>
      <a:lvl5pPr marL="2057400" indent="-228600" algn="l" rtl="0" eaLnBrk="0" fontAlgn="base" hangingPunct="0">
        <a:spcBef>
          <a:spcPct val="20000"/>
        </a:spcBef>
        <a:spcAft>
          <a:spcPct val="0"/>
        </a:spcAft>
        <a:buClr>
          <a:schemeClr val="bg1"/>
        </a:buClr>
        <a:buChar char="•"/>
        <a:defRPr sz="2000" b="1">
          <a:solidFill>
            <a:schemeClr val="bg1"/>
          </a:solidFill>
          <a:latin typeface="+mn-lt"/>
        </a:defRPr>
      </a:lvl5pPr>
      <a:lvl6pPr marL="2514600" indent="-228600" algn="l" rtl="0" fontAlgn="base">
        <a:spcBef>
          <a:spcPct val="20000"/>
        </a:spcBef>
        <a:spcAft>
          <a:spcPct val="0"/>
        </a:spcAft>
        <a:buClr>
          <a:schemeClr val="bg1"/>
        </a:buClr>
        <a:buChar char="•"/>
        <a:defRPr sz="2000" b="1">
          <a:solidFill>
            <a:schemeClr val="bg1"/>
          </a:solidFill>
          <a:latin typeface="+mn-lt"/>
        </a:defRPr>
      </a:lvl6pPr>
      <a:lvl7pPr marL="2971800" indent="-228600" algn="l" rtl="0" fontAlgn="base">
        <a:spcBef>
          <a:spcPct val="20000"/>
        </a:spcBef>
        <a:spcAft>
          <a:spcPct val="0"/>
        </a:spcAft>
        <a:buClr>
          <a:schemeClr val="bg1"/>
        </a:buClr>
        <a:buChar char="•"/>
        <a:defRPr sz="2000" b="1">
          <a:solidFill>
            <a:schemeClr val="bg1"/>
          </a:solidFill>
          <a:latin typeface="+mn-lt"/>
        </a:defRPr>
      </a:lvl7pPr>
      <a:lvl8pPr marL="3429000" indent="-228600" algn="l" rtl="0" fontAlgn="base">
        <a:spcBef>
          <a:spcPct val="20000"/>
        </a:spcBef>
        <a:spcAft>
          <a:spcPct val="0"/>
        </a:spcAft>
        <a:buClr>
          <a:schemeClr val="bg1"/>
        </a:buClr>
        <a:buChar char="•"/>
        <a:defRPr sz="2000" b="1">
          <a:solidFill>
            <a:schemeClr val="bg1"/>
          </a:solidFill>
          <a:latin typeface="+mn-lt"/>
        </a:defRPr>
      </a:lvl8pPr>
      <a:lvl9pPr marL="3886200" indent="-228600" algn="l" rtl="0" fontAlgn="base">
        <a:spcBef>
          <a:spcPct val="20000"/>
        </a:spcBef>
        <a:spcAft>
          <a:spcPct val="0"/>
        </a:spcAft>
        <a:buClr>
          <a:schemeClr val="bg1"/>
        </a:buClr>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Richard.Bankert@nrlmry.navy.mi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hyperlink" Target="http://npp.gsfc.nasa.gov/atms.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gif"/><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4699" name="Text Box 346"/>
          <p:cNvSpPr txBox="1">
            <a:spLocks noChangeArrowheads="1"/>
          </p:cNvSpPr>
          <p:nvPr/>
        </p:nvSpPr>
        <p:spPr bwMode="auto">
          <a:xfrm>
            <a:off x="1488280" y="223043"/>
            <a:ext cx="780812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dirty="0" smtClean="0">
                <a:solidFill>
                  <a:srgbClr val="FFFF00"/>
                </a:solidFill>
                <a:latin typeface="Calibri" panose="020F0502020204030204" pitchFamily="34" charset="0"/>
              </a:rPr>
              <a:t>NRL Tropical Cyclone Satellite Web Resource</a:t>
            </a:r>
            <a:endParaRPr lang="en-US" sz="3200" b="1" dirty="0">
              <a:solidFill>
                <a:srgbClr val="FFFF00"/>
              </a:solidFill>
              <a:latin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762"/>
            <a:ext cx="1399889" cy="985838"/>
          </a:xfrm>
          <a:prstGeom prst="rect">
            <a:avLst/>
          </a:prstGeom>
        </p:spPr>
      </p:pic>
      <p:cxnSp>
        <p:nvCxnSpPr>
          <p:cNvPr id="3" name="Straight Connector 2"/>
          <p:cNvCxnSpPr/>
          <p:nvPr/>
        </p:nvCxnSpPr>
        <p:spPr bwMode="auto">
          <a:xfrm>
            <a:off x="0" y="9906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 name="TextBox 3"/>
          <p:cNvSpPr txBox="1"/>
          <p:nvPr/>
        </p:nvSpPr>
        <p:spPr>
          <a:xfrm>
            <a:off x="381001" y="1295400"/>
            <a:ext cx="8229600" cy="1200329"/>
          </a:xfrm>
          <a:prstGeom prst="rect">
            <a:avLst/>
          </a:prstGeom>
          <a:noFill/>
        </p:spPr>
        <p:txBody>
          <a:bodyPr wrap="square" rtlCol="0">
            <a:spAutoFit/>
          </a:bodyPr>
          <a:lstStyle/>
          <a:p>
            <a:pPr algn="ctr"/>
            <a:r>
              <a:rPr lang="en-US" sz="2400" dirty="0" smtClean="0">
                <a:solidFill>
                  <a:schemeClr val="tx1"/>
                </a:solidFill>
                <a:latin typeface="Calibri" panose="020F0502020204030204" pitchFamily="34" charset="0"/>
              </a:rPr>
              <a:t>Jeff Hawkins</a:t>
            </a:r>
            <a:r>
              <a:rPr lang="en-US" sz="2400" baseline="30000" dirty="0" smtClean="0">
                <a:solidFill>
                  <a:schemeClr val="tx1"/>
                </a:solidFill>
                <a:latin typeface="Calibri" panose="020F0502020204030204" pitchFamily="34" charset="0"/>
              </a:rPr>
              <a:t>1</a:t>
            </a:r>
            <a:r>
              <a:rPr lang="en-US" sz="2400" dirty="0" smtClean="0">
                <a:solidFill>
                  <a:schemeClr val="tx1"/>
                </a:solidFill>
                <a:latin typeface="Calibri" panose="020F0502020204030204" pitchFamily="34" charset="0"/>
              </a:rPr>
              <a:t>, Kim Richardson</a:t>
            </a:r>
            <a:r>
              <a:rPr lang="en-US" sz="2400" baseline="30000" dirty="0" smtClean="0">
                <a:solidFill>
                  <a:schemeClr val="tx1"/>
                </a:solidFill>
                <a:latin typeface="Calibri" panose="020F0502020204030204" pitchFamily="34" charset="0"/>
              </a:rPr>
              <a:t>2</a:t>
            </a:r>
            <a:r>
              <a:rPr lang="en-US" sz="2400" dirty="0" smtClean="0">
                <a:solidFill>
                  <a:schemeClr val="tx1"/>
                </a:solidFill>
                <a:latin typeface="Calibri" panose="020F0502020204030204" pitchFamily="34" charset="0"/>
              </a:rPr>
              <a:t>, Rich Bankert</a:t>
            </a:r>
            <a:r>
              <a:rPr lang="en-US" sz="2400" baseline="30000" dirty="0" smtClean="0">
                <a:solidFill>
                  <a:schemeClr val="tx1"/>
                </a:solidFill>
                <a:latin typeface="Calibri" panose="020F0502020204030204" pitchFamily="34" charset="0"/>
              </a:rPr>
              <a:t>2</a:t>
            </a:r>
            <a:r>
              <a:rPr lang="en-US" sz="2400" dirty="0" smtClean="0">
                <a:solidFill>
                  <a:schemeClr val="tx1"/>
                </a:solidFill>
                <a:latin typeface="Calibri" panose="020F0502020204030204" pitchFamily="34" charset="0"/>
              </a:rPr>
              <a:t>, Mindy Surratt</a:t>
            </a:r>
            <a:r>
              <a:rPr lang="en-US" sz="2400" baseline="30000" dirty="0" smtClean="0">
                <a:solidFill>
                  <a:schemeClr val="tx1"/>
                </a:solidFill>
                <a:latin typeface="Calibri" panose="020F0502020204030204" pitchFamily="34" charset="0"/>
              </a:rPr>
              <a:t>2</a:t>
            </a:r>
            <a:r>
              <a:rPr lang="en-US" sz="2400" dirty="0" smtClean="0">
                <a:solidFill>
                  <a:schemeClr val="tx1"/>
                </a:solidFill>
                <a:latin typeface="Calibri" panose="020F0502020204030204" pitchFamily="34" charset="0"/>
              </a:rPr>
              <a:t>, Song Yang</a:t>
            </a:r>
            <a:r>
              <a:rPr lang="en-US" sz="2400" baseline="30000" dirty="0" smtClean="0">
                <a:solidFill>
                  <a:schemeClr val="tx1"/>
                </a:solidFill>
                <a:latin typeface="Calibri" panose="020F0502020204030204" pitchFamily="34" charset="0"/>
              </a:rPr>
              <a:t>2</a:t>
            </a:r>
            <a:r>
              <a:rPr lang="en-US" sz="2400" dirty="0" smtClean="0">
                <a:solidFill>
                  <a:schemeClr val="tx1"/>
                </a:solidFill>
                <a:latin typeface="Calibri" panose="020F0502020204030204" pitchFamily="34" charset="0"/>
              </a:rPr>
              <a:t>, Jeremy Solbrig</a:t>
            </a:r>
            <a:r>
              <a:rPr lang="en-US" sz="2400" baseline="30000" dirty="0">
                <a:solidFill>
                  <a:schemeClr val="tx1"/>
                </a:solidFill>
                <a:latin typeface="Calibri" panose="020F0502020204030204" pitchFamily="34" charset="0"/>
              </a:rPr>
              <a:t>2</a:t>
            </a:r>
            <a:r>
              <a:rPr lang="en-US" sz="2400" dirty="0">
                <a:solidFill>
                  <a:schemeClr val="tx1"/>
                </a:solidFill>
                <a:latin typeface="Calibri" panose="020F0502020204030204" pitchFamily="34" charset="0"/>
              </a:rPr>
              <a:t>, </a:t>
            </a:r>
            <a:r>
              <a:rPr lang="en-US" sz="2400" dirty="0" smtClean="0">
                <a:solidFill>
                  <a:schemeClr val="tx1"/>
                </a:solidFill>
                <a:latin typeface="Calibri" panose="020F0502020204030204" pitchFamily="34" charset="0"/>
              </a:rPr>
              <a:t>Josh Cossuth</a:t>
            </a:r>
            <a:r>
              <a:rPr lang="en-US" sz="2400" baseline="30000" dirty="0" smtClean="0">
                <a:solidFill>
                  <a:schemeClr val="tx1"/>
                </a:solidFill>
                <a:latin typeface="Calibri" panose="020F0502020204030204" pitchFamily="34" charset="0"/>
              </a:rPr>
              <a:t>3</a:t>
            </a:r>
            <a:r>
              <a:rPr lang="en-US" sz="2400" dirty="0" smtClean="0">
                <a:solidFill>
                  <a:schemeClr val="tx1"/>
                </a:solidFill>
                <a:latin typeface="Calibri" panose="020F0502020204030204" pitchFamily="34" charset="0"/>
              </a:rPr>
              <a:t>, Buck Sampson</a:t>
            </a:r>
            <a:r>
              <a:rPr lang="en-US" sz="2400" baseline="30000" dirty="0">
                <a:solidFill>
                  <a:schemeClr val="tx1"/>
                </a:solidFill>
                <a:latin typeface="Calibri" panose="020F0502020204030204" pitchFamily="34" charset="0"/>
              </a:rPr>
              <a:t>2</a:t>
            </a:r>
            <a:r>
              <a:rPr lang="en-US" sz="2400" dirty="0">
                <a:solidFill>
                  <a:schemeClr val="tx1"/>
                </a:solidFill>
                <a:latin typeface="Calibri" panose="020F0502020204030204" pitchFamily="34" charset="0"/>
              </a:rPr>
              <a:t>, </a:t>
            </a:r>
            <a:r>
              <a:rPr lang="en-US" sz="2400" dirty="0" smtClean="0">
                <a:solidFill>
                  <a:schemeClr val="tx1"/>
                </a:solidFill>
                <a:latin typeface="Calibri" panose="020F0502020204030204" pitchFamily="34" charset="0"/>
              </a:rPr>
              <a:t>John Kent</a:t>
            </a:r>
            <a:r>
              <a:rPr lang="en-US" sz="2400" baseline="30000" dirty="0" smtClean="0">
                <a:solidFill>
                  <a:schemeClr val="tx1"/>
                </a:solidFill>
                <a:latin typeface="Calibri" panose="020F0502020204030204" pitchFamily="34" charset="0"/>
              </a:rPr>
              <a:t>4</a:t>
            </a:r>
            <a:r>
              <a:rPr lang="en-US" sz="2400" dirty="0" smtClean="0">
                <a:solidFill>
                  <a:schemeClr val="tx1"/>
                </a:solidFill>
                <a:latin typeface="Calibri" panose="020F0502020204030204" pitchFamily="34" charset="0"/>
              </a:rPr>
              <a:t>, and Arunas Kuciauskas</a:t>
            </a:r>
            <a:r>
              <a:rPr lang="en-US" sz="2400" baseline="30000" dirty="0" smtClean="0">
                <a:solidFill>
                  <a:schemeClr val="tx1"/>
                </a:solidFill>
                <a:latin typeface="Calibri" panose="020F0502020204030204" pitchFamily="34" charset="0"/>
              </a:rPr>
              <a:t>2</a:t>
            </a:r>
            <a:endParaRPr lang="en-US" sz="2400" dirty="0">
              <a:solidFill>
                <a:schemeClr val="tx1"/>
              </a:solidFill>
              <a:latin typeface="Calibri" panose="020F0502020204030204" pitchFamily="34" charset="0"/>
            </a:endParaRPr>
          </a:p>
        </p:txBody>
      </p:sp>
      <p:sp>
        <p:nvSpPr>
          <p:cNvPr id="73" name="TextBox 72"/>
          <p:cNvSpPr txBox="1"/>
          <p:nvPr/>
        </p:nvSpPr>
        <p:spPr>
          <a:xfrm>
            <a:off x="76200" y="2667000"/>
            <a:ext cx="8991600" cy="1569660"/>
          </a:xfrm>
          <a:prstGeom prst="rect">
            <a:avLst/>
          </a:prstGeom>
          <a:noFill/>
        </p:spPr>
        <p:txBody>
          <a:bodyPr wrap="square" rtlCol="0">
            <a:spAutoFit/>
          </a:bodyPr>
          <a:lstStyle/>
          <a:p>
            <a:pPr algn="ctr"/>
            <a:r>
              <a:rPr lang="en-US" sz="2400" b="0" baseline="30000" dirty="0" smtClean="0">
                <a:solidFill>
                  <a:schemeClr val="tx1"/>
                </a:solidFill>
                <a:latin typeface="Calibri" panose="020F0502020204030204" pitchFamily="34" charset="0"/>
              </a:rPr>
              <a:t>1</a:t>
            </a:r>
            <a:r>
              <a:rPr lang="en-US" sz="2400" b="0" dirty="0" smtClean="0">
                <a:solidFill>
                  <a:schemeClr val="tx1"/>
                </a:solidFill>
                <a:latin typeface="Calibri" panose="020F0502020204030204" pitchFamily="34" charset="0"/>
              </a:rPr>
              <a:t>Retired (January, 2015) from Naval Research Laboratory, Monterey, CA</a:t>
            </a:r>
          </a:p>
          <a:p>
            <a:pPr algn="ctr"/>
            <a:r>
              <a:rPr lang="en-US" sz="2400" b="0" baseline="30000" dirty="0" smtClean="0">
                <a:solidFill>
                  <a:schemeClr val="tx1"/>
                </a:solidFill>
                <a:latin typeface="Calibri" panose="020F0502020204030204" pitchFamily="34" charset="0"/>
              </a:rPr>
              <a:t>2</a:t>
            </a:r>
            <a:r>
              <a:rPr lang="en-US" sz="2400" b="0" dirty="0" smtClean="0">
                <a:solidFill>
                  <a:schemeClr val="tx1"/>
                </a:solidFill>
                <a:latin typeface="Calibri" panose="020F0502020204030204" pitchFamily="34" charset="0"/>
              </a:rPr>
              <a:t>Naval Research Laboratory, Monterey, CA</a:t>
            </a:r>
          </a:p>
          <a:p>
            <a:pPr algn="ctr"/>
            <a:r>
              <a:rPr lang="en-US" sz="2400" b="0" baseline="30000" dirty="0" smtClean="0">
                <a:solidFill>
                  <a:schemeClr val="tx1"/>
                </a:solidFill>
                <a:latin typeface="Calibri" panose="020F0502020204030204" pitchFamily="34" charset="0"/>
              </a:rPr>
              <a:t>3</a:t>
            </a:r>
            <a:r>
              <a:rPr lang="en-US" sz="2400" b="0" dirty="0" smtClean="0">
                <a:solidFill>
                  <a:schemeClr val="tx1"/>
                </a:solidFill>
                <a:latin typeface="Calibri" panose="020F0502020204030204" pitchFamily="34" charset="0"/>
              </a:rPr>
              <a:t> National Research Council, Monterey, CA</a:t>
            </a:r>
          </a:p>
          <a:p>
            <a:pPr algn="ctr"/>
            <a:r>
              <a:rPr lang="en-US" sz="2400" b="0" baseline="30000" dirty="0" smtClean="0">
                <a:solidFill>
                  <a:schemeClr val="tx1"/>
                </a:solidFill>
                <a:latin typeface="Calibri" panose="020F0502020204030204" pitchFamily="34" charset="0"/>
              </a:rPr>
              <a:t>4</a:t>
            </a:r>
            <a:r>
              <a:rPr lang="en-US" sz="2400" b="0" dirty="0" smtClean="0">
                <a:solidFill>
                  <a:schemeClr val="tx1"/>
                </a:solidFill>
                <a:latin typeface="Calibri" panose="020F0502020204030204" pitchFamily="34" charset="0"/>
              </a:rPr>
              <a:t>Scientific Applications International, Inc., Monterey, CA</a:t>
            </a:r>
            <a:endParaRPr lang="en-US" sz="2400" b="0" dirty="0">
              <a:solidFill>
                <a:schemeClr val="tx1"/>
              </a:solidFill>
              <a:latin typeface="Calibri" panose="020F0502020204030204" pitchFamily="34" charset="0"/>
            </a:endParaRPr>
          </a:p>
        </p:txBody>
      </p:sp>
      <p:sp>
        <p:nvSpPr>
          <p:cNvPr id="7" name="TextBox 6"/>
          <p:cNvSpPr txBox="1"/>
          <p:nvPr/>
        </p:nvSpPr>
        <p:spPr>
          <a:xfrm>
            <a:off x="1219200" y="5715000"/>
            <a:ext cx="6677790" cy="830997"/>
          </a:xfrm>
          <a:prstGeom prst="rect">
            <a:avLst/>
          </a:prstGeom>
          <a:noFill/>
        </p:spPr>
        <p:txBody>
          <a:bodyPr wrap="none" rtlCol="0">
            <a:spAutoFit/>
          </a:bodyPr>
          <a:lstStyle/>
          <a:p>
            <a:pPr algn="ctr"/>
            <a:r>
              <a:rPr lang="en-US" sz="2400" b="0" i="1" dirty="0" smtClean="0">
                <a:solidFill>
                  <a:schemeClr val="tx1"/>
                </a:solidFill>
                <a:latin typeface="Calibri" panose="020F0502020204030204" pitchFamily="34" charset="0"/>
              </a:rPr>
              <a:t>OFCM 69</a:t>
            </a:r>
            <a:r>
              <a:rPr lang="en-US" sz="2400" b="0" i="1" baseline="30000" dirty="0" smtClean="0">
                <a:solidFill>
                  <a:schemeClr val="tx1"/>
                </a:solidFill>
                <a:latin typeface="Calibri" panose="020F0502020204030204" pitchFamily="34" charset="0"/>
              </a:rPr>
              <a:t>th</a:t>
            </a:r>
            <a:r>
              <a:rPr lang="en-US" sz="2400" b="0" i="1" dirty="0" smtClean="0">
                <a:solidFill>
                  <a:schemeClr val="tx1"/>
                </a:solidFill>
                <a:latin typeface="Calibri" panose="020F0502020204030204" pitchFamily="34" charset="0"/>
              </a:rPr>
              <a:t> Interdepartmental Hurricane Conference</a:t>
            </a:r>
          </a:p>
          <a:p>
            <a:pPr algn="ctr"/>
            <a:r>
              <a:rPr lang="en-US" sz="2400" b="0" i="1" dirty="0" smtClean="0">
                <a:solidFill>
                  <a:schemeClr val="tx1"/>
                </a:solidFill>
                <a:latin typeface="Calibri" panose="020F0502020204030204" pitchFamily="34" charset="0"/>
              </a:rPr>
              <a:t>March 2-5, 2015</a:t>
            </a:r>
            <a:endParaRPr lang="en-US" sz="2400" b="0" i="1" dirty="0">
              <a:solidFill>
                <a:schemeClr val="tx1"/>
              </a:solidFill>
              <a:latin typeface="Calibri" panose="020F0502020204030204" pitchFamily="34" charset="0"/>
            </a:endParaRPr>
          </a:p>
        </p:txBody>
      </p:sp>
      <p:sp>
        <p:nvSpPr>
          <p:cNvPr id="8" name="TextBox 7"/>
          <p:cNvSpPr txBox="1"/>
          <p:nvPr/>
        </p:nvSpPr>
        <p:spPr>
          <a:xfrm>
            <a:off x="2209800" y="4495800"/>
            <a:ext cx="4731616" cy="830997"/>
          </a:xfrm>
          <a:prstGeom prst="rect">
            <a:avLst/>
          </a:prstGeom>
          <a:noFill/>
        </p:spPr>
        <p:txBody>
          <a:bodyPr wrap="none" rtlCol="0">
            <a:spAutoFit/>
          </a:bodyPr>
          <a:lstStyle/>
          <a:p>
            <a:pPr algn="ctr"/>
            <a:r>
              <a:rPr lang="en-US" sz="2400" b="0" i="1" dirty="0" smtClean="0">
                <a:solidFill>
                  <a:schemeClr val="tx1"/>
                </a:solidFill>
                <a:latin typeface="Calibri" panose="020F0502020204030204" pitchFamily="34" charset="0"/>
              </a:rPr>
              <a:t>POC: Rich Bankert</a:t>
            </a:r>
          </a:p>
          <a:p>
            <a:pPr algn="ctr"/>
            <a:r>
              <a:rPr lang="en-US" sz="2400" b="0" dirty="0" smtClean="0">
                <a:hlinkClick r:id="rId4"/>
              </a:rPr>
              <a:t>Richard.Bankert@nrlmry.navy.mil</a:t>
            </a:r>
            <a:endParaRPr lang="en-US" sz="2400" b="0" i="1" dirty="0">
              <a:solidFill>
                <a:schemeClr val="tx1"/>
              </a:solidFill>
              <a:latin typeface="Calibri" panose="020F0502020204030204" pitchFamily="34" charset="0"/>
            </a:endParaRPr>
          </a:p>
        </p:txBody>
      </p:sp>
      <p:sp>
        <p:nvSpPr>
          <p:cNvPr id="2" name="TextBox 1"/>
          <p:cNvSpPr txBox="1"/>
          <p:nvPr/>
        </p:nvSpPr>
        <p:spPr>
          <a:xfrm>
            <a:off x="8534400" y="6400800"/>
            <a:ext cx="457199" cy="338554"/>
          </a:xfrm>
          <a:prstGeom prst="rect">
            <a:avLst/>
          </a:prstGeom>
          <a:noFill/>
        </p:spPr>
        <p:txBody>
          <a:bodyPr wrap="square" rtlCol="0">
            <a:spAutoFit/>
          </a:bodyPr>
          <a:lstStyle/>
          <a:p>
            <a:pPr algn="r"/>
            <a:fld id="{2889A241-315B-40BA-8534-99A15F06690E}" type="slidenum">
              <a:rPr lang="en-US" sz="1600" smtClean="0">
                <a:solidFill>
                  <a:schemeClr val="tx1"/>
                </a:solidFill>
                <a:latin typeface="Calibri" panose="020F0502020204030204" pitchFamily="34" charset="0"/>
              </a:rPr>
              <a:pPr algn="r"/>
              <a:t>1</a:t>
            </a:fld>
            <a:endParaRPr lang="en-US" sz="16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144616385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4699" name="Text Box 346"/>
          <p:cNvSpPr txBox="1">
            <a:spLocks noChangeArrowheads="1"/>
          </p:cNvSpPr>
          <p:nvPr/>
        </p:nvSpPr>
        <p:spPr bwMode="auto">
          <a:xfrm>
            <a:off x="2971800" y="223043"/>
            <a:ext cx="320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200" b="1" dirty="0" smtClean="0">
                <a:solidFill>
                  <a:srgbClr val="FFFF00"/>
                </a:solidFill>
                <a:latin typeface="Calibri" panose="020F0502020204030204" pitchFamily="34" charset="0"/>
              </a:rPr>
              <a:t>GMI</a:t>
            </a:r>
            <a:endParaRPr lang="en-US" sz="3200" b="1" dirty="0">
              <a:solidFill>
                <a:srgbClr val="FFFF00"/>
              </a:solidFill>
              <a:latin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762"/>
            <a:ext cx="1399889" cy="985838"/>
          </a:xfrm>
          <a:prstGeom prst="rect">
            <a:avLst/>
          </a:prstGeom>
        </p:spPr>
      </p:pic>
      <p:cxnSp>
        <p:nvCxnSpPr>
          <p:cNvPr id="3" name="Straight Connector 2"/>
          <p:cNvCxnSpPr/>
          <p:nvPr/>
        </p:nvCxnSpPr>
        <p:spPr bwMode="auto">
          <a:xfrm>
            <a:off x="0" y="9906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 name="Rectangle 2"/>
          <p:cNvSpPr>
            <a:spLocks noChangeArrowheads="1"/>
          </p:cNvSpPr>
          <p:nvPr/>
        </p:nvSpPr>
        <p:spPr bwMode="auto">
          <a:xfrm>
            <a:off x="685800" y="6289675"/>
            <a:ext cx="7772400" cy="41592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buClrTx/>
              <a:buSzTx/>
              <a:buFontTx/>
              <a:buNone/>
            </a:pPr>
            <a:r>
              <a:rPr lang="en-US" altLang="en-US" sz="2000" b="1" dirty="0" smtClean="0">
                <a:solidFill>
                  <a:srgbClr val="002060"/>
                </a:solidFill>
                <a:latin typeface="Calibri" pitchFamily="34" charset="0"/>
                <a:cs typeface="Arial" pitchFamily="34" charset="0"/>
              </a:rPr>
              <a:t>Timely GMI overpass reveals developing eye and eyewall</a:t>
            </a:r>
            <a:endParaRPr lang="en-US" altLang="en-US" sz="2000" b="1" dirty="0">
              <a:solidFill>
                <a:srgbClr val="002060"/>
              </a:solidFill>
              <a:latin typeface="Calibri" pitchFamily="34" charset="0"/>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2400" y="1295400"/>
            <a:ext cx="43434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48200" y="1295400"/>
            <a:ext cx="4343400" cy="4343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534400" y="6400800"/>
            <a:ext cx="457199" cy="338554"/>
          </a:xfrm>
          <a:prstGeom prst="rect">
            <a:avLst/>
          </a:prstGeom>
          <a:noFill/>
        </p:spPr>
        <p:txBody>
          <a:bodyPr wrap="square" rtlCol="0">
            <a:spAutoFit/>
          </a:bodyPr>
          <a:lstStyle/>
          <a:p>
            <a:pPr algn="r"/>
            <a:fld id="{2889A241-315B-40BA-8534-99A15F06690E}" type="slidenum">
              <a:rPr lang="en-US" sz="1600" smtClean="0">
                <a:solidFill>
                  <a:schemeClr val="tx1"/>
                </a:solidFill>
                <a:latin typeface="Calibri" panose="020F0502020204030204" pitchFamily="34" charset="0"/>
              </a:rPr>
              <a:pPr algn="r"/>
              <a:t>10</a:t>
            </a:fld>
            <a:endParaRPr lang="en-US" sz="16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4030872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4699" name="Text Box 346"/>
          <p:cNvSpPr txBox="1">
            <a:spLocks noChangeArrowheads="1"/>
          </p:cNvSpPr>
          <p:nvPr/>
        </p:nvSpPr>
        <p:spPr bwMode="auto">
          <a:xfrm>
            <a:off x="2971800" y="223043"/>
            <a:ext cx="320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200" b="1" dirty="0" smtClean="0">
                <a:solidFill>
                  <a:srgbClr val="FFFF00"/>
                </a:solidFill>
                <a:latin typeface="Calibri" panose="020F0502020204030204" pitchFamily="34" charset="0"/>
              </a:rPr>
              <a:t>GMI</a:t>
            </a:r>
            <a:endParaRPr lang="en-US" sz="3200" b="1" dirty="0">
              <a:solidFill>
                <a:srgbClr val="FFFF00"/>
              </a:solidFill>
              <a:latin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762"/>
            <a:ext cx="1399889" cy="985838"/>
          </a:xfrm>
          <a:prstGeom prst="rect">
            <a:avLst/>
          </a:prstGeom>
        </p:spPr>
      </p:pic>
      <p:cxnSp>
        <p:nvCxnSpPr>
          <p:cNvPr id="3" name="Straight Connector 2"/>
          <p:cNvCxnSpPr/>
          <p:nvPr/>
        </p:nvCxnSpPr>
        <p:spPr bwMode="auto">
          <a:xfrm>
            <a:off x="0" y="9906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 name="Rectangle 2"/>
          <p:cNvSpPr>
            <a:spLocks noChangeArrowheads="1"/>
          </p:cNvSpPr>
          <p:nvPr/>
        </p:nvSpPr>
        <p:spPr bwMode="auto">
          <a:xfrm>
            <a:off x="685800" y="6289675"/>
            <a:ext cx="7772400" cy="41592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buClrTx/>
              <a:buSzTx/>
              <a:buFontTx/>
              <a:buNone/>
            </a:pPr>
            <a:r>
              <a:rPr lang="en-US" altLang="en-US" sz="2000" b="1" dirty="0" smtClean="0">
                <a:solidFill>
                  <a:srgbClr val="002060"/>
                </a:solidFill>
                <a:latin typeface="Calibri" pitchFamily="34" charset="0"/>
                <a:cs typeface="Arial" pitchFamily="34" charset="0"/>
              </a:rPr>
              <a:t>Strong eyewall in IR imagery shown to be weakening</a:t>
            </a:r>
            <a:endParaRPr lang="en-US" altLang="en-US" sz="2000" b="1" dirty="0">
              <a:solidFill>
                <a:srgbClr val="002060"/>
              </a:solidFill>
              <a:latin typeface="Calibri" pitchFamily="34" charset="0"/>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2400" y="1295400"/>
            <a:ext cx="43434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48200" y="1295400"/>
            <a:ext cx="4343400" cy="4343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534400" y="6400800"/>
            <a:ext cx="457199" cy="338554"/>
          </a:xfrm>
          <a:prstGeom prst="rect">
            <a:avLst/>
          </a:prstGeom>
          <a:noFill/>
        </p:spPr>
        <p:txBody>
          <a:bodyPr wrap="square" rtlCol="0">
            <a:spAutoFit/>
          </a:bodyPr>
          <a:lstStyle/>
          <a:p>
            <a:pPr algn="r"/>
            <a:fld id="{2889A241-315B-40BA-8534-99A15F06690E}" type="slidenum">
              <a:rPr lang="en-US" sz="1600" smtClean="0">
                <a:solidFill>
                  <a:schemeClr val="tx1"/>
                </a:solidFill>
                <a:latin typeface="Calibri" panose="020F0502020204030204" pitchFamily="34" charset="0"/>
              </a:rPr>
              <a:pPr algn="r"/>
              <a:t>11</a:t>
            </a:fld>
            <a:endParaRPr lang="en-US" sz="16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2276118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4699" name="Text Box 346"/>
          <p:cNvSpPr txBox="1">
            <a:spLocks noChangeArrowheads="1"/>
          </p:cNvSpPr>
          <p:nvPr/>
        </p:nvSpPr>
        <p:spPr bwMode="auto">
          <a:xfrm>
            <a:off x="3411140" y="205293"/>
            <a:ext cx="209312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dirty="0" err="1" smtClean="0">
                <a:solidFill>
                  <a:srgbClr val="FFFF00"/>
                </a:solidFill>
                <a:latin typeface="Calibri" panose="020F0502020204030204" pitchFamily="34" charset="0"/>
              </a:rPr>
              <a:t>RapidSCAT</a:t>
            </a:r>
            <a:endParaRPr lang="en-US" sz="3200" b="1" dirty="0">
              <a:solidFill>
                <a:srgbClr val="FFFF00"/>
              </a:solidFill>
              <a:latin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762"/>
            <a:ext cx="1399889" cy="985838"/>
          </a:xfrm>
          <a:prstGeom prst="rect">
            <a:avLst/>
          </a:prstGeom>
        </p:spPr>
      </p:pic>
      <p:cxnSp>
        <p:nvCxnSpPr>
          <p:cNvPr id="3" name="Straight Connector 2"/>
          <p:cNvCxnSpPr/>
          <p:nvPr/>
        </p:nvCxnSpPr>
        <p:spPr bwMode="auto">
          <a:xfrm>
            <a:off x="0" y="9906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 name="Rectangle 2"/>
          <p:cNvSpPr>
            <a:spLocks noChangeArrowheads="1"/>
          </p:cNvSpPr>
          <p:nvPr/>
        </p:nvSpPr>
        <p:spPr bwMode="auto">
          <a:xfrm>
            <a:off x="685800" y="5943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 name="Rectangle 3"/>
          <p:cNvSpPr>
            <a:spLocks noChangeArrowheads="1"/>
          </p:cNvSpPr>
          <p:nvPr/>
        </p:nvSpPr>
        <p:spPr bwMode="auto">
          <a:xfrm>
            <a:off x="3124200" y="5943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8" name="Rectangle 4"/>
          <p:cNvSpPr>
            <a:spLocks noChangeArrowheads="1"/>
          </p:cNvSpPr>
          <p:nvPr/>
        </p:nvSpPr>
        <p:spPr bwMode="auto">
          <a:xfrm>
            <a:off x="685800" y="5943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0" name="Rectangle 5"/>
          <p:cNvSpPr>
            <a:spLocks noChangeArrowheads="1"/>
          </p:cNvSpPr>
          <p:nvPr/>
        </p:nvSpPr>
        <p:spPr bwMode="auto">
          <a:xfrm>
            <a:off x="3124200" y="5943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 name="Rectangle 6"/>
          <p:cNvSpPr>
            <a:spLocks noChangeArrowheads="1"/>
          </p:cNvSpPr>
          <p:nvPr/>
        </p:nvSpPr>
        <p:spPr bwMode="auto">
          <a:xfrm>
            <a:off x="685800" y="5943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2" name="Rectangle 7"/>
          <p:cNvSpPr>
            <a:spLocks noChangeArrowheads="1"/>
          </p:cNvSpPr>
          <p:nvPr/>
        </p:nvSpPr>
        <p:spPr bwMode="auto">
          <a:xfrm>
            <a:off x="3124200" y="5943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3" name="Text Box 9"/>
          <p:cNvSpPr txBox="1">
            <a:spLocks noChangeArrowheads="1"/>
          </p:cNvSpPr>
          <p:nvPr/>
        </p:nvSpPr>
        <p:spPr bwMode="auto">
          <a:xfrm>
            <a:off x="228600" y="12192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b="1" dirty="0">
              <a:solidFill>
                <a:srgbClr val="00279F"/>
              </a:solidFill>
              <a:latin typeface="Times New Roman" pitchFamily="18" charset="0"/>
            </a:endParaRPr>
          </a:p>
        </p:txBody>
      </p:sp>
      <p:sp>
        <p:nvSpPr>
          <p:cNvPr id="14" name="Text Box 10"/>
          <p:cNvSpPr txBox="1">
            <a:spLocks noChangeArrowheads="1"/>
          </p:cNvSpPr>
          <p:nvPr/>
        </p:nvSpPr>
        <p:spPr bwMode="auto">
          <a:xfrm>
            <a:off x="457200" y="16002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sz="2400" dirty="0">
              <a:latin typeface="Times New Roman" pitchFamily="18" charset="0"/>
            </a:endParaRPr>
          </a:p>
        </p:txBody>
      </p:sp>
      <p:sp>
        <p:nvSpPr>
          <p:cNvPr id="15" name="Text Box 11"/>
          <p:cNvSpPr txBox="1">
            <a:spLocks noChangeArrowheads="1"/>
          </p:cNvSpPr>
          <p:nvPr/>
        </p:nvSpPr>
        <p:spPr bwMode="auto">
          <a:xfrm>
            <a:off x="152400" y="1066800"/>
            <a:ext cx="8610600"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b="1" dirty="0">
                <a:solidFill>
                  <a:srgbClr val="00CC99"/>
                </a:solidFill>
                <a:latin typeface="Times New Roman" pitchFamily="18" charset="0"/>
              </a:rPr>
              <a:t>Sensor:</a:t>
            </a:r>
            <a:r>
              <a:rPr lang="en-US" sz="2000" b="1" dirty="0">
                <a:solidFill>
                  <a:schemeClr val="bg1"/>
                </a:solidFill>
                <a:latin typeface="Times New Roman" pitchFamily="18" charset="0"/>
              </a:rPr>
              <a:t>  	</a:t>
            </a:r>
            <a:r>
              <a:rPr lang="en-US" sz="2000" b="1" dirty="0" smtClean="0">
                <a:solidFill>
                  <a:srgbClr val="FFFF00"/>
                </a:solidFill>
                <a:latin typeface="Times New Roman" pitchFamily="18" charset="0"/>
              </a:rPr>
              <a:t>Active microwave </a:t>
            </a:r>
            <a:r>
              <a:rPr lang="en-US" sz="2000" b="1" dirty="0" err="1" smtClean="0">
                <a:solidFill>
                  <a:srgbClr val="FFFF00"/>
                </a:solidFill>
                <a:latin typeface="Times New Roman" pitchFamily="18" charset="0"/>
              </a:rPr>
              <a:t>scatterometer</a:t>
            </a:r>
            <a:endParaRPr lang="en-US" sz="2000" b="1" dirty="0">
              <a:solidFill>
                <a:schemeClr val="bg1"/>
              </a:solidFill>
              <a:latin typeface="Times New Roman" pitchFamily="18" charset="0"/>
            </a:endParaRPr>
          </a:p>
          <a:p>
            <a:pPr eaLnBrk="1" hangingPunct="1"/>
            <a:r>
              <a:rPr lang="en-US" sz="2000" b="1" dirty="0">
                <a:solidFill>
                  <a:srgbClr val="00CC99"/>
                </a:solidFill>
                <a:latin typeface="Times New Roman" pitchFamily="18" charset="0"/>
              </a:rPr>
              <a:t>Spacecraft:</a:t>
            </a:r>
            <a:r>
              <a:rPr lang="en-US" sz="2000" b="1" dirty="0">
                <a:solidFill>
                  <a:schemeClr val="bg1"/>
                </a:solidFill>
                <a:latin typeface="Times New Roman" pitchFamily="18" charset="0"/>
              </a:rPr>
              <a:t>  	</a:t>
            </a:r>
            <a:r>
              <a:rPr lang="en-US" sz="2000" b="1" dirty="0" smtClean="0">
                <a:solidFill>
                  <a:srgbClr val="FFFF00"/>
                </a:solidFill>
                <a:latin typeface="Times New Roman" pitchFamily="18" charset="0"/>
              </a:rPr>
              <a:t>International Space Station (ISS, 51.6 deg inclination)</a:t>
            </a:r>
            <a:endParaRPr lang="en-US" sz="2000" b="1" dirty="0">
              <a:solidFill>
                <a:srgbClr val="FFFF00"/>
              </a:solidFill>
              <a:latin typeface="Times New Roman" pitchFamily="18" charset="0"/>
            </a:endParaRPr>
          </a:p>
          <a:p>
            <a:pPr eaLnBrk="1" hangingPunct="1"/>
            <a:r>
              <a:rPr lang="en-US" sz="2000" b="1" dirty="0">
                <a:solidFill>
                  <a:srgbClr val="00CC99"/>
                </a:solidFill>
                <a:latin typeface="Times New Roman" pitchFamily="18" charset="0"/>
              </a:rPr>
              <a:t>Launch:</a:t>
            </a:r>
            <a:r>
              <a:rPr lang="en-US" sz="2000" b="1" dirty="0">
                <a:solidFill>
                  <a:schemeClr val="bg1"/>
                </a:solidFill>
                <a:latin typeface="Times New Roman" pitchFamily="18" charset="0"/>
              </a:rPr>
              <a:t>  	</a:t>
            </a:r>
            <a:r>
              <a:rPr lang="en-US" sz="2000" b="1" dirty="0" smtClean="0">
                <a:solidFill>
                  <a:srgbClr val="FFFF00"/>
                </a:solidFill>
                <a:latin typeface="Times New Roman" pitchFamily="18" charset="0"/>
              </a:rPr>
              <a:t>Sept. 22, 2014</a:t>
            </a:r>
            <a:endParaRPr lang="en-US" sz="2000" b="1" dirty="0">
              <a:solidFill>
                <a:srgbClr val="FFFF00"/>
              </a:solidFill>
              <a:latin typeface="Times New Roman" pitchFamily="18" charset="0"/>
            </a:endParaRPr>
          </a:p>
          <a:p>
            <a:pPr eaLnBrk="1" hangingPunct="1"/>
            <a:r>
              <a:rPr lang="en-US" sz="2000" b="1" dirty="0">
                <a:solidFill>
                  <a:srgbClr val="00CC99"/>
                </a:solidFill>
                <a:latin typeface="Times New Roman" pitchFamily="18" charset="0"/>
              </a:rPr>
              <a:t>Heritage:</a:t>
            </a:r>
            <a:r>
              <a:rPr lang="en-US" sz="2000" b="1" dirty="0">
                <a:solidFill>
                  <a:schemeClr val="bg1"/>
                </a:solidFill>
                <a:latin typeface="Times New Roman" pitchFamily="18" charset="0"/>
              </a:rPr>
              <a:t>	</a:t>
            </a:r>
            <a:r>
              <a:rPr lang="en-US" sz="2000" b="1" dirty="0" smtClean="0">
                <a:solidFill>
                  <a:srgbClr val="FFFF00"/>
                </a:solidFill>
                <a:latin typeface="Times New Roman" pitchFamily="18" charset="0"/>
              </a:rPr>
              <a:t>QuikSCAT</a:t>
            </a:r>
            <a:endParaRPr lang="en-US" sz="2000" b="1" dirty="0">
              <a:solidFill>
                <a:srgbClr val="FFFF00"/>
              </a:solidFill>
              <a:latin typeface="Times New Roman" pitchFamily="18" charset="0"/>
            </a:endParaRPr>
          </a:p>
          <a:p>
            <a:pPr eaLnBrk="1" hangingPunct="1">
              <a:lnSpc>
                <a:spcPct val="75000"/>
              </a:lnSpc>
            </a:pPr>
            <a:endParaRPr lang="en-US" sz="2000" b="1" dirty="0">
              <a:solidFill>
                <a:schemeClr val="bg1"/>
              </a:solidFill>
              <a:latin typeface="Times New Roman" pitchFamily="18" charset="0"/>
            </a:endParaRPr>
          </a:p>
          <a:p>
            <a:pPr eaLnBrk="1" hangingPunct="1"/>
            <a:r>
              <a:rPr lang="en-US" sz="2000" b="1" dirty="0">
                <a:solidFill>
                  <a:srgbClr val="00CC99"/>
                </a:solidFill>
                <a:latin typeface="Times New Roman" pitchFamily="18" charset="0"/>
              </a:rPr>
              <a:t>Channels:</a:t>
            </a:r>
            <a:r>
              <a:rPr lang="en-US" sz="2000" b="1" dirty="0">
                <a:solidFill>
                  <a:schemeClr val="bg1"/>
                </a:solidFill>
                <a:latin typeface="Times New Roman" pitchFamily="18" charset="0"/>
              </a:rPr>
              <a:t>   </a:t>
            </a:r>
            <a:r>
              <a:rPr lang="en-US" sz="2000" b="1" dirty="0" smtClean="0">
                <a:solidFill>
                  <a:srgbClr val="FFFF00"/>
                </a:solidFill>
                <a:latin typeface="Times New Roman" pitchFamily="18" charset="0"/>
              </a:rPr>
              <a:t> 13.4 GHz (Ku-band)</a:t>
            </a:r>
            <a:r>
              <a:rPr lang="en-US" sz="2000" b="1" dirty="0">
                <a:solidFill>
                  <a:srgbClr val="FFFF00"/>
                </a:solidFill>
                <a:latin typeface="Times New Roman" pitchFamily="18" charset="0"/>
              </a:rPr>
              <a:t>	</a:t>
            </a:r>
          </a:p>
          <a:p>
            <a:pPr eaLnBrk="1" hangingPunct="1"/>
            <a:r>
              <a:rPr lang="en-US" sz="2000" b="1" dirty="0">
                <a:solidFill>
                  <a:schemeClr val="bg1"/>
                </a:solidFill>
                <a:latin typeface="Times New Roman" pitchFamily="18" charset="0"/>
              </a:rPr>
              <a:t>	   	</a:t>
            </a:r>
          </a:p>
          <a:p>
            <a:pPr eaLnBrk="1" hangingPunct="1"/>
            <a:r>
              <a:rPr lang="en-US" sz="2000" b="1" dirty="0">
                <a:solidFill>
                  <a:srgbClr val="00CC99"/>
                </a:solidFill>
                <a:latin typeface="Times New Roman" pitchFamily="18" charset="0"/>
              </a:rPr>
              <a:t>Swath:</a:t>
            </a:r>
            <a:r>
              <a:rPr lang="en-US" sz="2000" b="1" dirty="0">
                <a:solidFill>
                  <a:schemeClr val="bg1"/>
                </a:solidFill>
                <a:latin typeface="Times New Roman" pitchFamily="18" charset="0"/>
              </a:rPr>
              <a:t>  </a:t>
            </a:r>
            <a:r>
              <a:rPr lang="en-US" sz="2000" b="1" dirty="0">
                <a:solidFill>
                  <a:srgbClr val="FFFF00"/>
                </a:solidFill>
                <a:latin typeface="Times New Roman" pitchFamily="18" charset="0"/>
              </a:rPr>
              <a:t>9</a:t>
            </a:r>
            <a:r>
              <a:rPr lang="en-US" sz="2000" b="1" dirty="0" smtClean="0">
                <a:solidFill>
                  <a:srgbClr val="FFFF00"/>
                </a:solidFill>
                <a:latin typeface="Times New Roman" pitchFamily="18" charset="0"/>
              </a:rPr>
              <a:t>00 </a:t>
            </a:r>
            <a:r>
              <a:rPr lang="en-US" sz="2000" b="1" dirty="0">
                <a:solidFill>
                  <a:srgbClr val="FFFF00"/>
                </a:solidFill>
                <a:latin typeface="Times New Roman" pitchFamily="18" charset="0"/>
              </a:rPr>
              <a:t>km</a:t>
            </a:r>
          </a:p>
          <a:p>
            <a:pPr eaLnBrk="1" hangingPunct="1">
              <a:lnSpc>
                <a:spcPct val="75000"/>
              </a:lnSpc>
            </a:pPr>
            <a:endParaRPr lang="en-US" sz="2000" b="1" dirty="0">
              <a:solidFill>
                <a:schemeClr val="bg1"/>
              </a:solidFill>
              <a:latin typeface="Times New Roman" pitchFamily="18" charset="0"/>
            </a:endParaRPr>
          </a:p>
          <a:p>
            <a:pPr eaLnBrk="1" hangingPunct="1"/>
            <a:r>
              <a:rPr lang="en-US" sz="2000" b="1" u="sng" dirty="0">
                <a:solidFill>
                  <a:srgbClr val="00CC99"/>
                </a:solidFill>
                <a:latin typeface="Times New Roman" pitchFamily="18" charset="0"/>
              </a:rPr>
              <a:t>Enhancements for TC Applications:</a:t>
            </a:r>
          </a:p>
          <a:p>
            <a:pPr eaLnBrk="1" hangingPunct="1"/>
            <a:r>
              <a:rPr lang="en-US" sz="2000" b="1" dirty="0" smtClean="0">
                <a:solidFill>
                  <a:srgbClr val="FFFF00"/>
                </a:solidFill>
                <a:latin typeface="Times New Roman" pitchFamily="18" charset="0"/>
              </a:rPr>
              <a:t>(1</a:t>
            </a:r>
            <a:r>
              <a:rPr lang="en-US" sz="2000" b="1" dirty="0">
                <a:solidFill>
                  <a:srgbClr val="FFFF00"/>
                </a:solidFill>
                <a:latin typeface="Times New Roman" pitchFamily="18" charset="0"/>
              </a:rPr>
              <a:t>)  </a:t>
            </a:r>
            <a:r>
              <a:rPr lang="en-US" sz="2000" b="1" dirty="0" smtClean="0">
                <a:solidFill>
                  <a:srgbClr val="FFFF00"/>
                </a:solidFill>
                <a:latin typeface="Times New Roman" pitchFamily="18" charset="0"/>
              </a:rPr>
              <a:t>Ocean surface vector winds (OSVW)</a:t>
            </a:r>
            <a:endParaRPr lang="en-US" sz="2000" b="1" dirty="0">
              <a:solidFill>
                <a:srgbClr val="FFFF00"/>
              </a:solidFill>
              <a:latin typeface="Times New Roman" pitchFamily="18" charset="0"/>
            </a:endParaRPr>
          </a:p>
          <a:p>
            <a:pPr eaLnBrk="1" hangingPunct="1">
              <a:buFontTx/>
              <a:buAutoNum type="arabicParenBoth" startAt="2"/>
            </a:pPr>
            <a:r>
              <a:rPr lang="en-US" sz="2000" b="1" dirty="0">
                <a:solidFill>
                  <a:srgbClr val="FFFF00"/>
                </a:solidFill>
                <a:latin typeface="Times New Roman" pitchFamily="18" charset="0"/>
              </a:rPr>
              <a:t> </a:t>
            </a:r>
            <a:r>
              <a:rPr lang="en-US" sz="2000" b="1" dirty="0" smtClean="0">
                <a:solidFill>
                  <a:srgbClr val="FFFF00"/>
                </a:solidFill>
                <a:latin typeface="Times New Roman" pitchFamily="18" charset="0"/>
              </a:rPr>
              <a:t>25 &amp; 12 km spatial resolution</a:t>
            </a:r>
            <a:endParaRPr lang="en-US" sz="2000" b="1" dirty="0">
              <a:solidFill>
                <a:srgbClr val="FFFF00"/>
              </a:solidFill>
              <a:latin typeface="Times New Roman" pitchFamily="18" charset="0"/>
            </a:endParaRPr>
          </a:p>
          <a:p>
            <a:pPr eaLnBrk="1" hangingPunct="1">
              <a:buFontTx/>
              <a:buAutoNum type="arabicParenBoth" startAt="2"/>
            </a:pPr>
            <a:r>
              <a:rPr lang="en-US" sz="2000" b="1" dirty="0">
                <a:solidFill>
                  <a:srgbClr val="FFFF00"/>
                </a:solidFill>
                <a:latin typeface="Times New Roman" pitchFamily="18" charset="0"/>
              </a:rPr>
              <a:t> </a:t>
            </a:r>
            <a:r>
              <a:rPr lang="en-US" sz="2000" b="1" dirty="0" smtClean="0">
                <a:solidFill>
                  <a:srgbClr val="FFFF00"/>
                </a:solidFill>
                <a:latin typeface="Times New Roman" pitchFamily="18" charset="0"/>
              </a:rPr>
              <a:t>Diurnal sampling, non sun sync orbit</a:t>
            </a:r>
          </a:p>
          <a:p>
            <a:pPr eaLnBrk="1" hangingPunct="1">
              <a:buFontTx/>
              <a:buAutoNum type="arabicParenBoth" startAt="2"/>
            </a:pPr>
            <a:r>
              <a:rPr lang="en-US" sz="2000" dirty="0">
                <a:solidFill>
                  <a:srgbClr val="FFFF00"/>
                </a:solidFill>
                <a:latin typeface="Times New Roman" pitchFamily="18" charset="0"/>
              </a:rPr>
              <a:t> </a:t>
            </a:r>
            <a:r>
              <a:rPr lang="en-US" sz="2000" dirty="0" smtClean="0">
                <a:solidFill>
                  <a:srgbClr val="FFFF00"/>
                </a:solidFill>
                <a:latin typeface="Times New Roman" pitchFamily="18" charset="0"/>
              </a:rPr>
              <a:t>&lt; 2 </a:t>
            </a:r>
            <a:r>
              <a:rPr lang="en-US" sz="2000" dirty="0" err="1" smtClean="0">
                <a:solidFill>
                  <a:srgbClr val="FFFF00"/>
                </a:solidFill>
                <a:latin typeface="Times New Roman" pitchFamily="18" charset="0"/>
              </a:rPr>
              <a:t>hr</a:t>
            </a:r>
            <a:r>
              <a:rPr lang="en-US" sz="2000" dirty="0" smtClean="0">
                <a:solidFill>
                  <a:srgbClr val="FFFF00"/>
                </a:solidFill>
                <a:latin typeface="Times New Roman" pitchFamily="18" charset="0"/>
              </a:rPr>
              <a:t> data latency</a:t>
            </a:r>
            <a:r>
              <a:rPr lang="en-US" sz="2000" b="1" dirty="0" smtClean="0">
                <a:solidFill>
                  <a:srgbClr val="FFFF00"/>
                </a:solidFill>
                <a:latin typeface="Times New Roman" pitchFamily="18" charset="0"/>
              </a:rPr>
              <a:t> </a:t>
            </a:r>
            <a:endParaRPr lang="en-US" sz="2000" b="1" dirty="0">
              <a:solidFill>
                <a:srgbClr val="FFFF00"/>
              </a:solidFill>
              <a:latin typeface="Times New Roman" pitchFamily="18" charset="0"/>
            </a:endParaRPr>
          </a:p>
          <a:p>
            <a:pPr eaLnBrk="1" hangingPunct="1"/>
            <a:endParaRPr lang="en-US" sz="2000" b="1" dirty="0">
              <a:solidFill>
                <a:srgbClr val="FFFF00"/>
              </a:solidFill>
              <a:latin typeface="Times New Roman" pitchFamily="18" charset="0"/>
            </a:endParaRPr>
          </a:p>
          <a:p>
            <a:pPr eaLnBrk="1" hangingPunct="1"/>
            <a:endParaRPr lang="en-US" sz="2000" b="1" dirty="0">
              <a:latin typeface="Times New Roman" pitchFamily="18" charset="0"/>
            </a:endParaRPr>
          </a:p>
          <a:p>
            <a:pPr eaLnBrk="1" hangingPunct="1"/>
            <a:r>
              <a:rPr lang="en-US" sz="2000" b="1" dirty="0">
                <a:solidFill>
                  <a:srgbClr val="66FF66"/>
                </a:solidFill>
                <a:latin typeface="Times New Roman" pitchFamily="18" charset="0"/>
              </a:rPr>
              <a:t>Web Links:  </a:t>
            </a:r>
            <a:r>
              <a:rPr lang="en-US" sz="2000" b="1" dirty="0">
                <a:solidFill>
                  <a:srgbClr val="FFFF00"/>
                </a:solidFill>
              </a:rPr>
              <a:t>https://</a:t>
            </a:r>
            <a:r>
              <a:rPr lang="en-US" sz="2000" b="1" dirty="0" smtClean="0">
                <a:solidFill>
                  <a:srgbClr val="FFFF00"/>
                </a:solidFill>
              </a:rPr>
              <a:t>winds.jpl.nasa.gov/missions/RapidScat</a:t>
            </a:r>
            <a:endParaRPr lang="en-US" sz="2000" b="1" dirty="0">
              <a:solidFill>
                <a:schemeClr val="bg1"/>
              </a:solidFill>
              <a:latin typeface="Times New Roman" pitchFamily="18" charset="0"/>
            </a:endParaRPr>
          </a:p>
          <a:p>
            <a:pPr eaLnBrk="1" hangingPunct="1"/>
            <a:r>
              <a:rPr lang="en-US" sz="2000" b="1" dirty="0">
                <a:solidFill>
                  <a:srgbClr val="2B00B4"/>
                </a:solidFill>
                <a:latin typeface="Times New Roman" pitchFamily="18" charset="0"/>
              </a:rPr>
              <a:t>	       </a:t>
            </a:r>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6404" t="5563" r="1627" b="1952"/>
          <a:stretch/>
        </p:blipFill>
        <p:spPr>
          <a:xfrm>
            <a:off x="4953000" y="2192304"/>
            <a:ext cx="3886200" cy="2684496"/>
          </a:xfrm>
          <a:prstGeom prst="rect">
            <a:avLst/>
          </a:prstGeom>
        </p:spPr>
      </p:pic>
      <p:sp>
        <p:nvSpPr>
          <p:cNvPr id="16" name="TextBox 15"/>
          <p:cNvSpPr txBox="1"/>
          <p:nvPr/>
        </p:nvSpPr>
        <p:spPr>
          <a:xfrm>
            <a:off x="8534400" y="6400800"/>
            <a:ext cx="457199" cy="338554"/>
          </a:xfrm>
          <a:prstGeom prst="rect">
            <a:avLst/>
          </a:prstGeom>
          <a:noFill/>
        </p:spPr>
        <p:txBody>
          <a:bodyPr wrap="square" rtlCol="0">
            <a:spAutoFit/>
          </a:bodyPr>
          <a:lstStyle/>
          <a:p>
            <a:pPr algn="r"/>
            <a:fld id="{2889A241-315B-40BA-8534-99A15F06690E}" type="slidenum">
              <a:rPr lang="en-US" sz="1600" smtClean="0">
                <a:solidFill>
                  <a:schemeClr val="tx1"/>
                </a:solidFill>
                <a:latin typeface="Calibri" panose="020F0502020204030204" pitchFamily="34" charset="0"/>
              </a:rPr>
              <a:pPr algn="r"/>
              <a:t>12</a:t>
            </a:fld>
            <a:endParaRPr lang="en-US" sz="16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146883533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4699" name="Text Box 346"/>
          <p:cNvSpPr txBox="1">
            <a:spLocks noChangeArrowheads="1"/>
          </p:cNvSpPr>
          <p:nvPr/>
        </p:nvSpPr>
        <p:spPr bwMode="auto">
          <a:xfrm>
            <a:off x="3657600" y="188634"/>
            <a:ext cx="2133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dirty="0" err="1" smtClean="0">
                <a:solidFill>
                  <a:srgbClr val="FFFF00"/>
                </a:solidFill>
                <a:latin typeface="Calibri" panose="020F0502020204030204" pitchFamily="34" charset="0"/>
              </a:rPr>
              <a:t>RapidSCAT</a:t>
            </a:r>
            <a:endParaRPr lang="en-US" sz="3200" b="1" dirty="0">
              <a:solidFill>
                <a:srgbClr val="FFFF00"/>
              </a:solidFill>
              <a:latin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762"/>
            <a:ext cx="1399889" cy="985838"/>
          </a:xfrm>
          <a:prstGeom prst="rect">
            <a:avLst/>
          </a:prstGeom>
        </p:spPr>
      </p:pic>
      <p:cxnSp>
        <p:nvCxnSpPr>
          <p:cNvPr id="3" name="Straight Connector 2"/>
          <p:cNvCxnSpPr/>
          <p:nvPr/>
        </p:nvCxnSpPr>
        <p:spPr bwMode="auto">
          <a:xfrm>
            <a:off x="0" y="9906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 name="Rectangle 2"/>
          <p:cNvSpPr>
            <a:spLocks noChangeArrowheads="1"/>
          </p:cNvSpPr>
          <p:nvPr/>
        </p:nvSpPr>
        <p:spPr bwMode="auto">
          <a:xfrm>
            <a:off x="685800" y="6289675"/>
            <a:ext cx="7772400" cy="41592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buClrTx/>
              <a:buSzTx/>
              <a:buFontTx/>
              <a:buNone/>
            </a:pPr>
            <a:r>
              <a:rPr lang="en-US" altLang="en-US" sz="2000" dirty="0" smtClean="0">
                <a:solidFill>
                  <a:srgbClr val="002060"/>
                </a:solidFill>
                <a:latin typeface="Calibri" pitchFamily="34" charset="0"/>
                <a:cs typeface="Arial" pitchFamily="34" charset="0"/>
              </a:rPr>
              <a:t>Diagnosing radius of gale for winds (&gt; 34 </a:t>
            </a:r>
            <a:r>
              <a:rPr lang="en-US" altLang="en-US" sz="2000" dirty="0" err="1" smtClean="0">
                <a:solidFill>
                  <a:srgbClr val="002060"/>
                </a:solidFill>
                <a:latin typeface="Calibri" pitchFamily="34" charset="0"/>
                <a:cs typeface="Arial" pitchFamily="34" charset="0"/>
              </a:rPr>
              <a:t>kts</a:t>
            </a:r>
            <a:r>
              <a:rPr lang="en-US" altLang="en-US" sz="2000" dirty="0" smtClean="0">
                <a:solidFill>
                  <a:srgbClr val="002060"/>
                </a:solidFill>
                <a:latin typeface="Calibri" pitchFamily="34" charset="0"/>
                <a:cs typeface="Arial" pitchFamily="34" charset="0"/>
              </a:rPr>
              <a:t>)</a:t>
            </a:r>
            <a:endParaRPr lang="en-US" altLang="en-US" sz="2000" b="1" dirty="0">
              <a:solidFill>
                <a:srgbClr val="002060"/>
              </a:solidFill>
              <a:latin typeface="Calibri" pitchFamily="34" charset="0"/>
              <a:cs typeface="Arial"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7833" y="990600"/>
            <a:ext cx="4868333" cy="5257800"/>
          </a:xfrm>
          <a:prstGeom prst="rect">
            <a:avLst/>
          </a:prstGeom>
        </p:spPr>
      </p:pic>
      <p:sp>
        <p:nvSpPr>
          <p:cNvPr id="12" name="TextBox 11"/>
          <p:cNvSpPr txBox="1"/>
          <p:nvPr/>
        </p:nvSpPr>
        <p:spPr>
          <a:xfrm>
            <a:off x="10297" y="1219200"/>
            <a:ext cx="1905000" cy="4093428"/>
          </a:xfrm>
          <a:prstGeom prst="rect">
            <a:avLst/>
          </a:prstGeom>
          <a:noFill/>
        </p:spPr>
        <p:txBody>
          <a:bodyPr wrap="square" rtlCol="0">
            <a:spAutoFit/>
          </a:bodyPr>
          <a:lstStyle/>
          <a:p>
            <a:pPr algn="ctr"/>
            <a:r>
              <a:rPr lang="en-US" sz="2800" dirty="0" smtClean="0">
                <a:solidFill>
                  <a:srgbClr val="00FF00"/>
                </a:solidFill>
                <a:latin typeface="Calibri" panose="020F0502020204030204" pitchFamily="34" charset="0"/>
              </a:rPr>
              <a:t>Typhoon Nuri</a:t>
            </a:r>
          </a:p>
          <a:p>
            <a:pPr marL="457200" indent="-457200">
              <a:buFont typeface="Arial" panose="020B0604020202020204" pitchFamily="34" charset="0"/>
              <a:buChar char="•"/>
            </a:pPr>
            <a:endParaRPr lang="en-US" sz="2000" dirty="0" smtClean="0">
              <a:solidFill>
                <a:srgbClr val="00FF00"/>
              </a:solidFill>
              <a:latin typeface="Calibri" panose="020F0502020204030204" pitchFamily="34" charset="0"/>
            </a:endParaRPr>
          </a:p>
          <a:p>
            <a:pPr marL="457200" indent="-457200">
              <a:buFont typeface="Arial" panose="020B0604020202020204" pitchFamily="34" charset="0"/>
              <a:buChar char="•"/>
            </a:pPr>
            <a:endParaRPr lang="en-US" sz="2000" dirty="0" smtClean="0">
              <a:solidFill>
                <a:srgbClr val="00FF00"/>
              </a:solidFill>
              <a:latin typeface="Calibri" panose="020F0502020204030204" pitchFamily="34" charset="0"/>
            </a:endParaRPr>
          </a:p>
          <a:p>
            <a:r>
              <a:rPr lang="en-US" sz="2000" dirty="0" smtClean="0">
                <a:solidFill>
                  <a:srgbClr val="00FF00"/>
                </a:solidFill>
                <a:latin typeface="Calibri" panose="020F0502020204030204" pitchFamily="34" charset="0"/>
              </a:rPr>
              <a:t>Wind field evolution from 11/04/2014 to 11/05/2014</a:t>
            </a:r>
          </a:p>
          <a:p>
            <a:pPr marL="457200" indent="-457200">
              <a:buFont typeface="Arial" panose="020B0604020202020204" pitchFamily="34" charset="0"/>
              <a:buChar char="•"/>
            </a:pPr>
            <a:endParaRPr lang="en-US" dirty="0" smtClean="0">
              <a:solidFill>
                <a:srgbClr val="00FF00"/>
              </a:solidFill>
              <a:latin typeface="Calibri" panose="020F0502020204030204" pitchFamily="34" charset="0"/>
            </a:endParaRPr>
          </a:p>
          <a:p>
            <a:pPr marL="457200" indent="-457200">
              <a:buFont typeface="Arial" panose="020B0604020202020204" pitchFamily="34" charset="0"/>
              <a:buChar char="•"/>
            </a:pPr>
            <a:endParaRPr lang="en-US" dirty="0" smtClean="0">
              <a:solidFill>
                <a:srgbClr val="00FF00"/>
              </a:solidFill>
              <a:latin typeface="Calibri" panose="020F0502020204030204" pitchFamily="34" charset="0"/>
            </a:endParaRPr>
          </a:p>
          <a:p>
            <a:pPr marL="457200" indent="-457200">
              <a:buFont typeface="Arial" panose="020B0604020202020204" pitchFamily="34" charset="0"/>
              <a:buChar char="•"/>
            </a:pPr>
            <a:endParaRPr lang="en-US" dirty="0" smtClean="0">
              <a:solidFill>
                <a:srgbClr val="00FF00"/>
              </a:solidFill>
              <a:latin typeface="Calibri" panose="020F0502020204030204" pitchFamily="34" charset="0"/>
            </a:endParaRPr>
          </a:p>
          <a:p>
            <a:r>
              <a:rPr lang="en-US" sz="2000" dirty="0">
                <a:solidFill>
                  <a:srgbClr val="00FF00"/>
                </a:solidFill>
                <a:latin typeface="Calibri" panose="020F0502020204030204" pitchFamily="34" charset="0"/>
              </a:rPr>
              <a:t>Green  &gt; 34 </a:t>
            </a:r>
            <a:r>
              <a:rPr lang="en-US" sz="2000" dirty="0" err="1">
                <a:solidFill>
                  <a:srgbClr val="00FF00"/>
                </a:solidFill>
                <a:latin typeface="Calibri" panose="020F0502020204030204" pitchFamily="34" charset="0"/>
              </a:rPr>
              <a:t>kts</a:t>
            </a:r>
            <a:endParaRPr lang="en-US" sz="2000" dirty="0">
              <a:solidFill>
                <a:srgbClr val="00FF00"/>
              </a:solidFill>
              <a:latin typeface="Calibri" panose="020F0502020204030204" pitchFamily="34" charset="0"/>
            </a:endParaRPr>
          </a:p>
          <a:p>
            <a:r>
              <a:rPr lang="en-US" sz="2000" dirty="0">
                <a:solidFill>
                  <a:srgbClr val="00FF00"/>
                </a:solidFill>
                <a:latin typeface="Calibri" panose="020F0502020204030204" pitchFamily="34" charset="0"/>
              </a:rPr>
              <a:t>Yellow  &gt; 50 </a:t>
            </a:r>
            <a:r>
              <a:rPr lang="en-US" sz="2000" dirty="0" err="1">
                <a:solidFill>
                  <a:srgbClr val="00FF00"/>
                </a:solidFill>
                <a:latin typeface="Calibri" panose="020F0502020204030204" pitchFamily="34" charset="0"/>
              </a:rPr>
              <a:t>kts</a:t>
            </a:r>
            <a:endParaRPr lang="en-US" sz="2000" dirty="0">
              <a:solidFill>
                <a:srgbClr val="00FF00"/>
              </a:solidFill>
              <a:latin typeface="Calibri" panose="020F0502020204030204" pitchFamily="34" charset="0"/>
            </a:endParaRPr>
          </a:p>
          <a:p>
            <a:pPr marL="457200" indent="-457200">
              <a:buFont typeface="Arial" panose="020B0604020202020204" pitchFamily="34" charset="0"/>
              <a:buChar char="•"/>
            </a:pPr>
            <a:endParaRPr lang="en-US" sz="2000" dirty="0">
              <a:solidFill>
                <a:srgbClr val="00FF00"/>
              </a:solidFill>
              <a:latin typeface="Calibri" panose="020F050202020403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600" y="990600"/>
            <a:ext cx="4868333" cy="525779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3600" y="990600"/>
            <a:ext cx="4868333" cy="5257799"/>
          </a:xfrm>
          <a:prstGeom prst="rect">
            <a:avLst/>
          </a:prstGeom>
        </p:spPr>
      </p:pic>
      <p:sp>
        <p:nvSpPr>
          <p:cNvPr id="14" name="TextBox 13"/>
          <p:cNvSpPr txBox="1"/>
          <p:nvPr/>
        </p:nvSpPr>
        <p:spPr>
          <a:xfrm>
            <a:off x="7086600" y="1143000"/>
            <a:ext cx="1905000" cy="1323439"/>
          </a:xfrm>
          <a:prstGeom prst="rect">
            <a:avLst/>
          </a:prstGeom>
          <a:noFill/>
        </p:spPr>
        <p:txBody>
          <a:bodyPr wrap="square" rtlCol="0">
            <a:spAutoFit/>
          </a:bodyPr>
          <a:lstStyle/>
          <a:p>
            <a:r>
              <a:rPr lang="en-US" sz="2000" dirty="0" smtClean="0">
                <a:solidFill>
                  <a:srgbClr val="00FF00"/>
                </a:solidFill>
                <a:latin typeface="Calibri" panose="020F0502020204030204" pitchFamily="34" charset="0"/>
              </a:rPr>
              <a:t>11/04/2014</a:t>
            </a:r>
          </a:p>
          <a:p>
            <a:r>
              <a:rPr lang="en-US" sz="2000" dirty="0" smtClean="0">
                <a:solidFill>
                  <a:srgbClr val="00FF00"/>
                </a:solidFill>
                <a:latin typeface="Calibri" panose="020F0502020204030204" pitchFamily="34" charset="0"/>
              </a:rPr>
              <a:t>0118Z</a:t>
            </a:r>
          </a:p>
          <a:p>
            <a:r>
              <a:rPr lang="en-US" sz="2000" dirty="0" smtClean="0">
                <a:solidFill>
                  <a:srgbClr val="00FF00"/>
                </a:solidFill>
                <a:latin typeface="Calibri" panose="020F0502020204030204" pitchFamily="34" charset="0"/>
              </a:rPr>
              <a:t>ASCAT</a:t>
            </a:r>
          </a:p>
          <a:p>
            <a:r>
              <a:rPr lang="en-US" sz="2000" dirty="0" smtClean="0">
                <a:solidFill>
                  <a:srgbClr val="00FF00"/>
                </a:solidFill>
                <a:latin typeface="Calibri" panose="020F0502020204030204" pitchFamily="34" charset="0"/>
              </a:rPr>
              <a:t>12.5 km vectors </a:t>
            </a:r>
            <a:endParaRPr lang="en-US" sz="2000" dirty="0">
              <a:solidFill>
                <a:srgbClr val="00FF00"/>
              </a:solidFill>
              <a:latin typeface="Calibri" panose="020F0502020204030204" pitchFamily="34" charset="0"/>
            </a:endParaRPr>
          </a:p>
        </p:txBody>
      </p:sp>
      <p:sp>
        <p:nvSpPr>
          <p:cNvPr id="15" name="TextBox 14"/>
          <p:cNvSpPr txBox="1"/>
          <p:nvPr/>
        </p:nvSpPr>
        <p:spPr>
          <a:xfrm>
            <a:off x="7086600" y="2819400"/>
            <a:ext cx="1905000" cy="1323439"/>
          </a:xfrm>
          <a:prstGeom prst="rect">
            <a:avLst/>
          </a:prstGeom>
          <a:noFill/>
        </p:spPr>
        <p:txBody>
          <a:bodyPr wrap="square" rtlCol="0">
            <a:spAutoFit/>
          </a:bodyPr>
          <a:lstStyle/>
          <a:p>
            <a:r>
              <a:rPr lang="en-US" sz="2000" dirty="0" smtClean="0">
                <a:solidFill>
                  <a:srgbClr val="00FF00"/>
                </a:solidFill>
                <a:latin typeface="Calibri" panose="020F0502020204030204" pitchFamily="34" charset="0"/>
              </a:rPr>
              <a:t>11/05/2014</a:t>
            </a:r>
          </a:p>
          <a:p>
            <a:r>
              <a:rPr lang="en-US" sz="2000" dirty="0" smtClean="0">
                <a:solidFill>
                  <a:srgbClr val="00FF00"/>
                </a:solidFill>
                <a:latin typeface="Calibri" panose="020F0502020204030204" pitchFamily="34" charset="0"/>
              </a:rPr>
              <a:t>0056Z</a:t>
            </a:r>
          </a:p>
          <a:p>
            <a:r>
              <a:rPr lang="en-US" sz="2000" dirty="0" smtClean="0">
                <a:solidFill>
                  <a:srgbClr val="00FF00"/>
                </a:solidFill>
                <a:latin typeface="Calibri" panose="020F0502020204030204" pitchFamily="34" charset="0"/>
              </a:rPr>
              <a:t>ASCAT</a:t>
            </a:r>
          </a:p>
          <a:p>
            <a:r>
              <a:rPr lang="en-US" sz="2000" dirty="0" smtClean="0">
                <a:solidFill>
                  <a:srgbClr val="00FF00"/>
                </a:solidFill>
                <a:latin typeface="Calibri" panose="020F0502020204030204" pitchFamily="34" charset="0"/>
              </a:rPr>
              <a:t>12.5 km vectors </a:t>
            </a:r>
            <a:endParaRPr lang="en-US" sz="2000" dirty="0">
              <a:solidFill>
                <a:srgbClr val="00FF00"/>
              </a:solidFill>
              <a:latin typeface="Calibri" panose="020F0502020204030204" pitchFamily="34" charset="0"/>
            </a:endParaRPr>
          </a:p>
        </p:txBody>
      </p:sp>
      <p:sp>
        <p:nvSpPr>
          <p:cNvPr id="16" name="TextBox 15"/>
          <p:cNvSpPr txBox="1"/>
          <p:nvPr/>
        </p:nvSpPr>
        <p:spPr>
          <a:xfrm>
            <a:off x="7086600" y="4572000"/>
            <a:ext cx="1905000" cy="1323439"/>
          </a:xfrm>
          <a:prstGeom prst="rect">
            <a:avLst/>
          </a:prstGeom>
          <a:noFill/>
        </p:spPr>
        <p:txBody>
          <a:bodyPr wrap="square" rtlCol="0">
            <a:spAutoFit/>
          </a:bodyPr>
          <a:lstStyle/>
          <a:p>
            <a:r>
              <a:rPr lang="en-US" sz="2000" dirty="0" smtClean="0">
                <a:solidFill>
                  <a:srgbClr val="00FF00"/>
                </a:solidFill>
                <a:latin typeface="Calibri" panose="020F0502020204030204" pitchFamily="34" charset="0"/>
              </a:rPr>
              <a:t>11/05/2014</a:t>
            </a:r>
          </a:p>
          <a:p>
            <a:r>
              <a:rPr lang="en-US" sz="2000" dirty="0" smtClean="0">
                <a:solidFill>
                  <a:srgbClr val="00FF00"/>
                </a:solidFill>
                <a:latin typeface="Calibri" panose="020F0502020204030204" pitchFamily="34" charset="0"/>
              </a:rPr>
              <a:t>0629Z</a:t>
            </a:r>
          </a:p>
          <a:p>
            <a:r>
              <a:rPr lang="en-US" sz="2000" dirty="0" err="1" smtClean="0">
                <a:solidFill>
                  <a:srgbClr val="00FF00"/>
                </a:solidFill>
                <a:latin typeface="Calibri" panose="020F0502020204030204" pitchFamily="34" charset="0"/>
              </a:rPr>
              <a:t>RapidSCAT</a:t>
            </a:r>
            <a:endParaRPr lang="en-US" sz="2000" dirty="0" smtClean="0">
              <a:solidFill>
                <a:srgbClr val="00FF00"/>
              </a:solidFill>
              <a:latin typeface="Calibri" panose="020F0502020204030204" pitchFamily="34" charset="0"/>
            </a:endParaRPr>
          </a:p>
          <a:p>
            <a:r>
              <a:rPr lang="en-US" sz="2000" dirty="0" smtClean="0">
                <a:solidFill>
                  <a:srgbClr val="00FF00"/>
                </a:solidFill>
                <a:latin typeface="Calibri" panose="020F0502020204030204" pitchFamily="34" charset="0"/>
              </a:rPr>
              <a:t>25 km vectors </a:t>
            </a:r>
            <a:endParaRPr lang="en-US" sz="2000" dirty="0">
              <a:solidFill>
                <a:srgbClr val="00FF00"/>
              </a:solidFill>
              <a:latin typeface="Calibri" panose="020F0502020204030204" pitchFamily="34" charset="0"/>
            </a:endParaRPr>
          </a:p>
        </p:txBody>
      </p:sp>
      <p:sp>
        <p:nvSpPr>
          <p:cNvPr id="17" name="TextBox 16"/>
          <p:cNvSpPr txBox="1"/>
          <p:nvPr/>
        </p:nvSpPr>
        <p:spPr>
          <a:xfrm>
            <a:off x="76200" y="5315942"/>
            <a:ext cx="1905000" cy="707886"/>
          </a:xfrm>
          <a:prstGeom prst="rect">
            <a:avLst/>
          </a:prstGeom>
          <a:noFill/>
        </p:spPr>
        <p:txBody>
          <a:bodyPr wrap="square" rtlCol="0">
            <a:spAutoFit/>
          </a:bodyPr>
          <a:lstStyle/>
          <a:p>
            <a:r>
              <a:rPr lang="en-US" sz="2000" dirty="0" smtClean="0">
                <a:solidFill>
                  <a:srgbClr val="FF0000"/>
                </a:solidFill>
                <a:latin typeface="Calibri" panose="020F0502020204030204" pitchFamily="34" charset="0"/>
              </a:rPr>
              <a:t>Significant decrease in R34</a:t>
            </a:r>
            <a:endParaRPr lang="en-US" sz="2000" dirty="0">
              <a:solidFill>
                <a:srgbClr val="FF0000"/>
              </a:solidFill>
              <a:latin typeface="Calibri" panose="020F0502020204030204" pitchFamily="34" charset="0"/>
            </a:endParaRPr>
          </a:p>
        </p:txBody>
      </p:sp>
      <p:sp>
        <p:nvSpPr>
          <p:cNvPr id="18" name="TextBox 17"/>
          <p:cNvSpPr txBox="1"/>
          <p:nvPr/>
        </p:nvSpPr>
        <p:spPr>
          <a:xfrm>
            <a:off x="8534400" y="6400800"/>
            <a:ext cx="457199" cy="338554"/>
          </a:xfrm>
          <a:prstGeom prst="rect">
            <a:avLst/>
          </a:prstGeom>
          <a:noFill/>
        </p:spPr>
        <p:txBody>
          <a:bodyPr wrap="square" rtlCol="0">
            <a:spAutoFit/>
          </a:bodyPr>
          <a:lstStyle/>
          <a:p>
            <a:pPr algn="r"/>
            <a:fld id="{2889A241-315B-40BA-8534-99A15F06690E}" type="slidenum">
              <a:rPr lang="en-US" sz="1600" smtClean="0">
                <a:solidFill>
                  <a:schemeClr val="tx1"/>
                </a:solidFill>
                <a:latin typeface="Calibri" panose="020F0502020204030204" pitchFamily="34" charset="0"/>
              </a:rPr>
              <a:pPr algn="r"/>
              <a:t>13</a:t>
            </a:fld>
            <a:endParaRPr lang="en-US" sz="16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1814717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xit" presetSubtype="0" fill="hold" grpId="1" nodeType="withEffect">
                                  <p:stCondLst>
                                    <p:cond delay="0"/>
                                  </p:stCondLst>
                                  <p:childTnLst>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5" grpId="1"/>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4699" name="Text Box 346"/>
          <p:cNvSpPr txBox="1">
            <a:spLocks noChangeArrowheads="1"/>
          </p:cNvSpPr>
          <p:nvPr/>
        </p:nvSpPr>
        <p:spPr bwMode="auto">
          <a:xfrm>
            <a:off x="3657600" y="188634"/>
            <a:ext cx="2133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dirty="0" err="1" smtClean="0">
                <a:solidFill>
                  <a:srgbClr val="FFFF00"/>
                </a:solidFill>
                <a:latin typeface="Calibri" panose="020F0502020204030204" pitchFamily="34" charset="0"/>
              </a:rPr>
              <a:t>RapidSCAT</a:t>
            </a:r>
            <a:endParaRPr lang="en-US" sz="3200" b="1" dirty="0">
              <a:solidFill>
                <a:srgbClr val="FFFF00"/>
              </a:solidFill>
              <a:latin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762"/>
            <a:ext cx="1399889" cy="985838"/>
          </a:xfrm>
          <a:prstGeom prst="rect">
            <a:avLst/>
          </a:prstGeom>
        </p:spPr>
      </p:pic>
      <p:cxnSp>
        <p:nvCxnSpPr>
          <p:cNvPr id="3" name="Straight Connector 2"/>
          <p:cNvCxnSpPr/>
          <p:nvPr/>
        </p:nvCxnSpPr>
        <p:spPr bwMode="auto">
          <a:xfrm>
            <a:off x="0" y="9906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 name="Rectangle 2"/>
          <p:cNvSpPr>
            <a:spLocks noChangeArrowheads="1"/>
          </p:cNvSpPr>
          <p:nvPr/>
        </p:nvSpPr>
        <p:spPr bwMode="auto">
          <a:xfrm>
            <a:off x="685800" y="6289675"/>
            <a:ext cx="7772400" cy="41592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buClrTx/>
              <a:buSzTx/>
              <a:buFontTx/>
              <a:buNone/>
            </a:pPr>
            <a:r>
              <a:rPr lang="en-US" altLang="en-US" sz="2000" dirty="0" smtClean="0">
                <a:solidFill>
                  <a:srgbClr val="002060"/>
                </a:solidFill>
                <a:latin typeface="Calibri" pitchFamily="34" charset="0"/>
                <a:cs typeface="Arial" pitchFamily="34" charset="0"/>
              </a:rPr>
              <a:t>Where is the disturbance center?</a:t>
            </a:r>
            <a:endParaRPr lang="en-US" altLang="en-US" sz="2000" b="1" dirty="0">
              <a:solidFill>
                <a:srgbClr val="002060"/>
              </a:solidFill>
              <a:latin typeface="Calibri" pitchFamily="34" charset="0"/>
              <a:cs typeface="Arial"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3100" y="990600"/>
            <a:ext cx="5257800" cy="52578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3100" y="999091"/>
            <a:ext cx="5257800" cy="5257800"/>
          </a:xfrm>
          <a:prstGeom prst="rect">
            <a:avLst/>
          </a:prstGeom>
        </p:spPr>
      </p:pic>
      <p:sp>
        <p:nvSpPr>
          <p:cNvPr id="11" name="TextBox 10"/>
          <p:cNvSpPr txBox="1"/>
          <p:nvPr/>
        </p:nvSpPr>
        <p:spPr>
          <a:xfrm>
            <a:off x="7200900" y="990600"/>
            <a:ext cx="1905000" cy="5447645"/>
          </a:xfrm>
          <a:prstGeom prst="rect">
            <a:avLst/>
          </a:prstGeom>
          <a:noFill/>
        </p:spPr>
        <p:txBody>
          <a:bodyPr wrap="square" rtlCol="0">
            <a:spAutoFit/>
          </a:bodyPr>
          <a:lstStyle/>
          <a:p>
            <a:pPr algn="ctr"/>
            <a:r>
              <a:rPr lang="en-US" sz="2800" dirty="0" smtClean="0">
                <a:solidFill>
                  <a:srgbClr val="00FF00"/>
                </a:solidFill>
                <a:latin typeface="Calibri" panose="020F0502020204030204" pitchFamily="34" charset="0"/>
              </a:rPr>
              <a:t>Note: </a:t>
            </a:r>
            <a:r>
              <a:rPr lang="en-US" sz="2800" dirty="0" err="1" smtClean="0">
                <a:solidFill>
                  <a:srgbClr val="00FF00"/>
                </a:solidFill>
                <a:latin typeface="Calibri" panose="020F0502020204030204" pitchFamily="34" charset="0"/>
              </a:rPr>
              <a:t>RapidSCAT</a:t>
            </a:r>
            <a:r>
              <a:rPr lang="en-US" sz="2800" dirty="0" smtClean="0">
                <a:solidFill>
                  <a:srgbClr val="00FF00"/>
                </a:solidFill>
                <a:latin typeface="Calibri" panose="020F0502020204030204" pitchFamily="34" charset="0"/>
              </a:rPr>
              <a:t> can be unavailable during:</a:t>
            </a:r>
          </a:p>
          <a:p>
            <a:pPr marL="457200" indent="-457200">
              <a:buFont typeface="Arial" panose="020B0604020202020204" pitchFamily="34" charset="0"/>
              <a:buChar char="•"/>
            </a:pPr>
            <a:endParaRPr lang="en-US" sz="2000" dirty="0" smtClean="0">
              <a:solidFill>
                <a:srgbClr val="00FF00"/>
              </a:solidFill>
              <a:latin typeface="Calibri" panose="020F0502020204030204" pitchFamily="34" charset="0"/>
            </a:endParaRPr>
          </a:p>
          <a:p>
            <a:pPr marL="457200" indent="-457200">
              <a:buFont typeface="Arial" panose="020B0604020202020204" pitchFamily="34" charset="0"/>
              <a:buChar char="•"/>
            </a:pPr>
            <a:r>
              <a:rPr lang="en-US" sz="2000" dirty="0" smtClean="0">
                <a:solidFill>
                  <a:srgbClr val="00FF00"/>
                </a:solidFill>
                <a:latin typeface="Calibri" panose="020F0502020204030204" pitchFamily="34" charset="0"/>
              </a:rPr>
              <a:t>ISS Attitude Maneuvers</a:t>
            </a:r>
          </a:p>
          <a:p>
            <a:pPr marL="457200" indent="-457200">
              <a:buFont typeface="Arial" panose="020B0604020202020204" pitchFamily="34" charset="0"/>
              <a:buChar char="•"/>
            </a:pPr>
            <a:endParaRPr lang="en-US" dirty="0">
              <a:solidFill>
                <a:srgbClr val="00FF00"/>
              </a:solidFill>
              <a:latin typeface="Calibri" panose="020F0502020204030204" pitchFamily="34" charset="0"/>
            </a:endParaRPr>
          </a:p>
          <a:p>
            <a:pPr marL="457200" indent="-457200">
              <a:buFont typeface="Arial" panose="020B0604020202020204" pitchFamily="34" charset="0"/>
              <a:buChar char="•"/>
            </a:pPr>
            <a:r>
              <a:rPr lang="en-US" sz="2000" dirty="0" smtClean="0">
                <a:solidFill>
                  <a:srgbClr val="00FF00"/>
                </a:solidFill>
                <a:latin typeface="Calibri" panose="020F0502020204030204" pitchFamily="34" charset="0"/>
              </a:rPr>
              <a:t>Resupply ships</a:t>
            </a:r>
          </a:p>
          <a:p>
            <a:pPr marL="457200" indent="-457200">
              <a:buFont typeface="Arial" panose="020B0604020202020204" pitchFamily="34" charset="0"/>
              <a:buChar char="•"/>
            </a:pPr>
            <a:endParaRPr lang="en-US" dirty="0" smtClean="0">
              <a:solidFill>
                <a:srgbClr val="00FF00"/>
              </a:solidFill>
              <a:latin typeface="Calibri" panose="020F0502020204030204" pitchFamily="34" charset="0"/>
            </a:endParaRPr>
          </a:p>
          <a:p>
            <a:pPr marL="457200" indent="-457200">
              <a:buFont typeface="Arial" panose="020B0604020202020204" pitchFamily="34" charset="0"/>
              <a:buChar char="•"/>
            </a:pPr>
            <a:r>
              <a:rPr lang="en-US" sz="2000" dirty="0" smtClean="0">
                <a:solidFill>
                  <a:srgbClr val="00FF00"/>
                </a:solidFill>
                <a:latin typeface="Calibri" panose="020F0502020204030204" pitchFamily="34" charset="0"/>
              </a:rPr>
              <a:t>When other ISS needs take precedence</a:t>
            </a:r>
            <a:endParaRPr lang="en-US" sz="2000" dirty="0">
              <a:solidFill>
                <a:srgbClr val="00FF00"/>
              </a:solidFill>
              <a:latin typeface="Calibri" panose="020F0502020204030204" pitchFamily="34" charset="0"/>
            </a:endParaRPr>
          </a:p>
        </p:txBody>
      </p:sp>
      <p:sp>
        <p:nvSpPr>
          <p:cNvPr id="12" name="TextBox 11"/>
          <p:cNvSpPr txBox="1"/>
          <p:nvPr/>
        </p:nvSpPr>
        <p:spPr>
          <a:xfrm>
            <a:off x="10297" y="1600200"/>
            <a:ext cx="1905000" cy="3046988"/>
          </a:xfrm>
          <a:prstGeom prst="rect">
            <a:avLst/>
          </a:prstGeom>
          <a:noFill/>
        </p:spPr>
        <p:txBody>
          <a:bodyPr wrap="square" rtlCol="0">
            <a:spAutoFit/>
          </a:bodyPr>
          <a:lstStyle/>
          <a:p>
            <a:pPr algn="ctr"/>
            <a:r>
              <a:rPr lang="en-US" sz="2800" dirty="0" smtClean="0">
                <a:solidFill>
                  <a:srgbClr val="00FF00"/>
                </a:solidFill>
                <a:latin typeface="Calibri" panose="020F0502020204030204" pitchFamily="34" charset="0"/>
              </a:rPr>
              <a:t>Pre-Very Intense TC </a:t>
            </a:r>
            <a:r>
              <a:rPr lang="en-US" sz="2800" dirty="0" err="1" smtClean="0">
                <a:solidFill>
                  <a:srgbClr val="00FF00"/>
                </a:solidFill>
                <a:latin typeface="Calibri" panose="020F0502020204030204" pitchFamily="34" charset="0"/>
              </a:rPr>
              <a:t>Bansi</a:t>
            </a:r>
            <a:endParaRPr lang="en-US" sz="2800" dirty="0" smtClean="0">
              <a:solidFill>
                <a:srgbClr val="00FF00"/>
              </a:solidFill>
              <a:latin typeface="Calibri" panose="020F0502020204030204" pitchFamily="34" charset="0"/>
            </a:endParaRPr>
          </a:p>
          <a:p>
            <a:pPr marL="457200" indent="-457200">
              <a:buFont typeface="Arial" panose="020B0604020202020204" pitchFamily="34" charset="0"/>
              <a:buChar char="•"/>
            </a:pPr>
            <a:endParaRPr lang="en-US" sz="2000" dirty="0" smtClean="0">
              <a:solidFill>
                <a:srgbClr val="00FF00"/>
              </a:solidFill>
              <a:latin typeface="Calibri" panose="020F0502020204030204" pitchFamily="34" charset="0"/>
            </a:endParaRPr>
          </a:p>
          <a:p>
            <a:pPr marL="457200" indent="-457200">
              <a:buFont typeface="Arial" panose="020B0604020202020204" pitchFamily="34" charset="0"/>
              <a:buChar char="•"/>
            </a:pPr>
            <a:r>
              <a:rPr lang="en-US" sz="2000" dirty="0" smtClean="0">
                <a:solidFill>
                  <a:srgbClr val="00FF00"/>
                </a:solidFill>
                <a:latin typeface="Calibri" panose="020F0502020204030204" pitchFamily="34" charset="0"/>
              </a:rPr>
              <a:t>01-08-2015 @ ~1330Z</a:t>
            </a:r>
          </a:p>
          <a:p>
            <a:pPr marL="457200" lvl="0" indent="-457200">
              <a:buFont typeface="Arial" panose="020B0604020202020204" pitchFamily="34" charset="0"/>
              <a:buChar char="•"/>
            </a:pPr>
            <a:endParaRPr lang="en-US" dirty="0">
              <a:solidFill>
                <a:srgbClr val="00FF00"/>
              </a:solidFill>
              <a:latin typeface="Calibri" panose="020F0502020204030204" pitchFamily="34" charset="0"/>
            </a:endParaRPr>
          </a:p>
          <a:p>
            <a:pPr marL="457200" lvl="0" indent="-457200">
              <a:buFont typeface="Arial" panose="020B0604020202020204" pitchFamily="34" charset="0"/>
              <a:buChar char="•"/>
            </a:pPr>
            <a:r>
              <a:rPr lang="en-US" sz="2000" dirty="0" smtClean="0">
                <a:solidFill>
                  <a:srgbClr val="00FF00"/>
                </a:solidFill>
                <a:latin typeface="Calibri" panose="020F0502020204030204" pitchFamily="34" charset="0"/>
              </a:rPr>
              <a:t>Meteosat-7 Visible</a:t>
            </a:r>
            <a:endParaRPr lang="en-US" sz="2000" dirty="0">
              <a:solidFill>
                <a:srgbClr val="00FF00"/>
              </a:solidFill>
              <a:latin typeface="Calibri" panose="020F0502020204030204" pitchFamily="34" charset="0"/>
            </a:endParaRPr>
          </a:p>
        </p:txBody>
      </p:sp>
      <p:sp>
        <p:nvSpPr>
          <p:cNvPr id="10" name="TextBox 9"/>
          <p:cNvSpPr txBox="1"/>
          <p:nvPr/>
        </p:nvSpPr>
        <p:spPr>
          <a:xfrm>
            <a:off x="8534400" y="6400800"/>
            <a:ext cx="457199" cy="338554"/>
          </a:xfrm>
          <a:prstGeom prst="rect">
            <a:avLst/>
          </a:prstGeom>
          <a:noFill/>
        </p:spPr>
        <p:txBody>
          <a:bodyPr wrap="square" rtlCol="0">
            <a:spAutoFit/>
          </a:bodyPr>
          <a:lstStyle/>
          <a:p>
            <a:pPr algn="r"/>
            <a:fld id="{2889A241-315B-40BA-8534-99A15F06690E}" type="slidenum">
              <a:rPr lang="en-US" sz="1600" smtClean="0">
                <a:solidFill>
                  <a:schemeClr val="tx1"/>
                </a:solidFill>
                <a:latin typeface="Calibri" panose="020F0502020204030204" pitchFamily="34" charset="0"/>
              </a:rPr>
              <a:pPr algn="r"/>
              <a:t>14</a:t>
            </a:fld>
            <a:endParaRPr lang="en-US" sz="16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37020957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4699" name="Text Box 346"/>
          <p:cNvSpPr txBox="1">
            <a:spLocks noChangeArrowheads="1"/>
          </p:cNvSpPr>
          <p:nvPr/>
        </p:nvSpPr>
        <p:spPr bwMode="auto">
          <a:xfrm>
            <a:off x="1828800" y="-76200"/>
            <a:ext cx="6934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200" dirty="0" smtClean="0">
                <a:solidFill>
                  <a:srgbClr val="FFFF00"/>
                </a:solidFill>
                <a:latin typeface="Calibri" panose="020F0502020204030204" pitchFamily="34" charset="0"/>
              </a:rPr>
              <a:t>Advanced Technology Microwave Sounder (ATMS)</a:t>
            </a:r>
            <a:endParaRPr lang="en-US" sz="3200" b="1" dirty="0">
              <a:solidFill>
                <a:srgbClr val="FFFF00"/>
              </a:solidFill>
              <a:latin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762"/>
            <a:ext cx="1399889" cy="985838"/>
          </a:xfrm>
          <a:prstGeom prst="rect">
            <a:avLst/>
          </a:prstGeom>
        </p:spPr>
      </p:pic>
      <p:cxnSp>
        <p:nvCxnSpPr>
          <p:cNvPr id="3" name="Straight Connector 2"/>
          <p:cNvCxnSpPr/>
          <p:nvPr/>
        </p:nvCxnSpPr>
        <p:spPr bwMode="auto">
          <a:xfrm>
            <a:off x="0" y="9906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 name="Text Box 9"/>
          <p:cNvSpPr txBox="1">
            <a:spLocks noChangeArrowheads="1"/>
          </p:cNvSpPr>
          <p:nvPr/>
        </p:nvSpPr>
        <p:spPr bwMode="auto">
          <a:xfrm>
            <a:off x="228600" y="15240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b="1" dirty="0">
              <a:solidFill>
                <a:srgbClr val="00279F"/>
              </a:solidFill>
              <a:latin typeface="Times New Roman" pitchFamily="18" charset="0"/>
            </a:endParaRPr>
          </a:p>
        </p:txBody>
      </p:sp>
      <p:sp>
        <p:nvSpPr>
          <p:cNvPr id="7" name="Text Box 10"/>
          <p:cNvSpPr txBox="1">
            <a:spLocks noChangeArrowheads="1"/>
          </p:cNvSpPr>
          <p:nvPr/>
        </p:nvSpPr>
        <p:spPr bwMode="auto">
          <a:xfrm>
            <a:off x="457200" y="19050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2400" dirty="0">
              <a:latin typeface="Times New Roman" pitchFamily="18" charset="0"/>
            </a:endParaRPr>
          </a:p>
        </p:txBody>
      </p:sp>
      <p:sp>
        <p:nvSpPr>
          <p:cNvPr id="8" name="Text Box 11"/>
          <p:cNvSpPr txBox="1">
            <a:spLocks noChangeArrowheads="1"/>
          </p:cNvSpPr>
          <p:nvPr/>
        </p:nvSpPr>
        <p:spPr bwMode="auto">
          <a:xfrm>
            <a:off x="152400" y="1371600"/>
            <a:ext cx="8801100" cy="5093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solidFill>
                  <a:srgbClr val="00CD9B"/>
                </a:solidFill>
                <a:latin typeface="Times New Roman" pitchFamily="18" charset="0"/>
              </a:rPr>
              <a:t>Sensor:</a:t>
            </a:r>
            <a:r>
              <a:rPr lang="en-US" sz="2000" b="1" dirty="0">
                <a:solidFill>
                  <a:srgbClr val="B40069"/>
                </a:solidFill>
                <a:latin typeface="Times New Roman" pitchFamily="18" charset="0"/>
              </a:rPr>
              <a:t>  	</a:t>
            </a:r>
            <a:r>
              <a:rPr lang="en-US" sz="2000" b="1" dirty="0" smtClean="0">
                <a:latin typeface="Times New Roman" pitchFamily="18" charset="0"/>
              </a:rPr>
              <a:t>Cross-Track Microwave Sounder</a:t>
            </a:r>
            <a:endParaRPr lang="en-US" sz="2000" b="1" dirty="0">
              <a:latin typeface="Times New Roman" pitchFamily="18" charset="0"/>
            </a:endParaRPr>
          </a:p>
          <a:p>
            <a:pPr eaLnBrk="1" hangingPunct="1"/>
            <a:r>
              <a:rPr lang="en-US" sz="2000" b="1" dirty="0">
                <a:solidFill>
                  <a:srgbClr val="00CD9B"/>
                </a:solidFill>
                <a:latin typeface="Times New Roman" pitchFamily="18" charset="0"/>
              </a:rPr>
              <a:t>Spacecraft:</a:t>
            </a:r>
            <a:r>
              <a:rPr lang="en-US" sz="2000" b="1" dirty="0">
                <a:solidFill>
                  <a:schemeClr val="bg1"/>
                </a:solidFill>
                <a:latin typeface="Times New Roman" pitchFamily="18" charset="0"/>
              </a:rPr>
              <a:t>  	</a:t>
            </a:r>
            <a:r>
              <a:rPr lang="en-US" sz="2000" b="1" dirty="0" smtClean="0">
                <a:latin typeface="Times New Roman" pitchFamily="18" charset="0"/>
              </a:rPr>
              <a:t>Suomi-NPP</a:t>
            </a:r>
            <a:endParaRPr lang="en-US" sz="2000" b="1" dirty="0">
              <a:latin typeface="Times New Roman" pitchFamily="18" charset="0"/>
            </a:endParaRPr>
          </a:p>
          <a:p>
            <a:pPr eaLnBrk="1" hangingPunct="1"/>
            <a:r>
              <a:rPr lang="en-US" sz="2000" b="1" dirty="0">
                <a:solidFill>
                  <a:srgbClr val="00CD9B"/>
                </a:solidFill>
                <a:latin typeface="Times New Roman" pitchFamily="18" charset="0"/>
              </a:rPr>
              <a:t>Launch:</a:t>
            </a:r>
            <a:r>
              <a:rPr lang="en-US" sz="2000" b="1" dirty="0">
                <a:solidFill>
                  <a:schemeClr val="bg1"/>
                </a:solidFill>
                <a:latin typeface="Times New Roman" pitchFamily="18" charset="0"/>
              </a:rPr>
              <a:t>  	</a:t>
            </a:r>
            <a:r>
              <a:rPr lang="en-US" sz="2000" b="1" dirty="0" smtClean="0">
                <a:latin typeface="Times New Roman" pitchFamily="18" charset="0"/>
              </a:rPr>
              <a:t>Oct 28, 2011   [1330 orbit]</a:t>
            </a:r>
            <a:endParaRPr lang="en-US" sz="2000" b="1" dirty="0">
              <a:latin typeface="Times New Roman" pitchFamily="18" charset="0"/>
            </a:endParaRPr>
          </a:p>
          <a:p>
            <a:pPr eaLnBrk="1" hangingPunct="1"/>
            <a:r>
              <a:rPr lang="en-US" sz="2000" b="1" dirty="0">
                <a:solidFill>
                  <a:srgbClr val="00CD9B"/>
                </a:solidFill>
                <a:latin typeface="Times New Roman" pitchFamily="18" charset="0"/>
              </a:rPr>
              <a:t>Heritage:</a:t>
            </a:r>
            <a:r>
              <a:rPr lang="en-US" sz="2000" b="1" dirty="0">
                <a:solidFill>
                  <a:schemeClr val="bg1"/>
                </a:solidFill>
                <a:latin typeface="Times New Roman" pitchFamily="18" charset="0"/>
              </a:rPr>
              <a:t>	</a:t>
            </a:r>
            <a:r>
              <a:rPr lang="en-US" sz="2000" b="1" dirty="0" smtClean="0">
                <a:latin typeface="Times New Roman" pitchFamily="18" charset="0"/>
              </a:rPr>
              <a:t>AMSU-A, MHS</a:t>
            </a:r>
            <a:endParaRPr lang="en-US" sz="2000" b="1" dirty="0">
              <a:latin typeface="Times New Roman" pitchFamily="18" charset="0"/>
            </a:endParaRPr>
          </a:p>
          <a:p>
            <a:pPr eaLnBrk="1" hangingPunct="1">
              <a:lnSpc>
                <a:spcPct val="75000"/>
              </a:lnSpc>
            </a:pPr>
            <a:endParaRPr lang="en-US" sz="2000" b="1" dirty="0">
              <a:solidFill>
                <a:schemeClr val="bg1"/>
              </a:solidFill>
              <a:latin typeface="Times New Roman" pitchFamily="18" charset="0"/>
            </a:endParaRPr>
          </a:p>
          <a:p>
            <a:pPr eaLnBrk="1" hangingPunct="1"/>
            <a:r>
              <a:rPr lang="en-US" sz="2000" b="1" dirty="0">
                <a:solidFill>
                  <a:srgbClr val="00CD9B"/>
                </a:solidFill>
                <a:latin typeface="Times New Roman" pitchFamily="18" charset="0"/>
              </a:rPr>
              <a:t>Channels:</a:t>
            </a:r>
            <a:r>
              <a:rPr lang="en-US" sz="2000" b="1" dirty="0">
                <a:solidFill>
                  <a:schemeClr val="bg1"/>
                </a:solidFill>
                <a:latin typeface="Times New Roman" pitchFamily="18" charset="0"/>
              </a:rPr>
              <a:t>    </a:t>
            </a:r>
            <a:r>
              <a:rPr lang="en-US" sz="2000" b="1" dirty="0" smtClean="0">
                <a:latin typeface="Times New Roman" pitchFamily="18" charset="0"/>
              </a:rPr>
              <a:t>23</a:t>
            </a:r>
            <a:r>
              <a:rPr lang="en-US" sz="2000" b="1" dirty="0">
                <a:latin typeface="Times New Roman" pitchFamily="18" charset="0"/>
              </a:rPr>
              <a:t>, </a:t>
            </a:r>
            <a:r>
              <a:rPr lang="en-US" sz="2000" b="1" dirty="0" smtClean="0">
                <a:latin typeface="Times New Roman" pitchFamily="18" charset="0"/>
              </a:rPr>
              <a:t>31, 88, 166, 183  </a:t>
            </a:r>
            <a:r>
              <a:rPr lang="en-US" sz="2000" b="1" dirty="0">
                <a:latin typeface="Times New Roman" pitchFamily="18" charset="0"/>
              </a:rPr>
              <a:t>GHz</a:t>
            </a:r>
            <a:r>
              <a:rPr lang="en-US" sz="2000" b="1" dirty="0">
                <a:solidFill>
                  <a:schemeClr val="bg1"/>
                </a:solidFill>
                <a:latin typeface="Times New Roman" pitchFamily="18" charset="0"/>
              </a:rPr>
              <a:t>	</a:t>
            </a:r>
          </a:p>
          <a:p>
            <a:pPr eaLnBrk="1" hangingPunct="1"/>
            <a:r>
              <a:rPr lang="en-US" sz="2000" b="1" dirty="0">
                <a:solidFill>
                  <a:schemeClr val="bg1"/>
                </a:solidFill>
                <a:latin typeface="Times New Roman" pitchFamily="18" charset="0"/>
              </a:rPr>
              <a:t>	       </a:t>
            </a:r>
            <a:r>
              <a:rPr lang="en-US" sz="2000" b="1" dirty="0" smtClean="0">
                <a:latin typeface="Times New Roman" pitchFamily="18" charset="0"/>
              </a:rPr>
              <a:t>75, 75,  32,  16,   16   km (nadir)</a:t>
            </a:r>
            <a:endParaRPr lang="en-US" sz="2000" b="1" dirty="0">
              <a:latin typeface="Times New Roman" pitchFamily="18" charset="0"/>
            </a:endParaRPr>
          </a:p>
          <a:p>
            <a:pPr eaLnBrk="1" hangingPunct="1">
              <a:lnSpc>
                <a:spcPct val="75000"/>
              </a:lnSpc>
            </a:pPr>
            <a:endParaRPr lang="en-US" sz="2000" b="1" dirty="0">
              <a:solidFill>
                <a:schemeClr val="bg1"/>
              </a:solidFill>
              <a:latin typeface="Times New Roman" pitchFamily="18" charset="0"/>
            </a:endParaRPr>
          </a:p>
          <a:p>
            <a:pPr eaLnBrk="1" hangingPunct="1"/>
            <a:r>
              <a:rPr lang="en-US" sz="2000" b="1" dirty="0">
                <a:solidFill>
                  <a:srgbClr val="00CD9B"/>
                </a:solidFill>
                <a:latin typeface="Times New Roman" pitchFamily="18" charset="0"/>
              </a:rPr>
              <a:t>Swath:</a:t>
            </a:r>
            <a:r>
              <a:rPr lang="en-US" sz="2000" b="1" dirty="0">
                <a:solidFill>
                  <a:schemeClr val="bg1"/>
                </a:solidFill>
                <a:latin typeface="Times New Roman" pitchFamily="18" charset="0"/>
              </a:rPr>
              <a:t>  </a:t>
            </a:r>
            <a:r>
              <a:rPr lang="en-US" sz="2000" b="1" dirty="0" smtClean="0">
                <a:latin typeface="Times New Roman" pitchFamily="18" charset="0"/>
              </a:rPr>
              <a:t>2503 </a:t>
            </a:r>
            <a:r>
              <a:rPr lang="en-US" sz="2000" b="1" dirty="0">
                <a:latin typeface="Times New Roman" pitchFamily="18" charset="0"/>
              </a:rPr>
              <a:t>km</a:t>
            </a:r>
          </a:p>
          <a:p>
            <a:pPr eaLnBrk="1" hangingPunct="1">
              <a:lnSpc>
                <a:spcPct val="75000"/>
              </a:lnSpc>
            </a:pPr>
            <a:endParaRPr lang="en-US" sz="2000" b="1" dirty="0">
              <a:solidFill>
                <a:schemeClr val="bg1"/>
              </a:solidFill>
              <a:latin typeface="Times New Roman" pitchFamily="18" charset="0"/>
            </a:endParaRPr>
          </a:p>
          <a:p>
            <a:pPr eaLnBrk="1" hangingPunct="1"/>
            <a:r>
              <a:rPr lang="en-US" sz="2000" b="1" u="sng" dirty="0">
                <a:solidFill>
                  <a:srgbClr val="00CD9B"/>
                </a:solidFill>
                <a:latin typeface="Times New Roman" pitchFamily="18" charset="0"/>
              </a:rPr>
              <a:t>Enhancements for TC Applications:</a:t>
            </a:r>
          </a:p>
          <a:p>
            <a:pPr eaLnBrk="1" hangingPunct="1"/>
            <a:r>
              <a:rPr lang="en-US" sz="2000" b="1" dirty="0">
                <a:latin typeface="Times New Roman" pitchFamily="18" charset="0"/>
              </a:rPr>
              <a:t>(1)  </a:t>
            </a:r>
            <a:r>
              <a:rPr lang="en-US" sz="2000" b="1" dirty="0" smtClean="0">
                <a:latin typeface="Times New Roman" pitchFamily="18" charset="0"/>
              </a:rPr>
              <a:t>Wide spatial coverage</a:t>
            </a:r>
            <a:endParaRPr lang="en-US" sz="2000" b="1" dirty="0">
              <a:latin typeface="Times New Roman" pitchFamily="18" charset="0"/>
            </a:endParaRPr>
          </a:p>
          <a:p>
            <a:pPr marL="457200" indent="-457200" eaLnBrk="1" hangingPunct="1">
              <a:buAutoNum type="arabicParenBoth" startAt="2"/>
            </a:pPr>
            <a:r>
              <a:rPr lang="en-US" sz="2000" dirty="0" smtClean="0">
                <a:latin typeface="Times New Roman" pitchFamily="18" charset="0"/>
              </a:rPr>
              <a:t>14 orbits/day, fills any AMSR-E gaps</a:t>
            </a:r>
            <a:endParaRPr lang="en-US" sz="2000" b="1" dirty="0" smtClean="0">
              <a:latin typeface="Times New Roman" pitchFamily="18" charset="0"/>
            </a:endParaRPr>
          </a:p>
          <a:p>
            <a:pPr marL="457200" indent="-457200" eaLnBrk="1" hangingPunct="1">
              <a:buAutoNum type="arabicParenBoth" startAt="2"/>
            </a:pPr>
            <a:r>
              <a:rPr lang="en-US" sz="2000" dirty="0" smtClean="0">
                <a:latin typeface="Times New Roman" pitchFamily="18" charset="0"/>
              </a:rPr>
              <a:t>Improves current sounding capability</a:t>
            </a:r>
            <a:endParaRPr lang="en-US" sz="2000" b="1" dirty="0" smtClean="0">
              <a:latin typeface="Times New Roman" pitchFamily="18" charset="0"/>
            </a:endParaRPr>
          </a:p>
          <a:p>
            <a:pPr eaLnBrk="1" hangingPunct="1"/>
            <a:endParaRPr lang="en-US" sz="2000" b="1" dirty="0">
              <a:solidFill>
                <a:srgbClr val="FFCC66"/>
              </a:solidFill>
              <a:latin typeface="Times New Roman" pitchFamily="18" charset="0"/>
            </a:endParaRPr>
          </a:p>
          <a:p>
            <a:pPr eaLnBrk="1" hangingPunct="1"/>
            <a:r>
              <a:rPr lang="en-US" sz="2000" b="1" dirty="0">
                <a:solidFill>
                  <a:srgbClr val="FFCC66"/>
                </a:solidFill>
                <a:latin typeface="Times New Roman" pitchFamily="18" charset="0"/>
              </a:rPr>
              <a:t>Web Links:</a:t>
            </a:r>
            <a:r>
              <a:rPr lang="en-US" sz="2000" b="1" dirty="0">
                <a:solidFill>
                  <a:schemeClr val="bg1"/>
                </a:solidFill>
                <a:latin typeface="Times New Roman" pitchFamily="18" charset="0"/>
              </a:rPr>
              <a:t>  </a:t>
            </a:r>
            <a:r>
              <a:rPr lang="en-US" sz="2000" dirty="0">
                <a:latin typeface="Times New Roman" pitchFamily="18" charset="0"/>
              </a:rPr>
              <a:t>http://</a:t>
            </a:r>
            <a:r>
              <a:rPr lang="en-US" sz="2000" dirty="0" smtClean="0">
                <a:latin typeface="Times New Roman" pitchFamily="18" charset="0"/>
              </a:rPr>
              <a:t>npp.gsfc.nasa.gov/atms.html</a:t>
            </a:r>
            <a:endParaRPr lang="en-US" sz="2000" dirty="0" smtClean="0">
              <a:latin typeface="Times New Roman" pitchFamily="18" charset="0"/>
              <a:hlinkClick r:id="rId4"/>
            </a:endParaRPr>
          </a:p>
          <a:p>
            <a:pPr eaLnBrk="1" hangingPunct="1"/>
            <a:endParaRPr lang="en-US" sz="2000" b="1" dirty="0">
              <a:latin typeface="Times New Roman"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4010" y="2209800"/>
            <a:ext cx="3647431" cy="2914279"/>
          </a:xfrm>
          <a:prstGeom prst="rect">
            <a:avLst/>
          </a:prstGeom>
        </p:spPr>
      </p:pic>
      <p:sp>
        <p:nvSpPr>
          <p:cNvPr id="11" name="TextBox 10"/>
          <p:cNvSpPr txBox="1"/>
          <p:nvPr/>
        </p:nvSpPr>
        <p:spPr>
          <a:xfrm>
            <a:off x="8534400" y="6400800"/>
            <a:ext cx="457199" cy="338554"/>
          </a:xfrm>
          <a:prstGeom prst="rect">
            <a:avLst/>
          </a:prstGeom>
          <a:noFill/>
        </p:spPr>
        <p:txBody>
          <a:bodyPr wrap="square" rtlCol="0">
            <a:spAutoFit/>
          </a:bodyPr>
          <a:lstStyle/>
          <a:p>
            <a:pPr algn="r"/>
            <a:fld id="{2889A241-315B-40BA-8534-99A15F06690E}" type="slidenum">
              <a:rPr lang="en-US" sz="1600" smtClean="0">
                <a:solidFill>
                  <a:schemeClr val="tx1"/>
                </a:solidFill>
                <a:latin typeface="Calibri" panose="020F0502020204030204" pitchFamily="34" charset="0"/>
              </a:rPr>
              <a:pPr algn="r"/>
              <a:t>15</a:t>
            </a:fld>
            <a:endParaRPr lang="en-US" sz="16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276460513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4699" name="Text Box 346"/>
          <p:cNvSpPr txBox="1">
            <a:spLocks noChangeArrowheads="1"/>
          </p:cNvSpPr>
          <p:nvPr/>
        </p:nvSpPr>
        <p:spPr bwMode="auto">
          <a:xfrm>
            <a:off x="3657600" y="188634"/>
            <a:ext cx="2133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dirty="0" smtClean="0">
                <a:solidFill>
                  <a:srgbClr val="FFFF00"/>
                </a:solidFill>
                <a:latin typeface="Calibri" panose="020F0502020204030204" pitchFamily="34" charset="0"/>
              </a:rPr>
              <a:t>NPP ATMS</a:t>
            </a:r>
            <a:endParaRPr lang="en-US" sz="3200" b="1" dirty="0">
              <a:solidFill>
                <a:srgbClr val="FFFF00"/>
              </a:solidFill>
              <a:latin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762"/>
            <a:ext cx="1399889" cy="985838"/>
          </a:xfrm>
          <a:prstGeom prst="rect">
            <a:avLst/>
          </a:prstGeom>
        </p:spPr>
      </p:pic>
      <p:cxnSp>
        <p:nvCxnSpPr>
          <p:cNvPr id="3" name="Straight Connector 2"/>
          <p:cNvCxnSpPr/>
          <p:nvPr/>
        </p:nvCxnSpPr>
        <p:spPr bwMode="auto">
          <a:xfrm>
            <a:off x="0" y="9906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 name="Rectangle 2"/>
          <p:cNvSpPr>
            <a:spLocks noChangeArrowheads="1"/>
          </p:cNvSpPr>
          <p:nvPr/>
        </p:nvSpPr>
        <p:spPr bwMode="auto">
          <a:xfrm>
            <a:off x="685800" y="6289675"/>
            <a:ext cx="7772400" cy="41592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buClrTx/>
              <a:buSzTx/>
              <a:buFontTx/>
              <a:buNone/>
            </a:pPr>
            <a:r>
              <a:rPr lang="en-US" altLang="en-US" sz="2000" dirty="0" smtClean="0">
                <a:solidFill>
                  <a:srgbClr val="002060"/>
                </a:solidFill>
                <a:latin typeface="Calibri" pitchFamily="34" charset="0"/>
                <a:cs typeface="Arial" pitchFamily="34" charset="0"/>
              </a:rPr>
              <a:t>Despite coarser resolution, can gain position and structure information</a:t>
            </a:r>
            <a:endParaRPr lang="en-US" altLang="en-US" sz="2000" b="1" dirty="0">
              <a:solidFill>
                <a:srgbClr val="002060"/>
              </a:solidFill>
              <a:latin typeface="Calibri" pitchFamily="34" charset="0"/>
              <a:cs typeface="Arial"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1371600"/>
            <a:ext cx="4614333" cy="461433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7200" y="1371599"/>
            <a:ext cx="4614333" cy="4614333"/>
          </a:xfrm>
          <a:prstGeom prst="rect">
            <a:avLst/>
          </a:prstGeom>
        </p:spPr>
      </p:pic>
      <p:sp>
        <p:nvSpPr>
          <p:cNvPr id="11" name="TextBox 10"/>
          <p:cNvSpPr txBox="1"/>
          <p:nvPr/>
        </p:nvSpPr>
        <p:spPr>
          <a:xfrm>
            <a:off x="1042496" y="1405467"/>
            <a:ext cx="2057400" cy="3970318"/>
          </a:xfrm>
          <a:prstGeom prst="rect">
            <a:avLst/>
          </a:prstGeom>
          <a:noFill/>
        </p:spPr>
        <p:txBody>
          <a:bodyPr wrap="square" rtlCol="0">
            <a:spAutoFit/>
          </a:bodyPr>
          <a:lstStyle/>
          <a:p>
            <a:pPr algn="ctr"/>
            <a:r>
              <a:rPr lang="en-US" sz="2800" dirty="0" smtClean="0">
                <a:solidFill>
                  <a:srgbClr val="00FF00"/>
                </a:solidFill>
                <a:latin typeface="Calibri" panose="020F0502020204030204" pitchFamily="34" charset="0"/>
              </a:rPr>
              <a:t>Some products now on FNMOC TC web</a:t>
            </a:r>
          </a:p>
          <a:p>
            <a:pPr algn="ctr"/>
            <a:endParaRPr lang="en-US" sz="2800" dirty="0">
              <a:solidFill>
                <a:srgbClr val="00FF00"/>
              </a:solidFill>
              <a:latin typeface="Calibri" panose="020F0502020204030204" pitchFamily="34" charset="0"/>
            </a:endParaRPr>
          </a:p>
          <a:p>
            <a:pPr algn="ctr"/>
            <a:r>
              <a:rPr lang="en-US" sz="2800" dirty="0" smtClean="0">
                <a:solidFill>
                  <a:srgbClr val="00FF00"/>
                </a:solidFill>
                <a:latin typeface="Calibri" panose="020F0502020204030204" pitchFamily="34" charset="0"/>
              </a:rPr>
              <a:t>Coming soon to NRL TC web</a:t>
            </a:r>
            <a:endParaRPr lang="en-US" sz="2800" dirty="0">
              <a:solidFill>
                <a:srgbClr val="00FF00"/>
              </a:solidFill>
              <a:latin typeface="Calibri" panose="020F0502020204030204" pitchFamily="34"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1405467"/>
            <a:ext cx="3837593" cy="3837593"/>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1405467"/>
            <a:ext cx="3837593" cy="3837593"/>
          </a:xfrm>
          <a:prstGeom prst="rect">
            <a:avLst/>
          </a:prstGeom>
        </p:spPr>
      </p:pic>
      <p:sp>
        <p:nvSpPr>
          <p:cNvPr id="13" name="TextBox 12"/>
          <p:cNvSpPr txBox="1"/>
          <p:nvPr/>
        </p:nvSpPr>
        <p:spPr>
          <a:xfrm>
            <a:off x="8534400" y="6400800"/>
            <a:ext cx="457199" cy="338554"/>
          </a:xfrm>
          <a:prstGeom prst="rect">
            <a:avLst/>
          </a:prstGeom>
          <a:noFill/>
        </p:spPr>
        <p:txBody>
          <a:bodyPr wrap="square" rtlCol="0">
            <a:spAutoFit/>
          </a:bodyPr>
          <a:lstStyle/>
          <a:p>
            <a:pPr algn="r"/>
            <a:fld id="{2889A241-315B-40BA-8534-99A15F06690E}" type="slidenum">
              <a:rPr lang="en-US" sz="1600" smtClean="0">
                <a:solidFill>
                  <a:schemeClr val="tx1"/>
                </a:solidFill>
                <a:latin typeface="Calibri" panose="020F0502020204030204" pitchFamily="34" charset="0"/>
              </a:rPr>
              <a:pPr algn="r"/>
              <a:t>16</a:t>
            </a:fld>
            <a:endParaRPr lang="en-US" sz="16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5064639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xit" presetSubtype="0" fill="hold" nodeType="with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358853" name="Group 453"/>
          <p:cNvGraphicFramePr>
            <a:graphicFrameLocks noGrp="1"/>
          </p:cNvGraphicFramePr>
          <p:nvPr>
            <p:extLst>
              <p:ext uri="{D42A27DB-BD31-4B8C-83A1-F6EECF244321}">
                <p14:modId xmlns:p14="http://schemas.microsoft.com/office/powerpoint/2010/main" val="2134130406"/>
              </p:ext>
            </p:extLst>
          </p:nvPr>
        </p:nvGraphicFramePr>
        <p:xfrm>
          <a:off x="304800" y="381000"/>
          <a:ext cx="8570913" cy="5816600"/>
        </p:xfrm>
        <a:graphic>
          <a:graphicData uri="http://schemas.openxmlformats.org/drawingml/2006/table">
            <a:tbl>
              <a:tblPr/>
              <a:tblGrid>
                <a:gridCol w="1109663"/>
                <a:gridCol w="298450"/>
                <a:gridCol w="298450"/>
                <a:gridCol w="298450"/>
                <a:gridCol w="298450"/>
                <a:gridCol w="298450"/>
                <a:gridCol w="298450"/>
                <a:gridCol w="298450"/>
                <a:gridCol w="298450"/>
                <a:gridCol w="279400"/>
                <a:gridCol w="317500"/>
                <a:gridCol w="298450"/>
                <a:gridCol w="298450"/>
                <a:gridCol w="298450"/>
                <a:gridCol w="298450"/>
                <a:gridCol w="298450"/>
                <a:gridCol w="298450"/>
                <a:gridCol w="298450"/>
                <a:gridCol w="298450"/>
                <a:gridCol w="298450"/>
                <a:gridCol w="298450"/>
                <a:gridCol w="298450"/>
                <a:gridCol w="298450"/>
                <a:gridCol w="298450"/>
                <a:gridCol w="298450"/>
                <a:gridCol w="298450"/>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alibri" panose="020F0502020204030204" pitchFamily="34" charset="0"/>
                        </a:rPr>
                        <a:t>SSM/I</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endParaRPr lang="en-US" baseline="0" dirty="0">
                        <a:solidFill>
                          <a:schemeClr val="tx1"/>
                        </a:solidFill>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alibri" panose="020F0502020204030204" pitchFamily="34" charset="0"/>
                        </a:rPr>
                        <a:t>TRMM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alibri" panose="020F0502020204030204" pitchFamily="34" charset="0"/>
                        </a:rPr>
                        <a:t>TMI</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endParaRPr lang="en-US" baseline="0" dirty="0">
                        <a:solidFill>
                          <a:schemeClr val="tx1"/>
                        </a:solidFill>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alibri" panose="020F0502020204030204" pitchFamily="34" charset="0"/>
                        </a:rPr>
                        <a:t>AMSR-E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alibri" panose="020F0502020204030204" pitchFamily="34" charset="0"/>
                        </a:rPr>
                        <a:t>AMSR</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r>
              <a:tr h="4714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alibri" panose="020F0502020204030204" pitchFamily="34" charset="0"/>
                        </a:rPr>
                        <a:t>WINDSAT</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r>
              <a:tr h="4460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alibri" panose="020F0502020204030204" pitchFamily="34" charset="0"/>
                        </a:rPr>
                        <a:t>SSMIS</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r>
              <a:tr h="431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alibri" panose="020F0502020204030204" pitchFamily="34" charset="0"/>
                        </a:rPr>
                        <a:t>FY-3 MWRI</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r>
              <a:tr h="508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alibri" panose="020F0502020204030204" pitchFamily="34" charset="0"/>
                        </a:rPr>
                        <a:t>Russia </a:t>
                      </a:r>
                      <a:r>
                        <a:rPr kumimoji="0" lang="en-US" sz="1200" b="1" i="0" u="none" strike="noStrike" cap="none" normalizeH="0" baseline="0" dirty="0" smtClean="0">
                          <a:ln>
                            <a:noFill/>
                          </a:ln>
                          <a:solidFill>
                            <a:schemeClr val="tx1"/>
                          </a:solidFill>
                          <a:effectLst/>
                          <a:latin typeface="Calibri" panose="020F0502020204030204" pitchFamily="34" charset="0"/>
                          <a:cs typeface="Arial" charset="0"/>
                        </a:rPr>
                        <a:t>MTVZA</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r>
              <a:tr h="431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alibri" panose="020F0502020204030204" pitchFamily="34" charset="0"/>
                        </a:rPr>
                        <a:t>MT MADRAS</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r>
              <a:tr h="431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alibri" panose="020F0502020204030204" pitchFamily="34" charset="0"/>
                        </a:rPr>
                        <a:t>GCOM AMSR2</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r>
              <a:tr h="431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alibri" panose="020F0502020204030204" pitchFamily="34" charset="0"/>
                        </a:rPr>
                        <a:t>GPM GMI</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r>
              <a:tr h="330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alibri" panose="020F0502020204030204" pitchFamily="34" charset="0"/>
                        </a:rPr>
                        <a:t>WSF</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alibri" panose="020F0502020204030204" pitchFamily="34" charset="0"/>
                        </a:rPr>
                        <a:t>METOP SG</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rgbClr val="B40069"/>
                      </a:solidFill>
                      <a:prstDash val="solid"/>
                      <a:round/>
                      <a:headEnd type="none" w="med" len="med"/>
                      <a:tailEnd type="none" w="med" len="med"/>
                    </a:lnB>
                    <a:lnTlToBr>
                      <a:noFill/>
                    </a:lnTlToBr>
                    <a:lnBlToTr>
                      <a:noFill/>
                    </a:lnBlToTr>
                    <a:noFill/>
                  </a:tcPr>
                </a:tc>
              </a:tr>
              <a:tr h="508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Calibri" panose="020F0502020204030204" pitchFamily="34" charset="0"/>
                        </a:rPr>
                        <a:t>YEAR</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01</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02</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03</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04</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05</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06</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07</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08</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09</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10</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11</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12</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13</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14</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15</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16</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17</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18</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19</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20</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21</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22</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23</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24</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rgbClr val="B40069"/>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25</a:t>
                      </a:r>
                    </a:p>
                  </a:txBody>
                  <a:tcPr marL="0" marR="0" marT="0" marB="0" anchor="ctr" horzOverflow="overflow">
                    <a:lnL w="12700" cap="flat" cmpd="sng" algn="ctr">
                      <a:solidFill>
                        <a:srgbClr val="B4006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4006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691" name="Line 328"/>
          <p:cNvSpPr>
            <a:spLocks noChangeShapeType="1"/>
          </p:cNvSpPr>
          <p:nvPr/>
        </p:nvSpPr>
        <p:spPr bwMode="auto">
          <a:xfrm>
            <a:off x="1905000" y="2200275"/>
            <a:ext cx="914400" cy="0"/>
          </a:xfrm>
          <a:prstGeom prst="line">
            <a:avLst/>
          </a:prstGeom>
          <a:noFill/>
          <a:ln w="63500">
            <a:solidFill>
              <a:srgbClr val="00FF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692" name="Line 330"/>
          <p:cNvSpPr>
            <a:spLocks noChangeShapeType="1"/>
          </p:cNvSpPr>
          <p:nvPr/>
        </p:nvSpPr>
        <p:spPr bwMode="auto">
          <a:xfrm>
            <a:off x="1758950" y="1585913"/>
            <a:ext cx="1066800" cy="0"/>
          </a:xfrm>
          <a:prstGeom prst="line">
            <a:avLst/>
          </a:prstGeom>
          <a:noFill/>
          <a:ln w="63500">
            <a:solidFill>
              <a:srgbClr val="00FF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693" name="Line 333"/>
          <p:cNvSpPr>
            <a:spLocks noChangeShapeType="1"/>
          </p:cNvSpPr>
          <p:nvPr/>
        </p:nvSpPr>
        <p:spPr bwMode="auto">
          <a:xfrm>
            <a:off x="1846263" y="1752600"/>
            <a:ext cx="228600" cy="0"/>
          </a:xfrm>
          <a:prstGeom prst="line">
            <a:avLst/>
          </a:prstGeom>
          <a:noFill/>
          <a:ln w="63500">
            <a:solidFill>
              <a:srgbClr val="00FF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pic>
        <p:nvPicPr>
          <p:cNvPr id="14694" name="Picture 335" descr="jason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8963" y="1489075"/>
            <a:ext cx="8001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695" name="Group 380"/>
          <p:cNvGrpSpPr>
            <a:grpSpLocks/>
          </p:cNvGrpSpPr>
          <p:nvPr/>
        </p:nvGrpSpPr>
        <p:grpSpPr bwMode="auto">
          <a:xfrm>
            <a:off x="1347788" y="6373813"/>
            <a:ext cx="2222500" cy="307975"/>
            <a:chOff x="727" y="3878"/>
            <a:chExt cx="1400" cy="194"/>
          </a:xfrm>
        </p:grpSpPr>
        <p:sp>
          <p:nvSpPr>
            <p:cNvPr id="14762" name="Line 337"/>
            <p:cNvSpPr>
              <a:spLocks noChangeShapeType="1"/>
            </p:cNvSpPr>
            <p:nvPr/>
          </p:nvSpPr>
          <p:spPr bwMode="auto">
            <a:xfrm>
              <a:off x="1743" y="3974"/>
              <a:ext cx="384" cy="0"/>
            </a:xfrm>
            <a:prstGeom prst="line">
              <a:avLst/>
            </a:prstGeom>
            <a:noFill/>
            <a:ln w="63500">
              <a:solidFill>
                <a:srgbClr val="33CC33"/>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63" name="Text Box 338"/>
            <p:cNvSpPr txBox="1">
              <a:spLocks noChangeArrowheads="1"/>
            </p:cNvSpPr>
            <p:nvPr/>
          </p:nvSpPr>
          <p:spPr bwMode="auto">
            <a:xfrm>
              <a:off x="727" y="3878"/>
              <a:ext cx="873"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1" dirty="0">
                  <a:solidFill>
                    <a:srgbClr val="33CC33"/>
                  </a:solidFill>
                  <a:latin typeface="Calibri" panose="020F0502020204030204" pitchFamily="34" charset="0"/>
                </a:rPr>
                <a:t>Primary mission</a:t>
              </a:r>
            </a:p>
          </p:txBody>
        </p:sp>
      </p:grpSp>
      <p:sp>
        <p:nvSpPr>
          <p:cNvPr id="14760" name="Line 336"/>
          <p:cNvSpPr>
            <a:spLocks noChangeShapeType="1"/>
          </p:cNvSpPr>
          <p:nvPr/>
        </p:nvSpPr>
        <p:spPr bwMode="auto">
          <a:xfrm>
            <a:off x="5505450" y="6540501"/>
            <a:ext cx="609600" cy="0"/>
          </a:xfrm>
          <a:prstGeom prst="line">
            <a:avLst/>
          </a:prstGeom>
          <a:noFill/>
          <a:ln w="63500">
            <a:solidFill>
              <a:srgbClr val="00FFFF"/>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61" name="Text Box 339"/>
          <p:cNvSpPr txBox="1">
            <a:spLocks noChangeArrowheads="1"/>
          </p:cNvSpPr>
          <p:nvPr/>
        </p:nvSpPr>
        <p:spPr bwMode="auto">
          <a:xfrm>
            <a:off x="3657600" y="6376988"/>
            <a:ext cx="14954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1" dirty="0">
                <a:solidFill>
                  <a:srgbClr val="00FFFF"/>
                </a:solidFill>
                <a:latin typeface="Calibri" panose="020F0502020204030204" pitchFamily="34" charset="0"/>
              </a:rPr>
              <a:t>Extended mission</a:t>
            </a:r>
          </a:p>
        </p:txBody>
      </p:sp>
      <p:sp>
        <p:nvSpPr>
          <p:cNvPr id="14697" name="Line 340"/>
          <p:cNvSpPr>
            <a:spLocks noChangeShapeType="1"/>
          </p:cNvSpPr>
          <p:nvPr/>
        </p:nvSpPr>
        <p:spPr bwMode="auto">
          <a:xfrm>
            <a:off x="1222375" y="609600"/>
            <a:ext cx="614363" cy="0"/>
          </a:xfrm>
          <a:prstGeom prst="line">
            <a:avLst/>
          </a:prstGeom>
          <a:noFill/>
          <a:ln w="63500">
            <a:solidFill>
              <a:srgbClr val="00FF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698" name="Text Box 343"/>
          <p:cNvSpPr txBox="1">
            <a:spLocks noChangeArrowheads="1"/>
          </p:cNvSpPr>
          <p:nvPr/>
        </p:nvSpPr>
        <p:spPr bwMode="auto">
          <a:xfrm>
            <a:off x="7766050" y="6400800"/>
            <a:ext cx="1073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b="1" i="1" dirty="0">
                <a:solidFill>
                  <a:srgbClr val="FFFFFF"/>
                </a:solidFill>
                <a:latin typeface="Calibri" panose="020F0502020204030204" pitchFamily="34" charset="0"/>
              </a:rPr>
              <a:t> </a:t>
            </a:r>
            <a:r>
              <a:rPr lang="en-US" sz="1200" i="1" dirty="0" smtClean="0">
                <a:solidFill>
                  <a:srgbClr val="FFFFFF"/>
                </a:solidFill>
                <a:latin typeface="Calibri" panose="020F0502020204030204" pitchFamily="34" charset="0"/>
              </a:rPr>
              <a:t>Mar 2015</a:t>
            </a:r>
            <a:endParaRPr lang="en-US" sz="1200" b="1" i="1" dirty="0">
              <a:solidFill>
                <a:srgbClr val="FFFFFF"/>
              </a:solidFill>
              <a:latin typeface="Calibri" panose="020F0502020204030204" pitchFamily="34" charset="0"/>
            </a:endParaRPr>
          </a:p>
        </p:txBody>
      </p:sp>
      <p:sp>
        <p:nvSpPr>
          <p:cNvPr id="14699" name="Text Box 346"/>
          <p:cNvSpPr txBox="1">
            <a:spLocks noChangeArrowheads="1"/>
          </p:cNvSpPr>
          <p:nvPr/>
        </p:nvSpPr>
        <p:spPr bwMode="auto">
          <a:xfrm>
            <a:off x="2743200" y="0"/>
            <a:ext cx="541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b="1" dirty="0">
                <a:solidFill>
                  <a:srgbClr val="FFFF00"/>
                </a:solidFill>
                <a:latin typeface="Calibri" panose="020F0502020204030204" pitchFamily="34" charset="0"/>
              </a:rPr>
              <a:t>Passive Microwave Imager Missions</a:t>
            </a:r>
          </a:p>
        </p:txBody>
      </p:sp>
      <p:grpSp>
        <p:nvGrpSpPr>
          <p:cNvPr id="14700" name="Group 381"/>
          <p:cNvGrpSpPr>
            <a:grpSpLocks/>
          </p:cNvGrpSpPr>
          <p:nvPr/>
        </p:nvGrpSpPr>
        <p:grpSpPr bwMode="auto">
          <a:xfrm>
            <a:off x="119063" y="6373813"/>
            <a:ext cx="1074737" cy="311150"/>
            <a:chOff x="340" y="4095"/>
            <a:chExt cx="677" cy="196"/>
          </a:xfrm>
        </p:grpSpPr>
        <p:sp>
          <p:nvSpPr>
            <p:cNvPr id="14758" name="Line 354"/>
            <p:cNvSpPr>
              <a:spLocks noChangeShapeType="1"/>
            </p:cNvSpPr>
            <p:nvPr/>
          </p:nvSpPr>
          <p:spPr bwMode="auto">
            <a:xfrm flipV="1">
              <a:off x="1017" y="4095"/>
              <a:ext cx="0" cy="192"/>
            </a:xfrm>
            <a:prstGeom prst="line">
              <a:avLst/>
            </a:prstGeom>
            <a:noFill/>
            <a:ln w="44450">
              <a:solidFill>
                <a:srgbClr val="F491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59" name="Text Box 355"/>
            <p:cNvSpPr txBox="1">
              <a:spLocks noChangeArrowheads="1"/>
            </p:cNvSpPr>
            <p:nvPr/>
          </p:nvSpPr>
          <p:spPr bwMode="auto">
            <a:xfrm>
              <a:off x="340" y="4097"/>
              <a:ext cx="551"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1" dirty="0">
                  <a:solidFill>
                    <a:srgbClr val="F49100"/>
                  </a:solidFill>
                  <a:latin typeface="Calibri" panose="020F0502020204030204" pitchFamily="34" charset="0"/>
                </a:rPr>
                <a:t>Launches</a:t>
              </a:r>
            </a:p>
          </p:txBody>
        </p:sp>
      </p:grpSp>
      <p:grpSp>
        <p:nvGrpSpPr>
          <p:cNvPr id="14703" name="Group 378"/>
          <p:cNvGrpSpPr>
            <a:grpSpLocks/>
          </p:cNvGrpSpPr>
          <p:nvPr/>
        </p:nvGrpSpPr>
        <p:grpSpPr bwMode="auto">
          <a:xfrm>
            <a:off x="6148388" y="6373813"/>
            <a:ext cx="1550987" cy="307975"/>
            <a:chOff x="3408" y="4073"/>
            <a:chExt cx="977" cy="194"/>
          </a:xfrm>
        </p:grpSpPr>
        <p:sp>
          <p:nvSpPr>
            <p:cNvPr id="14756" name="Line 368"/>
            <p:cNvSpPr>
              <a:spLocks noChangeShapeType="1"/>
            </p:cNvSpPr>
            <p:nvPr/>
          </p:nvSpPr>
          <p:spPr bwMode="auto">
            <a:xfrm>
              <a:off x="4001" y="4176"/>
              <a:ext cx="384" cy="0"/>
            </a:xfrm>
            <a:prstGeom prst="line">
              <a:avLst/>
            </a:prstGeom>
            <a:noFill/>
            <a:ln w="63500">
              <a:solidFill>
                <a:srgbClr val="FFFF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57" name="Text Box 369"/>
            <p:cNvSpPr txBox="1">
              <a:spLocks noChangeArrowheads="1"/>
            </p:cNvSpPr>
            <p:nvPr/>
          </p:nvSpPr>
          <p:spPr bwMode="auto">
            <a:xfrm>
              <a:off x="3408" y="4073"/>
              <a:ext cx="424"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1">
                  <a:solidFill>
                    <a:srgbClr val="FFFF00"/>
                  </a:solidFill>
                  <a:latin typeface="Calibri" panose="020F0502020204030204" pitchFamily="34" charset="0"/>
                </a:rPr>
                <a:t>Future</a:t>
              </a:r>
            </a:p>
          </p:txBody>
        </p:sp>
      </p:grpSp>
      <p:sp>
        <p:nvSpPr>
          <p:cNvPr id="14704" name="Line 371"/>
          <p:cNvSpPr>
            <a:spLocks noChangeShapeType="1"/>
          </p:cNvSpPr>
          <p:nvPr/>
        </p:nvSpPr>
        <p:spPr bwMode="auto">
          <a:xfrm flipV="1">
            <a:off x="1754188" y="1270000"/>
            <a:ext cx="0" cy="304800"/>
          </a:xfrm>
          <a:prstGeom prst="line">
            <a:avLst/>
          </a:prstGeom>
          <a:noFill/>
          <a:ln w="44450">
            <a:solidFill>
              <a:srgbClr val="F491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05" name="Line 372"/>
          <p:cNvSpPr>
            <a:spLocks noChangeShapeType="1"/>
          </p:cNvSpPr>
          <p:nvPr/>
        </p:nvSpPr>
        <p:spPr bwMode="auto">
          <a:xfrm flipV="1">
            <a:off x="1906588" y="1897063"/>
            <a:ext cx="0" cy="304800"/>
          </a:xfrm>
          <a:prstGeom prst="line">
            <a:avLst/>
          </a:prstGeom>
          <a:noFill/>
          <a:ln w="44450">
            <a:solidFill>
              <a:srgbClr val="F491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08" name="Line 362"/>
          <p:cNvSpPr>
            <a:spLocks noChangeShapeType="1"/>
          </p:cNvSpPr>
          <p:nvPr/>
        </p:nvSpPr>
        <p:spPr bwMode="auto">
          <a:xfrm flipV="1">
            <a:off x="1890713" y="609600"/>
            <a:ext cx="3919537" cy="7938"/>
          </a:xfrm>
          <a:prstGeom prst="line">
            <a:avLst/>
          </a:prstGeom>
          <a:noFill/>
          <a:ln w="63500">
            <a:solidFill>
              <a:srgbClr val="00FFFF"/>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09" name="Line 488"/>
          <p:cNvSpPr>
            <a:spLocks noChangeShapeType="1"/>
          </p:cNvSpPr>
          <p:nvPr/>
        </p:nvSpPr>
        <p:spPr bwMode="auto">
          <a:xfrm>
            <a:off x="1287463" y="1066800"/>
            <a:ext cx="4522787" cy="0"/>
          </a:xfrm>
          <a:prstGeom prst="line">
            <a:avLst/>
          </a:prstGeom>
          <a:noFill/>
          <a:ln w="63500">
            <a:solidFill>
              <a:srgbClr val="00FFFF"/>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10" name="Line 365"/>
          <p:cNvSpPr>
            <a:spLocks noChangeShapeType="1"/>
          </p:cNvSpPr>
          <p:nvPr/>
        </p:nvSpPr>
        <p:spPr bwMode="auto">
          <a:xfrm>
            <a:off x="2835275" y="1585913"/>
            <a:ext cx="1528763" cy="0"/>
          </a:xfrm>
          <a:prstGeom prst="line">
            <a:avLst/>
          </a:prstGeom>
          <a:noFill/>
          <a:ln w="63500">
            <a:solidFill>
              <a:srgbClr val="00FFFF"/>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11" name="Line 489"/>
          <p:cNvSpPr>
            <a:spLocks noChangeShapeType="1"/>
          </p:cNvSpPr>
          <p:nvPr/>
        </p:nvSpPr>
        <p:spPr bwMode="auto">
          <a:xfrm>
            <a:off x="2900363" y="2192339"/>
            <a:ext cx="2909887" cy="0"/>
          </a:xfrm>
          <a:prstGeom prst="line">
            <a:avLst/>
          </a:prstGeom>
          <a:noFill/>
          <a:ln w="63500">
            <a:solidFill>
              <a:srgbClr val="00FFFF"/>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pic>
        <p:nvPicPr>
          <p:cNvPr id="14726" name="Picture 345" descr="jason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3592" y="3276600"/>
            <a:ext cx="80006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27" name="Line 358"/>
          <p:cNvSpPr>
            <a:spLocks noChangeShapeType="1"/>
          </p:cNvSpPr>
          <p:nvPr/>
        </p:nvSpPr>
        <p:spPr bwMode="auto">
          <a:xfrm flipV="1">
            <a:off x="3516543" y="2800717"/>
            <a:ext cx="0" cy="304800"/>
          </a:xfrm>
          <a:prstGeom prst="line">
            <a:avLst/>
          </a:prstGeom>
          <a:noFill/>
          <a:ln w="44450">
            <a:solidFill>
              <a:srgbClr val="F491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28" name="Line 447"/>
          <p:cNvSpPr>
            <a:spLocks noChangeShapeType="1"/>
          </p:cNvSpPr>
          <p:nvPr/>
        </p:nvSpPr>
        <p:spPr bwMode="auto">
          <a:xfrm>
            <a:off x="3521305" y="3103930"/>
            <a:ext cx="536552" cy="0"/>
          </a:xfrm>
          <a:prstGeom prst="line">
            <a:avLst/>
          </a:prstGeom>
          <a:noFill/>
          <a:ln w="63500">
            <a:solidFill>
              <a:srgbClr val="00FF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29" name="Line 448"/>
          <p:cNvSpPr>
            <a:spLocks noChangeShapeType="1"/>
          </p:cNvSpPr>
          <p:nvPr/>
        </p:nvSpPr>
        <p:spPr bwMode="auto">
          <a:xfrm flipV="1">
            <a:off x="3635600" y="3570532"/>
            <a:ext cx="792128" cy="1587"/>
          </a:xfrm>
          <a:prstGeom prst="line">
            <a:avLst/>
          </a:prstGeom>
          <a:noFill/>
          <a:ln w="63500">
            <a:solidFill>
              <a:srgbClr val="00FF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30" name="Line 498"/>
          <p:cNvSpPr>
            <a:spLocks noChangeShapeType="1"/>
          </p:cNvSpPr>
          <p:nvPr/>
        </p:nvSpPr>
        <p:spPr bwMode="auto">
          <a:xfrm flipV="1">
            <a:off x="3635600" y="3265732"/>
            <a:ext cx="0" cy="304800"/>
          </a:xfrm>
          <a:prstGeom prst="line">
            <a:avLst/>
          </a:prstGeom>
          <a:noFill/>
          <a:ln w="44450">
            <a:solidFill>
              <a:srgbClr val="F491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31" name="Line 356"/>
          <p:cNvSpPr>
            <a:spLocks noChangeShapeType="1"/>
          </p:cNvSpPr>
          <p:nvPr/>
        </p:nvSpPr>
        <p:spPr bwMode="auto">
          <a:xfrm>
            <a:off x="4129291" y="3112319"/>
            <a:ext cx="4771821" cy="0"/>
          </a:xfrm>
          <a:prstGeom prst="line">
            <a:avLst/>
          </a:prstGeom>
          <a:noFill/>
          <a:ln w="63500">
            <a:solidFill>
              <a:srgbClr val="00FF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32" name="Line 357"/>
          <p:cNvSpPr>
            <a:spLocks noChangeShapeType="1"/>
          </p:cNvSpPr>
          <p:nvPr/>
        </p:nvSpPr>
        <p:spPr bwMode="auto">
          <a:xfrm flipV="1">
            <a:off x="4129291" y="2795955"/>
            <a:ext cx="0" cy="304800"/>
          </a:xfrm>
          <a:prstGeom prst="line">
            <a:avLst/>
          </a:prstGeom>
          <a:noFill/>
          <a:ln w="44450">
            <a:solidFill>
              <a:srgbClr val="F491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pic>
        <p:nvPicPr>
          <p:cNvPr id="14733" name="Picture 360" descr="jason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9581" y="4994275"/>
            <a:ext cx="80006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34" name="Line 359"/>
          <p:cNvSpPr>
            <a:spLocks noChangeShapeType="1"/>
          </p:cNvSpPr>
          <p:nvPr/>
        </p:nvSpPr>
        <p:spPr bwMode="auto">
          <a:xfrm>
            <a:off x="4572000" y="3962400"/>
            <a:ext cx="581983" cy="0"/>
          </a:xfrm>
          <a:prstGeom prst="line">
            <a:avLst/>
          </a:prstGeom>
          <a:noFill/>
          <a:ln w="63500">
            <a:solidFill>
              <a:srgbClr val="FF33CC"/>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35" name="Line 440"/>
          <p:cNvSpPr>
            <a:spLocks noChangeShapeType="1"/>
          </p:cNvSpPr>
          <p:nvPr/>
        </p:nvSpPr>
        <p:spPr bwMode="auto">
          <a:xfrm flipV="1">
            <a:off x="4572000" y="3733800"/>
            <a:ext cx="0" cy="214363"/>
          </a:xfrm>
          <a:prstGeom prst="line">
            <a:avLst/>
          </a:prstGeom>
          <a:noFill/>
          <a:ln w="44450">
            <a:solidFill>
              <a:srgbClr val="F491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36" name="Line 366"/>
          <p:cNvSpPr>
            <a:spLocks noChangeShapeType="1"/>
          </p:cNvSpPr>
          <p:nvPr/>
        </p:nvSpPr>
        <p:spPr bwMode="auto">
          <a:xfrm flipV="1">
            <a:off x="5665925" y="2799130"/>
            <a:ext cx="0" cy="304800"/>
          </a:xfrm>
          <a:prstGeom prst="line">
            <a:avLst/>
          </a:prstGeom>
          <a:noFill/>
          <a:ln w="44450">
            <a:solidFill>
              <a:srgbClr val="F491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37" name="Line 375"/>
          <p:cNvSpPr>
            <a:spLocks noChangeShapeType="1"/>
          </p:cNvSpPr>
          <p:nvPr/>
        </p:nvSpPr>
        <p:spPr bwMode="auto">
          <a:xfrm flipV="1">
            <a:off x="5038890" y="2795955"/>
            <a:ext cx="0" cy="304800"/>
          </a:xfrm>
          <a:prstGeom prst="line">
            <a:avLst/>
          </a:prstGeom>
          <a:noFill/>
          <a:ln w="44450">
            <a:solidFill>
              <a:srgbClr val="F491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38" name="Line 329"/>
          <p:cNvSpPr>
            <a:spLocks noChangeShapeType="1"/>
          </p:cNvSpPr>
          <p:nvPr/>
        </p:nvSpPr>
        <p:spPr bwMode="auto">
          <a:xfrm>
            <a:off x="7518536" y="5183187"/>
            <a:ext cx="1473064" cy="0"/>
          </a:xfrm>
          <a:prstGeom prst="line">
            <a:avLst/>
          </a:prstGeom>
          <a:noFill/>
          <a:ln w="63500">
            <a:solidFill>
              <a:srgbClr val="FFC0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39" name="Line 332"/>
          <p:cNvSpPr>
            <a:spLocks noChangeShapeType="1"/>
          </p:cNvSpPr>
          <p:nvPr/>
        </p:nvSpPr>
        <p:spPr bwMode="auto">
          <a:xfrm>
            <a:off x="4800600" y="4421188"/>
            <a:ext cx="1619250" cy="8402"/>
          </a:xfrm>
          <a:prstGeom prst="line">
            <a:avLst/>
          </a:prstGeom>
          <a:noFill/>
          <a:ln w="63500">
            <a:solidFill>
              <a:srgbClr val="00FF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40" name="Line 344"/>
          <p:cNvSpPr>
            <a:spLocks noChangeShapeType="1"/>
          </p:cNvSpPr>
          <p:nvPr/>
        </p:nvSpPr>
        <p:spPr bwMode="auto">
          <a:xfrm>
            <a:off x="5397561" y="4848016"/>
            <a:ext cx="1612838" cy="9990"/>
          </a:xfrm>
          <a:prstGeom prst="line">
            <a:avLst/>
          </a:prstGeom>
          <a:noFill/>
          <a:ln w="63500">
            <a:solidFill>
              <a:srgbClr val="00FF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41" name="Line 441"/>
          <p:cNvSpPr>
            <a:spLocks noChangeShapeType="1"/>
          </p:cNvSpPr>
          <p:nvPr/>
        </p:nvSpPr>
        <p:spPr bwMode="auto">
          <a:xfrm flipV="1">
            <a:off x="4800600" y="4114800"/>
            <a:ext cx="0" cy="304800"/>
          </a:xfrm>
          <a:prstGeom prst="line">
            <a:avLst/>
          </a:prstGeom>
          <a:noFill/>
          <a:ln w="44450">
            <a:solidFill>
              <a:srgbClr val="F491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42" name="Line 442"/>
          <p:cNvSpPr>
            <a:spLocks noChangeShapeType="1"/>
          </p:cNvSpPr>
          <p:nvPr/>
        </p:nvSpPr>
        <p:spPr bwMode="auto">
          <a:xfrm flipV="1">
            <a:off x="5410199" y="4541628"/>
            <a:ext cx="0" cy="304800"/>
          </a:xfrm>
          <a:prstGeom prst="line">
            <a:avLst/>
          </a:prstGeom>
          <a:noFill/>
          <a:ln w="44450">
            <a:solidFill>
              <a:srgbClr val="F491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43" name="Line 443"/>
          <p:cNvSpPr>
            <a:spLocks noChangeShapeType="1"/>
          </p:cNvSpPr>
          <p:nvPr/>
        </p:nvSpPr>
        <p:spPr bwMode="auto">
          <a:xfrm flipV="1">
            <a:off x="7543800" y="4876800"/>
            <a:ext cx="0" cy="304800"/>
          </a:xfrm>
          <a:prstGeom prst="line">
            <a:avLst/>
          </a:prstGeom>
          <a:noFill/>
          <a:ln w="44450">
            <a:solidFill>
              <a:srgbClr val="F491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44" name="Line 449"/>
          <p:cNvSpPr>
            <a:spLocks noChangeShapeType="1"/>
          </p:cNvSpPr>
          <p:nvPr/>
        </p:nvSpPr>
        <p:spPr bwMode="auto">
          <a:xfrm flipV="1">
            <a:off x="7239000" y="4114800"/>
            <a:ext cx="0" cy="304800"/>
          </a:xfrm>
          <a:prstGeom prst="line">
            <a:avLst/>
          </a:prstGeom>
          <a:noFill/>
          <a:ln w="44450">
            <a:solidFill>
              <a:srgbClr val="F491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45" name="Line 502"/>
          <p:cNvSpPr>
            <a:spLocks noChangeShapeType="1"/>
          </p:cNvSpPr>
          <p:nvPr/>
        </p:nvSpPr>
        <p:spPr bwMode="auto">
          <a:xfrm flipV="1">
            <a:off x="6252322" y="2799130"/>
            <a:ext cx="0" cy="304800"/>
          </a:xfrm>
          <a:prstGeom prst="line">
            <a:avLst/>
          </a:prstGeom>
          <a:noFill/>
          <a:ln w="44450">
            <a:solidFill>
              <a:srgbClr val="F491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46" name="Line 503"/>
          <p:cNvSpPr>
            <a:spLocks noChangeShapeType="1"/>
          </p:cNvSpPr>
          <p:nvPr/>
        </p:nvSpPr>
        <p:spPr bwMode="auto">
          <a:xfrm flipV="1">
            <a:off x="6848879" y="2795955"/>
            <a:ext cx="0" cy="304800"/>
          </a:xfrm>
          <a:prstGeom prst="line">
            <a:avLst/>
          </a:prstGeom>
          <a:noFill/>
          <a:ln w="44450">
            <a:solidFill>
              <a:srgbClr val="F491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47" name="Line 506"/>
          <p:cNvSpPr>
            <a:spLocks noChangeShapeType="1"/>
          </p:cNvSpPr>
          <p:nvPr/>
        </p:nvSpPr>
        <p:spPr bwMode="auto">
          <a:xfrm>
            <a:off x="4531305" y="3591167"/>
            <a:ext cx="2553784" cy="1"/>
          </a:xfrm>
          <a:prstGeom prst="line">
            <a:avLst/>
          </a:prstGeom>
          <a:noFill/>
          <a:ln w="63500">
            <a:solidFill>
              <a:srgbClr val="00FF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49" name="Line 500"/>
          <p:cNvSpPr>
            <a:spLocks noChangeShapeType="1"/>
          </p:cNvSpPr>
          <p:nvPr/>
        </p:nvSpPr>
        <p:spPr bwMode="auto">
          <a:xfrm flipV="1">
            <a:off x="5067464" y="3267320"/>
            <a:ext cx="0" cy="304800"/>
          </a:xfrm>
          <a:prstGeom prst="line">
            <a:avLst/>
          </a:prstGeom>
          <a:noFill/>
          <a:ln w="44450">
            <a:solidFill>
              <a:srgbClr val="F491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50" name="Line 501"/>
          <p:cNvSpPr>
            <a:spLocks noChangeShapeType="1"/>
          </p:cNvSpPr>
          <p:nvPr/>
        </p:nvSpPr>
        <p:spPr bwMode="auto">
          <a:xfrm flipV="1">
            <a:off x="5529406" y="3265733"/>
            <a:ext cx="0" cy="304800"/>
          </a:xfrm>
          <a:prstGeom prst="line">
            <a:avLst/>
          </a:prstGeom>
          <a:noFill/>
          <a:ln w="44450">
            <a:solidFill>
              <a:srgbClr val="F491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51" name="Line 499"/>
          <p:cNvSpPr>
            <a:spLocks noChangeShapeType="1"/>
          </p:cNvSpPr>
          <p:nvPr/>
        </p:nvSpPr>
        <p:spPr bwMode="auto">
          <a:xfrm flipV="1">
            <a:off x="4531305" y="3265733"/>
            <a:ext cx="0" cy="304800"/>
          </a:xfrm>
          <a:prstGeom prst="line">
            <a:avLst/>
          </a:prstGeom>
          <a:noFill/>
          <a:ln w="44450">
            <a:solidFill>
              <a:srgbClr val="F491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6" name="Down Arrow 5"/>
          <p:cNvSpPr/>
          <p:nvPr/>
        </p:nvSpPr>
        <p:spPr>
          <a:xfrm>
            <a:off x="4222750" y="1581150"/>
            <a:ext cx="173038" cy="263525"/>
          </a:xfrm>
          <a:prstGeom prst="down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94" name="Down Arrow 93"/>
          <p:cNvSpPr/>
          <p:nvPr/>
        </p:nvSpPr>
        <p:spPr>
          <a:xfrm>
            <a:off x="1963738" y="1619250"/>
            <a:ext cx="173037" cy="263525"/>
          </a:xfrm>
          <a:prstGeom prst="down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14701" name="Line 363"/>
          <p:cNvSpPr>
            <a:spLocks noChangeShapeType="1"/>
          </p:cNvSpPr>
          <p:nvPr/>
        </p:nvSpPr>
        <p:spPr bwMode="auto">
          <a:xfrm flipV="1">
            <a:off x="2066925" y="2667000"/>
            <a:ext cx="3273425" cy="1587"/>
          </a:xfrm>
          <a:prstGeom prst="line">
            <a:avLst/>
          </a:prstGeom>
          <a:noFill/>
          <a:ln w="63500">
            <a:solidFill>
              <a:srgbClr val="00FF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12" name="Line 342"/>
          <p:cNvSpPr>
            <a:spLocks noChangeShapeType="1"/>
          </p:cNvSpPr>
          <p:nvPr/>
        </p:nvSpPr>
        <p:spPr bwMode="auto">
          <a:xfrm>
            <a:off x="5410200" y="2668587"/>
            <a:ext cx="2593975" cy="7938"/>
          </a:xfrm>
          <a:prstGeom prst="line">
            <a:avLst/>
          </a:prstGeom>
          <a:noFill/>
          <a:ln w="63500">
            <a:solidFill>
              <a:srgbClr val="00FF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25" name="TextBox 79"/>
          <p:cNvSpPr txBox="1">
            <a:spLocks noChangeArrowheads="1"/>
          </p:cNvSpPr>
          <p:nvPr/>
        </p:nvSpPr>
        <p:spPr bwMode="auto">
          <a:xfrm>
            <a:off x="304800" y="4974336"/>
            <a:ext cx="8758304" cy="338554"/>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dirty="0" smtClean="0">
                <a:solidFill>
                  <a:srgbClr val="FFFFFF"/>
                </a:solidFill>
                <a:latin typeface="Calibri" panose="020F0502020204030204" pitchFamily="34" charset="0"/>
              </a:rPr>
              <a:t>WSF</a:t>
            </a:r>
            <a:r>
              <a:rPr lang="en-US" sz="1600" b="1" dirty="0" smtClean="0">
                <a:solidFill>
                  <a:srgbClr val="FFFFFF"/>
                </a:solidFill>
                <a:latin typeface="Calibri" panose="020F0502020204030204" pitchFamily="34" charset="0"/>
              </a:rPr>
              <a:t> </a:t>
            </a:r>
            <a:r>
              <a:rPr lang="en-US" sz="1600" b="1" dirty="0">
                <a:solidFill>
                  <a:srgbClr val="FFFFFF"/>
                </a:solidFill>
                <a:latin typeface="Calibri" panose="020F0502020204030204" pitchFamily="34" charset="0"/>
              </a:rPr>
              <a:t>Status Unclear</a:t>
            </a:r>
          </a:p>
        </p:txBody>
      </p:sp>
      <p:sp>
        <p:nvSpPr>
          <p:cNvPr id="14713" name="Line 352"/>
          <p:cNvSpPr>
            <a:spLocks noChangeShapeType="1"/>
          </p:cNvSpPr>
          <p:nvPr/>
        </p:nvSpPr>
        <p:spPr bwMode="auto">
          <a:xfrm flipV="1">
            <a:off x="6096000" y="2362200"/>
            <a:ext cx="0" cy="304800"/>
          </a:xfrm>
          <a:prstGeom prst="line">
            <a:avLst/>
          </a:prstGeom>
          <a:noFill/>
          <a:ln w="44450">
            <a:solidFill>
              <a:srgbClr val="F491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02" name="Line 364"/>
          <p:cNvSpPr>
            <a:spLocks noChangeShapeType="1"/>
          </p:cNvSpPr>
          <p:nvPr/>
        </p:nvSpPr>
        <p:spPr bwMode="auto">
          <a:xfrm flipV="1">
            <a:off x="2074863" y="2362200"/>
            <a:ext cx="0" cy="304800"/>
          </a:xfrm>
          <a:prstGeom prst="line">
            <a:avLst/>
          </a:prstGeom>
          <a:noFill/>
          <a:ln w="44450">
            <a:solidFill>
              <a:srgbClr val="F491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06" name="Line 373"/>
          <p:cNvSpPr>
            <a:spLocks noChangeShapeType="1"/>
          </p:cNvSpPr>
          <p:nvPr/>
        </p:nvSpPr>
        <p:spPr bwMode="auto">
          <a:xfrm flipV="1">
            <a:off x="3598863" y="2362200"/>
            <a:ext cx="0" cy="304800"/>
          </a:xfrm>
          <a:prstGeom prst="line">
            <a:avLst/>
          </a:prstGeom>
          <a:noFill/>
          <a:ln w="44450">
            <a:solidFill>
              <a:srgbClr val="F491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07" name="Line 374"/>
          <p:cNvSpPr>
            <a:spLocks noChangeShapeType="1"/>
          </p:cNvSpPr>
          <p:nvPr/>
        </p:nvSpPr>
        <p:spPr bwMode="auto">
          <a:xfrm flipV="1">
            <a:off x="3065463" y="2362200"/>
            <a:ext cx="0" cy="304800"/>
          </a:xfrm>
          <a:prstGeom prst="line">
            <a:avLst/>
          </a:prstGeom>
          <a:noFill/>
          <a:ln w="44450">
            <a:solidFill>
              <a:srgbClr val="F491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14714" name="Line 353"/>
          <p:cNvSpPr>
            <a:spLocks noChangeShapeType="1"/>
          </p:cNvSpPr>
          <p:nvPr/>
        </p:nvSpPr>
        <p:spPr bwMode="auto">
          <a:xfrm flipV="1">
            <a:off x="5421313" y="2362200"/>
            <a:ext cx="0" cy="304800"/>
          </a:xfrm>
          <a:prstGeom prst="line">
            <a:avLst/>
          </a:prstGeom>
          <a:noFill/>
          <a:ln w="44450">
            <a:solidFill>
              <a:srgbClr val="F491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62"/>
            <a:ext cx="556800" cy="392113"/>
          </a:xfrm>
          <a:prstGeom prst="rect">
            <a:avLst/>
          </a:prstGeom>
        </p:spPr>
      </p:pic>
      <p:sp>
        <p:nvSpPr>
          <p:cNvPr id="77" name="Line 344"/>
          <p:cNvSpPr>
            <a:spLocks noChangeShapeType="1"/>
          </p:cNvSpPr>
          <p:nvPr/>
        </p:nvSpPr>
        <p:spPr bwMode="auto">
          <a:xfrm>
            <a:off x="7835962" y="5591685"/>
            <a:ext cx="1155638" cy="9990"/>
          </a:xfrm>
          <a:prstGeom prst="line">
            <a:avLst/>
          </a:prstGeom>
          <a:noFill/>
          <a:ln w="63500">
            <a:solidFill>
              <a:srgbClr val="FFFF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78" name="Line 443"/>
          <p:cNvSpPr>
            <a:spLocks noChangeShapeType="1"/>
          </p:cNvSpPr>
          <p:nvPr/>
        </p:nvSpPr>
        <p:spPr bwMode="auto">
          <a:xfrm flipV="1">
            <a:off x="7848600" y="5296875"/>
            <a:ext cx="0" cy="304800"/>
          </a:xfrm>
          <a:prstGeom prst="line">
            <a:avLst/>
          </a:prstGeom>
          <a:noFill/>
          <a:ln w="44450">
            <a:solidFill>
              <a:srgbClr val="F491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72" name="TextBox 71"/>
          <p:cNvSpPr txBox="1">
            <a:spLocks noChangeArrowheads="1"/>
          </p:cNvSpPr>
          <p:nvPr/>
        </p:nvSpPr>
        <p:spPr bwMode="auto">
          <a:xfrm>
            <a:off x="304800" y="396875"/>
            <a:ext cx="8622713" cy="1877437"/>
          </a:xfrm>
          <a:prstGeom prst="rect">
            <a:avLst/>
          </a:prstGeom>
          <a:solidFill>
            <a:srgbClr val="002060"/>
          </a:solid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sz="2400" b="1" dirty="0" smtClean="0">
              <a:solidFill>
                <a:srgbClr val="FFFFFF"/>
              </a:solidFill>
              <a:latin typeface="Calibri" panose="020F0502020204030204" pitchFamily="34" charset="0"/>
            </a:endParaRPr>
          </a:p>
          <a:p>
            <a:pPr algn="ctr" eaLnBrk="1" hangingPunct="1"/>
            <a:r>
              <a:rPr lang="en-US" sz="1800" b="1" dirty="0" smtClean="0">
                <a:solidFill>
                  <a:srgbClr val="FFFFFF"/>
                </a:solidFill>
                <a:latin typeface="Calibri" panose="020F0502020204030204" pitchFamily="34" charset="0"/>
              </a:rPr>
              <a:t>What’s </a:t>
            </a:r>
            <a:r>
              <a:rPr lang="en-US" sz="1800" b="1" dirty="0">
                <a:solidFill>
                  <a:srgbClr val="FFFFFF"/>
                </a:solidFill>
                <a:latin typeface="Calibri" panose="020F0502020204030204" pitchFamily="34" charset="0"/>
              </a:rPr>
              <a:t>left in a few years after </a:t>
            </a:r>
            <a:endParaRPr lang="en-US" sz="1800" b="1" dirty="0" smtClean="0">
              <a:solidFill>
                <a:srgbClr val="FFFFFF"/>
              </a:solidFill>
              <a:latin typeface="Calibri" panose="020F0502020204030204" pitchFamily="34" charset="0"/>
            </a:endParaRPr>
          </a:p>
          <a:p>
            <a:pPr algn="ctr" eaLnBrk="1" hangingPunct="1"/>
            <a:r>
              <a:rPr lang="en-US" sz="1800" b="1" dirty="0" smtClean="0">
                <a:solidFill>
                  <a:srgbClr val="FFFFFF"/>
                </a:solidFill>
                <a:latin typeface="Calibri" panose="020F0502020204030204" pitchFamily="34" charset="0"/>
              </a:rPr>
              <a:t>SSM/I </a:t>
            </a:r>
            <a:r>
              <a:rPr lang="en-US" sz="1800" dirty="0">
                <a:solidFill>
                  <a:srgbClr val="FFFFFF"/>
                </a:solidFill>
                <a:latin typeface="Calibri" panose="020F0502020204030204" pitchFamily="34" charset="0"/>
              </a:rPr>
              <a:t>&amp;</a:t>
            </a:r>
            <a:r>
              <a:rPr lang="en-US" sz="1800" b="1" dirty="0" smtClean="0">
                <a:solidFill>
                  <a:srgbClr val="FFFFFF"/>
                </a:solidFill>
                <a:latin typeface="Calibri" panose="020F0502020204030204" pitchFamily="34" charset="0"/>
              </a:rPr>
              <a:t> old </a:t>
            </a:r>
            <a:r>
              <a:rPr lang="en-US" sz="1800" b="1" dirty="0">
                <a:solidFill>
                  <a:srgbClr val="FFFFFF"/>
                </a:solidFill>
                <a:latin typeface="Calibri" panose="020F0502020204030204" pitchFamily="34" charset="0"/>
              </a:rPr>
              <a:t>R&amp;D satellites </a:t>
            </a:r>
            <a:r>
              <a:rPr lang="en-US" sz="1800" b="1" dirty="0" smtClean="0">
                <a:solidFill>
                  <a:srgbClr val="FFFFFF"/>
                </a:solidFill>
                <a:latin typeface="Calibri" panose="020F0502020204030204" pitchFamily="34" charset="0"/>
              </a:rPr>
              <a:t>fail</a:t>
            </a:r>
          </a:p>
          <a:p>
            <a:pPr algn="ctr" eaLnBrk="1" hangingPunct="1"/>
            <a:endParaRPr lang="en-US" sz="3200" dirty="0" smtClean="0">
              <a:solidFill>
                <a:srgbClr val="FFFFFF"/>
              </a:solidFill>
              <a:latin typeface="Calibri" panose="020F0502020204030204" pitchFamily="34" charset="0"/>
            </a:endParaRPr>
          </a:p>
          <a:p>
            <a:pPr algn="ctr" eaLnBrk="1" hangingPunct="1"/>
            <a:endParaRPr lang="en-US" sz="2400" dirty="0">
              <a:solidFill>
                <a:srgbClr val="FFFFFF"/>
              </a:solidFill>
              <a:latin typeface="Calibri" panose="020F0502020204030204" pitchFamily="34" charset="0"/>
            </a:endParaRPr>
          </a:p>
        </p:txBody>
      </p:sp>
      <p:sp>
        <p:nvSpPr>
          <p:cNvPr id="68" name="Line 332"/>
          <p:cNvSpPr>
            <a:spLocks noChangeShapeType="1"/>
          </p:cNvSpPr>
          <p:nvPr/>
        </p:nvSpPr>
        <p:spPr bwMode="auto">
          <a:xfrm flipV="1">
            <a:off x="6419850" y="4419600"/>
            <a:ext cx="819150" cy="0"/>
          </a:xfrm>
          <a:prstGeom prst="line">
            <a:avLst/>
          </a:prstGeom>
          <a:noFill/>
          <a:ln w="63500">
            <a:solidFill>
              <a:srgbClr val="00FFFF"/>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71" name="Down Arrow 70"/>
          <p:cNvSpPr/>
          <p:nvPr/>
        </p:nvSpPr>
        <p:spPr>
          <a:xfrm>
            <a:off x="5067464" y="3830637"/>
            <a:ext cx="173038" cy="263525"/>
          </a:xfrm>
          <a:prstGeom prst="down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rgbClr val="FFFFFF"/>
              </a:solidFill>
              <a:latin typeface="Calibri" panose="020F0502020204030204" pitchFamily="34" charset="0"/>
            </a:endParaRPr>
          </a:p>
        </p:txBody>
      </p:sp>
      <p:sp>
        <p:nvSpPr>
          <p:cNvPr id="69" name="Line 344"/>
          <p:cNvSpPr>
            <a:spLocks noChangeShapeType="1"/>
          </p:cNvSpPr>
          <p:nvPr/>
        </p:nvSpPr>
        <p:spPr bwMode="auto">
          <a:xfrm>
            <a:off x="7239000" y="4419600"/>
            <a:ext cx="1524000" cy="9990"/>
          </a:xfrm>
          <a:prstGeom prst="line">
            <a:avLst/>
          </a:prstGeom>
          <a:noFill/>
          <a:ln w="63500">
            <a:solidFill>
              <a:srgbClr val="FFFF00"/>
            </a:solidFill>
            <a:round/>
            <a:headEnd type="oval"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libri" panose="020F0502020204030204" pitchFamily="34" charset="0"/>
            </a:endParaRPr>
          </a:p>
        </p:txBody>
      </p:sp>
      <p:sp>
        <p:nvSpPr>
          <p:cNvPr id="75" name="TextBox 74"/>
          <p:cNvSpPr txBox="1">
            <a:spLocks noChangeArrowheads="1"/>
          </p:cNvSpPr>
          <p:nvPr/>
        </p:nvSpPr>
        <p:spPr bwMode="auto">
          <a:xfrm>
            <a:off x="304800" y="2787264"/>
            <a:ext cx="8616383" cy="1292662"/>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dirty="0" smtClean="0">
              <a:solidFill>
                <a:srgbClr val="FFFFFF"/>
              </a:solidFill>
              <a:latin typeface="Calibri" panose="020F0502020204030204" pitchFamily="34" charset="0"/>
            </a:endParaRPr>
          </a:p>
          <a:p>
            <a:pPr algn="ctr" eaLnBrk="1" hangingPunct="1"/>
            <a:r>
              <a:rPr lang="en-US" sz="1800" dirty="0" smtClean="0">
                <a:solidFill>
                  <a:srgbClr val="FFFFFF"/>
                </a:solidFill>
                <a:latin typeface="Calibri" panose="020F0502020204030204" pitchFamily="34" charset="0"/>
              </a:rPr>
              <a:t>China/Russia sensor data not usable in the US</a:t>
            </a:r>
            <a:endParaRPr lang="en-US" sz="1800" b="1" dirty="0">
              <a:solidFill>
                <a:srgbClr val="FFFFFF"/>
              </a:solidFill>
              <a:latin typeface="Calibri" panose="020F0502020204030204" pitchFamily="34" charset="0"/>
            </a:endParaRPr>
          </a:p>
          <a:p>
            <a:pPr algn="ctr" eaLnBrk="1" hangingPunct="1"/>
            <a:r>
              <a:rPr lang="en-US" sz="1800" b="1" dirty="0">
                <a:solidFill>
                  <a:srgbClr val="FFFFFF"/>
                </a:solidFill>
                <a:latin typeface="Calibri" panose="020F0502020204030204" pitchFamily="34" charset="0"/>
              </a:rPr>
              <a:t>Megha Tropiques </a:t>
            </a:r>
            <a:r>
              <a:rPr lang="en-US" sz="1800" dirty="0" smtClean="0">
                <a:solidFill>
                  <a:srgbClr val="FFFFFF"/>
                </a:solidFill>
                <a:latin typeface="Calibri" panose="020F0502020204030204" pitchFamily="34" charset="0"/>
              </a:rPr>
              <a:t>non functioning, no real-time data</a:t>
            </a:r>
          </a:p>
          <a:p>
            <a:pPr algn="ctr" eaLnBrk="1" hangingPunct="1"/>
            <a:endParaRPr lang="en-US" sz="1000" b="1" dirty="0">
              <a:solidFill>
                <a:srgbClr val="FFFFFF"/>
              </a:solidFill>
              <a:latin typeface="Calibri" panose="020F0502020204030204" pitchFamily="34" charset="0"/>
            </a:endParaRPr>
          </a:p>
          <a:p>
            <a:pPr algn="ctr" eaLnBrk="1" hangingPunct="1"/>
            <a:endParaRPr lang="en-US" sz="1200" dirty="0" smtClean="0">
              <a:solidFill>
                <a:srgbClr val="FFFFFF"/>
              </a:solidFill>
              <a:latin typeface="Calibri" panose="020F0502020204030204" pitchFamily="34" charset="0"/>
            </a:endParaRPr>
          </a:p>
          <a:p>
            <a:pPr algn="ctr" eaLnBrk="1" hangingPunct="1"/>
            <a:endParaRPr lang="en-US" sz="600" dirty="0">
              <a:solidFill>
                <a:srgbClr val="FFFFFF"/>
              </a:solidFill>
              <a:latin typeface="Calibri" panose="020F0502020204030204" pitchFamily="34" charset="0"/>
            </a:endParaRPr>
          </a:p>
          <a:p>
            <a:pPr algn="ctr" eaLnBrk="1" hangingPunct="1"/>
            <a:endParaRPr lang="en-US" sz="600" b="1" dirty="0" smtClean="0">
              <a:solidFill>
                <a:srgbClr val="FFFFFF"/>
              </a:solidFill>
              <a:latin typeface="Calibri" panose="020F0502020204030204" pitchFamily="34" charset="0"/>
            </a:endParaRPr>
          </a:p>
        </p:txBody>
      </p:sp>
      <p:sp>
        <p:nvSpPr>
          <p:cNvPr id="70" name="TextBox 69"/>
          <p:cNvSpPr txBox="1"/>
          <p:nvPr/>
        </p:nvSpPr>
        <p:spPr>
          <a:xfrm>
            <a:off x="8534400" y="6400800"/>
            <a:ext cx="457199" cy="338554"/>
          </a:xfrm>
          <a:prstGeom prst="rect">
            <a:avLst/>
          </a:prstGeom>
          <a:noFill/>
        </p:spPr>
        <p:txBody>
          <a:bodyPr wrap="square" rtlCol="0">
            <a:spAutoFit/>
          </a:bodyPr>
          <a:lstStyle/>
          <a:p>
            <a:pPr algn="r"/>
            <a:fld id="{2889A241-315B-40BA-8534-99A15F06690E}" type="slidenum">
              <a:rPr lang="en-US" sz="1600" smtClean="0">
                <a:solidFill>
                  <a:schemeClr val="tx1"/>
                </a:solidFill>
                <a:latin typeface="Calibri" panose="020F0502020204030204" pitchFamily="34" charset="0"/>
              </a:rPr>
              <a:pPr algn="r"/>
              <a:t>17</a:t>
            </a:fld>
            <a:endParaRPr lang="en-US" sz="16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29685416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25" grpId="0" animBg="1"/>
      <p:bldP spid="72" grpId="0" animBg="1"/>
      <p:bldP spid="7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4699" name="Text Box 346"/>
          <p:cNvSpPr txBox="1">
            <a:spLocks noChangeArrowheads="1"/>
          </p:cNvSpPr>
          <p:nvPr/>
        </p:nvSpPr>
        <p:spPr bwMode="auto">
          <a:xfrm>
            <a:off x="1488280" y="223043"/>
            <a:ext cx="780812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dirty="0" smtClean="0">
                <a:solidFill>
                  <a:srgbClr val="FFFF00"/>
                </a:solidFill>
                <a:latin typeface="Calibri" panose="020F0502020204030204" pitchFamily="34" charset="0"/>
              </a:rPr>
              <a:t>NRL TC Web Summary and Future</a:t>
            </a:r>
            <a:endParaRPr lang="en-US" sz="3200" b="1" dirty="0">
              <a:solidFill>
                <a:srgbClr val="FFFF00"/>
              </a:solidFill>
              <a:latin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762"/>
            <a:ext cx="1399889" cy="985838"/>
          </a:xfrm>
          <a:prstGeom prst="rect">
            <a:avLst/>
          </a:prstGeom>
        </p:spPr>
      </p:pic>
      <p:cxnSp>
        <p:nvCxnSpPr>
          <p:cNvPr id="3" name="Straight Connector 2"/>
          <p:cNvCxnSpPr/>
          <p:nvPr/>
        </p:nvCxnSpPr>
        <p:spPr bwMode="auto">
          <a:xfrm>
            <a:off x="0" y="9906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 name="TextBox 5"/>
          <p:cNvSpPr txBox="1"/>
          <p:nvPr/>
        </p:nvSpPr>
        <p:spPr>
          <a:xfrm>
            <a:off x="228600" y="1044476"/>
            <a:ext cx="8229600"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chemeClr val="tx1"/>
                </a:solidFill>
                <a:latin typeface="Calibri" panose="020F0502020204030204" pitchFamily="34" charset="0"/>
              </a:rPr>
              <a:t>Expanded scope of operational and research sensors to benefit TC community in near-real time.</a:t>
            </a:r>
          </a:p>
          <a:p>
            <a:pPr marL="800100" lvl="1" indent="-342900">
              <a:buFont typeface="Arial" panose="020B0604020202020204" pitchFamily="34" charset="0"/>
              <a:buChar char="•"/>
            </a:pPr>
            <a:r>
              <a:rPr lang="en-US" sz="2000" dirty="0" smtClean="0">
                <a:solidFill>
                  <a:schemeClr val="tx2">
                    <a:lumMod val="50000"/>
                  </a:schemeClr>
                </a:solidFill>
                <a:latin typeface="Calibri" panose="020F0502020204030204" pitchFamily="34" charset="0"/>
              </a:rPr>
              <a:t>DMSP F-19 SSMIS</a:t>
            </a:r>
          </a:p>
          <a:p>
            <a:pPr marL="800100" lvl="1" indent="-342900">
              <a:buFont typeface="Arial" panose="020B0604020202020204" pitchFamily="34" charset="0"/>
              <a:buChar char="•"/>
            </a:pPr>
            <a:r>
              <a:rPr lang="en-US" sz="2000" dirty="0" smtClean="0">
                <a:solidFill>
                  <a:schemeClr val="tx2">
                    <a:lumMod val="50000"/>
                  </a:schemeClr>
                </a:solidFill>
                <a:latin typeface="Calibri" panose="020F0502020204030204" pitchFamily="34" charset="0"/>
              </a:rPr>
              <a:t>GCOM AMSR2</a:t>
            </a:r>
          </a:p>
          <a:p>
            <a:pPr marL="800100" lvl="1" indent="-342900">
              <a:buFont typeface="Arial" panose="020B0604020202020204" pitchFamily="34" charset="0"/>
              <a:buChar char="•"/>
            </a:pPr>
            <a:r>
              <a:rPr lang="en-US" sz="2000" dirty="0" smtClean="0">
                <a:solidFill>
                  <a:schemeClr val="tx2">
                    <a:lumMod val="50000"/>
                  </a:schemeClr>
                </a:solidFill>
                <a:latin typeface="Calibri" panose="020F0502020204030204" pitchFamily="34" charset="0"/>
              </a:rPr>
              <a:t>GMP GMI</a:t>
            </a:r>
          </a:p>
          <a:p>
            <a:pPr marL="800100" lvl="1" indent="-342900">
              <a:buFont typeface="Arial" panose="020B0604020202020204" pitchFamily="34" charset="0"/>
              <a:buChar char="•"/>
            </a:pPr>
            <a:r>
              <a:rPr lang="en-US" sz="2000" dirty="0" smtClean="0">
                <a:solidFill>
                  <a:schemeClr val="tx2">
                    <a:lumMod val="50000"/>
                  </a:schemeClr>
                </a:solidFill>
                <a:latin typeface="Calibri" panose="020F0502020204030204" pitchFamily="34" charset="0"/>
              </a:rPr>
              <a:t>NPP ATMS</a:t>
            </a:r>
          </a:p>
        </p:txBody>
      </p:sp>
      <p:sp>
        <p:nvSpPr>
          <p:cNvPr id="7" name="TextBox 6"/>
          <p:cNvSpPr txBox="1"/>
          <p:nvPr/>
        </p:nvSpPr>
        <p:spPr>
          <a:xfrm>
            <a:off x="228600" y="5921514"/>
            <a:ext cx="8229600"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chemeClr val="tx1"/>
                </a:solidFill>
                <a:latin typeface="Calibri" panose="020F0502020204030204" pitchFamily="34" charset="0"/>
              </a:rPr>
              <a:t>The “glory years” of a “plethora” of sensors may be ending…</a:t>
            </a:r>
          </a:p>
          <a:p>
            <a:pPr marL="800100" lvl="1" indent="-342900">
              <a:buFont typeface="Arial" panose="020B0604020202020204" pitchFamily="34" charset="0"/>
              <a:buChar char="•"/>
            </a:pPr>
            <a:r>
              <a:rPr lang="en-US" sz="2000" dirty="0" smtClean="0">
                <a:solidFill>
                  <a:srgbClr val="C00000"/>
                </a:solidFill>
                <a:latin typeface="Calibri" panose="020F0502020204030204" pitchFamily="34" charset="0"/>
              </a:rPr>
              <a:t>US follow-on microwave imagers will soon be needed.</a:t>
            </a: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51" b="5883"/>
          <a:stretch/>
        </p:blipFill>
        <p:spPr bwMode="auto">
          <a:xfrm>
            <a:off x="3200400" y="1771650"/>
            <a:ext cx="5660126" cy="40957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8600" y="3474184"/>
            <a:ext cx="2667000"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chemeClr val="tx1"/>
                </a:solidFill>
                <a:latin typeface="Calibri" panose="020F0502020204030204" pitchFamily="34" charset="0"/>
              </a:rPr>
              <a:t>Several current and proposed efforts to bring new research, graphics, and data to the NRL TC page.</a:t>
            </a:r>
            <a:endParaRPr lang="en-US" sz="2000" dirty="0" smtClean="0">
              <a:solidFill>
                <a:schemeClr val="tx2">
                  <a:lumMod val="50000"/>
                </a:schemeClr>
              </a:solidFill>
              <a:latin typeface="Calibri" panose="020F0502020204030204" pitchFamily="34" charset="0"/>
            </a:endParaRPr>
          </a:p>
        </p:txBody>
      </p:sp>
      <p:sp>
        <p:nvSpPr>
          <p:cNvPr id="10" name="TextBox 9"/>
          <p:cNvSpPr txBox="1"/>
          <p:nvPr/>
        </p:nvSpPr>
        <p:spPr>
          <a:xfrm>
            <a:off x="8534400" y="6400800"/>
            <a:ext cx="457199" cy="338554"/>
          </a:xfrm>
          <a:prstGeom prst="rect">
            <a:avLst/>
          </a:prstGeom>
          <a:noFill/>
        </p:spPr>
        <p:txBody>
          <a:bodyPr wrap="square" rtlCol="0">
            <a:spAutoFit/>
          </a:bodyPr>
          <a:lstStyle/>
          <a:p>
            <a:pPr algn="r"/>
            <a:fld id="{2889A241-315B-40BA-8534-99A15F06690E}" type="slidenum">
              <a:rPr lang="en-US" sz="1600" smtClean="0">
                <a:solidFill>
                  <a:schemeClr val="tx1"/>
                </a:solidFill>
                <a:latin typeface="Calibri" panose="020F0502020204030204" pitchFamily="34" charset="0"/>
              </a:rPr>
              <a:pPr algn="r"/>
              <a:t>18</a:t>
            </a:fld>
            <a:endParaRPr lang="en-US" sz="16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3779113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4699" name="Text Box 346"/>
          <p:cNvSpPr txBox="1">
            <a:spLocks noChangeArrowheads="1"/>
          </p:cNvSpPr>
          <p:nvPr/>
        </p:nvSpPr>
        <p:spPr bwMode="auto">
          <a:xfrm>
            <a:off x="1488280" y="223043"/>
            <a:ext cx="780812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dirty="0" smtClean="0">
                <a:solidFill>
                  <a:srgbClr val="FFFF00"/>
                </a:solidFill>
                <a:latin typeface="Calibri" panose="020F0502020204030204" pitchFamily="34" charset="0"/>
              </a:rPr>
              <a:t>NRL Tropical Cyclone Satellite Web Resource</a:t>
            </a:r>
            <a:endParaRPr lang="en-US" sz="3200" b="1" dirty="0">
              <a:solidFill>
                <a:srgbClr val="FFFF00"/>
              </a:solidFill>
              <a:latin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762"/>
            <a:ext cx="1399889" cy="985838"/>
          </a:xfrm>
          <a:prstGeom prst="rect">
            <a:avLst/>
          </a:prstGeom>
        </p:spPr>
      </p:pic>
      <p:cxnSp>
        <p:nvCxnSpPr>
          <p:cNvPr id="3" name="Straight Connector 2"/>
          <p:cNvCxnSpPr/>
          <p:nvPr/>
        </p:nvCxnSpPr>
        <p:spPr bwMode="auto">
          <a:xfrm>
            <a:off x="0" y="9906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045" b="7909"/>
          <a:stretch/>
        </p:blipFill>
        <p:spPr>
          <a:xfrm>
            <a:off x="1981200" y="1016751"/>
            <a:ext cx="5029200" cy="5795504"/>
          </a:xfrm>
          <a:prstGeom prst="rect">
            <a:avLst/>
          </a:prstGeom>
        </p:spPr>
      </p:pic>
      <p:grpSp>
        <p:nvGrpSpPr>
          <p:cNvPr id="23" name="Group 22"/>
          <p:cNvGrpSpPr/>
          <p:nvPr/>
        </p:nvGrpSpPr>
        <p:grpSpPr>
          <a:xfrm>
            <a:off x="99988" y="1371600"/>
            <a:ext cx="2948012" cy="2228910"/>
            <a:chOff x="99988" y="1371600"/>
            <a:chExt cx="2948012" cy="2228910"/>
          </a:xfrm>
        </p:grpSpPr>
        <p:sp>
          <p:nvSpPr>
            <p:cNvPr id="5" name="TextBox 4"/>
            <p:cNvSpPr txBox="1"/>
            <p:nvPr/>
          </p:nvSpPr>
          <p:spPr>
            <a:xfrm>
              <a:off x="457200" y="1371600"/>
              <a:ext cx="1356462" cy="400110"/>
            </a:xfrm>
            <a:prstGeom prst="rect">
              <a:avLst/>
            </a:prstGeom>
            <a:noFill/>
          </p:spPr>
          <p:txBody>
            <a:bodyPr wrap="none" rtlCol="0">
              <a:spAutoFit/>
            </a:bodyPr>
            <a:lstStyle/>
            <a:p>
              <a:r>
                <a:rPr lang="en-US" sz="2000" dirty="0" smtClean="0">
                  <a:solidFill>
                    <a:schemeClr val="tx1"/>
                  </a:solidFill>
                  <a:latin typeface="Calibri" panose="020F0502020204030204" pitchFamily="34" charset="0"/>
                </a:rPr>
                <a:t>F-19 SSMIS</a:t>
              </a:r>
              <a:endParaRPr lang="en-US" sz="2000" dirty="0">
                <a:solidFill>
                  <a:schemeClr val="tx1"/>
                </a:solidFill>
                <a:latin typeface="Calibri" panose="020F0502020204030204" pitchFamily="34" charset="0"/>
              </a:endParaRPr>
            </a:p>
          </p:txBody>
        </p:sp>
        <p:cxnSp>
          <p:nvCxnSpPr>
            <p:cNvPr id="7" name="Straight Arrow Connector 6"/>
            <p:cNvCxnSpPr>
              <a:stCxn id="5" idx="3"/>
            </p:cNvCxnSpPr>
            <p:nvPr/>
          </p:nvCxnSpPr>
          <p:spPr bwMode="auto">
            <a:xfrm>
              <a:off x="1813662" y="1571655"/>
              <a:ext cx="1234338" cy="790545"/>
            </a:xfrm>
            <a:prstGeom prst="straightConnector1">
              <a:avLst/>
            </a:prstGeom>
            <a:solidFill>
              <a:schemeClr val="accent1"/>
            </a:solidFill>
            <a:ln w="31750" cap="flat" cmpd="sng" algn="ctr">
              <a:solidFill>
                <a:srgbClr val="00FFFF"/>
              </a:solidFill>
              <a:prstDash val="solid"/>
              <a:round/>
              <a:headEnd type="none" w="med" len="med"/>
              <a:tailEnd type="arrow"/>
            </a:ln>
            <a:effectLst/>
          </p:spPr>
        </p:cxnSp>
        <p:sp>
          <p:nvSpPr>
            <p:cNvPr id="10" name="TextBox 9"/>
            <p:cNvSpPr txBox="1"/>
            <p:nvPr/>
          </p:nvSpPr>
          <p:spPr>
            <a:xfrm>
              <a:off x="99988" y="3200400"/>
              <a:ext cx="1713674" cy="400110"/>
            </a:xfrm>
            <a:prstGeom prst="rect">
              <a:avLst/>
            </a:prstGeom>
            <a:noFill/>
          </p:spPr>
          <p:txBody>
            <a:bodyPr wrap="none" rtlCol="0">
              <a:spAutoFit/>
            </a:bodyPr>
            <a:lstStyle/>
            <a:p>
              <a:r>
                <a:rPr lang="en-US" sz="2000" dirty="0" smtClean="0">
                  <a:solidFill>
                    <a:schemeClr val="tx1"/>
                  </a:solidFill>
                  <a:latin typeface="Calibri" panose="020F0502020204030204" pitchFamily="34" charset="0"/>
                </a:rPr>
                <a:t>GCOM AMSR2</a:t>
              </a:r>
              <a:endParaRPr lang="en-US" sz="2000" dirty="0">
                <a:solidFill>
                  <a:schemeClr val="tx1"/>
                </a:solidFill>
                <a:latin typeface="Calibri" panose="020F0502020204030204" pitchFamily="34" charset="0"/>
              </a:endParaRPr>
            </a:p>
          </p:txBody>
        </p:sp>
        <p:cxnSp>
          <p:nvCxnSpPr>
            <p:cNvPr id="11" name="Straight Arrow Connector 10"/>
            <p:cNvCxnSpPr>
              <a:stCxn id="10" idx="3"/>
            </p:cNvCxnSpPr>
            <p:nvPr/>
          </p:nvCxnSpPr>
          <p:spPr bwMode="auto">
            <a:xfrm flipV="1">
              <a:off x="1813662" y="2743200"/>
              <a:ext cx="1234338" cy="657255"/>
            </a:xfrm>
            <a:prstGeom prst="straightConnector1">
              <a:avLst/>
            </a:prstGeom>
            <a:solidFill>
              <a:schemeClr val="accent1"/>
            </a:solidFill>
            <a:ln w="31750" cap="flat" cmpd="sng" algn="ctr">
              <a:solidFill>
                <a:srgbClr val="00FFFF"/>
              </a:solidFill>
              <a:prstDash val="solid"/>
              <a:round/>
              <a:headEnd type="none" w="med" len="med"/>
              <a:tailEnd type="arrow"/>
            </a:ln>
            <a:effectLst/>
          </p:spPr>
        </p:cxnSp>
        <p:sp>
          <p:nvSpPr>
            <p:cNvPr id="14" name="TextBox 13"/>
            <p:cNvSpPr txBox="1"/>
            <p:nvPr/>
          </p:nvSpPr>
          <p:spPr>
            <a:xfrm>
              <a:off x="454416" y="2149538"/>
              <a:ext cx="1223412" cy="400110"/>
            </a:xfrm>
            <a:prstGeom prst="rect">
              <a:avLst/>
            </a:prstGeom>
            <a:noFill/>
          </p:spPr>
          <p:txBody>
            <a:bodyPr wrap="none" rtlCol="0">
              <a:spAutoFit/>
            </a:bodyPr>
            <a:lstStyle/>
            <a:p>
              <a:r>
                <a:rPr lang="en-US" sz="2000" dirty="0" smtClean="0">
                  <a:solidFill>
                    <a:schemeClr val="tx1"/>
                  </a:solidFill>
                  <a:latin typeface="Calibri" panose="020F0502020204030204" pitchFamily="34" charset="0"/>
                </a:rPr>
                <a:t>GPM GMI</a:t>
              </a:r>
              <a:endParaRPr lang="en-US" sz="2000" dirty="0">
                <a:solidFill>
                  <a:schemeClr val="tx1"/>
                </a:solidFill>
                <a:latin typeface="Calibri" panose="020F0502020204030204" pitchFamily="34" charset="0"/>
              </a:endParaRPr>
            </a:p>
          </p:txBody>
        </p:sp>
        <p:cxnSp>
          <p:nvCxnSpPr>
            <p:cNvPr id="15" name="Straight Arrow Connector 14"/>
            <p:cNvCxnSpPr/>
            <p:nvPr/>
          </p:nvCxnSpPr>
          <p:spPr bwMode="auto">
            <a:xfrm>
              <a:off x="1695039" y="2362200"/>
              <a:ext cx="1352961" cy="228600"/>
            </a:xfrm>
            <a:prstGeom prst="straightConnector1">
              <a:avLst/>
            </a:prstGeom>
            <a:solidFill>
              <a:schemeClr val="accent1"/>
            </a:solidFill>
            <a:ln w="31750" cap="flat" cmpd="sng" algn="ctr">
              <a:solidFill>
                <a:srgbClr val="00FFFF"/>
              </a:solidFill>
              <a:prstDash val="solid"/>
              <a:round/>
              <a:headEnd type="none" w="med" len="med"/>
              <a:tailEnd type="arrow"/>
            </a:ln>
            <a:effectLst/>
          </p:spPr>
        </p:cxnSp>
      </p:grpSp>
      <p:grpSp>
        <p:nvGrpSpPr>
          <p:cNvPr id="24" name="Group 23"/>
          <p:cNvGrpSpPr/>
          <p:nvPr/>
        </p:nvGrpSpPr>
        <p:grpSpPr>
          <a:xfrm>
            <a:off x="6096000" y="1373988"/>
            <a:ext cx="2456949" cy="400110"/>
            <a:chOff x="6096000" y="1373988"/>
            <a:chExt cx="2456949" cy="400110"/>
          </a:xfrm>
        </p:grpSpPr>
        <p:sp>
          <p:nvSpPr>
            <p:cNvPr id="18" name="TextBox 17"/>
            <p:cNvSpPr txBox="1"/>
            <p:nvPr/>
          </p:nvSpPr>
          <p:spPr>
            <a:xfrm>
              <a:off x="7239000" y="1373988"/>
              <a:ext cx="1313949" cy="400110"/>
            </a:xfrm>
            <a:prstGeom prst="rect">
              <a:avLst/>
            </a:prstGeom>
            <a:noFill/>
          </p:spPr>
          <p:txBody>
            <a:bodyPr wrap="none" rtlCol="0">
              <a:spAutoFit/>
            </a:bodyPr>
            <a:lstStyle/>
            <a:p>
              <a:r>
                <a:rPr lang="en-US" sz="2000" dirty="0" err="1" smtClean="0">
                  <a:solidFill>
                    <a:schemeClr val="tx1"/>
                  </a:solidFill>
                  <a:latin typeface="Calibri" panose="020F0502020204030204" pitchFamily="34" charset="0"/>
                </a:rPr>
                <a:t>RapidSCAT</a:t>
              </a:r>
              <a:endParaRPr lang="en-US" sz="2000" dirty="0">
                <a:solidFill>
                  <a:schemeClr val="tx1"/>
                </a:solidFill>
                <a:latin typeface="Calibri" panose="020F0502020204030204" pitchFamily="34" charset="0"/>
              </a:endParaRPr>
            </a:p>
          </p:txBody>
        </p:sp>
        <p:cxnSp>
          <p:nvCxnSpPr>
            <p:cNvPr id="19" name="Straight Arrow Connector 18"/>
            <p:cNvCxnSpPr>
              <a:stCxn id="18" idx="1"/>
            </p:cNvCxnSpPr>
            <p:nvPr/>
          </p:nvCxnSpPr>
          <p:spPr bwMode="auto">
            <a:xfrm flipH="1">
              <a:off x="6096000" y="1574043"/>
              <a:ext cx="1143000" cy="102357"/>
            </a:xfrm>
            <a:prstGeom prst="straightConnector1">
              <a:avLst/>
            </a:prstGeom>
            <a:solidFill>
              <a:schemeClr val="accent1"/>
            </a:solidFill>
            <a:ln w="31750" cap="flat" cmpd="sng" algn="ctr">
              <a:solidFill>
                <a:srgbClr val="00FFFF"/>
              </a:solidFill>
              <a:prstDash val="solid"/>
              <a:round/>
              <a:headEnd type="none" w="med" len="med"/>
              <a:tailEnd type="arrow"/>
            </a:ln>
            <a:effectLst/>
          </p:spPr>
        </p:cxnSp>
      </p:grpSp>
      <p:sp>
        <p:nvSpPr>
          <p:cNvPr id="21" name="TextBox 20"/>
          <p:cNvSpPr txBox="1"/>
          <p:nvPr/>
        </p:nvSpPr>
        <p:spPr>
          <a:xfrm>
            <a:off x="7239000" y="4082534"/>
            <a:ext cx="1524000" cy="1815882"/>
          </a:xfrm>
          <a:prstGeom prst="rect">
            <a:avLst/>
          </a:prstGeom>
          <a:noFill/>
        </p:spPr>
        <p:txBody>
          <a:bodyPr wrap="square" rtlCol="0">
            <a:spAutoFit/>
          </a:bodyPr>
          <a:lstStyle/>
          <a:p>
            <a:pPr algn="ctr"/>
            <a:r>
              <a:rPr lang="en-US" sz="2800" dirty="0" smtClean="0">
                <a:solidFill>
                  <a:srgbClr val="00FF00"/>
                </a:solidFill>
                <a:latin typeface="Calibri" panose="020F0502020204030204" pitchFamily="34" charset="0"/>
              </a:rPr>
              <a:t>Coming Soon: NPP ATMS</a:t>
            </a:r>
            <a:endParaRPr lang="en-US" sz="2800" dirty="0">
              <a:solidFill>
                <a:srgbClr val="00FF00"/>
              </a:solidFill>
              <a:latin typeface="Calibri" panose="020F0502020204030204" pitchFamily="34" charset="0"/>
            </a:endParaRPr>
          </a:p>
        </p:txBody>
      </p:sp>
      <p:sp>
        <p:nvSpPr>
          <p:cNvPr id="20" name="TextBox 19"/>
          <p:cNvSpPr txBox="1"/>
          <p:nvPr/>
        </p:nvSpPr>
        <p:spPr>
          <a:xfrm>
            <a:off x="8534400" y="6400800"/>
            <a:ext cx="457199" cy="338554"/>
          </a:xfrm>
          <a:prstGeom prst="rect">
            <a:avLst/>
          </a:prstGeom>
          <a:noFill/>
        </p:spPr>
        <p:txBody>
          <a:bodyPr wrap="square" rtlCol="0">
            <a:spAutoFit/>
          </a:bodyPr>
          <a:lstStyle/>
          <a:p>
            <a:pPr algn="r"/>
            <a:fld id="{2889A241-315B-40BA-8534-99A15F06690E}" type="slidenum">
              <a:rPr lang="en-US" sz="1600" smtClean="0">
                <a:solidFill>
                  <a:schemeClr val="tx1"/>
                </a:solidFill>
                <a:latin typeface="Calibri" panose="020F0502020204030204" pitchFamily="34" charset="0"/>
              </a:rPr>
              <a:pPr algn="r"/>
              <a:t>2</a:t>
            </a:fld>
            <a:endParaRPr lang="en-US" sz="16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7994563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5" name="Text Box 11"/>
          <p:cNvSpPr txBox="1">
            <a:spLocks noChangeArrowheads="1"/>
          </p:cNvSpPr>
          <p:nvPr/>
        </p:nvSpPr>
        <p:spPr bwMode="auto">
          <a:xfrm>
            <a:off x="152400" y="1227921"/>
            <a:ext cx="8801100" cy="5093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solidFill>
                  <a:srgbClr val="00CD9B"/>
                </a:solidFill>
                <a:latin typeface="Times New Roman" pitchFamily="18" charset="0"/>
              </a:rPr>
              <a:t>Sensor:</a:t>
            </a:r>
            <a:r>
              <a:rPr lang="en-US" sz="2000" b="1" dirty="0">
                <a:solidFill>
                  <a:srgbClr val="B40069"/>
                </a:solidFill>
                <a:latin typeface="Times New Roman" pitchFamily="18" charset="0"/>
              </a:rPr>
              <a:t>  	</a:t>
            </a:r>
            <a:r>
              <a:rPr lang="en-US" sz="2000" b="1" dirty="0">
                <a:solidFill>
                  <a:schemeClr val="tx2"/>
                </a:solidFill>
                <a:latin typeface="Times New Roman" pitchFamily="18" charset="0"/>
              </a:rPr>
              <a:t>Passive Microwave Conical Scanner</a:t>
            </a:r>
          </a:p>
          <a:p>
            <a:pPr eaLnBrk="1" hangingPunct="1"/>
            <a:r>
              <a:rPr lang="en-US" sz="2000" b="1" dirty="0">
                <a:solidFill>
                  <a:srgbClr val="00CD9B"/>
                </a:solidFill>
                <a:latin typeface="Times New Roman" pitchFamily="18" charset="0"/>
              </a:rPr>
              <a:t>Spacecraft:</a:t>
            </a:r>
            <a:r>
              <a:rPr lang="en-US" sz="2000" b="1" dirty="0">
                <a:solidFill>
                  <a:schemeClr val="bg1"/>
                </a:solidFill>
                <a:latin typeface="Times New Roman" pitchFamily="18" charset="0"/>
              </a:rPr>
              <a:t>  	</a:t>
            </a:r>
            <a:r>
              <a:rPr lang="en-US" sz="2000" b="1" dirty="0" smtClean="0">
                <a:solidFill>
                  <a:schemeClr val="tx2"/>
                </a:solidFill>
                <a:latin typeface="Times New Roman" pitchFamily="18" charset="0"/>
              </a:rPr>
              <a:t>DMSP F-19</a:t>
            </a:r>
            <a:endParaRPr lang="en-US" sz="2000" b="1" dirty="0">
              <a:solidFill>
                <a:schemeClr val="tx2"/>
              </a:solidFill>
              <a:latin typeface="Times New Roman" pitchFamily="18" charset="0"/>
            </a:endParaRPr>
          </a:p>
          <a:p>
            <a:pPr eaLnBrk="1" hangingPunct="1"/>
            <a:r>
              <a:rPr lang="en-US" sz="2000" b="1" dirty="0">
                <a:solidFill>
                  <a:srgbClr val="00CD9B"/>
                </a:solidFill>
                <a:latin typeface="Times New Roman" pitchFamily="18" charset="0"/>
              </a:rPr>
              <a:t>Launch:</a:t>
            </a:r>
            <a:r>
              <a:rPr lang="en-US" sz="2000" b="1" dirty="0">
                <a:solidFill>
                  <a:schemeClr val="bg1"/>
                </a:solidFill>
                <a:latin typeface="Times New Roman" pitchFamily="18" charset="0"/>
              </a:rPr>
              <a:t>  	</a:t>
            </a:r>
            <a:r>
              <a:rPr lang="en-US" sz="2000" dirty="0" smtClean="0">
                <a:solidFill>
                  <a:schemeClr val="tx2"/>
                </a:solidFill>
                <a:latin typeface="Times New Roman" pitchFamily="18" charset="0"/>
              </a:rPr>
              <a:t>April</a:t>
            </a:r>
            <a:r>
              <a:rPr lang="en-US" sz="2000" b="1" dirty="0" smtClean="0">
                <a:solidFill>
                  <a:schemeClr val="tx2"/>
                </a:solidFill>
                <a:latin typeface="Times New Roman" pitchFamily="18" charset="0"/>
              </a:rPr>
              <a:t> 3, 2014   [0630 </a:t>
            </a:r>
            <a:r>
              <a:rPr lang="en-US" sz="2000" b="1" dirty="0">
                <a:solidFill>
                  <a:schemeClr val="tx2"/>
                </a:solidFill>
                <a:latin typeface="Times New Roman" pitchFamily="18" charset="0"/>
              </a:rPr>
              <a:t>orbit]</a:t>
            </a:r>
          </a:p>
          <a:p>
            <a:pPr eaLnBrk="1" hangingPunct="1"/>
            <a:r>
              <a:rPr lang="en-US" sz="2000" b="1" dirty="0">
                <a:solidFill>
                  <a:srgbClr val="00CD9B"/>
                </a:solidFill>
                <a:latin typeface="Times New Roman" pitchFamily="18" charset="0"/>
              </a:rPr>
              <a:t>Heritage:</a:t>
            </a:r>
            <a:r>
              <a:rPr lang="en-US" sz="2000" b="1" dirty="0">
                <a:solidFill>
                  <a:schemeClr val="bg1"/>
                </a:solidFill>
                <a:latin typeface="Times New Roman" pitchFamily="18" charset="0"/>
              </a:rPr>
              <a:t>	</a:t>
            </a:r>
            <a:r>
              <a:rPr lang="en-US" sz="2000" b="1" dirty="0" smtClean="0">
                <a:solidFill>
                  <a:schemeClr val="tx2"/>
                </a:solidFill>
                <a:latin typeface="Times New Roman" pitchFamily="18" charset="0"/>
              </a:rPr>
              <a:t>SSM/I, </a:t>
            </a:r>
            <a:r>
              <a:rPr lang="en-US" sz="2000" b="1" dirty="0" err="1" smtClean="0">
                <a:solidFill>
                  <a:schemeClr val="tx2"/>
                </a:solidFill>
                <a:latin typeface="Times New Roman" pitchFamily="18" charset="0"/>
              </a:rPr>
              <a:t>Seasat</a:t>
            </a:r>
            <a:r>
              <a:rPr lang="en-US" sz="2000" b="1" dirty="0" smtClean="0">
                <a:solidFill>
                  <a:schemeClr val="tx2"/>
                </a:solidFill>
                <a:latin typeface="Times New Roman" pitchFamily="18" charset="0"/>
              </a:rPr>
              <a:t> SMMR</a:t>
            </a:r>
            <a:endParaRPr lang="en-US" sz="2000" b="1" dirty="0">
              <a:solidFill>
                <a:schemeClr val="tx2"/>
              </a:solidFill>
              <a:latin typeface="Times New Roman" pitchFamily="18" charset="0"/>
            </a:endParaRPr>
          </a:p>
          <a:p>
            <a:pPr eaLnBrk="1" hangingPunct="1">
              <a:lnSpc>
                <a:spcPct val="75000"/>
              </a:lnSpc>
            </a:pPr>
            <a:endParaRPr lang="en-US" sz="2000" b="1" dirty="0">
              <a:solidFill>
                <a:schemeClr val="bg1"/>
              </a:solidFill>
              <a:latin typeface="Times New Roman" pitchFamily="18" charset="0"/>
            </a:endParaRPr>
          </a:p>
          <a:p>
            <a:pPr eaLnBrk="1" hangingPunct="1"/>
            <a:r>
              <a:rPr lang="en-US" sz="2000" b="1" dirty="0">
                <a:solidFill>
                  <a:srgbClr val="00CD9B"/>
                </a:solidFill>
                <a:latin typeface="Times New Roman" pitchFamily="18" charset="0"/>
              </a:rPr>
              <a:t>Channels:</a:t>
            </a:r>
            <a:r>
              <a:rPr lang="en-US" sz="2000" b="1" dirty="0">
                <a:solidFill>
                  <a:schemeClr val="bg1"/>
                </a:solidFill>
                <a:latin typeface="Times New Roman" pitchFamily="18" charset="0"/>
              </a:rPr>
              <a:t>     </a:t>
            </a:r>
            <a:r>
              <a:rPr lang="de-DE" sz="2000" dirty="0">
                <a:solidFill>
                  <a:schemeClr val="tx2"/>
                </a:solidFill>
                <a:latin typeface="Times New Roman" pitchFamily="18" charset="0"/>
              </a:rPr>
              <a:t>19, 22, 37, 91  GHz</a:t>
            </a:r>
            <a:r>
              <a:rPr lang="en-US" sz="2000" b="1" dirty="0">
                <a:solidFill>
                  <a:schemeClr val="tx2"/>
                </a:solidFill>
                <a:latin typeface="Times New Roman" pitchFamily="18" charset="0"/>
              </a:rPr>
              <a:t>	</a:t>
            </a:r>
          </a:p>
          <a:p>
            <a:pPr eaLnBrk="1" hangingPunct="1"/>
            <a:r>
              <a:rPr lang="en-US" sz="2000" b="1" dirty="0">
                <a:solidFill>
                  <a:schemeClr val="tx2"/>
                </a:solidFill>
                <a:latin typeface="Times New Roman" pitchFamily="18" charset="0"/>
              </a:rPr>
              <a:t>	      </a:t>
            </a:r>
            <a:r>
              <a:rPr lang="nn-NO" sz="2000" dirty="0">
                <a:solidFill>
                  <a:schemeClr val="tx2"/>
                </a:solidFill>
                <a:latin typeface="Times New Roman" pitchFamily="18" charset="0"/>
              </a:rPr>
              <a:t>~55, 55, 35, 12  km</a:t>
            </a:r>
          </a:p>
          <a:p>
            <a:pPr eaLnBrk="1" hangingPunct="1">
              <a:lnSpc>
                <a:spcPct val="75000"/>
              </a:lnSpc>
            </a:pPr>
            <a:endParaRPr lang="en-US" sz="2000" b="1" dirty="0">
              <a:solidFill>
                <a:schemeClr val="bg1"/>
              </a:solidFill>
              <a:latin typeface="Times New Roman" pitchFamily="18" charset="0"/>
            </a:endParaRPr>
          </a:p>
          <a:p>
            <a:pPr eaLnBrk="1" hangingPunct="1"/>
            <a:r>
              <a:rPr lang="en-US" sz="2000" b="1" dirty="0">
                <a:solidFill>
                  <a:srgbClr val="00CD9B"/>
                </a:solidFill>
                <a:latin typeface="Times New Roman" pitchFamily="18" charset="0"/>
              </a:rPr>
              <a:t>Swath:</a:t>
            </a:r>
            <a:r>
              <a:rPr lang="en-US" sz="2000" b="1" dirty="0">
                <a:solidFill>
                  <a:schemeClr val="bg1"/>
                </a:solidFill>
                <a:latin typeface="Times New Roman" pitchFamily="18" charset="0"/>
              </a:rPr>
              <a:t>  </a:t>
            </a:r>
            <a:r>
              <a:rPr lang="en-US" sz="2000" b="1" dirty="0" smtClean="0">
                <a:solidFill>
                  <a:schemeClr val="tx2"/>
                </a:solidFill>
                <a:latin typeface="Times New Roman" pitchFamily="18" charset="0"/>
              </a:rPr>
              <a:t>1700 </a:t>
            </a:r>
            <a:r>
              <a:rPr lang="en-US" sz="2000" b="1" dirty="0">
                <a:solidFill>
                  <a:schemeClr val="tx2"/>
                </a:solidFill>
                <a:latin typeface="Times New Roman" pitchFamily="18" charset="0"/>
              </a:rPr>
              <a:t>km</a:t>
            </a:r>
          </a:p>
          <a:p>
            <a:pPr eaLnBrk="1" hangingPunct="1">
              <a:lnSpc>
                <a:spcPct val="75000"/>
              </a:lnSpc>
            </a:pPr>
            <a:endParaRPr lang="en-US" sz="2000" b="1" dirty="0">
              <a:solidFill>
                <a:schemeClr val="bg1"/>
              </a:solidFill>
              <a:latin typeface="Times New Roman" pitchFamily="18" charset="0"/>
            </a:endParaRPr>
          </a:p>
          <a:p>
            <a:pPr eaLnBrk="1" hangingPunct="1"/>
            <a:r>
              <a:rPr lang="en-US" sz="2000" b="1" u="sng" dirty="0" smtClean="0">
                <a:solidFill>
                  <a:srgbClr val="00CD9B"/>
                </a:solidFill>
                <a:latin typeface="Times New Roman" pitchFamily="18" charset="0"/>
              </a:rPr>
              <a:t>TC </a:t>
            </a:r>
            <a:r>
              <a:rPr lang="en-US" sz="2000" b="1" u="sng" dirty="0">
                <a:solidFill>
                  <a:srgbClr val="00CD9B"/>
                </a:solidFill>
                <a:latin typeface="Times New Roman" pitchFamily="18" charset="0"/>
              </a:rPr>
              <a:t>Applications:</a:t>
            </a:r>
          </a:p>
          <a:p>
            <a:pPr marL="457200" indent="-457200" eaLnBrk="1" hangingPunct="1">
              <a:buAutoNum type="arabicParenBoth"/>
            </a:pPr>
            <a:r>
              <a:rPr lang="en-US" sz="2000" dirty="0">
                <a:solidFill>
                  <a:schemeClr val="tx2"/>
                </a:solidFill>
                <a:latin typeface="Times New Roman" pitchFamily="18" charset="0"/>
              </a:rPr>
              <a:t> </a:t>
            </a:r>
            <a:r>
              <a:rPr lang="en-US" sz="2000" dirty="0" smtClean="0">
                <a:solidFill>
                  <a:schemeClr val="tx2"/>
                </a:solidFill>
                <a:latin typeface="Times New Roman" pitchFamily="18" charset="0"/>
              </a:rPr>
              <a:t>Continuity with legacy DMSP sensors</a:t>
            </a:r>
            <a:endParaRPr lang="en-US" sz="2000" dirty="0">
              <a:solidFill>
                <a:schemeClr val="tx2"/>
              </a:solidFill>
              <a:latin typeface="Times New Roman" pitchFamily="18" charset="0"/>
            </a:endParaRPr>
          </a:p>
          <a:p>
            <a:pPr marL="457200" indent="-457200" eaLnBrk="1" hangingPunct="1">
              <a:buAutoNum type="arabicParenBoth"/>
            </a:pPr>
            <a:r>
              <a:rPr lang="en-US" sz="2000" dirty="0">
                <a:solidFill>
                  <a:schemeClr val="tx2"/>
                </a:solidFill>
                <a:latin typeface="Times New Roman" pitchFamily="18" charset="0"/>
              </a:rPr>
              <a:t> Collocated imager/sounder </a:t>
            </a:r>
            <a:r>
              <a:rPr lang="en-US" sz="2000" dirty="0" smtClean="0">
                <a:solidFill>
                  <a:schemeClr val="tx2"/>
                </a:solidFill>
                <a:latin typeface="Times New Roman" pitchFamily="18" charset="0"/>
              </a:rPr>
              <a:t>channels,</a:t>
            </a:r>
          </a:p>
          <a:p>
            <a:pPr lvl="2" indent="0" eaLnBrk="1" hangingPunct="1"/>
            <a:r>
              <a:rPr lang="en-US" sz="2000" dirty="0">
                <a:solidFill>
                  <a:schemeClr val="tx2"/>
                </a:solidFill>
                <a:latin typeface="Times New Roman" pitchFamily="18" charset="0"/>
              </a:rPr>
              <a:t>improved </a:t>
            </a:r>
            <a:r>
              <a:rPr lang="en-US" sz="2000" dirty="0" smtClean="0">
                <a:solidFill>
                  <a:schemeClr val="tx2"/>
                </a:solidFill>
                <a:latin typeface="Times New Roman" pitchFamily="18" charset="0"/>
              </a:rPr>
              <a:t>retrievals</a:t>
            </a:r>
          </a:p>
          <a:p>
            <a:pPr marL="457200" indent="-457200" eaLnBrk="1" hangingPunct="1">
              <a:buFontTx/>
              <a:buAutoNum type="arabicParenBoth"/>
            </a:pPr>
            <a:r>
              <a:rPr lang="en-US" sz="2000" dirty="0">
                <a:solidFill>
                  <a:schemeClr val="tx2"/>
                </a:solidFill>
                <a:latin typeface="Times New Roman" pitchFamily="18" charset="0"/>
              </a:rPr>
              <a:t>Large </a:t>
            </a:r>
            <a:r>
              <a:rPr lang="en-US" sz="2000" dirty="0" smtClean="0">
                <a:solidFill>
                  <a:schemeClr val="tx2"/>
                </a:solidFill>
                <a:latin typeface="Times New Roman" pitchFamily="18" charset="0"/>
              </a:rPr>
              <a:t>swath</a:t>
            </a:r>
          </a:p>
          <a:p>
            <a:pPr eaLnBrk="1" hangingPunct="1"/>
            <a:endParaRPr lang="en-US" sz="2000" dirty="0" smtClean="0">
              <a:solidFill>
                <a:schemeClr val="tx2"/>
              </a:solidFill>
              <a:latin typeface="Times New Roman" pitchFamily="18" charset="0"/>
            </a:endParaRPr>
          </a:p>
          <a:p>
            <a:pPr eaLnBrk="1" hangingPunct="1"/>
            <a:r>
              <a:rPr lang="en-US" sz="2000" b="1" dirty="0" smtClean="0">
                <a:solidFill>
                  <a:srgbClr val="FFCC66"/>
                </a:solidFill>
                <a:latin typeface="Times New Roman" pitchFamily="18" charset="0"/>
              </a:rPr>
              <a:t>Web Links:</a:t>
            </a:r>
            <a:r>
              <a:rPr lang="en-US" sz="2000" b="1" dirty="0" smtClean="0">
                <a:solidFill>
                  <a:schemeClr val="bg1"/>
                </a:solidFill>
                <a:latin typeface="Times New Roman" pitchFamily="18" charset="0"/>
              </a:rPr>
              <a:t> </a:t>
            </a:r>
            <a:r>
              <a:rPr lang="en-US" sz="2000" dirty="0" smtClean="0">
                <a:solidFill>
                  <a:srgbClr val="FFFFCC"/>
                </a:solidFill>
                <a:latin typeface="Times New Roman" pitchFamily="18" charset="0"/>
              </a:rPr>
              <a:t>http</a:t>
            </a:r>
            <a:r>
              <a:rPr lang="en-US" sz="2000" dirty="0">
                <a:solidFill>
                  <a:srgbClr val="FFFFCC"/>
                </a:solidFill>
                <a:latin typeface="Times New Roman" pitchFamily="18" charset="0"/>
              </a:rPr>
              <a:t>://</a:t>
            </a:r>
            <a:r>
              <a:rPr lang="en-US" sz="2000" dirty="0" smtClean="0">
                <a:solidFill>
                  <a:srgbClr val="FFFFCC"/>
                </a:solidFill>
                <a:latin typeface="Times New Roman" pitchFamily="18" charset="0"/>
              </a:rPr>
              <a:t>www.osdpd.noaa.gov/PSB/IMAGES/ssmisdoc.htm</a:t>
            </a:r>
            <a:r>
              <a:rPr lang="en-US" altLang="en-US" sz="2000" dirty="0">
                <a:solidFill>
                  <a:srgbClr val="2B00B4"/>
                </a:solidFill>
                <a:latin typeface="Times New Roman" pitchFamily="18" charset="0"/>
              </a:rPr>
              <a:t>	       </a:t>
            </a:r>
          </a:p>
        </p:txBody>
      </p:sp>
      <p:sp>
        <p:nvSpPr>
          <p:cNvPr id="14699" name="Text Box 346"/>
          <p:cNvSpPr txBox="1">
            <a:spLocks noChangeArrowheads="1"/>
          </p:cNvSpPr>
          <p:nvPr/>
        </p:nvSpPr>
        <p:spPr bwMode="auto">
          <a:xfrm>
            <a:off x="1399888" y="0"/>
            <a:ext cx="774411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b="1" dirty="0" smtClean="0">
                <a:solidFill>
                  <a:srgbClr val="FFFF00"/>
                </a:solidFill>
                <a:latin typeface="Calibri" panose="020F0502020204030204" pitchFamily="34" charset="0"/>
              </a:rPr>
              <a:t>DMSP F-19 </a:t>
            </a:r>
            <a:r>
              <a:rPr lang="en-US" altLang="en-US" sz="2800" dirty="0">
                <a:solidFill>
                  <a:srgbClr val="FFFF00"/>
                </a:solidFill>
                <a:latin typeface="Calibri" panose="020F0502020204030204" pitchFamily="34" charset="0"/>
              </a:rPr>
              <a:t>Special Sensor Microwave Imager Sounder </a:t>
            </a:r>
            <a:r>
              <a:rPr lang="en-US" altLang="en-US" sz="2800" dirty="0" smtClean="0">
                <a:solidFill>
                  <a:srgbClr val="FFFF00"/>
                </a:solidFill>
                <a:latin typeface="Calibri" panose="020F0502020204030204" pitchFamily="34" charset="0"/>
              </a:rPr>
              <a:t>(</a:t>
            </a:r>
            <a:r>
              <a:rPr lang="en-US" sz="2800" b="1" dirty="0" smtClean="0">
                <a:solidFill>
                  <a:srgbClr val="FFFF00"/>
                </a:solidFill>
                <a:latin typeface="Calibri" panose="020F0502020204030204" pitchFamily="34" charset="0"/>
              </a:rPr>
              <a:t>SSMIS)</a:t>
            </a:r>
            <a:endParaRPr lang="en-US" sz="2800" b="1" dirty="0">
              <a:solidFill>
                <a:srgbClr val="FFFF00"/>
              </a:solidFill>
              <a:latin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762"/>
            <a:ext cx="1399889" cy="985838"/>
          </a:xfrm>
          <a:prstGeom prst="rect">
            <a:avLst/>
          </a:prstGeom>
        </p:spPr>
      </p:pic>
      <p:cxnSp>
        <p:nvCxnSpPr>
          <p:cNvPr id="3" name="Straight Connector 2"/>
          <p:cNvCxnSpPr/>
          <p:nvPr/>
        </p:nvCxnSpPr>
        <p:spPr bwMode="auto">
          <a:xfrm>
            <a:off x="0" y="9906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 name="Rectangle 2"/>
          <p:cNvSpPr>
            <a:spLocks noChangeArrowheads="1"/>
          </p:cNvSpPr>
          <p:nvPr/>
        </p:nvSpPr>
        <p:spPr bwMode="auto">
          <a:xfrm>
            <a:off x="685800" y="6030684"/>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 name="Rectangle 3"/>
          <p:cNvSpPr>
            <a:spLocks noChangeArrowheads="1"/>
          </p:cNvSpPr>
          <p:nvPr/>
        </p:nvSpPr>
        <p:spPr bwMode="auto">
          <a:xfrm>
            <a:off x="3124200" y="6030684"/>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8" name="Rectangle 4"/>
          <p:cNvSpPr>
            <a:spLocks noChangeArrowheads="1"/>
          </p:cNvSpPr>
          <p:nvPr/>
        </p:nvSpPr>
        <p:spPr bwMode="auto">
          <a:xfrm>
            <a:off x="685800" y="6030684"/>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0" name="Rectangle 5"/>
          <p:cNvSpPr>
            <a:spLocks noChangeArrowheads="1"/>
          </p:cNvSpPr>
          <p:nvPr/>
        </p:nvSpPr>
        <p:spPr bwMode="auto">
          <a:xfrm>
            <a:off x="3124200" y="6030684"/>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 name="Rectangle 6"/>
          <p:cNvSpPr>
            <a:spLocks noChangeArrowheads="1"/>
          </p:cNvSpPr>
          <p:nvPr/>
        </p:nvSpPr>
        <p:spPr bwMode="auto">
          <a:xfrm>
            <a:off x="685800" y="6030684"/>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2" name="Rectangle 7"/>
          <p:cNvSpPr>
            <a:spLocks noChangeArrowheads="1"/>
          </p:cNvSpPr>
          <p:nvPr/>
        </p:nvSpPr>
        <p:spPr bwMode="auto">
          <a:xfrm>
            <a:off x="3124200" y="6030684"/>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3" name="Text Box 9"/>
          <p:cNvSpPr txBox="1">
            <a:spLocks noChangeArrowheads="1"/>
          </p:cNvSpPr>
          <p:nvPr/>
        </p:nvSpPr>
        <p:spPr bwMode="auto">
          <a:xfrm>
            <a:off x="228600" y="1306284"/>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b="1" dirty="0">
              <a:solidFill>
                <a:srgbClr val="00279F"/>
              </a:solidFill>
              <a:latin typeface="Times New Roman" pitchFamily="18" charset="0"/>
            </a:endParaRPr>
          </a:p>
        </p:txBody>
      </p:sp>
      <p:sp>
        <p:nvSpPr>
          <p:cNvPr id="14" name="Text Box 10"/>
          <p:cNvSpPr txBox="1">
            <a:spLocks noChangeArrowheads="1"/>
          </p:cNvSpPr>
          <p:nvPr/>
        </p:nvSpPr>
        <p:spPr bwMode="auto">
          <a:xfrm>
            <a:off x="457200" y="1687284"/>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2400" dirty="0">
              <a:latin typeface="Times New Roman" pitchFamily="18" charset="0"/>
            </a:endParaRPr>
          </a:p>
        </p:txBody>
      </p:sp>
      <p:pic>
        <p:nvPicPr>
          <p:cNvPr id="16" name="Picture 13" descr="ssm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040467"/>
            <a:ext cx="28765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8534400" y="6400800"/>
            <a:ext cx="457199" cy="338554"/>
          </a:xfrm>
          <a:prstGeom prst="rect">
            <a:avLst/>
          </a:prstGeom>
          <a:noFill/>
        </p:spPr>
        <p:txBody>
          <a:bodyPr wrap="square" rtlCol="0">
            <a:spAutoFit/>
          </a:bodyPr>
          <a:lstStyle/>
          <a:p>
            <a:pPr algn="r"/>
            <a:fld id="{2889A241-315B-40BA-8534-99A15F06690E}" type="slidenum">
              <a:rPr lang="en-US" sz="1600" smtClean="0">
                <a:solidFill>
                  <a:schemeClr val="tx1"/>
                </a:solidFill>
                <a:latin typeface="Calibri" panose="020F0502020204030204" pitchFamily="34" charset="0"/>
              </a:rPr>
              <a:pPr algn="r"/>
              <a:t>3</a:t>
            </a:fld>
            <a:endParaRPr lang="en-US" sz="16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224201142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4699" name="Text Box 346"/>
          <p:cNvSpPr txBox="1">
            <a:spLocks noChangeArrowheads="1"/>
          </p:cNvSpPr>
          <p:nvPr/>
        </p:nvSpPr>
        <p:spPr bwMode="auto">
          <a:xfrm>
            <a:off x="2971800" y="223043"/>
            <a:ext cx="320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200" dirty="0">
                <a:solidFill>
                  <a:srgbClr val="FFFF00"/>
                </a:solidFill>
                <a:latin typeface="Calibri" panose="020F0502020204030204" pitchFamily="34" charset="0"/>
              </a:rPr>
              <a:t>DMSP F-19 </a:t>
            </a:r>
            <a:r>
              <a:rPr lang="en-US" sz="3200" dirty="0" smtClean="0">
                <a:solidFill>
                  <a:srgbClr val="FFFF00"/>
                </a:solidFill>
                <a:latin typeface="Calibri" panose="020F0502020204030204" pitchFamily="34" charset="0"/>
              </a:rPr>
              <a:t>SSMIS</a:t>
            </a:r>
            <a:endParaRPr lang="en-US" sz="3200" dirty="0">
              <a:solidFill>
                <a:srgbClr val="FFFF00"/>
              </a:solidFill>
              <a:latin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762"/>
            <a:ext cx="1399889" cy="985838"/>
          </a:xfrm>
          <a:prstGeom prst="rect">
            <a:avLst/>
          </a:prstGeom>
        </p:spPr>
      </p:pic>
      <p:cxnSp>
        <p:nvCxnSpPr>
          <p:cNvPr id="3" name="Straight Connector 2"/>
          <p:cNvCxnSpPr/>
          <p:nvPr/>
        </p:nvCxnSpPr>
        <p:spPr bwMode="auto">
          <a:xfrm>
            <a:off x="0" y="9906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 name="Rectangle 2"/>
          <p:cNvSpPr>
            <a:spLocks noChangeArrowheads="1"/>
          </p:cNvSpPr>
          <p:nvPr/>
        </p:nvSpPr>
        <p:spPr bwMode="auto">
          <a:xfrm>
            <a:off x="685800" y="6289675"/>
            <a:ext cx="7772400" cy="41592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buClrTx/>
              <a:buSzTx/>
              <a:buFontTx/>
              <a:buNone/>
            </a:pPr>
            <a:r>
              <a:rPr lang="en-US" altLang="en-US" sz="2000" dirty="0" smtClean="0">
                <a:solidFill>
                  <a:srgbClr val="002060"/>
                </a:solidFill>
                <a:latin typeface="Calibri" pitchFamily="34" charset="0"/>
                <a:cs typeface="Arial" pitchFamily="34" charset="0"/>
              </a:rPr>
              <a:t>Precise center and developing eye in Pre-Super Typhoon Nuri </a:t>
            </a:r>
            <a:endParaRPr lang="en-US" altLang="en-US" sz="2000" b="1" dirty="0">
              <a:solidFill>
                <a:srgbClr val="002060"/>
              </a:solidFill>
              <a:latin typeface="Calibri" pitchFamily="34" charset="0"/>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2400" y="1295400"/>
            <a:ext cx="43434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48200" y="1295400"/>
            <a:ext cx="4343400" cy="4343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534400" y="6400800"/>
            <a:ext cx="457199" cy="338554"/>
          </a:xfrm>
          <a:prstGeom prst="rect">
            <a:avLst/>
          </a:prstGeom>
          <a:noFill/>
        </p:spPr>
        <p:txBody>
          <a:bodyPr wrap="square" rtlCol="0">
            <a:spAutoFit/>
          </a:bodyPr>
          <a:lstStyle/>
          <a:p>
            <a:pPr algn="r"/>
            <a:fld id="{2889A241-315B-40BA-8534-99A15F06690E}" type="slidenum">
              <a:rPr lang="en-US" sz="1600" smtClean="0">
                <a:solidFill>
                  <a:schemeClr val="tx1"/>
                </a:solidFill>
                <a:latin typeface="Calibri" panose="020F0502020204030204" pitchFamily="34" charset="0"/>
              </a:rPr>
              <a:pPr algn="r"/>
              <a:t>4</a:t>
            </a:fld>
            <a:endParaRPr lang="en-US" sz="16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14943144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4699" name="Text Box 346"/>
          <p:cNvSpPr txBox="1">
            <a:spLocks noChangeArrowheads="1"/>
          </p:cNvSpPr>
          <p:nvPr/>
        </p:nvSpPr>
        <p:spPr bwMode="auto">
          <a:xfrm>
            <a:off x="2971800" y="223043"/>
            <a:ext cx="320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200" dirty="0">
                <a:solidFill>
                  <a:srgbClr val="FFFF00"/>
                </a:solidFill>
                <a:latin typeface="Calibri" panose="020F0502020204030204" pitchFamily="34" charset="0"/>
              </a:rPr>
              <a:t>DMSP F-19 </a:t>
            </a:r>
            <a:r>
              <a:rPr lang="en-US" sz="3200" dirty="0" smtClean="0">
                <a:solidFill>
                  <a:srgbClr val="FFFF00"/>
                </a:solidFill>
                <a:latin typeface="Calibri" panose="020F0502020204030204" pitchFamily="34" charset="0"/>
              </a:rPr>
              <a:t>SSMIS</a:t>
            </a:r>
            <a:endParaRPr lang="en-US" sz="3200" dirty="0">
              <a:solidFill>
                <a:srgbClr val="FFFF00"/>
              </a:solidFill>
              <a:latin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762"/>
            <a:ext cx="1399889" cy="985838"/>
          </a:xfrm>
          <a:prstGeom prst="rect">
            <a:avLst/>
          </a:prstGeom>
        </p:spPr>
      </p:pic>
      <p:cxnSp>
        <p:nvCxnSpPr>
          <p:cNvPr id="3" name="Straight Connector 2"/>
          <p:cNvCxnSpPr/>
          <p:nvPr/>
        </p:nvCxnSpPr>
        <p:spPr bwMode="auto">
          <a:xfrm>
            <a:off x="0" y="9906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 name="Rectangle 2"/>
          <p:cNvSpPr>
            <a:spLocks noChangeArrowheads="1"/>
          </p:cNvSpPr>
          <p:nvPr/>
        </p:nvSpPr>
        <p:spPr bwMode="auto">
          <a:xfrm>
            <a:off x="685800" y="6289675"/>
            <a:ext cx="7772400" cy="41592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buClrTx/>
              <a:buSzTx/>
              <a:buFontTx/>
              <a:buNone/>
            </a:pPr>
            <a:r>
              <a:rPr lang="en-US" altLang="en-US" sz="2000" dirty="0" smtClean="0">
                <a:solidFill>
                  <a:srgbClr val="002060"/>
                </a:solidFill>
                <a:latin typeface="Calibri" pitchFamily="34" charset="0"/>
                <a:cs typeface="Arial" pitchFamily="34" charset="0"/>
              </a:rPr>
              <a:t>Investigating TC size and structure through different products</a:t>
            </a:r>
            <a:endParaRPr lang="en-US" altLang="en-US" sz="2000" b="1" dirty="0">
              <a:solidFill>
                <a:srgbClr val="002060"/>
              </a:solidFill>
              <a:latin typeface="Calibri" pitchFamily="34" charset="0"/>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2400" y="1295400"/>
            <a:ext cx="43434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48200" y="1295400"/>
            <a:ext cx="4343400" cy="4343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534400" y="6400800"/>
            <a:ext cx="457199" cy="338554"/>
          </a:xfrm>
          <a:prstGeom prst="rect">
            <a:avLst/>
          </a:prstGeom>
          <a:noFill/>
        </p:spPr>
        <p:txBody>
          <a:bodyPr wrap="square" rtlCol="0">
            <a:spAutoFit/>
          </a:bodyPr>
          <a:lstStyle/>
          <a:p>
            <a:pPr algn="r"/>
            <a:fld id="{2889A241-315B-40BA-8534-99A15F06690E}" type="slidenum">
              <a:rPr lang="en-US" sz="1600" smtClean="0">
                <a:solidFill>
                  <a:schemeClr val="tx1"/>
                </a:solidFill>
                <a:latin typeface="Calibri" panose="020F0502020204030204" pitchFamily="34" charset="0"/>
              </a:rPr>
              <a:pPr algn="r"/>
              <a:t>5</a:t>
            </a:fld>
            <a:endParaRPr lang="en-US" sz="16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379186748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5" name="Text Box 11"/>
          <p:cNvSpPr txBox="1">
            <a:spLocks noChangeArrowheads="1"/>
          </p:cNvSpPr>
          <p:nvPr/>
        </p:nvSpPr>
        <p:spPr bwMode="auto">
          <a:xfrm>
            <a:off x="152400" y="1227921"/>
            <a:ext cx="8801100" cy="540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solidFill>
                  <a:srgbClr val="00CD9B"/>
                </a:solidFill>
                <a:latin typeface="Times New Roman" pitchFamily="18" charset="0"/>
              </a:rPr>
              <a:t>Sensor:</a:t>
            </a:r>
            <a:r>
              <a:rPr lang="en-US" sz="2000" b="1" dirty="0">
                <a:solidFill>
                  <a:srgbClr val="B40069"/>
                </a:solidFill>
                <a:latin typeface="Times New Roman" pitchFamily="18" charset="0"/>
              </a:rPr>
              <a:t>  	</a:t>
            </a:r>
            <a:r>
              <a:rPr lang="en-US" sz="2000" b="1" dirty="0">
                <a:solidFill>
                  <a:schemeClr val="tx2"/>
                </a:solidFill>
                <a:latin typeface="Times New Roman" pitchFamily="18" charset="0"/>
              </a:rPr>
              <a:t>Passive Microwave Conical Scanner</a:t>
            </a:r>
          </a:p>
          <a:p>
            <a:pPr eaLnBrk="1" hangingPunct="1"/>
            <a:r>
              <a:rPr lang="en-US" sz="2000" b="1" dirty="0">
                <a:solidFill>
                  <a:srgbClr val="00CD9B"/>
                </a:solidFill>
                <a:latin typeface="Times New Roman" pitchFamily="18" charset="0"/>
              </a:rPr>
              <a:t>Spacecraft:</a:t>
            </a:r>
            <a:r>
              <a:rPr lang="en-US" sz="2000" b="1" dirty="0">
                <a:solidFill>
                  <a:schemeClr val="bg1"/>
                </a:solidFill>
                <a:latin typeface="Times New Roman" pitchFamily="18" charset="0"/>
              </a:rPr>
              <a:t>  	</a:t>
            </a:r>
            <a:r>
              <a:rPr lang="en-US" sz="2000" b="1" dirty="0">
                <a:solidFill>
                  <a:schemeClr val="tx2"/>
                </a:solidFill>
                <a:latin typeface="Times New Roman" pitchFamily="18" charset="0"/>
              </a:rPr>
              <a:t>GCOM-W1</a:t>
            </a:r>
          </a:p>
          <a:p>
            <a:pPr eaLnBrk="1" hangingPunct="1"/>
            <a:r>
              <a:rPr lang="en-US" sz="2000" b="1" dirty="0">
                <a:solidFill>
                  <a:srgbClr val="00CD9B"/>
                </a:solidFill>
                <a:latin typeface="Times New Roman" pitchFamily="18" charset="0"/>
              </a:rPr>
              <a:t>Launch:</a:t>
            </a:r>
            <a:r>
              <a:rPr lang="en-US" sz="2000" b="1" dirty="0">
                <a:solidFill>
                  <a:schemeClr val="bg1"/>
                </a:solidFill>
                <a:latin typeface="Times New Roman" pitchFamily="18" charset="0"/>
              </a:rPr>
              <a:t>  	</a:t>
            </a:r>
            <a:r>
              <a:rPr lang="en-US" sz="2000" b="1" dirty="0">
                <a:solidFill>
                  <a:schemeClr val="tx2"/>
                </a:solidFill>
                <a:latin typeface="Times New Roman" pitchFamily="18" charset="0"/>
              </a:rPr>
              <a:t>May 18, 2012 </a:t>
            </a:r>
            <a:r>
              <a:rPr lang="en-US" sz="2000" b="1" dirty="0" smtClean="0">
                <a:solidFill>
                  <a:schemeClr val="tx2"/>
                </a:solidFill>
                <a:latin typeface="Times New Roman" pitchFamily="18" charset="0"/>
              </a:rPr>
              <a:t>  [</a:t>
            </a:r>
            <a:r>
              <a:rPr lang="en-US" sz="2000" b="1" dirty="0">
                <a:solidFill>
                  <a:schemeClr val="tx2"/>
                </a:solidFill>
                <a:latin typeface="Times New Roman" pitchFamily="18" charset="0"/>
              </a:rPr>
              <a:t>1330 orbit]</a:t>
            </a:r>
          </a:p>
          <a:p>
            <a:pPr eaLnBrk="1" hangingPunct="1"/>
            <a:r>
              <a:rPr lang="en-US" sz="2000" b="1" dirty="0">
                <a:solidFill>
                  <a:srgbClr val="00CD9B"/>
                </a:solidFill>
                <a:latin typeface="Times New Roman" pitchFamily="18" charset="0"/>
              </a:rPr>
              <a:t>Heritage:</a:t>
            </a:r>
            <a:r>
              <a:rPr lang="en-US" sz="2000" b="1" dirty="0">
                <a:solidFill>
                  <a:schemeClr val="bg1"/>
                </a:solidFill>
                <a:latin typeface="Times New Roman" pitchFamily="18" charset="0"/>
              </a:rPr>
              <a:t>	</a:t>
            </a:r>
            <a:r>
              <a:rPr lang="en-US" sz="2000" b="1" dirty="0">
                <a:solidFill>
                  <a:schemeClr val="tx2"/>
                </a:solidFill>
                <a:latin typeface="Times New Roman" pitchFamily="18" charset="0"/>
              </a:rPr>
              <a:t>AMSR-E</a:t>
            </a:r>
          </a:p>
          <a:p>
            <a:pPr eaLnBrk="1" hangingPunct="1">
              <a:lnSpc>
                <a:spcPct val="75000"/>
              </a:lnSpc>
            </a:pPr>
            <a:endParaRPr lang="en-US" sz="2000" b="1" dirty="0">
              <a:solidFill>
                <a:schemeClr val="bg1"/>
              </a:solidFill>
              <a:latin typeface="Times New Roman" pitchFamily="18" charset="0"/>
            </a:endParaRPr>
          </a:p>
          <a:p>
            <a:pPr eaLnBrk="1" hangingPunct="1"/>
            <a:r>
              <a:rPr lang="en-US" sz="2000" b="1" dirty="0">
                <a:solidFill>
                  <a:srgbClr val="00CD9B"/>
                </a:solidFill>
                <a:latin typeface="Times New Roman" pitchFamily="18" charset="0"/>
              </a:rPr>
              <a:t>Channels:</a:t>
            </a:r>
            <a:r>
              <a:rPr lang="en-US" sz="2000" b="1" dirty="0">
                <a:solidFill>
                  <a:schemeClr val="bg1"/>
                </a:solidFill>
                <a:latin typeface="Times New Roman" pitchFamily="18" charset="0"/>
              </a:rPr>
              <a:t>     </a:t>
            </a:r>
            <a:r>
              <a:rPr lang="en-US" sz="2000" b="1" dirty="0">
                <a:solidFill>
                  <a:schemeClr val="tx2"/>
                </a:solidFill>
                <a:latin typeface="Times New Roman" pitchFamily="18" charset="0"/>
              </a:rPr>
              <a:t>7, 10, 18, 23, 36, 89  GHz	</a:t>
            </a:r>
          </a:p>
          <a:p>
            <a:pPr eaLnBrk="1" hangingPunct="1"/>
            <a:r>
              <a:rPr lang="en-US" sz="2000" b="1" dirty="0">
                <a:solidFill>
                  <a:schemeClr val="tx2"/>
                </a:solidFill>
                <a:latin typeface="Times New Roman" pitchFamily="18" charset="0"/>
              </a:rPr>
              <a:t>	      50, 30, 18, 20, 10,   5    km</a:t>
            </a:r>
          </a:p>
          <a:p>
            <a:pPr eaLnBrk="1" hangingPunct="1">
              <a:lnSpc>
                <a:spcPct val="75000"/>
              </a:lnSpc>
            </a:pPr>
            <a:endParaRPr lang="en-US" sz="2000" b="1" dirty="0">
              <a:solidFill>
                <a:schemeClr val="bg1"/>
              </a:solidFill>
              <a:latin typeface="Times New Roman" pitchFamily="18" charset="0"/>
            </a:endParaRPr>
          </a:p>
          <a:p>
            <a:pPr eaLnBrk="1" hangingPunct="1"/>
            <a:r>
              <a:rPr lang="en-US" sz="2000" b="1" dirty="0">
                <a:solidFill>
                  <a:srgbClr val="00CD9B"/>
                </a:solidFill>
                <a:latin typeface="Times New Roman" pitchFamily="18" charset="0"/>
              </a:rPr>
              <a:t>Swath:</a:t>
            </a:r>
            <a:r>
              <a:rPr lang="en-US" sz="2000" b="1" dirty="0">
                <a:solidFill>
                  <a:schemeClr val="bg1"/>
                </a:solidFill>
                <a:latin typeface="Times New Roman" pitchFamily="18" charset="0"/>
              </a:rPr>
              <a:t>  </a:t>
            </a:r>
            <a:r>
              <a:rPr lang="en-US" sz="2000" b="1" dirty="0" smtClean="0">
                <a:solidFill>
                  <a:schemeClr val="tx2"/>
                </a:solidFill>
                <a:latin typeface="Times New Roman" pitchFamily="18" charset="0"/>
              </a:rPr>
              <a:t>1618 </a:t>
            </a:r>
            <a:r>
              <a:rPr lang="en-US" sz="2000" b="1" dirty="0">
                <a:solidFill>
                  <a:schemeClr val="tx2"/>
                </a:solidFill>
                <a:latin typeface="Times New Roman" pitchFamily="18" charset="0"/>
              </a:rPr>
              <a:t>km</a:t>
            </a:r>
          </a:p>
          <a:p>
            <a:pPr eaLnBrk="1" hangingPunct="1">
              <a:lnSpc>
                <a:spcPct val="75000"/>
              </a:lnSpc>
            </a:pPr>
            <a:endParaRPr lang="en-US" sz="2000" b="1" dirty="0">
              <a:solidFill>
                <a:schemeClr val="bg1"/>
              </a:solidFill>
              <a:latin typeface="Times New Roman" pitchFamily="18" charset="0"/>
            </a:endParaRPr>
          </a:p>
          <a:p>
            <a:pPr eaLnBrk="1" hangingPunct="1"/>
            <a:r>
              <a:rPr lang="en-US" sz="2000" b="1" u="sng" dirty="0" smtClean="0">
                <a:solidFill>
                  <a:srgbClr val="00CD9B"/>
                </a:solidFill>
                <a:latin typeface="Times New Roman" pitchFamily="18" charset="0"/>
              </a:rPr>
              <a:t>TC </a:t>
            </a:r>
            <a:r>
              <a:rPr lang="en-US" sz="2000" b="1" u="sng" dirty="0">
                <a:solidFill>
                  <a:srgbClr val="00CD9B"/>
                </a:solidFill>
                <a:latin typeface="Times New Roman" pitchFamily="18" charset="0"/>
              </a:rPr>
              <a:t>Applications:</a:t>
            </a:r>
          </a:p>
          <a:p>
            <a:pPr marL="457200" indent="-457200" eaLnBrk="1" hangingPunct="1">
              <a:buAutoNum type="arabicParenBoth"/>
            </a:pPr>
            <a:r>
              <a:rPr lang="en-US" sz="2000" b="1" dirty="0" smtClean="0">
                <a:solidFill>
                  <a:schemeClr val="tx2"/>
                </a:solidFill>
                <a:latin typeface="Times New Roman" pitchFamily="18" charset="0"/>
              </a:rPr>
              <a:t>1330 orbit splits the DMSP overpasses</a:t>
            </a:r>
          </a:p>
          <a:p>
            <a:pPr marL="457200" indent="-457200" eaLnBrk="1" hangingPunct="1">
              <a:buAutoNum type="arabicParenBoth"/>
            </a:pPr>
            <a:r>
              <a:rPr lang="en-US" sz="2000" b="1" dirty="0" smtClean="0">
                <a:solidFill>
                  <a:schemeClr val="tx2"/>
                </a:solidFill>
                <a:latin typeface="Times New Roman" pitchFamily="18" charset="0"/>
              </a:rPr>
              <a:t>Superb spatial </a:t>
            </a:r>
            <a:r>
              <a:rPr lang="en-US" sz="2000" b="1" dirty="0">
                <a:solidFill>
                  <a:schemeClr val="tx2"/>
                </a:solidFill>
                <a:latin typeface="Times New Roman" pitchFamily="18" charset="0"/>
              </a:rPr>
              <a:t>resolution (36 GHz),</a:t>
            </a:r>
          </a:p>
          <a:p>
            <a:pPr eaLnBrk="1" hangingPunct="1"/>
            <a:r>
              <a:rPr lang="en-US" sz="2000" b="1" dirty="0" smtClean="0">
                <a:solidFill>
                  <a:schemeClr val="tx2"/>
                </a:solidFill>
                <a:latin typeface="Times New Roman" pitchFamily="18" charset="0"/>
              </a:rPr>
              <a:t>(3)  All weather sea surface temperatures,</a:t>
            </a:r>
            <a:endParaRPr lang="en-US" sz="2000" b="1" dirty="0">
              <a:solidFill>
                <a:schemeClr val="tx2"/>
              </a:solidFill>
              <a:latin typeface="Times New Roman" pitchFamily="18" charset="0"/>
            </a:endParaRPr>
          </a:p>
          <a:p>
            <a:pPr eaLnBrk="1" hangingPunct="1"/>
            <a:r>
              <a:rPr lang="en-US" sz="2000" b="1" dirty="0" smtClean="0">
                <a:solidFill>
                  <a:schemeClr val="tx2"/>
                </a:solidFill>
                <a:latin typeface="Times New Roman" pitchFamily="18" charset="0"/>
              </a:rPr>
              <a:t>(4)  </a:t>
            </a:r>
            <a:r>
              <a:rPr lang="en-US" sz="2000" b="1" dirty="0">
                <a:solidFill>
                  <a:schemeClr val="tx2"/>
                </a:solidFill>
                <a:latin typeface="Times New Roman" pitchFamily="18" charset="0"/>
              </a:rPr>
              <a:t>20% better resolution than AMSR-E.</a:t>
            </a:r>
          </a:p>
          <a:p>
            <a:pPr eaLnBrk="1" hangingPunct="1"/>
            <a:r>
              <a:rPr lang="en-US" sz="2000" b="1" dirty="0">
                <a:solidFill>
                  <a:schemeClr val="tx2"/>
                </a:solidFill>
                <a:latin typeface="Times New Roman" pitchFamily="18" charset="0"/>
              </a:rPr>
              <a:t>       2m versus 1.8 m dish</a:t>
            </a:r>
          </a:p>
          <a:p>
            <a:pPr eaLnBrk="1" hangingPunct="1"/>
            <a:endParaRPr lang="en-US" sz="2000" b="1" dirty="0">
              <a:solidFill>
                <a:srgbClr val="FFCC66"/>
              </a:solidFill>
              <a:latin typeface="Times New Roman" pitchFamily="18" charset="0"/>
            </a:endParaRPr>
          </a:p>
          <a:p>
            <a:pPr eaLnBrk="1" hangingPunct="1"/>
            <a:r>
              <a:rPr lang="en-US" sz="2000" b="1" dirty="0">
                <a:solidFill>
                  <a:srgbClr val="FFCC66"/>
                </a:solidFill>
                <a:latin typeface="Times New Roman" pitchFamily="18" charset="0"/>
              </a:rPr>
              <a:t>Web Links:</a:t>
            </a:r>
            <a:r>
              <a:rPr lang="en-US" sz="2000" b="1" dirty="0">
                <a:solidFill>
                  <a:schemeClr val="bg1"/>
                </a:solidFill>
                <a:latin typeface="Times New Roman" pitchFamily="18" charset="0"/>
              </a:rPr>
              <a:t>  </a:t>
            </a:r>
            <a:r>
              <a:rPr lang="en-US" sz="2000" b="1" dirty="0">
                <a:solidFill>
                  <a:schemeClr val="tx2"/>
                </a:solidFill>
                <a:latin typeface="Times New Roman" pitchFamily="18" charset="0"/>
              </a:rPr>
              <a:t>http://suzaku.eorc.jaxa.jp/GCOM_W/w_amsr2/whats_amsr2.html</a:t>
            </a:r>
          </a:p>
        </p:txBody>
      </p:sp>
      <p:sp>
        <p:nvSpPr>
          <p:cNvPr id="14699" name="Text Box 346"/>
          <p:cNvSpPr txBox="1">
            <a:spLocks noChangeArrowheads="1"/>
          </p:cNvSpPr>
          <p:nvPr/>
        </p:nvSpPr>
        <p:spPr bwMode="auto">
          <a:xfrm>
            <a:off x="1399888" y="20627"/>
            <a:ext cx="774411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b="1" dirty="0" smtClean="0">
                <a:solidFill>
                  <a:srgbClr val="FFFF00"/>
                </a:solidFill>
                <a:latin typeface="Calibri" panose="020F0502020204030204" pitchFamily="34" charset="0"/>
              </a:rPr>
              <a:t>Advanced Microwave Scanning Radiometer</a:t>
            </a:r>
          </a:p>
          <a:p>
            <a:pPr algn="ctr" eaLnBrk="1" hangingPunct="1"/>
            <a:r>
              <a:rPr lang="en-US" sz="2800" dirty="0" smtClean="0">
                <a:solidFill>
                  <a:srgbClr val="FFFF00"/>
                </a:solidFill>
                <a:latin typeface="Calibri" panose="020F0502020204030204" pitchFamily="34" charset="0"/>
              </a:rPr>
              <a:t>AMSR-2</a:t>
            </a:r>
            <a:endParaRPr lang="en-US" sz="2800" b="1" dirty="0">
              <a:solidFill>
                <a:srgbClr val="FFFF00"/>
              </a:solidFill>
              <a:latin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762"/>
            <a:ext cx="1399889" cy="985838"/>
          </a:xfrm>
          <a:prstGeom prst="rect">
            <a:avLst/>
          </a:prstGeom>
        </p:spPr>
      </p:pic>
      <p:cxnSp>
        <p:nvCxnSpPr>
          <p:cNvPr id="3" name="Straight Connector 2"/>
          <p:cNvCxnSpPr/>
          <p:nvPr/>
        </p:nvCxnSpPr>
        <p:spPr bwMode="auto">
          <a:xfrm>
            <a:off x="0" y="9906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 name="Rectangle 2"/>
          <p:cNvSpPr>
            <a:spLocks noChangeArrowheads="1"/>
          </p:cNvSpPr>
          <p:nvPr/>
        </p:nvSpPr>
        <p:spPr bwMode="auto">
          <a:xfrm>
            <a:off x="685800" y="6030684"/>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 name="Rectangle 3"/>
          <p:cNvSpPr>
            <a:spLocks noChangeArrowheads="1"/>
          </p:cNvSpPr>
          <p:nvPr/>
        </p:nvSpPr>
        <p:spPr bwMode="auto">
          <a:xfrm>
            <a:off x="3124200" y="6030684"/>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8" name="Rectangle 4"/>
          <p:cNvSpPr>
            <a:spLocks noChangeArrowheads="1"/>
          </p:cNvSpPr>
          <p:nvPr/>
        </p:nvSpPr>
        <p:spPr bwMode="auto">
          <a:xfrm>
            <a:off x="685800" y="6030684"/>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0" name="Rectangle 5"/>
          <p:cNvSpPr>
            <a:spLocks noChangeArrowheads="1"/>
          </p:cNvSpPr>
          <p:nvPr/>
        </p:nvSpPr>
        <p:spPr bwMode="auto">
          <a:xfrm>
            <a:off x="3124200" y="6030684"/>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 name="Rectangle 6"/>
          <p:cNvSpPr>
            <a:spLocks noChangeArrowheads="1"/>
          </p:cNvSpPr>
          <p:nvPr/>
        </p:nvSpPr>
        <p:spPr bwMode="auto">
          <a:xfrm>
            <a:off x="685800" y="6030684"/>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2" name="Rectangle 7"/>
          <p:cNvSpPr>
            <a:spLocks noChangeArrowheads="1"/>
          </p:cNvSpPr>
          <p:nvPr/>
        </p:nvSpPr>
        <p:spPr bwMode="auto">
          <a:xfrm>
            <a:off x="3124200" y="6030684"/>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3" name="Text Box 9"/>
          <p:cNvSpPr txBox="1">
            <a:spLocks noChangeArrowheads="1"/>
          </p:cNvSpPr>
          <p:nvPr/>
        </p:nvSpPr>
        <p:spPr bwMode="auto">
          <a:xfrm>
            <a:off x="228600" y="1306284"/>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b="1" dirty="0">
              <a:solidFill>
                <a:srgbClr val="00279F"/>
              </a:solidFill>
              <a:latin typeface="Times New Roman" pitchFamily="18" charset="0"/>
            </a:endParaRPr>
          </a:p>
        </p:txBody>
      </p:sp>
      <p:sp>
        <p:nvSpPr>
          <p:cNvPr id="14" name="Text Box 10"/>
          <p:cNvSpPr txBox="1">
            <a:spLocks noChangeArrowheads="1"/>
          </p:cNvSpPr>
          <p:nvPr/>
        </p:nvSpPr>
        <p:spPr bwMode="auto">
          <a:xfrm>
            <a:off x="457200" y="1687284"/>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2400" dirty="0">
              <a:latin typeface="Times New Roman" pitchFamily="18" charset="0"/>
            </a:endParaRPr>
          </a:p>
        </p:txBody>
      </p:sp>
      <p:pic>
        <p:nvPicPr>
          <p:cNvPr id="17" name="図 7" descr="10073006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763484"/>
            <a:ext cx="23622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8534400" y="6400800"/>
            <a:ext cx="457199" cy="338554"/>
          </a:xfrm>
          <a:prstGeom prst="rect">
            <a:avLst/>
          </a:prstGeom>
          <a:noFill/>
        </p:spPr>
        <p:txBody>
          <a:bodyPr wrap="square" rtlCol="0">
            <a:spAutoFit/>
          </a:bodyPr>
          <a:lstStyle/>
          <a:p>
            <a:pPr algn="r"/>
            <a:fld id="{2889A241-315B-40BA-8534-99A15F06690E}" type="slidenum">
              <a:rPr lang="en-US" sz="1600" smtClean="0">
                <a:solidFill>
                  <a:schemeClr val="tx1"/>
                </a:solidFill>
                <a:latin typeface="Calibri" panose="020F0502020204030204" pitchFamily="34" charset="0"/>
              </a:rPr>
              <a:pPr algn="r"/>
              <a:t>6</a:t>
            </a:fld>
            <a:endParaRPr lang="en-US" sz="16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356741629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4699" name="Text Box 346"/>
          <p:cNvSpPr txBox="1">
            <a:spLocks noChangeArrowheads="1"/>
          </p:cNvSpPr>
          <p:nvPr/>
        </p:nvSpPr>
        <p:spPr bwMode="auto">
          <a:xfrm>
            <a:off x="3792140" y="188634"/>
            <a:ext cx="155972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dirty="0" smtClean="0">
                <a:solidFill>
                  <a:srgbClr val="FFFF00"/>
                </a:solidFill>
                <a:latin typeface="Calibri" panose="020F0502020204030204" pitchFamily="34" charset="0"/>
              </a:rPr>
              <a:t>AMSR2</a:t>
            </a:r>
            <a:endParaRPr lang="en-US" sz="3200" b="1" dirty="0">
              <a:solidFill>
                <a:srgbClr val="FFFF00"/>
              </a:solidFill>
              <a:latin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762"/>
            <a:ext cx="1399889" cy="985838"/>
          </a:xfrm>
          <a:prstGeom prst="rect">
            <a:avLst/>
          </a:prstGeom>
        </p:spPr>
      </p:pic>
      <p:cxnSp>
        <p:nvCxnSpPr>
          <p:cNvPr id="3" name="Straight Connector 2"/>
          <p:cNvCxnSpPr/>
          <p:nvPr/>
        </p:nvCxnSpPr>
        <p:spPr bwMode="auto">
          <a:xfrm>
            <a:off x="0" y="9906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8" name="Picture 9"/>
          <p:cNvPicPr>
            <a:picLocks noChangeAspect="1"/>
          </p:cNvPicPr>
          <p:nvPr/>
        </p:nvPicPr>
        <p:blipFill>
          <a:blip r:embed="rId4">
            <a:extLst>
              <a:ext uri="{28A0092B-C50C-407E-A947-70E740481C1C}">
                <a14:useLocalDpi xmlns:a14="http://schemas.microsoft.com/office/drawing/2010/main" val="0"/>
              </a:ext>
            </a:extLst>
          </a:blip>
          <a:srcRect r="22385" b="7758"/>
          <a:stretch>
            <a:fillRect/>
          </a:stretch>
        </p:blipFill>
        <p:spPr bwMode="auto">
          <a:xfrm>
            <a:off x="0" y="1084263"/>
            <a:ext cx="27178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p:cNvPicPr>
            <a:picLocks noChangeAspect="1"/>
          </p:cNvPicPr>
          <p:nvPr/>
        </p:nvPicPr>
        <p:blipFill>
          <a:blip r:embed="rId5">
            <a:extLst>
              <a:ext uri="{28A0092B-C50C-407E-A947-70E740481C1C}">
                <a14:useLocalDpi xmlns:a14="http://schemas.microsoft.com/office/drawing/2010/main" val="0"/>
              </a:ext>
            </a:extLst>
          </a:blip>
          <a:srcRect l="27188" r="9911" b="7758"/>
          <a:stretch>
            <a:fillRect/>
          </a:stretch>
        </p:blipFill>
        <p:spPr bwMode="auto">
          <a:xfrm>
            <a:off x="2755900" y="1084263"/>
            <a:ext cx="2201863"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a:spLocks noChangeArrowheads="1"/>
          </p:cNvSpPr>
          <p:nvPr/>
        </p:nvSpPr>
        <p:spPr bwMode="auto">
          <a:xfrm>
            <a:off x="39688" y="4724400"/>
            <a:ext cx="9104312"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buClrTx/>
              <a:buSzTx/>
              <a:buFontTx/>
              <a:buNone/>
            </a:pPr>
            <a:r>
              <a:rPr lang="en-US" altLang="en-US" sz="2000" b="1" dirty="0" smtClean="0">
                <a:latin typeface="Calibri" pitchFamily="34" charset="0"/>
                <a:cs typeface="Arial" pitchFamily="34" charset="0"/>
              </a:rPr>
              <a:t>GCOM </a:t>
            </a:r>
            <a:r>
              <a:rPr lang="en-US" altLang="en-US" sz="2000" b="1" dirty="0">
                <a:latin typeface="Calibri" pitchFamily="34" charset="0"/>
                <a:cs typeface="Arial" pitchFamily="34" charset="0"/>
              </a:rPr>
              <a:t>AMSR2’s large swath and excellent spatial resolution aids JTWC in monitoring Typhoon Fitow near Okinawa and </a:t>
            </a:r>
            <a:r>
              <a:rPr lang="en-US" altLang="en-US" sz="2000" b="1" dirty="0" smtClean="0">
                <a:latin typeface="Calibri" pitchFamily="34" charset="0"/>
                <a:cs typeface="Arial" pitchFamily="34" charset="0"/>
              </a:rPr>
              <a:t>Taiwan </a:t>
            </a:r>
            <a:r>
              <a:rPr lang="en-US" altLang="en-US" sz="2000" b="1" dirty="0">
                <a:latin typeface="Calibri" pitchFamily="34" charset="0"/>
                <a:cs typeface="Arial" pitchFamily="34" charset="0"/>
              </a:rPr>
              <a:t>via 89 GHz </a:t>
            </a:r>
            <a:r>
              <a:rPr lang="en-US" altLang="en-US" sz="2000" b="1" dirty="0" smtClean="0">
                <a:latin typeface="Calibri" pitchFamily="34" charset="0"/>
                <a:cs typeface="Arial" pitchFamily="34" charset="0"/>
              </a:rPr>
              <a:t>H-pol T</a:t>
            </a:r>
            <a:r>
              <a:rPr lang="en-US" altLang="en-US" sz="2000" b="1" baseline="-25000" dirty="0" smtClean="0">
                <a:latin typeface="Calibri" pitchFamily="34" charset="0"/>
                <a:cs typeface="Arial" pitchFamily="34" charset="0"/>
              </a:rPr>
              <a:t>B</a:t>
            </a:r>
            <a:r>
              <a:rPr lang="en-US" altLang="en-US" sz="2000" b="1" dirty="0" smtClean="0">
                <a:latin typeface="Calibri" pitchFamily="34" charset="0"/>
                <a:cs typeface="Arial" pitchFamily="34" charset="0"/>
              </a:rPr>
              <a:t> imagery</a:t>
            </a:r>
          </a:p>
        </p:txBody>
      </p:sp>
      <p:pic>
        <p:nvPicPr>
          <p:cNvPr id="12" name="Picture 12"/>
          <p:cNvPicPr>
            <a:picLocks noChangeAspect="1"/>
          </p:cNvPicPr>
          <p:nvPr/>
        </p:nvPicPr>
        <p:blipFill>
          <a:blip r:embed="rId6">
            <a:extLst>
              <a:ext uri="{28A0092B-C50C-407E-A947-70E740481C1C}">
                <a14:useLocalDpi xmlns:a14="http://schemas.microsoft.com/office/drawing/2010/main" val="0"/>
              </a:ext>
            </a:extLst>
          </a:blip>
          <a:srcRect t="96713"/>
          <a:stretch>
            <a:fillRect/>
          </a:stretch>
        </p:blipFill>
        <p:spPr bwMode="auto">
          <a:xfrm>
            <a:off x="1163638" y="4351338"/>
            <a:ext cx="68580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3"/>
          <p:cNvSpPr txBox="1">
            <a:spLocks noChangeArrowheads="1"/>
          </p:cNvSpPr>
          <p:nvPr/>
        </p:nvSpPr>
        <p:spPr bwMode="auto">
          <a:xfrm>
            <a:off x="463550" y="3840163"/>
            <a:ext cx="1712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en-US" sz="2000" b="1">
                <a:solidFill>
                  <a:schemeClr val="bg1"/>
                </a:solidFill>
                <a:latin typeface="Calibri" pitchFamily="34" charset="0"/>
                <a:cs typeface="Arial" pitchFamily="34" charset="0"/>
              </a:rPr>
              <a:t> AMSR2  03Z</a:t>
            </a:r>
          </a:p>
        </p:txBody>
      </p:sp>
      <p:sp>
        <p:nvSpPr>
          <p:cNvPr id="14" name="TextBox 14"/>
          <p:cNvSpPr txBox="1">
            <a:spLocks noChangeArrowheads="1"/>
          </p:cNvSpPr>
          <p:nvPr/>
        </p:nvSpPr>
        <p:spPr bwMode="auto">
          <a:xfrm>
            <a:off x="3132138" y="3838575"/>
            <a:ext cx="1541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en-US" sz="2000" b="1">
                <a:solidFill>
                  <a:schemeClr val="bg1"/>
                </a:solidFill>
                <a:latin typeface="Calibri" pitchFamily="34" charset="0"/>
                <a:cs typeface="Arial" pitchFamily="34" charset="0"/>
              </a:rPr>
              <a:t>F-15  06Z</a:t>
            </a:r>
          </a:p>
        </p:txBody>
      </p:sp>
      <p:grpSp>
        <p:nvGrpSpPr>
          <p:cNvPr id="15" name="Group 15"/>
          <p:cNvGrpSpPr>
            <a:grpSpLocks/>
          </p:cNvGrpSpPr>
          <p:nvPr/>
        </p:nvGrpSpPr>
        <p:grpSpPr bwMode="auto">
          <a:xfrm>
            <a:off x="4994275" y="1066800"/>
            <a:ext cx="1790700" cy="3228975"/>
            <a:chOff x="7351064" y="1364102"/>
            <a:chExt cx="1790163" cy="3229577"/>
          </a:xfrm>
        </p:grpSpPr>
        <p:pic>
          <p:nvPicPr>
            <p:cNvPr id="16" name="Picture 16"/>
            <p:cNvPicPr>
              <a:picLocks noChangeAspect="1"/>
            </p:cNvPicPr>
            <p:nvPr/>
          </p:nvPicPr>
          <p:blipFill>
            <a:blip r:embed="rId7">
              <a:extLst>
                <a:ext uri="{28A0092B-C50C-407E-A947-70E740481C1C}">
                  <a14:useLocalDpi xmlns:a14="http://schemas.microsoft.com/office/drawing/2010/main" val="0"/>
                </a:ext>
              </a:extLst>
            </a:blip>
            <a:srcRect l="26231" r="22639" b="7758"/>
            <a:stretch>
              <a:fillRect/>
            </a:stretch>
          </p:blipFill>
          <p:spPr bwMode="auto">
            <a:xfrm>
              <a:off x="7351064" y="1364102"/>
              <a:ext cx="1790163" cy="322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7"/>
            <p:cNvSpPr txBox="1">
              <a:spLocks noChangeArrowheads="1"/>
            </p:cNvSpPr>
            <p:nvPr/>
          </p:nvSpPr>
          <p:spPr bwMode="auto">
            <a:xfrm>
              <a:off x="7487750" y="4119148"/>
              <a:ext cx="15405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en-US" sz="2000" b="1">
                  <a:solidFill>
                    <a:schemeClr val="bg1"/>
                  </a:solidFill>
                  <a:latin typeface="Calibri" pitchFamily="34" charset="0"/>
                  <a:cs typeface="Arial" pitchFamily="34" charset="0"/>
                </a:rPr>
                <a:t>F-17  08Z</a:t>
              </a:r>
            </a:p>
          </p:txBody>
        </p:sp>
      </p:grpSp>
      <p:grpSp>
        <p:nvGrpSpPr>
          <p:cNvPr id="18" name="Group 18"/>
          <p:cNvGrpSpPr>
            <a:grpSpLocks/>
          </p:cNvGrpSpPr>
          <p:nvPr/>
        </p:nvGrpSpPr>
        <p:grpSpPr bwMode="auto">
          <a:xfrm>
            <a:off x="6827838" y="1066800"/>
            <a:ext cx="2293937" cy="3228975"/>
            <a:chOff x="5011091" y="1381064"/>
            <a:chExt cx="2294898" cy="3229576"/>
          </a:xfrm>
        </p:grpSpPr>
        <p:pic>
          <p:nvPicPr>
            <p:cNvPr id="19" name="Picture 19"/>
            <p:cNvPicPr>
              <a:picLocks noChangeAspect="1"/>
            </p:cNvPicPr>
            <p:nvPr/>
          </p:nvPicPr>
          <p:blipFill>
            <a:blip r:embed="rId8">
              <a:extLst>
                <a:ext uri="{28A0092B-C50C-407E-A947-70E740481C1C}">
                  <a14:useLocalDpi xmlns:a14="http://schemas.microsoft.com/office/drawing/2010/main" val="0"/>
                </a:ext>
              </a:extLst>
            </a:blip>
            <a:srcRect l="34453" b="7758"/>
            <a:stretch>
              <a:fillRect/>
            </a:stretch>
          </p:blipFill>
          <p:spPr bwMode="auto">
            <a:xfrm>
              <a:off x="5011091" y="1381064"/>
              <a:ext cx="2294898" cy="322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20"/>
            <p:cNvSpPr txBox="1">
              <a:spLocks noChangeArrowheads="1"/>
            </p:cNvSpPr>
            <p:nvPr/>
          </p:nvSpPr>
          <p:spPr bwMode="auto">
            <a:xfrm>
              <a:off x="5302094" y="4112479"/>
              <a:ext cx="17128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en-US" sz="2000" b="1">
                  <a:solidFill>
                    <a:schemeClr val="bg1"/>
                  </a:solidFill>
                  <a:latin typeface="Calibri" pitchFamily="34" charset="0"/>
                  <a:cs typeface="Arial" pitchFamily="34" charset="0"/>
                </a:rPr>
                <a:t> AMSR2  16Z</a:t>
              </a:r>
            </a:p>
          </p:txBody>
        </p:sp>
      </p:grpSp>
      <p:sp>
        <p:nvSpPr>
          <p:cNvPr id="21" name="Rectangle 2"/>
          <p:cNvSpPr>
            <a:spLocks noChangeArrowheads="1"/>
          </p:cNvSpPr>
          <p:nvPr/>
        </p:nvSpPr>
        <p:spPr bwMode="auto">
          <a:xfrm>
            <a:off x="642938" y="5791200"/>
            <a:ext cx="7781925" cy="41592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buClrTx/>
              <a:buSzTx/>
              <a:buFontTx/>
              <a:buNone/>
            </a:pPr>
            <a:r>
              <a:rPr lang="en-US" altLang="en-US" sz="2000" b="1" dirty="0">
                <a:solidFill>
                  <a:srgbClr val="002060"/>
                </a:solidFill>
                <a:latin typeface="Calibri" pitchFamily="34" charset="0"/>
                <a:cs typeface="Arial" pitchFamily="34" charset="0"/>
              </a:rPr>
              <a:t>1330 LTAN greatly augments existing constellation </a:t>
            </a:r>
            <a:r>
              <a:rPr lang="en-US" altLang="en-US" sz="2000" dirty="0" smtClean="0">
                <a:solidFill>
                  <a:srgbClr val="002060"/>
                </a:solidFill>
                <a:latin typeface="Calibri" pitchFamily="34" charset="0"/>
                <a:cs typeface="Arial" pitchFamily="34" charset="0"/>
              </a:rPr>
              <a:t>TEMPORAL </a:t>
            </a:r>
            <a:r>
              <a:rPr lang="en-US" altLang="en-US" sz="2000" b="1" dirty="0" smtClean="0">
                <a:solidFill>
                  <a:srgbClr val="002060"/>
                </a:solidFill>
                <a:latin typeface="Calibri" pitchFamily="34" charset="0"/>
                <a:cs typeface="Arial" pitchFamily="34" charset="0"/>
              </a:rPr>
              <a:t>sampling </a:t>
            </a:r>
            <a:endParaRPr lang="en-US" altLang="en-US" sz="2000" b="1" dirty="0">
              <a:solidFill>
                <a:srgbClr val="002060"/>
              </a:solidFill>
              <a:latin typeface="Calibri" pitchFamily="34" charset="0"/>
              <a:cs typeface="Arial" pitchFamily="34" charset="0"/>
            </a:endParaRPr>
          </a:p>
        </p:txBody>
      </p:sp>
      <p:sp>
        <p:nvSpPr>
          <p:cNvPr id="22" name="TextBox 21"/>
          <p:cNvSpPr txBox="1"/>
          <p:nvPr/>
        </p:nvSpPr>
        <p:spPr>
          <a:xfrm>
            <a:off x="8534400" y="6400800"/>
            <a:ext cx="457199" cy="338554"/>
          </a:xfrm>
          <a:prstGeom prst="rect">
            <a:avLst/>
          </a:prstGeom>
          <a:noFill/>
        </p:spPr>
        <p:txBody>
          <a:bodyPr wrap="square" rtlCol="0">
            <a:spAutoFit/>
          </a:bodyPr>
          <a:lstStyle/>
          <a:p>
            <a:pPr algn="r"/>
            <a:fld id="{2889A241-315B-40BA-8534-99A15F06690E}" type="slidenum">
              <a:rPr lang="en-US" sz="1600" smtClean="0">
                <a:solidFill>
                  <a:schemeClr val="tx1"/>
                </a:solidFill>
                <a:latin typeface="Calibri" panose="020F0502020204030204" pitchFamily="34" charset="0"/>
              </a:rPr>
              <a:pPr algn="r"/>
              <a:t>7</a:t>
            </a:fld>
            <a:endParaRPr lang="en-US" sz="16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222573794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4699" name="Text Box 346"/>
          <p:cNvSpPr txBox="1">
            <a:spLocks noChangeArrowheads="1"/>
          </p:cNvSpPr>
          <p:nvPr/>
        </p:nvSpPr>
        <p:spPr bwMode="auto">
          <a:xfrm>
            <a:off x="3792140" y="188634"/>
            <a:ext cx="155972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dirty="0" smtClean="0">
                <a:solidFill>
                  <a:srgbClr val="FFFF00"/>
                </a:solidFill>
                <a:latin typeface="Calibri" panose="020F0502020204030204" pitchFamily="34" charset="0"/>
              </a:rPr>
              <a:t>AMSR2</a:t>
            </a:r>
            <a:endParaRPr lang="en-US" sz="3200" b="1" dirty="0">
              <a:solidFill>
                <a:srgbClr val="FFFF00"/>
              </a:solidFill>
              <a:latin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762"/>
            <a:ext cx="1399889" cy="985838"/>
          </a:xfrm>
          <a:prstGeom prst="rect">
            <a:avLst/>
          </a:prstGeom>
        </p:spPr>
      </p:pic>
      <p:cxnSp>
        <p:nvCxnSpPr>
          <p:cNvPr id="3" name="Straight Connector 2"/>
          <p:cNvCxnSpPr/>
          <p:nvPr/>
        </p:nvCxnSpPr>
        <p:spPr bwMode="auto">
          <a:xfrm>
            <a:off x="0" y="9906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 name="Rectangle 2"/>
          <p:cNvSpPr>
            <a:spLocks noChangeArrowheads="1"/>
          </p:cNvSpPr>
          <p:nvPr/>
        </p:nvSpPr>
        <p:spPr bwMode="auto">
          <a:xfrm>
            <a:off x="685800" y="6289675"/>
            <a:ext cx="7772400" cy="41592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buClrTx/>
              <a:buSzTx/>
              <a:buFontTx/>
              <a:buNone/>
            </a:pPr>
            <a:r>
              <a:rPr lang="en-US" altLang="en-US" sz="2000" b="1" dirty="0" smtClean="0">
                <a:solidFill>
                  <a:srgbClr val="002060"/>
                </a:solidFill>
                <a:latin typeface="Calibri" pitchFamily="34" charset="0"/>
                <a:cs typeface="Arial" pitchFamily="34" charset="0"/>
              </a:rPr>
              <a:t>VIS/IR unable to capture inner core (double eyewall forming) structure</a:t>
            </a:r>
            <a:endParaRPr lang="en-US" altLang="en-US" sz="2000" b="1" dirty="0">
              <a:solidFill>
                <a:srgbClr val="002060"/>
              </a:solidFill>
              <a:latin typeface="Calibri" pitchFamily="34" charset="0"/>
              <a:cs typeface="Arial"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3100" y="990600"/>
            <a:ext cx="5257800" cy="5257800"/>
          </a:xfrm>
          <a:prstGeom prst="rect">
            <a:avLst/>
          </a:prstGeom>
        </p:spPr>
      </p:pic>
      <p:sp>
        <p:nvSpPr>
          <p:cNvPr id="8" name="TextBox 7"/>
          <p:cNvSpPr txBox="1"/>
          <p:nvPr/>
        </p:nvSpPr>
        <p:spPr>
          <a:xfrm>
            <a:off x="8534400" y="6400800"/>
            <a:ext cx="457199" cy="338554"/>
          </a:xfrm>
          <a:prstGeom prst="rect">
            <a:avLst/>
          </a:prstGeom>
          <a:noFill/>
        </p:spPr>
        <p:txBody>
          <a:bodyPr wrap="square" rtlCol="0">
            <a:spAutoFit/>
          </a:bodyPr>
          <a:lstStyle/>
          <a:p>
            <a:pPr algn="r"/>
            <a:fld id="{2889A241-315B-40BA-8534-99A15F06690E}" type="slidenum">
              <a:rPr lang="en-US" sz="1600" smtClean="0">
                <a:solidFill>
                  <a:schemeClr val="tx1"/>
                </a:solidFill>
                <a:latin typeface="Calibri" panose="020F0502020204030204" pitchFamily="34" charset="0"/>
              </a:rPr>
              <a:pPr algn="r"/>
              <a:t>8</a:t>
            </a:fld>
            <a:endParaRPr lang="en-US" sz="16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376519451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4699" name="Text Box 346"/>
          <p:cNvSpPr txBox="1">
            <a:spLocks noChangeArrowheads="1"/>
          </p:cNvSpPr>
          <p:nvPr/>
        </p:nvSpPr>
        <p:spPr bwMode="auto">
          <a:xfrm>
            <a:off x="1399888" y="-76200"/>
            <a:ext cx="766791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200" dirty="0">
                <a:solidFill>
                  <a:srgbClr val="FFFF00"/>
                </a:solidFill>
                <a:latin typeface="Calibri" panose="020F0502020204030204" pitchFamily="34" charset="0"/>
              </a:rPr>
              <a:t>Global Precipitation Mission (GPM) </a:t>
            </a:r>
            <a:br>
              <a:rPr lang="en-US" sz="3200" dirty="0">
                <a:solidFill>
                  <a:srgbClr val="FFFF00"/>
                </a:solidFill>
                <a:latin typeface="Calibri" panose="020F0502020204030204" pitchFamily="34" charset="0"/>
              </a:rPr>
            </a:br>
            <a:r>
              <a:rPr lang="en-US" sz="3200" dirty="0">
                <a:solidFill>
                  <a:srgbClr val="FFFF00"/>
                </a:solidFill>
                <a:latin typeface="Calibri" panose="020F0502020204030204" pitchFamily="34" charset="0"/>
              </a:rPr>
              <a:t>Microwave Imager (GMI</a:t>
            </a:r>
            <a:r>
              <a:rPr lang="en-US" sz="3200" dirty="0" smtClean="0">
                <a:solidFill>
                  <a:srgbClr val="FFFF00"/>
                </a:solidFill>
                <a:latin typeface="Calibri" panose="020F0502020204030204" pitchFamily="34" charset="0"/>
              </a:rPr>
              <a:t>)</a:t>
            </a:r>
            <a:endParaRPr lang="en-US" sz="3200" b="1" dirty="0">
              <a:solidFill>
                <a:srgbClr val="FFFF00"/>
              </a:solidFill>
              <a:latin typeface="Calibri" panose="020F0502020204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762"/>
            <a:ext cx="1399889" cy="985838"/>
          </a:xfrm>
          <a:prstGeom prst="rect">
            <a:avLst/>
          </a:prstGeom>
        </p:spPr>
      </p:pic>
      <p:cxnSp>
        <p:nvCxnSpPr>
          <p:cNvPr id="3" name="Straight Connector 2"/>
          <p:cNvCxnSpPr/>
          <p:nvPr/>
        </p:nvCxnSpPr>
        <p:spPr bwMode="auto">
          <a:xfrm>
            <a:off x="0" y="990600"/>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 name="Text Box 9"/>
          <p:cNvSpPr txBox="1">
            <a:spLocks noChangeArrowheads="1"/>
          </p:cNvSpPr>
          <p:nvPr/>
        </p:nvSpPr>
        <p:spPr bwMode="auto">
          <a:xfrm>
            <a:off x="228600" y="15240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b="1" dirty="0">
              <a:solidFill>
                <a:srgbClr val="00279F"/>
              </a:solidFill>
              <a:latin typeface="Times New Roman" pitchFamily="18" charset="0"/>
            </a:endParaRPr>
          </a:p>
        </p:txBody>
      </p:sp>
      <p:sp>
        <p:nvSpPr>
          <p:cNvPr id="7" name="Text Box 10"/>
          <p:cNvSpPr txBox="1">
            <a:spLocks noChangeArrowheads="1"/>
          </p:cNvSpPr>
          <p:nvPr/>
        </p:nvSpPr>
        <p:spPr bwMode="auto">
          <a:xfrm>
            <a:off x="457200" y="19050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2400" dirty="0">
              <a:latin typeface="Times New Roman" pitchFamily="18" charset="0"/>
            </a:endParaRPr>
          </a:p>
        </p:txBody>
      </p:sp>
      <p:sp>
        <p:nvSpPr>
          <p:cNvPr id="8" name="Text Box 11"/>
          <p:cNvSpPr txBox="1">
            <a:spLocks noChangeArrowheads="1"/>
          </p:cNvSpPr>
          <p:nvPr/>
        </p:nvSpPr>
        <p:spPr bwMode="auto">
          <a:xfrm>
            <a:off x="152400" y="1371600"/>
            <a:ext cx="8801100" cy="478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solidFill>
                  <a:srgbClr val="00CD9B"/>
                </a:solidFill>
                <a:latin typeface="Times New Roman" pitchFamily="18" charset="0"/>
              </a:rPr>
              <a:t>Sensor:</a:t>
            </a:r>
            <a:r>
              <a:rPr lang="en-US" sz="2000" b="1" dirty="0">
                <a:solidFill>
                  <a:srgbClr val="B40069"/>
                </a:solidFill>
                <a:latin typeface="Times New Roman" pitchFamily="18" charset="0"/>
              </a:rPr>
              <a:t>  	</a:t>
            </a:r>
            <a:r>
              <a:rPr lang="en-US" sz="2000" b="1" dirty="0">
                <a:latin typeface="Times New Roman" pitchFamily="18" charset="0"/>
              </a:rPr>
              <a:t>Passive Microwave Conical Scanner</a:t>
            </a:r>
          </a:p>
          <a:p>
            <a:pPr eaLnBrk="1" hangingPunct="1"/>
            <a:r>
              <a:rPr lang="en-US" sz="2000" b="1" dirty="0">
                <a:solidFill>
                  <a:srgbClr val="00CD9B"/>
                </a:solidFill>
                <a:latin typeface="Times New Roman" pitchFamily="18" charset="0"/>
              </a:rPr>
              <a:t>Spacecraft:</a:t>
            </a:r>
            <a:r>
              <a:rPr lang="en-US" sz="2000" b="1" dirty="0">
                <a:solidFill>
                  <a:schemeClr val="bg1"/>
                </a:solidFill>
                <a:latin typeface="Times New Roman" pitchFamily="18" charset="0"/>
              </a:rPr>
              <a:t>  	</a:t>
            </a:r>
            <a:r>
              <a:rPr lang="en-US" sz="2000" b="1" dirty="0" smtClean="0">
                <a:latin typeface="Times New Roman" pitchFamily="18" charset="0"/>
              </a:rPr>
              <a:t>GPM</a:t>
            </a:r>
            <a:endParaRPr lang="en-US" sz="2000" b="1" dirty="0">
              <a:latin typeface="Times New Roman" pitchFamily="18" charset="0"/>
            </a:endParaRPr>
          </a:p>
          <a:p>
            <a:pPr eaLnBrk="1" hangingPunct="1"/>
            <a:r>
              <a:rPr lang="en-US" sz="2000" b="1" dirty="0">
                <a:solidFill>
                  <a:srgbClr val="00CD9B"/>
                </a:solidFill>
                <a:latin typeface="Times New Roman" pitchFamily="18" charset="0"/>
              </a:rPr>
              <a:t>Launch:</a:t>
            </a:r>
            <a:r>
              <a:rPr lang="en-US" sz="2000" b="1" dirty="0">
                <a:solidFill>
                  <a:schemeClr val="bg1"/>
                </a:solidFill>
                <a:latin typeface="Times New Roman" pitchFamily="18" charset="0"/>
              </a:rPr>
              <a:t>  	</a:t>
            </a:r>
            <a:r>
              <a:rPr lang="en-US" sz="2000" b="1" dirty="0" smtClean="0">
                <a:latin typeface="Times New Roman" pitchFamily="18" charset="0"/>
              </a:rPr>
              <a:t>Feb 27, 2014</a:t>
            </a:r>
            <a:r>
              <a:rPr lang="en-US" sz="2000" b="1" dirty="0">
                <a:latin typeface="Times New Roman" pitchFamily="18" charset="0"/>
              </a:rPr>
              <a:t>	</a:t>
            </a:r>
            <a:r>
              <a:rPr lang="en-US" sz="2000" b="1" dirty="0" smtClean="0">
                <a:latin typeface="Times New Roman" pitchFamily="18" charset="0"/>
              </a:rPr>
              <a:t>66 deg inclination</a:t>
            </a:r>
            <a:endParaRPr lang="en-US" sz="2000" b="1" dirty="0">
              <a:latin typeface="Times New Roman" pitchFamily="18" charset="0"/>
            </a:endParaRPr>
          </a:p>
          <a:p>
            <a:pPr eaLnBrk="1" hangingPunct="1"/>
            <a:r>
              <a:rPr lang="en-US" sz="2000" b="1" dirty="0">
                <a:solidFill>
                  <a:srgbClr val="00CD9B"/>
                </a:solidFill>
                <a:latin typeface="Times New Roman" pitchFamily="18" charset="0"/>
              </a:rPr>
              <a:t>Heritage:</a:t>
            </a:r>
            <a:r>
              <a:rPr lang="en-US" sz="2000" b="1" dirty="0">
                <a:solidFill>
                  <a:schemeClr val="bg1"/>
                </a:solidFill>
                <a:latin typeface="Times New Roman" pitchFamily="18" charset="0"/>
              </a:rPr>
              <a:t>	</a:t>
            </a:r>
            <a:r>
              <a:rPr lang="en-US" sz="2000" b="1" dirty="0" smtClean="0">
                <a:latin typeface="Times New Roman" pitchFamily="18" charset="0"/>
              </a:rPr>
              <a:t>TRMM microwave imager</a:t>
            </a:r>
            <a:endParaRPr lang="en-US" sz="2000" b="1" dirty="0">
              <a:latin typeface="Times New Roman" pitchFamily="18" charset="0"/>
            </a:endParaRPr>
          </a:p>
          <a:p>
            <a:pPr eaLnBrk="1" hangingPunct="1">
              <a:lnSpc>
                <a:spcPct val="75000"/>
              </a:lnSpc>
            </a:pPr>
            <a:endParaRPr lang="en-US" sz="2000" b="1" dirty="0">
              <a:solidFill>
                <a:schemeClr val="bg1"/>
              </a:solidFill>
              <a:latin typeface="Times New Roman" pitchFamily="18" charset="0"/>
            </a:endParaRPr>
          </a:p>
          <a:p>
            <a:pPr eaLnBrk="1" hangingPunct="1"/>
            <a:r>
              <a:rPr lang="en-US" sz="2000" b="1" dirty="0">
                <a:solidFill>
                  <a:srgbClr val="00CD9B"/>
                </a:solidFill>
                <a:latin typeface="Times New Roman" pitchFamily="18" charset="0"/>
              </a:rPr>
              <a:t>Channels:</a:t>
            </a:r>
            <a:r>
              <a:rPr lang="en-US" sz="2000" b="1" dirty="0">
                <a:solidFill>
                  <a:schemeClr val="bg1"/>
                </a:solidFill>
                <a:latin typeface="Times New Roman" pitchFamily="18" charset="0"/>
              </a:rPr>
              <a:t>    </a:t>
            </a:r>
            <a:r>
              <a:rPr lang="en-US" sz="2000" b="1" dirty="0">
                <a:latin typeface="Times New Roman" pitchFamily="18" charset="0"/>
              </a:rPr>
              <a:t>10, </a:t>
            </a:r>
            <a:r>
              <a:rPr lang="en-US" sz="2000" b="1" dirty="0" smtClean="0">
                <a:latin typeface="Times New Roman" pitchFamily="18" charset="0"/>
              </a:rPr>
              <a:t>19, </a:t>
            </a:r>
            <a:r>
              <a:rPr lang="en-US" sz="2000" b="1" dirty="0">
                <a:latin typeface="Times New Roman" pitchFamily="18" charset="0"/>
              </a:rPr>
              <a:t>23, 36, </a:t>
            </a:r>
            <a:r>
              <a:rPr lang="en-US" sz="2000" b="1" dirty="0" smtClean="0">
                <a:latin typeface="Times New Roman" pitchFamily="18" charset="0"/>
              </a:rPr>
              <a:t>89, 150/166, 183  </a:t>
            </a:r>
            <a:r>
              <a:rPr lang="en-US" sz="2000" b="1" dirty="0">
                <a:latin typeface="Times New Roman" pitchFamily="18" charset="0"/>
              </a:rPr>
              <a:t>GHz</a:t>
            </a:r>
            <a:r>
              <a:rPr lang="en-US" sz="2000" b="1" dirty="0">
                <a:solidFill>
                  <a:schemeClr val="bg1"/>
                </a:solidFill>
                <a:latin typeface="Times New Roman" pitchFamily="18" charset="0"/>
              </a:rPr>
              <a:t>	</a:t>
            </a:r>
          </a:p>
          <a:p>
            <a:pPr eaLnBrk="1" hangingPunct="1"/>
            <a:r>
              <a:rPr lang="en-US" sz="2000" b="1" dirty="0">
                <a:solidFill>
                  <a:schemeClr val="bg1"/>
                </a:solidFill>
                <a:latin typeface="Times New Roman" pitchFamily="18" charset="0"/>
              </a:rPr>
              <a:t>	       </a:t>
            </a:r>
            <a:r>
              <a:rPr lang="en-US" sz="2000" b="1" dirty="0" smtClean="0">
                <a:latin typeface="Times New Roman" pitchFamily="18" charset="0"/>
              </a:rPr>
              <a:t>26, 15, 12, 11,   6,            6,     6   km</a:t>
            </a:r>
            <a:endParaRPr lang="en-US" sz="2000" b="1" dirty="0">
              <a:latin typeface="Times New Roman" pitchFamily="18" charset="0"/>
            </a:endParaRPr>
          </a:p>
          <a:p>
            <a:pPr eaLnBrk="1" hangingPunct="1">
              <a:lnSpc>
                <a:spcPct val="75000"/>
              </a:lnSpc>
            </a:pPr>
            <a:endParaRPr lang="en-US" sz="2000" b="1" dirty="0">
              <a:solidFill>
                <a:schemeClr val="bg1"/>
              </a:solidFill>
              <a:latin typeface="Times New Roman" pitchFamily="18" charset="0"/>
            </a:endParaRPr>
          </a:p>
          <a:p>
            <a:pPr eaLnBrk="1" hangingPunct="1"/>
            <a:r>
              <a:rPr lang="en-US" sz="2000" b="1" dirty="0">
                <a:solidFill>
                  <a:srgbClr val="00CD9B"/>
                </a:solidFill>
                <a:latin typeface="Times New Roman" pitchFamily="18" charset="0"/>
              </a:rPr>
              <a:t>Swath:</a:t>
            </a:r>
            <a:r>
              <a:rPr lang="en-US" sz="2000" b="1" dirty="0">
                <a:solidFill>
                  <a:schemeClr val="bg1"/>
                </a:solidFill>
                <a:latin typeface="Times New Roman" pitchFamily="18" charset="0"/>
              </a:rPr>
              <a:t>  </a:t>
            </a:r>
            <a:r>
              <a:rPr lang="en-US" sz="2000" b="1" dirty="0" smtClean="0">
                <a:latin typeface="Times New Roman" pitchFamily="18" charset="0"/>
              </a:rPr>
              <a:t>885 </a:t>
            </a:r>
            <a:r>
              <a:rPr lang="en-US" sz="2000" b="1" dirty="0">
                <a:latin typeface="Times New Roman" pitchFamily="18" charset="0"/>
              </a:rPr>
              <a:t>km</a:t>
            </a:r>
          </a:p>
          <a:p>
            <a:pPr eaLnBrk="1" hangingPunct="1">
              <a:lnSpc>
                <a:spcPct val="75000"/>
              </a:lnSpc>
            </a:pPr>
            <a:endParaRPr lang="en-US" sz="2000" b="1" dirty="0">
              <a:solidFill>
                <a:schemeClr val="bg1"/>
              </a:solidFill>
              <a:latin typeface="Times New Roman" pitchFamily="18" charset="0"/>
            </a:endParaRPr>
          </a:p>
          <a:p>
            <a:pPr eaLnBrk="1" hangingPunct="1"/>
            <a:r>
              <a:rPr lang="en-US" sz="2000" b="1" u="sng" dirty="0">
                <a:solidFill>
                  <a:srgbClr val="00CD9B"/>
                </a:solidFill>
                <a:latin typeface="Times New Roman" pitchFamily="18" charset="0"/>
              </a:rPr>
              <a:t>Enhancements for TC Applications:</a:t>
            </a:r>
          </a:p>
          <a:p>
            <a:pPr eaLnBrk="1" hangingPunct="1"/>
            <a:r>
              <a:rPr lang="en-US" sz="2000" b="1" dirty="0">
                <a:latin typeface="Times New Roman" pitchFamily="18" charset="0"/>
              </a:rPr>
              <a:t>(1)  </a:t>
            </a:r>
            <a:r>
              <a:rPr lang="en-US" sz="2000" b="1" dirty="0" smtClean="0">
                <a:latin typeface="Times New Roman" pitchFamily="18" charset="0"/>
              </a:rPr>
              <a:t>Excellent spatial resolution,</a:t>
            </a:r>
            <a:endParaRPr lang="en-US" sz="2000" b="1" dirty="0">
              <a:latin typeface="Times New Roman" pitchFamily="18" charset="0"/>
            </a:endParaRPr>
          </a:p>
          <a:p>
            <a:pPr marL="457200" indent="-457200" eaLnBrk="1" hangingPunct="1">
              <a:buAutoNum type="arabicParenBoth" startAt="2"/>
            </a:pPr>
            <a:r>
              <a:rPr lang="en-US" sz="2000" b="1" dirty="0" smtClean="0">
                <a:latin typeface="Times New Roman" pitchFamily="18" charset="0"/>
              </a:rPr>
              <a:t>Inclined orbit (66 deg) more over flights</a:t>
            </a:r>
          </a:p>
          <a:p>
            <a:pPr marL="457200" indent="-457200" eaLnBrk="1" hangingPunct="1">
              <a:buAutoNum type="arabicParenBoth" startAt="2"/>
            </a:pPr>
            <a:r>
              <a:rPr lang="en-US" sz="2000" b="1" dirty="0" smtClean="0">
                <a:latin typeface="Times New Roman" pitchFamily="18" charset="0"/>
              </a:rPr>
              <a:t>Coincident precipitation radar</a:t>
            </a:r>
            <a:endParaRPr lang="en-US" sz="2000" b="1" dirty="0">
              <a:latin typeface="Times New Roman" pitchFamily="18" charset="0"/>
            </a:endParaRPr>
          </a:p>
          <a:p>
            <a:pPr eaLnBrk="1" hangingPunct="1"/>
            <a:endParaRPr lang="en-US" sz="2000" b="1" dirty="0">
              <a:solidFill>
                <a:srgbClr val="FFCC66"/>
              </a:solidFill>
              <a:latin typeface="Times New Roman" pitchFamily="18" charset="0"/>
            </a:endParaRPr>
          </a:p>
          <a:p>
            <a:pPr eaLnBrk="1" hangingPunct="1"/>
            <a:r>
              <a:rPr lang="en-US" sz="2000" b="1" dirty="0">
                <a:solidFill>
                  <a:srgbClr val="FFCC66"/>
                </a:solidFill>
                <a:latin typeface="Times New Roman" pitchFamily="18" charset="0"/>
              </a:rPr>
              <a:t>Web Links:</a:t>
            </a:r>
            <a:r>
              <a:rPr lang="en-US" sz="2000" b="1" dirty="0">
                <a:solidFill>
                  <a:schemeClr val="bg1"/>
                </a:solidFill>
                <a:latin typeface="Times New Roman" pitchFamily="18" charset="0"/>
              </a:rPr>
              <a:t>  </a:t>
            </a:r>
            <a:r>
              <a:rPr lang="en-US" sz="2000" b="1" dirty="0">
                <a:latin typeface="Times New Roman" pitchFamily="18" charset="0"/>
              </a:rPr>
              <a:t>http://www.nasa.gov/mission_pages/GPM/spacecraft/index.html</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3328" y="2133599"/>
            <a:ext cx="2840003" cy="3360771"/>
          </a:xfrm>
          <a:prstGeom prst="rect">
            <a:avLst/>
          </a:prstGeom>
        </p:spPr>
      </p:pic>
      <p:sp>
        <p:nvSpPr>
          <p:cNvPr id="11" name="TextBox 10"/>
          <p:cNvSpPr txBox="1"/>
          <p:nvPr/>
        </p:nvSpPr>
        <p:spPr>
          <a:xfrm>
            <a:off x="8534400" y="6400800"/>
            <a:ext cx="457199" cy="338554"/>
          </a:xfrm>
          <a:prstGeom prst="rect">
            <a:avLst/>
          </a:prstGeom>
          <a:noFill/>
        </p:spPr>
        <p:txBody>
          <a:bodyPr wrap="square" rtlCol="0">
            <a:spAutoFit/>
          </a:bodyPr>
          <a:lstStyle/>
          <a:p>
            <a:pPr algn="r"/>
            <a:fld id="{2889A241-315B-40BA-8534-99A15F06690E}" type="slidenum">
              <a:rPr lang="en-US" sz="1600" smtClean="0">
                <a:solidFill>
                  <a:schemeClr val="tx1"/>
                </a:solidFill>
                <a:latin typeface="Calibri" panose="020F0502020204030204" pitchFamily="34" charset="0"/>
              </a:rPr>
              <a:pPr algn="r"/>
              <a:t>9</a:t>
            </a:fld>
            <a:endParaRPr lang="en-US" sz="16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375716129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Generic">
  <a:themeElements>
    <a:clrScheme name="Generic 3">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8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800" b="1" i="0" u="none" strike="noStrike" cap="none" normalizeH="0" baseline="0" smtClean="0">
            <a:ln>
              <a:noFill/>
            </a:ln>
            <a:solidFill>
              <a:schemeClr val="bg1"/>
            </a:solidFill>
            <a:effectLst/>
            <a:latin typeface="Arial" charset="0"/>
          </a:defRPr>
        </a:defPPr>
      </a:lstStyle>
    </a:lnDef>
  </a:objectDefaults>
  <a:extraClrSchemeLst>
    <a:extraClrScheme>
      <a:clrScheme name="Generic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2">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3">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Office\Templates\1033\Generic.pot</Template>
  <TotalTime>46138</TotalTime>
  <Words>609</Words>
  <Application>Microsoft Office PowerPoint</Application>
  <PresentationFormat>On-screen Show (4:3)</PresentationFormat>
  <Paragraphs>260</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Generic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USAF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AFSPC Briefing Template</dc:title>
  <dc:creator>bushv</dc:creator>
  <cp:lastModifiedBy>Cossuth, Mr. Joshua, Contractor, Code 7541</cp:lastModifiedBy>
  <cp:revision>6687</cp:revision>
  <cp:lastPrinted>2012-10-17T14:47:56Z</cp:lastPrinted>
  <dcterms:created xsi:type="dcterms:W3CDTF">2004-04-06T16:26:50Z</dcterms:created>
  <dcterms:modified xsi:type="dcterms:W3CDTF">2015-02-25T17:35:41Z</dcterms:modified>
</cp:coreProperties>
</file>