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0" r:id="rId3"/>
    <p:sldMasterId id="2147483740" r:id="rId4"/>
  </p:sldMasterIdLst>
  <p:notesMasterIdLst>
    <p:notesMasterId r:id="rId27"/>
  </p:notesMasterIdLst>
  <p:handoutMasterIdLst>
    <p:handoutMasterId r:id="rId28"/>
  </p:handoutMasterIdLst>
  <p:sldIdLst>
    <p:sldId id="256" r:id="rId5"/>
    <p:sldId id="550" r:id="rId6"/>
    <p:sldId id="551" r:id="rId7"/>
    <p:sldId id="567" r:id="rId8"/>
    <p:sldId id="280" r:id="rId9"/>
    <p:sldId id="482" r:id="rId10"/>
    <p:sldId id="505" r:id="rId11"/>
    <p:sldId id="558" r:id="rId12"/>
    <p:sldId id="569" r:id="rId13"/>
    <p:sldId id="571" r:id="rId14"/>
    <p:sldId id="572" r:id="rId15"/>
    <p:sldId id="573" r:id="rId16"/>
    <p:sldId id="574" r:id="rId17"/>
    <p:sldId id="575" r:id="rId18"/>
    <p:sldId id="576" r:id="rId19"/>
    <p:sldId id="568" r:id="rId20"/>
    <p:sldId id="577" r:id="rId21"/>
    <p:sldId id="570" r:id="rId22"/>
    <p:sldId id="578" r:id="rId23"/>
    <p:sldId id="566" r:id="rId24"/>
    <p:sldId id="507" r:id="rId25"/>
    <p:sldId id="556" r:id="rId26"/>
  </p:sldIdLst>
  <p:sldSz cx="9144000" cy="6858000" type="screen4x3"/>
  <p:notesSz cx="7010400" cy="9296400"/>
  <p:defaultTextStyle>
    <a:defPPr>
      <a:defRPr lang="en-US"/>
    </a:defPPr>
    <a:lvl1pPr marL="0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6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3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0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76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46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15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784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752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J. Brennan" initials="MB" lastIdx="4" clrIdx="0"/>
  <p:cmAuthor id="1" name="knaff" initials="k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FF"/>
    <a:srgbClr val="FF9900"/>
    <a:srgbClr val="FF0000"/>
    <a:srgbClr val="33CC33"/>
    <a:srgbClr val="FF33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18" autoAdjust="0"/>
    <p:restoredTop sz="97691" autoAdjust="0"/>
  </p:normalViewPr>
  <p:slideViewPr>
    <p:cSldViewPr>
      <p:cViewPr varScale="1">
        <p:scale>
          <a:sx n="68" d="100"/>
          <a:sy n="68" d="100"/>
        </p:scale>
        <p:origin x="-11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349C8F-ABDE-4C80-AEA5-9D3DC05984A8}" type="datetimeFigureOut">
              <a:rPr lang="en-US" smtClean="0"/>
              <a:pPr/>
              <a:t>3/2/2015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BD2485-0C50-4397-8883-75C94BA79A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522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8EAC27-552D-4629-A981-C63BEDC63DB4}" type="datetimeFigureOut">
              <a:rPr lang="en-US" smtClean="0"/>
              <a:pPr/>
              <a:t>3/2/2015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7BB269-ED5D-4B58-B7DD-555DCA4DEE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0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6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46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15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84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52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553C9-9A3C-4A33-A263-C838435BE744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Date in red needs to be confirmed / corrected (AS)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89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706438"/>
            <a:ext cx="4635500" cy="3476625"/>
          </a:xfrm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**Update example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E9969F-9D56-4657-8259-E7AB46020EE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add some</a:t>
            </a:r>
            <a:r>
              <a:rPr lang="en-US" baseline="0" dirty="0" smtClean="0"/>
              <a:t> text / feedback.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60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updating?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5F4D0-0FDD-4C28-869C-46CB4971382F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9B6B-7469-48BC-8293-705425ABF47D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9DA3-C87A-411B-BA85-E150D82CA9E8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08D09-4F84-4542-AFBF-AEE2251DACDC}" type="datetime1">
              <a:rPr lang="en-US" smtClean="0">
                <a:solidFill>
                  <a:srgbClr val="000000"/>
                </a:solidFill>
              </a:rPr>
              <a:t>3/2/2015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76AE0-7C3C-4486-A3A4-A594D891BB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1E7D-D8EC-47E9-BAC4-7078749BC3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69483-42F2-4EBB-A8C5-536BFA599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9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38BB-65EF-4E5D-B852-77EB28E985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5468-F765-4438-8552-76A904F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2F18-F469-45BC-A9F5-E8CD3154B7AB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D1F3-2C9E-43B8-827E-7E83AEA814D7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4FA8-9CD0-478E-AC0D-4280B0DC742C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8" indent="0">
              <a:buNone/>
              <a:defRPr sz="2000" b="1"/>
            </a:lvl2pPr>
            <a:lvl3pPr marL="913938" indent="0">
              <a:buNone/>
              <a:defRPr sz="1800" b="1"/>
            </a:lvl3pPr>
            <a:lvl4pPr marL="1370908" indent="0">
              <a:buNone/>
              <a:defRPr sz="1600" b="1"/>
            </a:lvl4pPr>
            <a:lvl5pPr marL="1827876" indent="0">
              <a:buNone/>
              <a:defRPr sz="1600" b="1"/>
            </a:lvl5pPr>
            <a:lvl6pPr marL="2284846" indent="0">
              <a:buNone/>
              <a:defRPr sz="1600" b="1"/>
            </a:lvl6pPr>
            <a:lvl7pPr marL="2741815" indent="0">
              <a:buNone/>
              <a:defRPr sz="1600" b="1"/>
            </a:lvl7pPr>
            <a:lvl8pPr marL="3198784" indent="0">
              <a:buNone/>
              <a:defRPr sz="1600" b="1"/>
            </a:lvl8pPr>
            <a:lvl9pPr marL="36557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8" indent="0">
              <a:buNone/>
              <a:defRPr sz="2000" b="1"/>
            </a:lvl2pPr>
            <a:lvl3pPr marL="913938" indent="0">
              <a:buNone/>
              <a:defRPr sz="1800" b="1"/>
            </a:lvl3pPr>
            <a:lvl4pPr marL="1370908" indent="0">
              <a:buNone/>
              <a:defRPr sz="1600" b="1"/>
            </a:lvl4pPr>
            <a:lvl5pPr marL="1827876" indent="0">
              <a:buNone/>
              <a:defRPr sz="1600" b="1"/>
            </a:lvl5pPr>
            <a:lvl6pPr marL="2284846" indent="0">
              <a:buNone/>
              <a:defRPr sz="1600" b="1"/>
            </a:lvl6pPr>
            <a:lvl7pPr marL="2741815" indent="0">
              <a:buNone/>
              <a:defRPr sz="1600" b="1"/>
            </a:lvl7pPr>
            <a:lvl8pPr marL="3198784" indent="0">
              <a:buNone/>
              <a:defRPr sz="1600" b="1"/>
            </a:lvl8pPr>
            <a:lvl9pPr marL="36557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607C-517D-44F0-A00B-FE1632FD9C10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BE49-C0AB-42EC-85B1-B810FAD2D552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C62D-E904-4CD6-9840-20F6D0DCE560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8" indent="0">
              <a:buNone/>
              <a:defRPr sz="1200"/>
            </a:lvl2pPr>
            <a:lvl3pPr marL="913938" indent="0">
              <a:buNone/>
              <a:defRPr sz="1000"/>
            </a:lvl3pPr>
            <a:lvl4pPr marL="1370908" indent="0">
              <a:buNone/>
              <a:defRPr sz="900"/>
            </a:lvl4pPr>
            <a:lvl5pPr marL="1827876" indent="0">
              <a:buNone/>
              <a:defRPr sz="900"/>
            </a:lvl5pPr>
            <a:lvl6pPr marL="2284846" indent="0">
              <a:buNone/>
              <a:defRPr sz="900"/>
            </a:lvl6pPr>
            <a:lvl7pPr marL="2741815" indent="0">
              <a:buNone/>
              <a:defRPr sz="900"/>
            </a:lvl7pPr>
            <a:lvl8pPr marL="3198784" indent="0">
              <a:buNone/>
              <a:defRPr sz="900"/>
            </a:lvl8pPr>
            <a:lvl9pPr marL="36557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1670-C44F-4658-8388-0904EACD3EF6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8" indent="0">
              <a:buNone/>
              <a:defRPr sz="2800"/>
            </a:lvl2pPr>
            <a:lvl3pPr marL="913938" indent="0">
              <a:buNone/>
              <a:defRPr sz="2400"/>
            </a:lvl3pPr>
            <a:lvl4pPr marL="1370908" indent="0">
              <a:buNone/>
              <a:defRPr sz="2000"/>
            </a:lvl4pPr>
            <a:lvl5pPr marL="1827876" indent="0">
              <a:buNone/>
              <a:defRPr sz="2000"/>
            </a:lvl5pPr>
            <a:lvl6pPr marL="2284846" indent="0">
              <a:buNone/>
              <a:defRPr sz="2000"/>
            </a:lvl6pPr>
            <a:lvl7pPr marL="2741815" indent="0">
              <a:buNone/>
              <a:defRPr sz="2000"/>
            </a:lvl7pPr>
            <a:lvl8pPr marL="3198784" indent="0">
              <a:buNone/>
              <a:defRPr sz="2000"/>
            </a:lvl8pPr>
            <a:lvl9pPr marL="365575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8" indent="0">
              <a:buNone/>
              <a:defRPr sz="1200"/>
            </a:lvl2pPr>
            <a:lvl3pPr marL="913938" indent="0">
              <a:buNone/>
              <a:defRPr sz="1000"/>
            </a:lvl3pPr>
            <a:lvl4pPr marL="1370908" indent="0">
              <a:buNone/>
              <a:defRPr sz="900"/>
            </a:lvl4pPr>
            <a:lvl5pPr marL="1827876" indent="0">
              <a:buNone/>
              <a:defRPr sz="900"/>
            </a:lvl5pPr>
            <a:lvl6pPr marL="2284846" indent="0">
              <a:buNone/>
              <a:defRPr sz="900"/>
            </a:lvl6pPr>
            <a:lvl7pPr marL="2741815" indent="0">
              <a:buNone/>
              <a:defRPr sz="900"/>
            </a:lvl7pPr>
            <a:lvl8pPr marL="3198784" indent="0">
              <a:buNone/>
              <a:defRPr sz="900"/>
            </a:lvl8pPr>
            <a:lvl9pPr marL="36557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F0D3-1A7D-42C3-A3A5-59CFC1175776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1393" tIns="45697" rIns="91393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3" tIns="45697" rIns="91393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89CF7-B591-43DC-9CE2-FE181495A2AF}" type="datetime1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39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7" indent="-342727" algn="l" defTabSz="9139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06" algn="l" defTabSz="91393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4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92" indent="-228486" algn="l" defTabSz="9139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2" indent="-228486" algn="l" defTabSz="9139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0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69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38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2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4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3EBA28-52BC-436B-B2BF-8025E5488F7A}" type="datetime1">
              <a:rPr lang="en-US" smtClean="0">
                <a:solidFill>
                  <a:srgbClr val="000000"/>
                </a:solidFill>
              </a:rPr>
              <a:t>3/2/2015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82075-1939-4AFE-B647-807B6D3B3C6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3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7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27" indent="-34272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0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24" indent="-22848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92" indent="-22848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62" indent="-22848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30" indent="-2284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300" indent="-2284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69" indent="-2284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238" indent="-2284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2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1393" tIns="45697" rIns="91393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3" tIns="45697" rIns="91393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7F5DA-6253-4163-8FDF-0BBCCD6469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69483-42F2-4EBB-A8C5-536BFA599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8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ctr" defTabSz="9139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7" indent="-342727" algn="l" defTabSz="9139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06" algn="l" defTabSz="91393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4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92" indent="-228486" algn="l" defTabSz="9139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2" indent="-228486" algn="l" defTabSz="9139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0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69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38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2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AE36505-66F5-44EF-AFF8-D733D6C259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E605468-F765-4438-8552-76A904F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ammb.cira.colostate.edu/research/goes-r/proving_ground/blo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nasasport.wordpress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829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The 2014 Satellite Proving Ground at the National Hurricane Center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2743200"/>
            <a:ext cx="7658100" cy="5334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chemeClr val="tx1"/>
                </a:solidFill>
              </a:rPr>
              <a:t>Mark DeMaria</a:t>
            </a:r>
            <a:r>
              <a:rPr lang="en-US" sz="3600" b="1" i="1" baseline="30000" dirty="0" smtClean="0">
                <a:solidFill>
                  <a:schemeClr val="tx1"/>
                </a:solidFill>
              </a:rPr>
              <a:t>1</a:t>
            </a:r>
          </a:p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chemeClr val="tx1"/>
                </a:solidFill>
              </a:rPr>
              <a:t>M. Brennan</a:t>
            </a:r>
            <a:r>
              <a:rPr lang="en-US" sz="2800" b="1" i="1" baseline="30000" dirty="0" smtClean="0">
                <a:solidFill>
                  <a:schemeClr val="tx1"/>
                </a:solidFill>
              </a:rPr>
              <a:t>1</a:t>
            </a:r>
            <a:r>
              <a:rPr lang="en-US" sz="2800" b="1" i="1" dirty="0" smtClean="0">
                <a:solidFill>
                  <a:schemeClr val="tx1"/>
                </a:solidFill>
              </a:rPr>
              <a:t>, J. Beven</a:t>
            </a:r>
            <a:r>
              <a:rPr lang="en-US" sz="2800" b="1" i="1" baseline="30000" dirty="0" smtClean="0">
                <a:solidFill>
                  <a:schemeClr val="tx1"/>
                </a:solidFill>
              </a:rPr>
              <a:t>1</a:t>
            </a:r>
            <a:r>
              <a:rPr lang="en-US" sz="2800" b="1" i="1" dirty="0" smtClean="0">
                <a:solidFill>
                  <a:schemeClr val="tx1"/>
                </a:solidFill>
              </a:rPr>
              <a:t>, H. Cobb</a:t>
            </a:r>
            <a:r>
              <a:rPr lang="en-US" sz="2800" b="1" i="1" baseline="30000" dirty="0" smtClean="0">
                <a:solidFill>
                  <a:schemeClr val="tx1"/>
                </a:solidFill>
              </a:rPr>
              <a:t>1</a:t>
            </a:r>
            <a:r>
              <a:rPr lang="en-US" sz="2800" b="1" i="1" dirty="0" smtClean="0">
                <a:solidFill>
                  <a:schemeClr val="tx1"/>
                </a:solidFill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</a:rPr>
              <a:t>Nelsie</a:t>
            </a:r>
            <a:r>
              <a:rPr lang="en-US" sz="2800" b="1" i="1" dirty="0" smtClean="0">
                <a:solidFill>
                  <a:schemeClr val="tx1"/>
                </a:solidFill>
              </a:rPr>
              <a:t> Ramos</a:t>
            </a:r>
            <a:r>
              <a:rPr lang="en-US" sz="2800" b="1" i="1" baseline="30000" dirty="0" smtClean="0">
                <a:solidFill>
                  <a:schemeClr val="tx1"/>
                </a:solidFill>
              </a:rPr>
              <a:t>1</a:t>
            </a:r>
            <a:r>
              <a:rPr lang="en-US" sz="2800" b="1" i="1" dirty="0" smtClean="0">
                <a:solidFill>
                  <a:schemeClr val="tx1"/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chemeClr val="tx1"/>
                </a:solidFill>
              </a:rPr>
              <a:t> A. Schumacher</a:t>
            </a:r>
            <a:r>
              <a:rPr lang="en-US" sz="2800" b="1" i="1" baseline="30000" dirty="0" smtClean="0">
                <a:solidFill>
                  <a:schemeClr val="tx1"/>
                </a:solidFill>
              </a:rPr>
              <a:t>2</a:t>
            </a:r>
            <a:r>
              <a:rPr lang="en-US" sz="2800" b="1" i="1" dirty="0" smtClean="0">
                <a:solidFill>
                  <a:schemeClr val="tx1"/>
                </a:solidFill>
              </a:rPr>
              <a:t>,and M. Folmer</a:t>
            </a:r>
            <a:r>
              <a:rPr lang="en-US" sz="2800" b="1" i="1" baseline="30000" dirty="0">
                <a:solidFill>
                  <a:schemeClr val="tx1"/>
                </a:solidFill>
              </a:rPr>
              <a:t>3</a:t>
            </a:r>
            <a:endParaRPr lang="en-US" sz="2800" b="1" i="1" baseline="30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2400" b="1" i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b="1" i="1" baseline="30000" dirty="0" smtClean="0">
                <a:solidFill>
                  <a:schemeClr val="tx1"/>
                </a:solidFill>
              </a:rPr>
              <a:t>1</a:t>
            </a:r>
            <a:r>
              <a:rPr lang="en-US" sz="2400" b="1" i="1" dirty="0" smtClean="0">
                <a:solidFill>
                  <a:schemeClr val="tx1"/>
                </a:solidFill>
              </a:rPr>
              <a:t> NOAA/NHC, </a:t>
            </a:r>
            <a:r>
              <a:rPr lang="en-US" sz="2400" b="1" i="1" baseline="30000" dirty="0">
                <a:solidFill>
                  <a:schemeClr val="tx1"/>
                </a:solidFill>
              </a:rPr>
              <a:t>2</a:t>
            </a:r>
            <a:r>
              <a:rPr lang="en-US" sz="2400" b="1" i="1" dirty="0" smtClean="0">
                <a:solidFill>
                  <a:schemeClr val="tx1"/>
                </a:solidFill>
              </a:rPr>
              <a:t>CSU/CIRA, </a:t>
            </a:r>
            <a:r>
              <a:rPr lang="en-US" sz="2400" b="1" i="1" baseline="30000" dirty="0">
                <a:solidFill>
                  <a:schemeClr val="tx1"/>
                </a:solidFill>
              </a:rPr>
              <a:t>3</a:t>
            </a:r>
            <a:r>
              <a:rPr lang="en-US" sz="2400" b="1" i="1" dirty="0" smtClean="0">
                <a:solidFill>
                  <a:schemeClr val="tx1"/>
                </a:solidFill>
              </a:rPr>
              <a:t>UM/CICS</a:t>
            </a:r>
          </a:p>
          <a:p>
            <a:pPr>
              <a:spcBef>
                <a:spcPts val="0"/>
              </a:spcBef>
            </a:pPr>
            <a:endParaRPr lang="en-US" sz="2400" b="1" i="1" dirty="0">
              <a:solidFill>
                <a:srgbClr val="3333CC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3333CC"/>
                </a:solidFill>
              </a:rPr>
              <a:t>69</a:t>
            </a:r>
            <a:r>
              <a:rPr lang="en-US" sz="2800" b="1" baseline="30000" dirty="0" smtClean="0">
                <a:solidFill>
                  <a:srgbClr val="3333CC"/>
                </a:solidFill>
              </a:rPr>
              <a:t>th</a:t>
            </a:r>
            <a:r>
              <a:rPr lang="en-US" sz="2800" b="1" dirty="0" smtClean="0">
                <a:solidFill>
                  <a:srgbClr val="3333CC"/>
                </a:solidFill>
              </a:rPr>
              <a:t> Interdepartmental Hurricane Conference</a:t>
            </a: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3333CC"/>
                </a:solidFill>
              </a:rPr>
              <a:t>March 2-5 2015</a:t>
            </a:r>
          </a:p>
          <a:p>
            <a:pPr>
              <a:spcBef>
                <a:spcPts val="0"/>
              </a:spcBef>
            </a:pPr>
            <a:endParaRPr lang="en-US" b="1" i="1" dirty="0">
              <a:solidFill>
                <a:srgbClr val="3333CC"/>
              </a:solidFill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76200" y="76200"/>
            <a:ext cx="990600" cy="990600"/>
            <a:chOff x="3211" y="144"/>
            <a:chExt cx="768" cy="768"/>
          </a:xfrm>
        </p:grpSpPr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7" name="Picture 11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Natural Color Product (MODIS Proxy)</a:t>
            </a:r>
            <a:br>
              <a:rPr lang="en-US" b="1" dirty="0" smtClean="0">
                <a:solidFill>
                  <a:srgbClr val="3333CC"/>
                </a:solidFill>
              </a:rPr>
            </a:br>
            <a:r>
              <a:rPr lang="en-US" sz="3600" b="1" dirty="0" smtClean="0">
                <a:solidFill>
                  <a:srgbClr val="3333CC"/>
                </a:solidFill>
              </a:rPr>
              <a:t>(Simulated </a:t>
            </a:r>
            <a:r>
              <a:rPr lang="en-US" sz="3600" b="1" dirty="0">
                <a:solidFill>
                  <a:srgbClr val="3333CC"/>
                </a:solidFill>
              </a:rPr>
              <a:t>G</a:t>
            </a:r>
            <a:r>
              <a:rPr lang="en-US" sz="3600" b="1" dirty="0" smtClean="0">
                <a:solidFill>
                  <a:srgbClr val="3333CC"/>
                </a:solidFill>
              </a:rPr>
              <a:t>reen Channel) </a:t>
            </a:r>
            <a:br>
              <a:rPr lang="en-US" sz="3600" b="1" dirty="0" smtClean="0">
                <a:solidFill>
                  <a:srgbClr val="3333CC"/>
                </a:solidFill>
              </a:rPr>
            </a:br>
            <a:r>
              <a:rPr lang="en-US" sz="3100" b="1" dirty="0" smtClean="0">
                <a:solidFill>
                  <a:srgbClr val="3333CC"/>
                </a:solidFill>
              </a:rPr>
              <a:t>Hurricane Cristina 12 June 2014</a:t>
            </a:r>
            <a:endParaRPr lang="en-US" sz="3100" b="1" dirty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76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Refined Dust Product</a:t>
            </a:r>
            <a:br>
              <a:rPr lang="en-US" b="1" dirty="0" smtClean="0">
                <a:solidFill>
                  <a:srgbClr val="3333CC"/>
                </a:solidFill>
              </a:rPr>
            </a:br>
            <a:r>
              <a:rPr lang="en-US" b="1" dirty="0" smtClean="0">
                <a:solidFill>
                  <a:srgbClr val="3333CC"/>
                </a:solidFill>
              </a:rPr>
              <a:t>15 UTC Sept 16, 2014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65" y="1509931"/>
            <a:ext cx="4372439" cy="290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0" y="1509931"/>
            <a:ext cx="4354297" cy="290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2746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EUMETSAT Version</a:t>
            </a:r>
          </a:p>
          <a:p>
            <a:r>
              <a:rPr lang="en-US" dirty="0" smtClean="0"/>
              <a:t>Dust in bright pink</a:t>
            </a:r>
          </a:p>
          <a:p>
            <a:r>
              <a:rPr lang="en-US" dirty="0" smtClean="0"/>
              <a:t>Shows other cloud features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0914" y="4790049"/>
            <a:ext cx="4549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CIRA DEBRA Product</a:t>
            </a:r>
          </a:p>
          <a:p>
            <a:r>
              <a:rPr lang="en-US" dirty="0" smtClean="0"/>
              <a:t>Uses background information to isolate dust</a:t>
            </a:r>
          </a:p>
          <a:p>
            <a:r>
              <a:rPr lang="en-US" dirty="0" smtClean="0"/>
              <a:t>Brightness of yellow is confidence of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0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Super Rapid Scan Operations (SRSO)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0291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GOES-R will have enhanced scanning capabilities</a:t>
            </a:r>
          </a:p>
          <a:p>
            <a:r>
              <a:rPr lang="en-US" sz="2400" dirty="0" smtClean="0"/>
              <a:t>More opportunities to obtain 1 min data over mesoscale areas</a:t>
            </a:r>
            <a:endParaRPr lang="en-US" sz="2400" dirty="0"/>
          </a:p>
          <a:p>
            <a:r>
              <a:rPr lang="en-US" sz="2400" dirty="0" smtClean="0"/>
              <a:t>GOES-14 taken out of storage for short periods</a:t>
            </a:r>
            <a:r>
              <a:rPr lang="en-US" sz="2400" dirty="0"/>
              <a:t> </a:t>
            </a:r>
            <a:r>
              <a:rPr lang="en-US" sz="2400" dirty="0" smtClean="0"/>
              <a:t>for SRSO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2971800"/>
            <a:ext cx="1622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</a:t>
            </a:r>
          </a:p>
          <a:p>
            <a:r>
              <a:rPr lang="en-US" dirty="0" smtClean="0"/>
              <a:t>Marie (EP)</a:t>
            </a:r>
          </a:p>
          <a:p>
            <a:r>
              <a:rPr lang="en-US" dirty="0" smtClean="0"/>
              <a:t>Aug 25, 2014</a:t>
            </a:r>
          </a:p>
          <a:p>
            <a:r>
              <a:rPr lang="en-US" dirty="0" smtClean="0"/>
              <a:t>1930-2025 UTC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6083300" cy="42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HSU Feedback on SRSO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1600199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SRSO loops too short for vortex scale evolution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Would need 360 frames for 6 </a:t>
            </a:r>
            <a:r>
              <a:rPr lang="en-US" sz="2400" dirty="0" err="1" smtClean="0"/>
              <a:t>hr</a:t>
            </a:r>
            <a:r>
              <a:rPr lang="en-US" sz="2400" dirty="0" smtClean="0"/>
              <a:t> loops, AWIPS technology challenge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SRSO more useful for weak systems and near sunrise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2971800"/>
            <a:ext cx="1622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Storm </a:t>
            </a:r>
          </a:p>
          <a:p>
            <a:r>
              <a:rPr lang="en-US" dirty="0" smtClean="0"/>
              <a:t>Lowell (EP)</a:t>
            </a:r>
          </a:p>
          <a:p>
            <a:r>
              <a:rPr lang="en-US" dirty="0" smtClean="0"/>
              <a:t>Aug 19, 2014</a:t>
            </a:r>
          </a:p>
          <a:p>
            <a:r>
              <a:rPr lang="en-US" dirty="0" smtClean="0"/>
              <a:t>1505-1720 UTC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4599"/>
            <a:ext cx="5638800" cy="39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08100"/>
            <a:ext cx="5220511" cy="56261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Ground based WWLLN used as proxy for the GLM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RII algorithm modified to include lightning predictors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33CC33"/>
                </a:solidFill>
              </a:rPr>
              <a:t>Rain band lightning favors RI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</a:rPr>
              <a:t>Inner core lightning signals end of RI period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Largest lightning outbreaks for sheared storms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Lightning/No lightning versions run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Current research on total lightning and asymmetric predictors  (GLD-360 data and ENTLN)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FEB14-CFD8-4EE9-8401-32BB08BACD0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082" name="Rectangle 3"/>
          <p:cNvSpPr>
            <a:spLocks noChangeArrowheads="1"/>
          </p:cNvSpPr>
          <p:nvPr/>
        </p:nvSpPr>
        <p:spPr bwMode="auto">
          <a:xfrm>
            <a:off x="1066799" y="173993"/>
            <a:ext cx="6915267" cy="111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98" tIns="41451" rIns="82898" bIns="41451">
            <a:spAutoFit/>
          </a:bodyPr>
          <a:lstStyle/>
          <a:p>
            <a:pPr algn="ctr" defTabSz="414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 smtClean="0">
                <a:solidFill>
                  <a:srgbClr val="3333CC"/>
                </a:solidFill>
              </a:rPr>
              <a:t>Lightning-based Rapid Intensification Index</a:t>
            </a:r>
            <a:endParaRPr lang="en-US" sz="3600" b="1" dirty="0">
              <a:solidFill>
                <a:srgbClr val="3333CC"/>
              </a:solidFill>
            </a:endParaRPr>
          </a:p>
        </p:txBody>
      </p:sp>
      <p:pic>
        <p:nvPicPr>
          <p:cNvPr id="7" name="Picture 6" descr="DANIELLE_RINGS_2.jpg"/>
          <p:cNvPicPr>
            <a:picLocks noChangeAspect="1"/>
          </p:cNvPicPr>
          <p:nvPr/>
        </p:nvPicPr>
        <p:blipFill>
          <a:blip r:embed="rId3" cstate="print"/>
          <a:srcRect l="23729" t="9040" r="20339" b="18644"/>
          <a:stretch>
            <a:fillRect/>
          </a:stretch>
        </p:blipFill>
        <p:spPr>
          <a:xfrm>
            <a:off x="5665184" y="1537732"/>
            <a:ext cx="335280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4419600"/>
            <a:ext cx="185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Inner core </a:t>
            </a:r>
            <a:r>
              <a:rPr lang="en-US" b="1" dirty="0" smtClean="0">
                <a:solidFill>
                  <a:srgbClr val="FF0000"/>
                </a:solidFill>
              </a:rPr>
              <a:t>Region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7453108" y="3302000"/>
            <a:ext cx="76200" cy="1117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77711" y="1828800"/>
            <a:ext cx="185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CC33"/>
                </a:solidFill>
              </a:rPr>
              <a:t>Rain band Region</a:t>
            </a:r>
            <a:endParaRPr lang="en-US" b="1" dirty="0">
              <a:solidFill>
                <a:srgbClr val="33CC33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709167" y="2165706"/>
            <a:ext cx="60579" cy="669747"/>
          </a:xfrm>
          <a:prstGeom prst="downArrow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Qualitative Use of Lightning Products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 t="21015" r="32676" b="9873"/>
          <a:stretch/>
        </p:blipFill>
        <p:spPr bwMode="auto">
          <a:xfrm>
            <a:off x="1524000" y="1395566"/>
            <a:ext cx="5867400" cy="515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33CC"/>
                </a:solidFill>
              </a:rPr>
              <a:t>Verification of Lightning RII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295400"/>
            <a:ext cx="735242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799" y="5987534"/>
            <a:ext cx="780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Expanded Inner Core area from 0-100 to 0-200 km degraded E. Pacific Algorithm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27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Lightning Display Products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457199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/>
              <a:t>Vaisala</a:t>
            </a:r>
            <a:r>
              <a:rPr lang="en-US" sz="2800" dirty="0" smtClean="0"/>
              <a:t> GLD-360 proxy for GLM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800" dirty="0" smtClean="0"/>
              <a:t>Flash locations color-coded by time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New lightning density product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Composites in 15 or 30 min intervals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Flash locations per unit area and time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Can be contoured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Forecast feedback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Flash location/density products are complimentary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Fine tuning of lightning density contour levels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Products need transition from N-AWIPS to AWIPS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GLD-360 Lightning Locations</a:t>
            </a:r>
            <a:br>
              <a:rPr lang="en-US" b="1" dirty="0" smtClean="0">
                <a:solidFill>
                  <a:srgbClr val="3333CC"/>
                </a:solidFill>
              </a:rPr>
            </a:br>
            <a:r>
              <a:rPr lang="en-US" b="1" dirty="0" smtClean="0">
                <a:solidFill>
                  <a:srgbClr val="3333CC"/>
                </a:solidFill>
              </a:rPr>
              <a:t>Hurricane Gonzalo (2014) 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74676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GLD-360 Lightning Density</a:t>
            </a:r>
            <a:br>
              <a:rPr lang="en-US" b="1" dirty="0" smtClean="0">
                <a:solidFill>
                  <a:srgbClr val="3333CC"/>
                </a:solidFill>
              </a:rPr>
            </a:br>
            <a:r>
              <a:rPr lang="en-US" b="1" dirty="0" smtClean="0">
                <a:solidFill>
                  <a:srgbClr val="3333CC"/>
                </a:solidFill>
              </a:rPr>
              <a:t>Hurricane Rachel (2014) 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981200"/>
            <a:ext cx="74676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33CC"/>
                </a:solidFill>
              </a:rPr>
              <a:t>Outline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048000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en-US" sz="2800" b="1" dirty="0" smtClean="0"/>
              <a:t>Overview the NHC GOES-R/JPSS Proving Ground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800" b="1" dirty="0" smtClean="0"/>
              <a:t>Summary of 2014 products </a:t>
            </a:r>
            <a:endParaRPr lang="en-US" sz="2800" b="1" dirty="0"/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800" b="1" dirty="0" smtClean="0"/>
              <a:t>Forecaster feedback and examples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800" b="1" dirty="0" smtClean="0"/>
              <a:t>Plans for 2015</a:t>
            </a:r>
          </a:p>
          <a:p>
            <a:pPr marL="0" indent="0">
              <a:buClr>
                <a:srgbClr val="0070C0"/>
              </a:buClr>
              <a:buNone/>
            </a:pPr>
            <a:endParaRPr lang="en-US" sz="2800" b="1" dirty="0" smtClean="0"/>
          </a:p>
          <a:p>
            <a:pPr marL="456969" lvl="1" indent="0">
              <a:buClr>
                <a:srgbClr val="0070C0"/>
              </a:buClr>
              <a:buNone/>
            </a:pPr>
            <a:endParaRPr lang="en-US" sz="2400" b="1" dirty="0" smtClean="0"/>
          </a:p>
          <a:p>
            <a:pPr marL="0" indent="0">
              <a:buClr>
                <a:srgbClr val="0070C0"/>
              </a:buClr>
              <a:buNone/>
            </a:pPr>
            <a:endParaRPr lang="en-US" sz="28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5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VIIRS Day-Night Band Reflectance</a:t>
            </a:r>
            <a:br>
              <a:rPr lang="en-US" b="1" dirty="0" smtClean="0">
                <a:solidFill>
                  <a:srgbClr val="3333CC"/>
                </a:solidFill>
              </a:rPr>
            </a:br>
            <a:r>
              <a:rPr lang="en-US" sz="3600" b="1" i="1" dirty="0" smtClean="0">
                <a:solidFill>
                  <a:srgbClr val="3333CC"/>
                </a:solidFill>
              </a:rPr>
              <a:t>Tropical Storm Simon (East Pacific) in N-AWIPS </a:t>
            </a:r>
            <a:endParaRPr lang="en-US" sz="3600" b="1" i="1" dirty="0">
              <a:solidFill>
                <a:srgbClr val="3333C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915095"/>
            <a:ext cx="8229600" cy="2057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L</a:t>
            </a:r>
            <a:r>
              <a:rPr lang="en-US" dirty="0" smtClean="0"/>
              <a:t>ow-light sensing on S-NPP, senses reflected moonlight at night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Can be used in similar ways to visible channel during the day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Nighttime TC center fixing and structure identification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Cloud monitoring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Main issue is time latency in areas without direct readout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91" y="1295400"/>
            <a:ext cx="6172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Plans for the 2015 PG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8005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Last PG before GOES-R launch in 2016</a:t>
            </a:r>
          </a:p>
          <a:p>
            <a:pPr lvl="1"/>
            <a:r>
              <a:rPr lang="en-US" dirty="0" smtClean="0"/>
              <a:t>Final selection of initial GOES-R products for NHC</a:t>
            </a:r>
          </a:p>
          <a:p>
            <a:r>
              <a:rPr lang="en-US" dirty="0" smtClean="0"/>
              <a:t>Initial development of AWIPS displays</a:t>
            </a:r>
          </a:p>
          <a:p>
            <a:r>
              <a:rPr lang="en-US" dirty="0" smtClean="0"/>
              <a:t>Scale lightning RII for storm size</a:t>
            </a:r>
          </a:p>
          <a:p>
            <a:r>
              <a:rPr lang="en-US" dirty="0" smtClean="0"/>
              <a:t>Obtain feedback on new cloud top RGBs and Atmospheric Motion Vectors (AMVs)</a:t>
            </a:r>
          </a:p>
          <a:p>
            <a:r>
              <a:rPr lang="en-US" dirty="0" smtClean="0"/>
              <a:t>Expand the domain of low-latency VIIRS using additional direct readout sites </a:t>
            </a:r>
          </a:p>
          <a:p>
            <a:r>
              <a:rPr lang="en-US" dirty="0" smtClean="0"/>
              <a:t>Investigate use of ATMS/</a:t>
            </a:r>
            <a:r>
              <a:rPr lang="en-US" dirty="0" err="1" smtClean="0"/>
              <a:t>CrIS</a:t>
            </a:r>
            <a:r>
              <a:rPr lang="en-US" dirty="0" smtClean="0"/>
              <a:t> soundings in storm environment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333CC"/>
                </a:solidFill>
              </a:rPr>
              <a:t>Summary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91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14 GOES-R and 1 S-JPSS products included in 2014 NHC Proving Ground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Several GOES-R products already made the cut for NHC satellite product suite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SRSO has more utility for weak systems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Lightning density product complements flash locations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Lightning density should be scaled to storm size for the Rapid Intensification Index (RII)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More work needed to utilize cloud-top RGBs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Need expanded area of low-latency VIIRS data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2015 experiment may include ATMS/</a:t>
            </a:r>
            <a:r>
              <a:rPr lang="en-US" dirty="0" err="1" smtClean="0"/>
              <a:t>CrIS</a:t>
            </a:r>
            <a:r>
              <a:rPr lang="en-US" dirty="0" smtClean="0"/>
              <a:t> retrievals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05468-F765-4438-8552-76A904F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9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333CC"/>
                </a:solidFill>
              </a:rPr>
              <a:t>Overview of GOES-R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057552" cy="5410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Next generation of GOES satellites</a:t>
            </a:r>
            <a:endParaRPr lang="en-US" b="1" dirty="0"/>
          </a:p>
          <a:p>
            <a:r>
              <a:rPr lang="en-US" b="1" dirty="0" smtClean="0"/>
              <a:t>Planned launch: March</a:t>
            </a:r>
            <a:r>
              <a:rPr lang="en-US" b="1" dirty="0"/>
              <a:t> </a:t>
            </a:r>
            <a:r>
              <a:rPr lang="en-US" b="1" dirty="0" smtClean="0"/>
              <a:t>2016</a:t>
            </a:r>
          </a:p>
          <a:p>
            <a:pPr lvl="1"/>
            <a:r>
              <a:rPr lang="en-US" b="1" dirty="0" smtClean="0"/>
              <a:t>Advanced Baseline Imager (ABI)</a:t>
            </a:r>
          </a:p>
          <a:p>
            <a:pPr lvl="2"/>
            <a:r>
              <a:rPr lang="en-US" b="1" dirty="0" smtClean="0"/>
              <a:t>16 channels, improved spatial and temporal resolution </a:t>
            </a:r>
          </a:p>
          <a:p>
            <a:pPr lvl="1"/>
            <a:r>
              <a:rPr lang="en-US" b="1" dirty="0" smtClean="0"/>
              <a:t>Geostationary Lightning Mapper (GLM)</a:t>
            </a:r>
          </a:p>
          <a:p>
            <a:pPr lvl="2"/>
            <a:r>
              <a:rPr lang="en-US" b="1" dirty="0" smtClean="0"/>
              <a:t>Near continuous monitoring of total lightning </a:t>
            </a:r>
          </a:p>
          <a:p>
            <a:pPr lvl="1"/>
            <a:r>
              <a:rPr lang="en-US" b="1" dirty="0" smtClean="0"/>
              <a:t>Space Weather Instruments</a:t>
            </a:r>
          </a:p>
          <a:p>
            <a:pPr lvl="1"/>
            <a:r>
              <a:rPr lang="en-US" b="1" dirty="0" smtClean="0"/>
              <a:t>Communications Capabilities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52" y="1600200"/>
            <a:ext cx="36671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9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333CC"/>
                </a:solidFill>
              </a:rPr>
              <a:t>Overview of JPSS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Next generation of NOAA low-earth orbiting (LEO) satellites</a:t>
            </a:r>
          </a:p>
          <a:p>
            <a:r>
              <a:rPr lang="en-US" b="1" dirty="0" smtClean="0"/>
              <a:t>Coordinated with EUMETSAT Met-Op mission</a:t>
            </a:r>
            <a:endParaRPr lang="en-US" b="1" dirty="0"/>
          </a:p>
          <a:p>
            <a:r>
              <a:rPr lang="en-US" b="1" dirty="0" smtClean="0"/>
              <a:t>S-NPP Launched Oct 2011</a:t>
            </a:r>
          </a:p>
          <a:p>
            <a:pPr lvl="1"/>
            <a:r>
              <a:rPr lang="en-US" b="1" dirty="0" smtClean="0"/>
              <a:t>VIIRS IR and Visible imager</a:t>
            </a:r>
          </a:p>
          <a:p>
            <a:pPr lvl="2"/>
            <a:r>
              <a:rPr lang="en-US" b="1" dirty="0" smtClean="0"/>
              <a:t>Includes new Day-Night Band</a:t>
            </a:r>
          </a:p>
          <a:p>
            <a:pPr lvl="1"/>
            <a:r>
              <a:rPr lang="en-US" b="1" dirty="0" smtClean="0"/>
              <a:t>Advanced Technology Microwave Sounder (ATMS)</a:t>
            </a:r>
          </a:p>
          <a:p>
            <a:pPr lvl="2"/>
            <a:r>
              <a:rPr lang="en-US" b="1" dirty="0" smtClean="0"/>
              <a:t>Near continuous monitoring of total lightning </a:t>
            </a:r>
          </a:p>
          <a:p>
            <a:pPr lvl="1"/>
            <a:r>
              <a:rPr lang="en-US" b="1" dirty="0" smtClean="0"/>
              <a:t>Cross-Track Infrared Sounder (</a:t>
            </a:r>
            <a:r>
              <a:rPr lang="en-US" b="1" dirty="0" err="1" smtClean="0"/>
              <a:t>CrIS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OMPS and CERES</a:t>
            </a:r>
          </a:p>
          <a:p>
            <a:r>
              <a:rPr lang="en-US" b="1" dirty="0" smtClean="0"/>
              <a:t>JPSS-1 launch early 2017</a:t>
            </a:r>
          </a:p>
          <a:p>
            <a:pPr marL="456969" lvl="1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828800"/>
            <a:ext cx="35625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A921F0-E069-4DD0-81BA-97FC1A463FF5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3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3333CC"/>
                </a:solidFill>
              </a:rPr>
              <a:t>2014 NHC Proving Ground Products</a:t>
            </a:r>
          </a:p>
        </p:txBody>
      </p:sp>
      <p:sp>
        <p:nvSpPr>
          <p:cNvPr id="297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8077200" cy="5791200"/>
          </a:xfrm>
        </p:spPr>
        <p:txBody>
          <a:bodyPr>
            <a:normAutofit fontScale="62500" lnSpcReduction="20000"/>
          </a:bodyPr>
          <a:lstStyle/>
          <a:p>
            <a:pPr marL="0" indent="0" algn="ctr" eaLnBrk="1" hangingPunct="1">
              <a:lnSpc>
                <a:spcPct val="120000"/>
              </a:lnSpc>
              <a:buClr>
                <a:srgbClr val="00B050"/>
              </a:buClr>
              <a:buNone/>
            </a:pPr>
            <a:r>
              <a:rPr lang="en-US" sz="2400" b="1" dirty="0" smtClean="0">
                <a:solidFill>
                  <a:srgbClr val="FF6600"/>
                </a:solidFill>
              </a:rPr>
              <a:t>  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/>
              <a:t>Hurricane Intensity Estimate (HIE)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/>
              <a:t>Super Rapid Scan Imagery (SRSO)	</a:t>
            </a:r>
            <a:endParaRPr lang="en-US" sz="2600" b="1" i="1" dirty="0" smtClean="0">
              <a:solidFill>
                <a:srgbClr val="00B050"/>
              </a:solidFill>
            </a:endParaRP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/>
              <a:t>Tropical Overshooting Tops (TOT) 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>
                <a:solidFill>
                  <a:srgbClr val="FF0000"/>
                </a:solidFill>
              </a:rPr>
              <a:t>GOES</a:t>
            </a:r>
            <a:r>
              <a:rPr lang="en-US" sz="2600" b="1" dirty="0">
                <a:solidFill>
                  <a:srgbClr val="FF0000"/>
                </a:solidFill>
              </a:rPr>
              <a:t>-R Natural Color Imagery</a:t>
            </a:r>
            <a:endParaRPr lang="en-US" sz="2600" b="1" i="1" dirty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>
                <a:solidFill>
                  <a:srgbClr val="FF0000"/>
                </a:solidFill>
              </a:rPr>
              <a:t>Red</a:t>
            </a:r>
            <a:r>
              <a:rPr lang="en-US" sz="2600" b="1" dirty="0">
                <a:solidFill>
                  <a:srgbClr val="FF0000"/>
                </a:solidFill>
              </a:rPr>
              <a:t>-Green-Blue (RGB) Air Mass </a:t>
            </a:r>
            <a:r>
              <a:rPr lang="en-US" sz="2600" b="1" dirty="0" smtClean="0">
                <a:solidFill>
                  <a:srgbClr val="FF0000"/>
                </a:solidFill>
              </a:rPr>
              <a:t>Product *</a:t>
            </a:r>
            <a:endParaRPr lang="en-US" sz="2600" b="1" dirty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>
                <a:solidFill>
                  <a:srgbClr val="FF0000"/>
                </a:solidFill>
              </a:rPr>
              <a:t>RGB </a:t>
            </a:r>
            <a:r>
              <a:rPr lang="en-US" sz="2600" b="1" dirty="0">
                <a:solidFill>
                  <a:srgbClr val="FF0000"/>
                </a:solidFill>
              </a:rPr>
              <a:t>Dust </a:t>
            </a:r>
            <a:r>
              <a:rPr lang="en-US" sz="2600" b="1" dirty="0" smtClean="0">
                <a:solidFill>
                  <a:srgbClr val="FF0000"/>
                </a:solidFill>
              </a:rPr>
              <a:t>Product (EUMETSAT version) *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>
                <a:solidFill>
                  <a:srgbClr val="FF0000"/>
                </a:solidFill>
              </a:rPr>
              <a:t>RGB Dust Product (CIRA version)</a:t>
            </a:r>
            <a:endParaRPr lang="en-US" sz="2600" b="1" dirty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>
                <a:solidFill>
                  <a:srgbClr val="FF0000"/>
                </a:solidFill>
              </a:rPr>
              <a:t>Saharan Air Layer (SAL) Product *  </a:t>
            </a:r>
            <a:endParaRPr lang="en-US" sz="2600" b="1" dirty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/>
            </a:pPr>
            <a:r>
              <a:rPr lang="en-US" sz="2600" b="1" dirty="0" smtClean="0">
                <a:solidFill>
                  <a:srgbClr val="FF0000"/>
                </a:solidFill>
              </a:rPr>
              <a:t>Pseudo Natural Color Imagery *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 startAt="10"/>
            </a:pPr>
            <a:r>
              <a:rPr lang="en-US" sz="2600" b="1" dirty="0" smtClean="0">
                <a:solidFill>
                  <a:srgbClr val="FF0000"/>
                </a:solidFill>
              </a:rPr>
              <a:t>RGB Daytime Microphysics Product *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 startAt="10"/>
            </a:pPr>
            <a:r>
              <a:rPr lang="en-US" sz="2600" b="1" dirty="0" smtClean="0">
                <a:solidFill>
                  <a:srgbClr val="FF0000"/>
                </a:solidFill>
              </a:rPr>
              <a:t>RGB Nighttime Microphysics Product * 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 startAt="10"/>
            </a:pPr>
            <a:r>
              <a:rPr lang="en-US" sz="2600" b="1" dirty="0" smtClean="0">
                <a:solidFill>
                  <a:srgbClr val="FF0000"/>
                </a:solidFill>
              </a:rPr>
              <a:t>RGB Convective Storms Product*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 startAt="10"/>
            </a:pPr>
            <a:r>
              <a:rPr lang="en-US" sz="2600" b="1" dirty="0" smtClean="0">
                <a:solidFill>
                  <a:srgbClr val="0000FF"/>
                </a:solidFill>
              </a:rPr>
              <a:t>Lightning-based Rapid Intensification Index (RII)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 startAt="10"/>
            </a:pPr>
            <a:r>
              <a:rPr lang="en-US" sz="2600" b="1" dirty="0" smtClean="0">
                <a:solidFill>
                  <a:srgbClr val="0000FF"/>
                </a:solidFill>
              </a:rPr>
              <a:t>GLD-360 Lightning Density </a:t>
            </a:r>
          </a:p>
          <a:p>
            <a:pPr marL="457200" indent="-457200" eaLnBrk="1" hangingPunct="1">
              <a:lnSpc>
                <a:spcPct val="120000"/>
              </a:lnSpc>
              <a:buClr>
                <a:srgbClr val="00B050"/>
              </a:buClr>
              <a:buFont typeface="+mj-lt"/>
              <a:buAutoNum type="arabicPeriod" startAt="10"/>
            </a:pPr>
            <a:r>
              <a:rPr lang="en-US" sz="2600" b="1" dirty="0" smtClean="0"/>
              <a:t>VIIRS Day/Night Band (S-NPP Product)</a:t>
            </a:r>
          </a:p>
          <a:p>
            <a:pPr marL="0" indent="0" eaLnBrk="1" hangingPunct="1">
              <a:lnSpc>
                <a:spcPct val="120000"/>
              </a:lnSpc>
              <a:buClr>
                <a:srgbClr val="00B050"/>
              </a:buClr>
              <a:buNone/>
            </a:pPr>
            <a:endParaRPr lang="en-US" sz="2400" b="1" dirty="0" smtClean="0"/>
          </a:p>
          <a:p>
            <a:pPr marL="0" indent="0" eaLnBrk="1" hangingPunct="1">
              <a:lnSpc>
                <a:spcPct val="120000"/>
              </a:lnSpc>
              <a:buClr>
                <a:srgbClr val="00B050"/>
              </a:buClr>
              <a:buNone/>
            </a:pPr>
            <a:r>
              <a:rPr lang="en-US" sz="2900" dirty="0" smtClean="0"/>
              <a:t>*Provided in N-AWIPS format through </a:t>
            </a:r>
            <a:r>
              <a:rPr lang="en-US" sz="2900" dirty="0" err="1" smtClean="0"/>
              <a:t>SPoRT</a:t>
            </a:r>
            <a:r>
              <a:rPr lang="en-US" sz="2400" b="1" dirty="0" smtClean="0"/>
              <a:t>		</a:t>
            </a:r>
            <a:endParaRPr lang="en-US" sz="2400" b="1" i="1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Collection of NHC </a:t>
            </a:r>
            <a:br>
              <a:rPr lang="en-US" b="1" dirty="0" smtClean="0">
                <a:solidFill>
                  <a:srgbClr val="3333CC"/>
                </a:solidFill>
              </a:rPr>
            </a:br>
            <a:r>
              <a:rPr lang="en-US" b="1" dirty="0" smtClean="0">
                <a:solidFill>
                  <a:srgbClr val="3333CC"/>
                </a:solidFill>
              </a:rPr>
              <a:t>Forecaster Feedback</a:t>
            </a:r>
            <a:r>
              <a:rPr lang="en-US" b="1" dirty="0" smtClean="0">
                <a:solidFill>
                  <a:srgbClr val="FFFF00"/>
                </a:solidFill>
              </a:rPr>
              <a:t> 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6"/>
            <a:ext cx="8153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NHC on-line feedback form </a:t>
            </a:r>
          </a:p>
          <a:p>
            <a:r>
              <a:rPr lang="en-US" dirty="0" smtClean="0"/>
              <a:t>Mid-project review (Sept 17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Blogs</a:t>
            </a:r>
            <a:endParaRPr lang="en-US" dirty="0"/>
          </a:p>
          <a:p>
            <a:pPr lvl="1"/>
            <a:r>
              <a:rPr lang="en-US" dirty="0" smtClean="0">
                <a:hlinkClick r:id="rId3"/>
              </a:rPr>
              <a:t>http://rammb.cira.colostate.edu/research/goes-r/proving_ground/blog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nasasport.wordpress.com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Coordination</a:t>
            </a:r>
            <a:r>
              <a:rPr lang="en-US" dirty="0"/>
              <a:t> </a:t>
            </a:r>
            <a:r>
              <a:rPr lang="en-US" dirty="0" smtClean="0"/>
              <a:t>with satellite liaisons</a:t>
            </a:r>
          </a:p>
          <a:p>
            <a:pPr lvl="1"/>
            <a:r>
              <a:rPr lang="en-US" dirty="0" smtClean="0"/>
              <a:t>Andrea Schumacher (CSU/CIRA) for HSU</a:t>
            </a:r>
          </a:p>
          <a:p>
            <a:pPr lvl="2"/>
            <a:r>
              <a:rPr lang="en-US" dirty="0" smtClean="0"/>
              <a:t>Replaced M. </a:t>
            </a:r>
            <a:r>
              <a:rPr lang="en-US" dirty="0" err="1" smtClean="0"/>
              <a:t>DeMaria</a:t>
            </a:r>
            <a:r>
              <a:rPr lang="en-US" dirty="0" smtClean="0"/>
              <a:t> in 2014</a:t>
            </a:r>
          </a:p>
          <a:p>
            <a:pPr lvl="1"/>
            <a:r>
              <a:rPr lang="en-US" dirty="0" smtClean="0"/>
              <a:t>Michael </a:t>
            </a:r>
            <a:r>
              <a:rPr lang="en-US" dirty="0" err="1" smtClean="0"/>
              <a:t>Folmer</a:t>
            </a:r>
            <a:r>
              <a:rPr lang="en-US" dirty="0" smtClean="0"/>
              <a:t> (UM/CICS) for TAFB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ED13-BD26-486D-A9BE-0244D3219B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7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The 2014 Hurricane Season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4686014"/>
            <a:ext cx="4191000" cy="171478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Slightly below average Atlantic season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8 named storms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6 hurricanes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2 major hurricanes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Several rapid intensification cases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Limited east Atlantic cases (MSG proxy area)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800600" y="4724400"/>
            <a:ext cx="3505200" cy="1524000"/>
          </a:xfrm>
          <a:prstGeom prst="rect">
            <a:avLst/>
          </a:prstGeom>
        </p:spPr>
        <p:txBody>
          <a:bodyPr vert="horz" lIns="91393" tIns="45697" rIns="91393" bIns="45697" rtlCol="0">
            <a:normAutofit fontScale="47500" lnSpcReduction="20000"/>
          </a:bodyPr>
          <a:lstStyle>
            <a:lvl1pPr marL="342727" indent="-342727" algn="l" defTabSz="913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75" indent="-285606" algn="l" defTabSz="913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24" indent="-228486" algn="l" defTabSz="913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392" indent="-228486" algn="l" defTabSz="913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362" indent="-228486" algn="l" defTabSz="9139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486" algn="l" defTabSz="913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00" indent="-228486" algn="l" defTabSz="913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269" indent="-228486" algn="l" defTabSz="913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38" indent="-228486" algn="l" defTabSz="913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/>
              <a:t>Very active East Pacific season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20 named storms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15 hurricanes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9 major hurricanes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Many rapid intensification periods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/>
          <a:stretch/>
        </p:blipFill>
        <p:spPr bwMode="auto">
          <a:xfrm>
            <a:off x="4418507" y="1316087"/>
            <a:ext cx="4725493" cy="306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" y="1151744"/>
            <a:ext cx="4393868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“Routine” Satellite Products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4571999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NHC Satellite Proving Ground held since 2010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800" dirty="0" smtClean="0"/>
              <a:t>Several products already have proven utility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Will likely become part of NHC’s routine satellite product set</a:t>
            </a:r>
            <a:endParaRPr lang="en-US" sz="2200" dirty="0" smtClean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RGB Air Mass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RGB Dust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RGB Natural Color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Saharan Air Layer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Hurricane Intensity Estimate (GOES-R Dvorak algorithm)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889" y="2286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RGB Products for Saharan </a:t>
            </a:r>
            <a:br>
              <a:rPr lang="en-US" sz="3600" b="1" dirty="0" smtClean="0">
                <a:solidFill>
                  <a:srgbClr val="3333CC"/>
                </a:solidFill>
              </a:rPr>
            </a:br>
            <a:r>
              <a:rPr lang="en-US" sz="3600" b="1" dirty="0" smtClean="0">
                <a:solidFill>
                  <a:srgbClr val="3333CC"/>
                </a:solidFill>
              </a:rPr>
              <a:t>Air Layer (SAL) Monitoring</a:t>
            </a:r>
            <a:br>
              <a:rPr lang="en-US" sz="3600" b="1" dirty="0" smtClean="0">
                <a:solidFill>
                  <a:srgbClr val="3333CC"/>
                </a:solidFill>
              </a:rPr>
            </a:br>
            <a:r>
              <a:rPr lang="en-US" sz="2400" b="1" dirty="0" smtClean="0">
                <a:solidFill>
                  <a:srgbClr val="3333CC"/>
                </a:solidFill>
              </a:rPr>
              <a:t>June 25, 2015 Case</a:t>
            </a:r>
            <a:endParaRPr lang="en-US" sz="2400" b="1" dirty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/>
          <a:stretch/>
        </p:blipFill>
        <p:spPr>
          <a:xfrm>
            <a:off x="4543689" y="1524000"/>
            <a:ext cx="3872948" cy="2520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/>
          <a:stretch/>
        </p:blipFill>
        <p:spPr>
          <a:xfrm>
            <a:off x="1905000" y="4071073"/>
            <a:ext cx="3458383" cy="2516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3"/>
          <a:stretch/>
        </p:blipFill>
        <p:spPr>
          <a:xfrm>
            <a:off x="304800" y="1524000"/>
            <a:ext cx="3420567" cy="2454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90" b="42954"/>
          <a:stretch/>
        </p:blipFill>
        <p:spPr>
          <a:xfrm>
            <a:off x="5715000" y="3657600"/>
            <a:ext cx="2473037" cy="2382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363" y="1752600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Visible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7327" y="6039860"/>
            <a:ext cx="20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Trinidad Sounding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6933" y="407107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Air Mass RGB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3929" y="1567934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 Product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5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848</Words>
  <Application>Microsoft Office PowerPoint</Application>
  <PresentationFormat>On-screen Show (4:3)</PresentationFormat>
  <Paragraphs>202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4_Default Design</vt:lpstr>
      <vt:lpstr>3_Office Theme</vt:lpstr>
      <vt:lpstr>13_Office Theme</vt:lpstr>
      <vt:lpstr>The 2014 Satellite Proving Ground at the National Hurricane Center</vt:lpstr>
      <vt:lpstr>Outline</vt:lpstr>
      <vt:lpstr>Overview of GOES-R</vt:lpstr>
      <vt:lpstr>Overview of JPSS</vt:lpstr>
      <vt:lpstr>2014 NHC Proving Ground Products</vt:lpstr>
      <vt:lpstr>Collection of NHC  Forecaster Feedback  </vt:lpstr>
      <vt:lpstr>The 2014 Hurricane Season</vt:lpstr>
      <vt:lpstr>“Routine” Satellite Products</vt:lpstr>
      <vt:lpstr>RGB Products for Saharan  Air Layer (SAL) Monitoring June 25, 2015 Case</vt:lpstr>
      <vt:lpstr>Natural Color Product (MODIS Proxy) (Simulated Green Channel)  Hurricane Cristina 12 June 2014</vt:lpstr>
      <vt:lpstr>Refined Dust Product 15 UTC Sept 16, 2014</vt:lpstr>
      <vt:lpstr>Super Rapid Scan Operations (SRSO)</vt:lpstr>
      <vt:lpstr>HSU Feedback on SRSO</vt:lpstr>
      <vt:lpstr>PowerPoint Presentation</vt:lpstr>
      <vt:lpstr>Qualitative Use of Lightning Products</vt:lpstr>
      <vt:lpstr>Verification of Lightning RII</vt:lpstr>
      <vt:lpstr>Lightning Display Products</vt:lpstr>
      <vt:lpstr>GLD-360 Lightning Locations Hurricane Gonzalo (2014) </vt:lpstr>
      <vt:lpstr>GLD-360 Lightning Density Hurricane Rachel (2014) </vt:lpstr>
      <vt:lpstr>VIIRS Day-Night Band Reflectance Tropical Storm Simon (East Pacific) in N-AWIPS </vt:lpstr>
      <vt:lpstr>Plans for the 2015 PG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NHC Proving Ground Training</dc:title>
  <dc:creator>DeMaria, Mark</dc:creator>
  <cp:lastModifiedBy>Mark DeMaria</cp:lastModifiedBy>
  <cp:revision>363</cp:revision>
  <dcterms:created xsi:type="dcterms:W3CDTF">2010-07-22T23:35:37Z</dcterms:created>
  <dcterms:modified xsi:type="dcterms:W3CDTF">2015-03-02T21:43:32Z</dcterms:modified>
</cp:coreProperties>
</file>