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270" r:id="rId3"/>
    <p:sldId id="275" r:id="rId4"/>
    <p:sldId id="271" r:id="rId5"/>
    <p:sldId id="257" r:id="rId6"/>
    <p:sldId id="258" r:id="rId7"/>
    <p:sldId id="272" r:id="rId8"/>
    <p:sldId id="273" r:id="rId9"/>
    <p:sldId id="274" r:id="rId10"/>
    <p:sldId id="260" r:id="rId11"/>
    <p:sldId id="261" r:id="rId12"/>
    <p:sldId id="262" r:id="rId13"/>
    <p:sldId id="263" r:id="rId14"/>
    <p:sldId id="264" r:id="rId15"/>
    <p:sldId id="277" r:id="rId16"/>
    <p:sldId id="265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0" autoAdjust="0"/>
    <p:restoredTop sz="94660"/>
  </p:normalViewPr>
  <p:slideViewPr>
    <p:cSldViewPr snapToObjects="1" showGuides="1">
      <p:cViewPr>
        <p:scale>
          <a:sx n="60" d="100"/>
          <a:sy n="60" d="100"/>
        </p:scale>
        <p:origin x="-1136" y="-200"/>
      </p:cViewPr>
      <p:guideLst>
        <p:guide orient="horz" pos="2196"/>
        <p:guide pos="29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0C3A1-0A35-494E-A5DA-680A8C1AC3C9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8FF3E-7BEE-9545-97D8-9BCF06A4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15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D7377-7BB8-4741-822E-5C14C9F8529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B98E5-132A-1942-83A3-FF4B5202D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9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Bopha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B98E5-132A-1942-83A3-FF4B5202D0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6975-B67F-A147-83A1-87AE406024B9}" type="datetime1">
              <a:rPr lang="en-US" smtClean="0"/>
              <a:t>2/26/15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8F21-161C-0541-9770-231A52341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7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D365-E6B0-7E45-8B3B-63ACC03964C9}" type="datetime1">
              <a:rPr lang="en-US" smtClean="0"/>
              <a:t>2/26/15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8F21-161C-0541-9770-231A52341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1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7298-5943-B141-B643-FD7EFA8D75F3}" type="datetime1">
              <a:rPr lang="en-US" smtClean="0"/>
              <a:t>2/26/15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8F21-161C-0541-9770-231A52341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4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C442-60A1-AD45-90BE-4D276A21131B}" type="datetime1">
              <a:rPr lang="en-US" smtClean="0"/>
              <a:t>2/26/15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8F21-161C-0541-9770-231A52341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1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8202-315A-904C-8C08-2CE86E5A7A40}" type="datetime1">
              <a:rPr lang="en-US" smtClean="0"/>
              <a:t>2/26/15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8F21-161C-0541-9770-231A52341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8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D095-BD07-8047-9A91-5ACEC2C02CFF}" type="datetime1">
              <a:rPr lang="en-US" smtClean="0"/>
              <a:t>2/26/15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8F21-161C-0541-9770-231A52341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7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E6C9-D684-3447-9D11-5C8631D4A074}" type="datetime1">
              <a:rPr lang="en-US" smtClean="0"/>
              <a:t>2/26/15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8F21-161C-0541-9770-231A52341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8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AA29-9005-A74E-987D-AD3B86D65526}" type="datetime1">
              <a:rPr lang="en-US" smtClean="0"/>
              <a:t>2/26/15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8F21-161C-0541-9770-231A52341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4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3545-CFC2-A144-A11E-48FE1914BC21}" type="datetime1">
              <a:rPr lang="en-US" smtClean="0"/>
              <a:t>2/26/15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8F21-161C-0541-9770-231A52341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2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7A54-5D98-FD44-AB84-A871596187A5}" type="datetime1">
              <a:rPr lang="en-US" smtClean="0"/>
              <a:t>2/26/15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8F21-161C-0541-9770-231A52341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4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65F5-23D3-D14E-B7F7-DC9558E0F87B}" type="datetime1">
              <a:rPr lang="en-US" smtClean="0"/>
              <a:t>2/26/15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8F21-161C-0541-9770-231A52341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3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A4B50-5FA8-CA4F-8CB7-693386ABCD02}" type="datetime1">
              <a:rPr lang="en-US" smtClean="0"/>
              <a:t>2/26/15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58F21-161C-0541-9770-231A52341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5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://www.businessinsider.com.au/impact-of-haiyan-on-philippines-economy-2013-11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21.emf"/><Relationship Id="rId7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hyperlink" Target="http://web.worldbank.org/WBSITE/EXTERNAL/0,,contentMDK:22547097~pagePK:50016803~piPK:50016805~theSitePK:13,00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iy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70"/>
          </a:xfrm>
          <a:prstGeom prst="rect">
            <a:avLst/>
          </a:prstGeom>
        </p:spPr>
      </p:pic>
      <p:pic>
        <p:nvPicPr>
          <p:cNvPr id="3" name="Picture 221" descr="UA_Block A- AZ_200-281_fiddl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3" y="300567"/>
            <a:ext cx="685800" cy="6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5592" y="17618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533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28600" y="4076046"/>
            <a:ext cx="8763000" cy="10156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3894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Denise L. Balukas,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Elizabeth A. Ritchie and Kimberly M. Wood </a:t>
            </a:r>
          </a:p>
          <a:p>
            <a:pPr marL="0" marR="0" lvl="0" indent="0" algn="ctr" defTabSz="43894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Department of Atmospheric Sciences, The University of Arizona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,</a:t>
            </a:r>
          </a:p>
          <a:p>
            <a:pPr marL="0" marR="0" lvl="0" indent="0" algn="ctr" defTabSz="43894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Tucson,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Arizona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40" y="211667"/>
            <a:ext cx="994460" cy="6910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40790" y="1761876"/>
            <a:ext cx="7620000" cy="1077218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Global Investigation of the Impacts of Landfalling Tropical Cyclones on </a:t>
            </a:r>
            <a:r>
              <a:rPr lang="en-US" alt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Societies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000" y="6172200"/>
            <a:ext cx="2926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‪</a:t>
            </a:r>
            <a:r>
              <a:rPr lang="en-US" dirty="0">
                <a:solidFill>
                  <a:schemeClr val="bg1"/>
                </a:solidFill>
                <a:hlinkClick r:id="rId6"/>
              </a:rPr>
              <a:t>www.businessinsider.com.au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0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222" y="609600"/>
            <a:ext cx="9115778" cy="5427011"/>
            <a:chOff x="28222" y="200904"/>
            <a:chExt cx="9115778" cy="5427011"/>
          </a:xfrm>
        </p:grpSpPr>
        <p:pic>
          <p:nvPicPr>
            <p:cNvPr id="4" name="Picture 3" descr="IHC_AsiaAllTC1.0_degreeresolution_1980to2013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" t="16828" r="6318" b="7691"/>
            <a:stretch/>
          </p:blipFill>
          <p:spPr>
            <a:xfrm>
              <a:off x="6144381" y="3640666"/>
              <a:ext cx="2999619" cy="1978782"/>
            </a:xfrm>
            <a:prstGeom prst="rect">
              <a:avLst/>
            </a:prstGeom>
          </p:spPr>
        </p:pic>
        <p:pic>
          <p:nvPicPr>
            <p:cNvPr id="3" name="Picture 2" descr="IHC_AmericasAllTC1.0_degreeresolution_1980to2013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0" t="21509" r="12965" b="12283"/>
            <a:stretch/>
          </p:blipFill>
          <p:spPr>
            <a:xfrm>
              <a:off x="28222" y="3640666"/>
              <a:ext cx="3195158" cy="1978781"/>
            </a:xfrm>
            <a:prstGeom prst="rect">
              <a:avLst/>
            </a:prstGeom>
          </p:spPr>
        </p:pic>
        <p:pic>
          <p:nvPicPr>
            <p:cNvPr id="6" name="Picture 5" descr="IHC_GlobalAllTC1.0_degreeresolution_1980to2013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9" t="28863" r="3756" b="24653"/>
            <a:stretch/>
          </p:blipFill>
          <p:spPr>
            <a:xfrm>
              <a:off x="1066800" y="200904"/>
              <a:ext cx="6995225" cy="2736767"/>
            </a:xfrm>
            <a:prstGeom prst="rect">
              <a:avLst/>
            </a:prstGeom>
          </p:spPr>
        </p:pic>
        <p:pic>
          <p:nvPicPr>
            <p:cNvPr id="5" name="Picture 4" descr="IHC_AustraliaAllTC1.0_degreeresolution_1980to2013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5" t="23361" r="13232" b="11979"/>
            <a:stretch/>
          </p:blipFill>
          <p:spPr>
            <a:xfrm>
              <a:off x="3014133" y="3649134"/>
              <a:ext cx="3282693" cy="197878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57200" y="120134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One Degree Grid, Hourly Interpolated TC Tracks, Initial Landfall Only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1222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b24Flooding_globa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4"/>
          <a:stretch/>
        </p:blipFill>
        <p:spPr>
          <a:xfrm>
            <a:off x="4234" y="304800"/>
            <a:ext cx="8991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146809" y="617722"/>
            <a:ext cx="6531128" cy="6155612"/>
            <a:chOff x="986367" y="320136"/>
            <a:chExt cx="6922550" cy="6434816"/>
          </a:xfrm>
        </p:grpSpPr>
        <p:pic>
          <p:nvPicPr>
            <p:cNvPr id="4" name="Picture 3" descr="IHC_AmericasAllTC_0.25degreeresolution_1980to2013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0" t="15972" r="4094" b="12338"/>
            <a:stretch/>
          </p:blipFill>
          <p:spPr>
            <a:xfrm>
              <a:off x="990600" y="320136"/>
              <a:ext cx="3138012" cy="1891710"/>
            </a:xfrm>
            <a:prstGeom prst="rect">
              <a:avLst/>
            </a:prstGeom>
          </p:spPr>
        </p:pic>
        <p:pic>
          <p:nvPicPr>
            <p:cNvPr id="8" name="Picture 7" descr="IHC_Americasprecip_1998_2013_mas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543" y="320137"/>
              <a:ext cx="2797374" cy="1891710"/>
            </a:xfrm>
            <a:prstGeom prst="rect">
              <a:avLst/>
            </a:prstGeom>
          </p:spPr>
        </p:pic>
        <p:pic>
          <p:nvPicPr>
            <p:cNvPr id="6" name="Picture 5" descr="IHC_AsiaAllTC_0.25degreeresolution_1980to2013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6" t="8798" r="4824" b="7686"/>
            <a:stretch/>
          </p:blipFill>
          <p:spPr>
            <a:xfrm>
              <a:off x="1162036" y="2396187"/>
              <a:ext cx="2962343" cy="2099734"/>
            </a:xfrm>
            <a:prstGeom prst="rect">
              <a:avLst/>
            </a:prstGeom>
          </p:spPr>
        </p:pic>
        <p:pic>
          <p:nvPicPr>
            <p:cNvPr id="9" name="Picture 8" descr="IHC_Asiaprecip_1998_2013_mask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409" y="2421587"/>
              <a:ext cx="2342943" cy="2246900"/>
            </a:xfrm>
            <a:prstGeom prst="rect">
              <a:avLst/>
            </a:prstGeom>
          </p:spPr>
        </p:pic>
        <p:pic>
          <p:nvPicPr>
            <p:cNvPr id="7" name="Picture 6" descr="IHC_AustraliaAllTC_0.25degreeresolution_1980to2013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1" t="16081" r="4282" b="11854"/>
            <a:stretch/>
          </p:blipFill>
          <p:spPr>
            <a:xfrm>
              <a:off x="986367" y="4841899"/>
              <a:ext cx="3138012" cy="1913053"/>
            </a:xfrm>
            <a:prstGeom prst="rect">
              <a:avLst/>
            </a:prstGeom>
          </p:spPr>
        </p:pic>
        <p:pic>
          <p:nvPicPr>
            <p:cNvPr id="10" name="Picture 9" descr="IHC_Australiaprecip_1998_2013_mask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675" y="4730384"/>
              <a:ext cx="2707425" cy="202456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57200" y="139523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Hourly Interpolated Landfall Frequency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27033" y="10989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TRMM Precipitation Associated with TC Tracks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587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HC_AvgAmericasprecip_1998_2013_mas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"/>
          <a:stretch/>
        </p:blipFill>
        <p:spPr>
          <a:xfrm>
            <a:off x="33867" y="762000"/>
            <a:ext cx="4233333" cy="267331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582421"/>
              </p:ext>
            </p:extLst>
          </p:nvPr>
        </p:nvGraphicFramePr>
        <p:xfrm>
          <a:off x="1018117" y="3733800"/>
          <a:ext cx="6856413" cy="27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Document" r:id="rId5" imgW="9220200" imgH="3670300" progId="Word.Document.12">
                  <p:embed/>
                </p:oleObj>
              </mc:Choice>
              <mc:Fallback>
                <p:oleObj name="Document" r:id="rId5" imgW="9220200" imgH="3670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8117" y="3733800"/>
                        <a:ext cx="6856413" cy="2728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IHC_Americasprecip_2005_2005_Tracks_2005_2005mask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6890" r="8024"/>
          <a:stretch/>
        </p:blipFill>
        <p:spPr>
          <a:xfrm>
            <a:off x="4389331" y="762000"/>
            <a:ext cx="4620144" cy="26924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04066" y="1580444"/>
            <a:ext cx="27093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Hurricane Stan 2005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10234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Precipitation Associated with TC (TRMM 1998-2013)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210234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Precipitation Associated with TC Landfall 2005 (TRMM)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791201" y="1752600"/>
            <a:ext cx="1295400" cy="1042206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xRegionAvg$$perT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89299" cy="56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1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xRegionsAvgTot_coastalp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5" y="533400"/>
            <a:ext cx="8669979" cy="53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8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"/>
            <a:ext cx="464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Future Research Goals: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772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Investigate precedent and antecedent soil moisture conditions to assess flooding potential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Investigate topography of impacted regions to assess potential for landslide and flooding impacts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Develop a method to account for the size of the windfield during the duration of the TC track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Further work with investigation of impacts with respect to socio-demographic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46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iy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4100" y="2057400"/>
            <a:ext cx="4876800" cy="58477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              Questions??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00" y="4572000"/>
            <a:ext cx="8763000" cy="193899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References:</a:t>
            </a:r>
          </a:p>
          <a:p>
            <a:r>
              <a:rPr lang="en-US" sz="1000"/>
              <a:t>Centre for Research on the Epidemiology of Disasters (CRED</a:t>
            </a:r>
            <a:r>
              <a:rPr lang="en-US" sz="1000" smtClean="0"/>
              <a:t>), Emergency Events Database (EM-DAT): </a:t>
            </a:r>
            <a:r>
              <a:rPr lang="en-US" sz="1000" dirty="0" smtClean="0"/>
              <a:t>D</a:t>
            </a:r>
            <a:r>
              <a:rPr lang="en-US" sz="1000" dirty="0"/>
              <a:t>. </a:t>
            </a:r>
            <a:r>
              <a:rPr lang="en-US" sz="1000" dirty="0" err="1"/>
              <a:t>Guha</a:t>
            </a:r>
            <a:r>
              <a:rPr lang="en-US" sz="1000" dirty="0"/>
              <a:t>-Sapir, R. Below, Ph. </a:t>
            </a:r>
            <a:r>
              <a:rPr lang="en-US" sz="1000" dirty="0" err="1"/>
              <a:t>Hoyois</a:t>
            </a:r>
            <a:r>
              <a:rPr lang="en-US" sz="1000" dirty="0"/>
              <a:t> - EM-DAT: International Disaster Database – </a:t>
            </a:r>
            <a:r>
              <a:rPr lang="en-US" sz="1000" dirty="0" err="1"/>
              <a:t>www.emdat.be</a:t>
            </a:r>
            <a:r>
              <a:rPr lang="en-US" sz="1000" dirty="0"/>
              <a:t> – </a:t>
            </a:r>
            <a:r>
              <a:rPr lang="en-US" sz="1000" dirty="0" err="1"/>
              <a:t>Université</a:t>
            </a:r>
            <a:r>
              <a:rPr lang="en-US" sz="1000" dirty="0"/>
              <a:t> </a:t>
            </a:r>
            <a:r>
              <a:rPr lang="en-US" sz="1000" dirty="0" err="1"/>
              <a:t>Catholique</a:t>
            </a:r>
            <a:r>
              <a:rPr lang="en-US" sz="1000" dirty="0"/>
              <a:t> de Louvain – Brussels – Belgium.</a:t>
            </a:r>
          </a:p>
          <a:p>
            <a:r>
              <a:rPr lang="en-US" sz="1000" dirty="0" smtClean="0"/>
              <a:t>Socioeconomic </a:t>
            </a:r>
            <a:r>
              <a:rPr lang="en-US" sz="1000" dirty="0"/>
              <a:t>Data and Applications Center (SEDAC</a:t>
            </a:r>
            <a:r>
              <a:rPr lang="en-US" sz="1000" dirty="0" smtClean="0"/>
              <a:t>):</a:t>
            </a:r>
            <a:r>
              <a:rPr lang="en-US" sz="1000" dirty="0"/>
              <a:t> </a:t>
            </a:r>
            <a:r>
              <a:rPr lang="en-US" sz="1000" dirty="0" smtClean="0"/>
              <a:t>Center </a:t>
            </a:r>
            <a:r>
              <a:rPr lang="en-US" sz="1000" dirty="0"/>
              <a:t>for International Earth Science Information Network - CIESIN - Columbia University: National Aggregates of Geospatial Data Collection: Population, Landscape, And Climate Estimates, Version 3 (PLACE III), 2012</a:t>
            </a:r>
            <a:r>
              <a:rPr lang="en-US" sz="1000" dirty="0" smtClean="0"/>
              <a:t>.</a:t>
            </a:r>
            <a:r>
              <a:rPr lang="en-US" sz="1000" dirty="0"/>
              <a:t> </a:t>
            </a:r>
          </a:p>
          <a:p>
            <a:r>
              <a:rPr lang="en-US" sz="1000" dirty="0"/>
              <a:t>World Bank </a:t>
            </a:r>
            <a:r>
              <a:rPr lang="en-US" sz="1000" dirty="0" smtClean="0"/>
              <a:t>Data:</a:t>
            </a:r>
            <a:r>
              <a:rPr lang="en-US" sz="1000" dirty="0"/>
              <a:t> </a:t>
            </a:r>
            <a:r>
              <a:rPr lang="en-US" sz="1000" u="sng" dirty="0" smtClean="0">
                <a:hlinkClick r:id="rId3"/>
              </a:rPr>
              <a:t>http</a:t>
            </a:r>
            <a:r>
              <a:rPr lang="en-US" sz="1000" u="sng" dirty="0">
                <a:hlinkClick r:id="rId3"/>
              </a:rPr>
              <a:t>://web.worldbank.org/WBSITE/EXTERNAL/0,,contentMDK:22547097~pagePK:50016803~piPK:50016805~theSitePK:13,00.</a:t>
            </a:r>
            <a:r>
              <a:rPr lang="en-US" sz="1000" u="sng" dirty="0" smtClean="0">
                <a:hlinkClick r:id="rId3"/>
              </a:rPr>
              <a:t>html</a:t>
            </a:r>
            <a:r>
              <a:rPr lang="en-US" sz="1000" dirty="0"/>
              <a:t> </a:t>
            </a:r>
          </a:p>
          <a:p>
            <a:r>
              <a:rPr lang="en-US" sz="1000" dirty="0"/>
              <a:t>Davidson, Rachel A., and Kelly B. Lambert. "Comparing the hurricane disaster risk of US coastal counties." </a:t>
            </a:r>
            <a:r>
              <a:rPr lang="en-US" sz="1000" i="1" dirty="0"/>
              <a:t>Natural Hazards Review</a:t>
            </a:r>
            <a:r>
              <a:rPr lang="en-US" sz="1000" dirty="0"/>
              <a:t> 2.3 (2001): 132-142</a:t>
            </a:r>
            <a:r>
              <a:rPr lang="en-US" sz="1000" dirty="0" smtClean="0"/>
              <a:t>.</a:t>
            </a:r>
            <a:endParaRPr lang="en-US" sz="1000" dirty="0"/>
          </a:p>
          <a:p>
            <a:r>
              <a:rPr lang="en-US" sz="1000" dirty="0" err="1"/>
              <a:t>Raghavan</a:t>
            </a:r>
            <a:r>
              <a:rPr lang="en-US" sz="1000" dirty="0"/>
              <a:t>, S., and S. Rajesh. "Trends in tropical cyclone impact: A study in Andhra Pradesh, India." </a:t>
            </a:r>
            <a:r>
              <a:rPr lang="en-US" sz="1000" i="1" dirty="0"/>
              <a:t>Bulletin of the American Meteorological Society</a:t>
            </a:r>
            <a:r>
              <a:rPr lang="en-US" sz="1000" dirty="0"/>
              <a:t> 84.5 (2003): 635-644</a:t>
            </a:r>
            <a:r>
              <a:rPr lang="en-US" sz="1000" dirty="0" smtClean="0"/>
              <a:t>.</a:t>
            </a:r>
            <a:endParaRPr lang="en-US" sz="1000" dirty="0"/>
          </a:p>
          <a:p>
            <a:r>
              <a:rPr lang="en-US" sz="1000" dirty="0"/>
              <a:t>Center, Canadian Hurricane, et al. "SEVENTH INTERNATIONAL WORKSHOP ON TROPICAL CYCLONES</a:t>
            </a:r>
            <a:r>
              <a:rPr lang="en-US" sz="1000" dirty="0" smtClean="0"/>
              <a:t>.”</a:t>
            </a:r>
            <a:endParaRPr lang="en-US" sz="1000" dirty="0"/>
          </a:p>
          <a:p>
            <a:r>
              <a:rPr lang="en-US" sz="1000" dirty="0" err="1"/>
              <a:t>Mallick</a:t>
            </a:r>
            <a:r>
              <a:rPr lang="en-US" sz="1000" dirty="0"/>
              <a:t>, </a:t>
            </a:r>
            <a:r>
              <a:rPr lang="en-US" sz="1000" dirty="0" err="1"/>
              <a:t>Bishawjit</a:t>
            </a:r>
            <a:r>
              <a:rPr lang="en-US" sz="1000" dirty="0"/>
              <a:t>, Khan </a:t>
            </a:r>
            <a:r>
              <a:rPr lang="en-US" sz="1000" dirty="0" err="1"/>
              <a:t>Rubayet</a:t>
            </a:r>
            <a:r>
              <a:rPr lang="en-US" sz="1000" dirty="0"/>
              <a:t> </a:t>
            </a:r>
            <a:r>
              <a:rPr lang="en-US" sz="1000" dirty="0" err="1"/>
              <a:t>Rahaman</a:t>
            </a:r>
            <a:r>
              <a:rPr lang="en-US" sz="1000" dirty="0"/>
              <a:t>, and Joachim Vogt. "Coastal livelihood and physical infrastructure in Bangladesh after cyclone </a:t>
            </a:r>
            <a:r>
              <a:rPr lang="en-US" sz="1000" dirty="0" err="1"/>
              <a:t>Aila</a:t>
            </a:r>
            <a:r>
              <a:rPr lang="en-US" sz="1000" dirty="0"/>
              <a:t>." </a:t>
            </a:r>
            <a:r>
              <a:rPr lang="en-US" sz="1000" i="1" dirty="0"/>
              <a:t>Mitigation and Adaptation Strategies for Global Change</a:t>
            </a:r>
            <a:r>
              <a:rPr lang="en-US" sz="1000" dirty="0"/>
              <a:t> 16.6 (2011): 629-648</a:t>
            </a:r>
            <a:r>
              <a:rPr lang="en-US" sz="1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709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0" y="1575663"/>
            <a:ext cx="1256814" cy="87337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1347" y="533400"/>
            <a:ext cx="8930657" cy="5276910"/>
            <a:chOff x="121347" y="533400"/>
            <a:chExt cx="8930657" cy="5276910"/>
          </a:xfrm>
        </p:grpSpPr>
        <p:grpSp>
          <p:nvGrpSpPr>
            <p:cNvPr id="6" name="Group 5"/>
            <p:cNvGrpSpPr/>
            <p:nvPr/>
          </p:nvGrpSpPr>
          <p:grpSpPr>
            <a:xfrm>
              <a:off x="121347" y="533400"/>
              <a:ext cx="8930657" cy="4538003"/>
              <a:chOff x="121347" y="533400"/>
              <a:chExt cx="8930657" cy="4538003"/>
            </a:xfrm>
          </p:grpSpPr>
          <p:pic>
            <p:nvPicPr>
              <p:cNvPr id="3" name="Picture 2" descr="nameIHC_LFTCtracks1980_2013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28" r="2333" b="28958"/>
              <a:stretch/>
            </p:blipFill>
            <p:spPr>
              <a:xfrm>
                <a:off x="121347" y="1295400"/>
                <a:ext cx="8930657" cy="3776003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21347" y="533400"/>
                <a:ext cx="89306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1980 2013 Landfalling Tropical Cyclone Tracks</a:t>
                </a:r>
                <a:endParaRPr lang="en-US" sz="2800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81000" y="5410200"/>
              <a:ext cx="838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</a:rPr>
                <a:t>Blue:  &lt; 34 </a:t>
              </a:r>
              <a:r>
                <a:rPr lang="en-US" sz="2000" b="1" dirty="0" err="1" smtClean="0">
                  <a:solidFill>
                    <a:srgbClr val="0000FF"/>
                  </a:solidFill>
                </a:rPr>
                <a:t>knt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      </a:t>
              </a:r>
              <a:r>
                <a:rPr lang="en-US" sz="2000" b="1" dirty="0" smtClean="0">
                  <a:solidFill>
                    <a:srgbClr val="008000"/>
                  </a:solidFill>
                </a:rPr>
                <a:t>Green: 34-63 </a:t>
              </a:r>
              <a:r>
                <a:rPr lang="en-US" sz="2000" b="1" dirty="0" err="1" smtClean="0">
                  <a:solidFill>
                    <a:srgbClr val="008000"/>
                  </a:solidFill>
                </a:rPr>
                <a:t>knt</a:t>
              </a:r>
              <a:r>
                <a:rPr lang="en-US" sz="2000" b="1" dirty="0" smtClean="0">
                  <a:solidFill>
                    <a:srgbClr val="008000"/>
                  </a:solidFill>
                </a:rPr>
                <a:t>        </a:t>
              </a:r>
              <a:r>
                <a:rPr lang="en-US" sz="2000" b="1" dirty="0" smtClean="0">
                  <a:solidFill>
                    <a:srgbClr val="FF6600"/>
                  </a:solidFill>
                </a:rPr>
                <a:t>Orange: 64-96 </a:t>
              </a:r>
              <a:r>
                <a:rPr lang="en-US" sz="2000" b="1" dirty="0" err="1" smtClean="0">
                  <a:solidFill>
                    <a:srgbClr val="FF6600"/>
                  </a:solidFill>
                </a:rPr>
                <a:t>knt</a:t>
              </a:r>
              <a:r>
                <a:rPr lang="en-US" sz="2000" b="1" dirty="0" smtClean="0">
                  <a:solidFill>
                    <a:srgbClr val="FF6600"/>
                  </a:solidFill>
                </a:rPr>
                <a:t>          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Red:  &gt; 97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knt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 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29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788" y="533400"/>
            <a:ext cx="9144000" cy="5276910"/>
            <a:chOff x="77788" y="533400"/>
            <a:chExt cx="9144000" cy="5276910"/>
          </a:xfrm>
        </p:grpSpPr>
        <p:grpSp>
          <p:nvGrpSpPr>
            <p:cNvPr id="5" name="Group 4"/>
            <p:cNvGrpSpPr/>
            <p:nvPr/>
          </p:nvGrpSpPr>
          <p:grpSpPr>
            <a:xfrm>
              <a:off x="77788" y="533400"/>
              <a:ext cx="9144000" cy="4478867"/>
              <a:chOff x="77788" y="533400"/>
              <a:chExt cx="9144000" cy="4478867"/>
            </a:xfrm>
          </p:grpSpPr>
          <p:pic>
            <p:nvPicPr>
              <p:cNvPr id="2" name="Picture 1" descr="feb25LFTCtracks2013_2013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22" b="29407"/>
              <a:stretch/>
            </p:blipFill>
            <p:spPr>
              <a:xfrm>
                <a:off x="77788" y="1244600"/>
                <a:ext cx="9144000" cy="3767667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347" y="533400"/>
                <a:ext cx="89306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2013 Landfalling Tropical Cyclone Tracks</a:t>
                </a:r>
                <a:endParaRPr lang="en-US" sz="2800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81000" y="5410200"/>
              <a:ext cx="838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</a:rPr>
                <a:t>Blue:  &lt; 34 </a:t>
              </a:r>
              <a:r>
                <a:rPr lang="en-US" sz="2000" b="1" dirty="0" err="1" smtClean="0">
                  <a:solidFill>
                    <a:srgbClr val="0000FF"/>
                  </a:solidFill>
                </a:rPr>
                <a:t>knt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      </a:t>
              </a:r>
              <a:r>
                <a:rPr lang="en-US" sz="2000" b="1" dirty="0" smtClean="0">
                  <a:solidFill>
                    <a:srgbClr val="008000"/>
                  </a:solidFill>
                </a:rPr>
                <a:t>Green: 34-63 </a:t>
              </a:r>
              <a:r>
                <a:rPr lang="en-US" sz="2000" b="1" dirty="0" err="1" smtClean="0">
                  <a:solidFill>
                    <a:srgbClr val="008000"/>
                  </a:solidFill>
                </a:rPr>
                <a:t>knt</a:t>
              </a:r>
              <a:r>
                <a:rPr lang="en-US" sz="2000" b="1" dirty="0" smtClean="0">
                  <a:solidFill>
                    <a:srgbClr val="008000"/>
                  </a:solidFill>
                </a:rPr>
                <a:t>        </a:t>
              </a:r>
              <a:r>
                <a:rPr lang="en-US" sz="2000" b="1" dirty="0" smtClean="0">
                  <a:solidFill>
                    <a:srgbClr val="FF6600"/>
                  </a:solidFill>
                </a:rPr>
                <a:t>Orange: 64-96 </a:t>
              </a:r>
              <a:r>
                <a:rPr lang="en-US" sz="2000" b="1" dirty="0" err="1" smtClean="0">
                  <a:solidFill>
                    <a:srgbClr val="FF6600"/>
                  </a:solidFill>
                </a:rPr>
                <a:t>knt</a:t>
              </a:r>
              <a:r>
                <a:rPr lang="en-US" sz="2000" b="1" dirty="0" smtClean="0">
                  <a:solidFill>
                    <a:srgbClr val="FF6600"/>
                  </a:solidFill>
                </a:rPr>
                <a:t>          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Red:  &gt; 97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knt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 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8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7788" y="533400"/>
            <a:ext cx="9144000" cy="5276910"/>
            <a:chOff x="77788" y="533400"/>
            <a:chExt cx="9144000" cy="5276910"/>
          </a:xfrm>
        </p:grpSpPr>
        <p:grpSp>
          <p:nvGrpSpPr>
            <p:cNvPr id="8" name="Group 7"/>
            <p:cNvGrpSpPr/>
            <p:nvPr/>
          </p:nvGrpSpPr>
          <p:grpSpPr>
            <a:xfrm>
              <a:off x="77788" y="533400"/>
              <a:ext cx="9144000" cy="4478867"/>
              <a:chOff x="77788" y="533400"/>
              <a:chExt cx="9144000" cy="4478867"/>
            </a:xfrm>
          </p:grpSpPr>
          <p:pic>
            <p:nvPicPr>
              <p:cNvPr id="10" name="Picture 9" descr="feb25LFTCtracks2013_2013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22" b="29407"/>
              <a:stretch/>
            </p:blipFill>
            <p:spPr>
              <a:xfrm>
                <a:off x="77788" y="1244600"/>
                <a:ext cx="9144000" cy="3767667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21347" y="533400"/>
                <a:ext cx="89306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2013 Landfalling Tropical Cyclone Tracks</a:t>
                </a:r>
                <a:endParaRPr lang="en-US" sz="28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81000" y="5410200"/>
              <a:ext cx="838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</a:rPr>
                <a:t>Blue:  &lt; 34 </a:t>
              </a:r>
              <a:r>
                <a:rPr lang="en-US" sz="2000" b="1" dirty="0" err="1" smtClean="0">
                  <a:solidFill>
                    <a:srgbClr val="0000FF"/>
                  </a:solidFill>
                </a:rPr>
                <a:t>knt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      </a:t>
              </a:r>
              <a:r>
                <a:rPr lang="en-US" sz="2000" b="1" dirty="0" smtClean="0">
                  <a:solidFill>
                    <a:srgbClr val="008000"/>
                  </a:solidFill>
                </a:rPr>
                <a:t>Green: 34-63 </a:t>
              </a:r>
              <a:r>
                <a:rPr lang="en-US" sz="2000" b="1" dirty="0" err="1" smtClean="0">
                  <a:solidFill>
                    <a:srgbClr val="008000"/>
                  </a:solidFill>
                </a:rPr>
                <a:t>knt</a:t>
              </a:r>
              <a:r>
                <a:rPr lang="en-US" sz="2000" b="1" dirty="0" smtClean="0">
                  <a:solidFill>
                    <a:srgbClr val="008000"/>
                  </a:solidFill>
                </a:rPr>
                <a:t>        </a:t>
              </a:r>
              <a:r>
                <a:rPr lang="en-US" sz="2000" b="1" dirty="0" smtClean="0">
                  <a:solidFill>
                    <a:srgbClr val="FF6600"/>
                  </a:solidFill>
                </a:rPr>
                <a:t>Orange: 64-96 </a:t>
              </a:r>
              <a:r>
                <a:rPr lang="en-US" sz="2000" b="1" dirty="0" err="1" smtClean="0">
                  <a:solidFill>
                    <a:srgbClr val="FF6600"/>
                  </a:solidFill>
                </a:rPr>
                <a:t>knt</a:t>
              </a:r>
              <a:r>
                <a:rPr lang="en-US" sz="2000" b="1" dirty="0" smtClean="0">
                  <a:solidFill>
                    <a:srgbClr val="FF6600"/>
                  </a:solidFill>
                </a:rPr>
                <a:t>          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Red:  &gt; 97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knt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 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1055" y="4256038"/>
            <a:ext cx="85344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Impacts of Landfalling Tropical Cyclones 2013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Fatalities: 8042</a:t>
            </a:r>
          </a:p>
          <a:p>
            <a:r>
              <a:rPr lang="en-US" sz="2400" b="1" dirty="0" smtClean="0"/>
              <a:t>Persons Injured: 29,866</a:t>
            </a:r>
          </a:p>
          <a:p>
            <a:r>
              <a:rPr lang="en-US" sz="2400" b="1" dirty="0" smtClean="0"/>
              <a:t>Persons Directly Affected: 44 million</a:t>
            </a:r>
          </a:p>
          <a:p>
            <a:r>
              <a:rPr lang="en-US" sz="2400" b="1" dirty="0" smtClean="0"/>
              <a:t>Damages (USD 2013): $ 30.4 million</a:t>
            </a:r>
          </a:p>
        </p:txBody>
      </p:sp>
    </p:spTree>
    <p:extLst>
      <p:ext uri="{BB962C8B-B14F-4D97-AF65-F5344CB8AC3E}">
        <p14:creationId xmlns:p14="http://schemas.microsoft.com/office/powerpoint/2010/main" val="340013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049" y="1627070"/>
            <a:ext cx="465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EXCEL plot of EMDAT impacts time series global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17232" y="2294536"/>
            <a:ext cx="523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Starting Global, then going to regional later in the talk</a:t>
            </a:r>
            <a:endParaRPr lang="en-US" dirty="0"/>
          </a:p>
        </p:txBody>
      </p:sp>
      <p:pic>
        <p:nvPicPr>
          <p:cNvPr id="4" name="Picture 3" descr="Global_TC_Impac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" y="533400"/>
            <a:ext cx="9017981" cy="520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2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Vulnerability is a result of many factors, including: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6096000" cy="475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smtClean="0"/>
              <a:t>Age of population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smtClean="0"/>
              <a:t>Proximity to the coast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smtClean="0"/>
              <a:t>History with previous events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smtClean="0"/>
              <a:t>Wealth and infrastructure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smtClean="0"/>
              <a:t>Access to information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smtClean="0"/>
              <a:t>Access to emergency support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smtClean="0"/>
              <a:t>Frequency of landfalling TC events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159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HC_Americas100kmcoastalp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1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34000"/>
            <a:ext cx="8077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Using SEDAC data from 1990, 2000, 2010 for population living within 100 km of the coast. Important metric for vulnerability due to landfall frequency and intensity.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335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HC_Asiapopulation0to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" y="38100"/>
            <a:ext cx="9144000" cy="4854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257800"/>
            <a:ext cx="777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Using World Bank data for percentage of population ages 0-14 and 65+ (not shown).  Population age is an important determinant in vulnerability to TC landfall impacts.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599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HC_OceaniaGD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600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5334000"/>
            <a:ext cx="838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GDP data is sourced from World Bank. All values have been converted into 2010 US dollars. We are looking at GDP as an indicator of both wealth and infrastructure potential.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857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515</Words>
  <Application>Microsoft Macintosh PowerPoint</Application>
  <PresentationFormat>On-screen Show (4:3)</PresentationFormat>
  <Paragraphs>55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balukas</dc:creator>
  <cp:lastModifiedBy>denise balukas</cp:lastModifiedBy>
  <cp:revision>46</cp:revision>
  <dcterms:created xsi:type="dcterms:W3CDTF">2015-02-23T19:30:30Z</dcterms:created>
  <dcterms:modified xsi:type="dcterms:W3CDTF">2015-02-26T15:11:46Z</dcterms:modified>
</cp:coreProperties>
</file>