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256" r:id="rId3"/>
    <p:sldId id="261" r:id="rId4"/>
    <p:sldId id="271" r:id="rId5"/>
    <p:sldId id="257" r:id="rId6"/>
    <p:sldId id="258" r:id="rId7"/>
    <p:sldId id="272" r:id="rId8"/>
    <p:sldId id="264" r:id="rId9"/>
    <p:sldId id="266" r:id="rId10"/>
    <p:sldId id="267" r:id="rId11"/>
    <p:sldId id="268" r:id="rId12"/>
    <p:sldId id="269" r:id="rId13"/>
    <p:sldId id="273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49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B1BA7-3A86-374B-9AE0-502EA0D02946}" type="datetimeFigureOut">
              <a:rPr lang="en-US" smtClean="0"/>
              <a:t>2/24/15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52E661-98F5-AD44-A3F3-98E4EC477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3062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E598F-E116-ED41-B728-15A135C3069C}" type="datetimeFigureOut">
              <a:rPr lang="en-US" smtClean="0"/>
              <a:t>2/24/15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591E7-5BE5-3347-A14E-5846331CB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0999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33091F-F144-2640-B7A2-2D71D00FA214}" type="slidenum">
              <a:rPr lang="en-US"/>
              <a:pPr/>
              <a:t>2</a:t>
            </a:fld>
            <a:endParaRPr lang="en-US"/>
          </a:p>
        </p:txBody>
      </p:sp>
      <p:sp>
        <p:nvSpPr>
          <p:cNvPr id="1222658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265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591E7-5BE5-3347-A14E-5846331CBE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23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591E7-5BE5-3347-A14E-5846331CBEC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018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A4CE4-BA17-B34D-AE22-74A5F28837BA}" type="datetime1">
              <a:rPr lang="en-US" smtClean="0"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8D2A-F509-884B-91AF-2B484D41B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18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A32D9-E21B-DA40-9162-DF0CFACCB4B6}" type="datetime1">
              <a:rPr lang="en-US" smtClean="0"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8D2A-F509-884B-91AF-2B484D41B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41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A484-AD4C-604C-97AF-4ECBEA5F8F65}" type="datetime1">
              <a:rPr lang="en-US" smtClean="0"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8D2A-F509-884B-91AF-2B484D41B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59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Bef>
                <a:spcPts val="20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None/>
            </a:pPr>
            <a:endParaRPr sz="3200">
              <a:solidFill>
                <a:prstClr val="black">
                  <a:lumMod val="65000"/>
                  <a:lumOff val="35000"/>
                </a:prstClr>
              </a:solidFill>
              <a:latin typeface="News Gothic M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E905B-7C09-0246-AFD8-2782FAEDE341}" type="datetime1">
              <a:rPr lang="en-US" smtClean="0">
                <a:solidFill>
                  <a:prstClr val="white"/>
                </a:solidFill>
                <a:latin typeface="News Gothic MT"/>
              </a:rPr>
              <a:t>2/24/15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E1B0-A3DB-6B44-B7A0-DA47A7C3B03D}" type="slidenum">
              <a:rPr lang="en-US" smtClean="0"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3350561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46CB4-CF4E-EC4D-A64E-7E7DCC16FCAC}" type="datetime1">
              <a:rPr lang="en-US" smtClean="0">
                <a:solidFill>
                  <a:prstClr val="white"/>
                </a:solidFill>
                <a:latin typeface="News Gothic MT"/>
              </a:rPr>
              <a:t>2/24/15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E1B0-A3DB-6B44-B7A0-DA47A7C3B03D}" type="slidenum">
              <a:rPr lang="en-US" smtClean="0"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599977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674B-9FAE-2844-B47B-1DDF78537505}" type="datetime1">
              <a:rPr lang="en-US" smtClean="0">
                <a:solidFill>
                  <a:prstClr val="white"/>
                </a:solidFill>
                <a:latin typeface="News Gothic MT"/>
              </a:rPr>
              <a:t>2/24/15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E1B0-A3DB-6B44-B7A0-DA47A7C3B03D}" type="slidenum">
              <a:rPr lang="en-US" smtClean="0"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53239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DDB30-4D40-A64A-99DA-FFD04DFBDDEC}" type="datetime1">
              <a:rPr lang="en-US" smtClean="0">
                <a:solidFill>
                  <a:prstClr val="white"/>
                </a:solidFill>
                <a:latin typeface="News Gothic MT"/>
              </a:rPr>
              <a:t>2/24/15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E1B0-A3DB-6B44-B7A0-DA47A7C3B03D}" type="slidenum">
              <a:rPr lang="en-US" smtClean="0"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300135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007E-39FC-F34C-86B7-241DC2F3BFF2}" type="datetime1">
              <a:rPr lang="en-US" smtClean="0">
                <a:solidFill>
                  <a:prstClr val="white"/>
                </a:solidFill>
                <a:latin typeface="News Gothic MT"/>
              </a:rPr>
              <a:t>2/24/15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E1B0-A3DB-6B44-B7A0-DA47A7C3B03D}" type="slidenum">
              <a:rPr lang="en-US" smtClean="0"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2964566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203F2-2D7F-754E-8433-9CD3D81A753E}" type="datetime1">
              <a:rPr lang="en-US" smtClean="0">
                <a:solidFill>
                  <a:prstClr val="white"/>
                </a:solidFill>
                <a:latin typeface="News Gothic MT"/>
              </a:rPr>
              <a:t>2/24/15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E1B0-A3DB-6B44-B7A0-DA47A7C3B03D}" type="slidenum">
              <a:rPr lang="en-US" smtClean="0"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20819758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C444A-9460-7947-9D57-069CA5803791}" type="datetime1">
              <a:rPr lang="en-US" smtClean="0">
                <a:solidFill>
                  <a:prstClr val="white"/>
                </a:solidFill>
                <a:latin typeface="News Gothic MT"/>
              </a:rPr>
              <a:t>2/24/15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E1B0-A3DB-6B44-B7A0-DA47A7C3B03D}" type="slidenum">
              <a:rPr lang="en-US" smtClean="0"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31879406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C3A26-A17B-D149-A32D-2A998C11D798}" type="datetime1">
              <a:rPr lang="en-US" smtClean="0">
                <a:solidFill>
                  <a:prstClr val="white"/>
                </a:solidFill>
                <a:latin typeface="News Gothic MT"/>
              </a:rPr>
              <a:t>2/24/15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E1B0-A3DB-6B44-B7A0-DA47A7C3B03D}" type="slidenum">
              <a:rPr lang="en-US" smtClean="0"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93624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D42BA-F0C5-7D4C-BA4A-0D27B47E99F7}" type="datetime1">
              <a:rPr lang="en-US" smtClean="0"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8D2A-F509-884B-91AF-2B484D41B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345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9AF3-6709-A146-9471-33EAEFFFB911}" type="datetime1">
              <a:rPr lang="en-US" smtClean="0">
                <a:solidFill>
                  <a:prstClr val="white"/>
                </a:solidFill>
                <a:latin typeface="News Gothic MT"/>
              </a:rPr>
              <a:t>2/24/15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E1B0-A3DB-6B44-B7A0-DA47A7C3B03D}" type="slidenum">
              <a:rPr lang="en-US" smtClean="0"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27888567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DB750-E89B-254B-9FAF-4C40BF97F162}" type="datetime1">
              <a:rPr lang="en-US" smtClean="0">
                <a:solidFill>
                  <a:prstClr val="white"/>
                </a:solidFill>
                <a:latin typeface="News Gothic MT"/>
              </a:rPr>
              <a:t>2/24/15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E1B0-A3DB-6B44-B7A0-DA47A7C3B03D}" type="slidenum">
              <a:rPr lang="en-US" smtClean="0"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25708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BDD5-8149-0649-8993-48CD151D08B7}" type="datetime1">
              <a:rPr lang="en-US" smtClean="0">
                <a:solidFill>
                  <a:prstClr val="white"/>
                </a:solidFill>
                <a:latin typeface="News Gothic MT"/>
              </a:rPr>
              <a:t>2/24/15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E1B0-A3DB-6B44-B7A0-DA47A7C3B03D}" type="slidenum">
              <a:rPr lang="en-US" smtClean="0"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32051396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51750-76F5-434D-ACF3-540B8798171A}" type="datetime1">
              <a:rPr lang="en-US" smtClean="0">
                <a:solidFill>
                  <a:prstClr val="white"/>
                </a:solidFill>
                <a:latin typeface="News Gothic MT"/>
              </a:rPr>
              <a:t>2/24/15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E1B0-A3DB-6B44-B7A0-DA47A7C3B03D}" type="slidenum">
              <a:rPr lang="en-US" smtClean="0"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5714278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9624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39624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81EEEE2-ECA5-0E48-B3BC-BB3EE2A60318}" type="datetime1">
              <a:rPr lang="en-US" smtClean="0"/>
              <a:t>2/24/15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C0B5CCA-3649-074B-B478-C84B5E0352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91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4AE9-BF9B-8049-AE6C-CEA4458AEECA}" type="datetime1">
              <a:rPr lang="en-US" smtClean="0"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8D2A-F509-884B-91AF-2B484D41B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66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25956-2981-A347-9F2C-C2A568CEDF60}" type="datetime1">
              <a:rPr lang="en-US" smtClean="0"/>
              <a:t>2/24/15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8D2A-F509-884B-91AF-2B484D41B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10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66D7E-70E9-694D-8C32-800C6B2E86D1}" type="datetime1">
              <a:rPr lang="en-US" smtClean="0"/>
              <a:t>2/24/15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8D2A-F509-884B-91AF-2B484D41B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7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04247-9CAE-6447-8E58-25DB091C2F75}" type="datetime1">
              <a:rPr lang="en-US" smtClean="0"/>
              <a:t>2/24/15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8D2A-F509-884B-91AF-2B484D41B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772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4D7A-2963-9748-8010-C1D0AFD49B2B}" type="datetime1">
              <a:rPr lang="en-US" smtClean="0"/>
              <a:t>2/24/15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8D2A-F509-884B-91AF-2B484D41B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F23E-BFD3-9241-913D-C639F68AC4F0}" type="datetime1">
              <a:rPr lang="en-US" smtClean="0"/>
              <a:t>2/24/15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8D2A-F509-884B-91AF-2B484D41B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06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6629-2963-6446-BD64-93A0E8FE7008}" type="datetime1">
              <a:rPr lang="en-US" smtClean="0"/>
              <a:t>2/24/15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8D2A-F509-884B-91AF-2B484D41B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18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2B52D-80FD-1246-83A6-9B0DD3543AD6}" type="datetime1">
              <a:rPr lang="en-US" smtClean="0"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78D2A-F509-884B-91AF-2B484D41B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6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81458B6-CB08-4D41-AC7A-2D3E5870A5A0}" type="datetime1">
              <a:rPr lang="en-US" smtClean="0">
                <a:solidFill>
                  <a:prstClr val="white"/>
                </a:solidFill>
                <a:latin typeface="News Gothic MT"/>
              </a:rPr>
              <a:t>2/24/15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DFBEE1B0-A3DB-6B44-B7A0-DA47A7C3B03D}" type="slidenum">
              <a:rPr lang="en-US" smtClean="0"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389697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1207" y="2539509"/>
            <a:ext cx="6664480" cy="1470025"/>
          </a:xfrm>
        </p:spPr>
        <p:txBody>
          <a:bodyPr>
            <a:noAutofit/>
          </a:bodyPr>
          <a:lstStyle/>
          <a:p>
            <a:r>
              <a:rPr lang="en-US" sz="3200" dirty="0" smtClean="0"/>
              <a:t>Further Exploring the Potential for Assimilation of Unmanned Aircraft Observations to Benefit Hurricane Analyses and Forecasts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1687" y="4614297"/>
            <a:ext cx="6498159" cy="916641"/>
          </a:xfrm>
        </p:spPr>
        <p:txBody>
          <a:bodyPr>
            <a:noAutofit/>
          </a:bodyPr>
          <a:lstStyle/>
          <a:p>
            <a:r>
              <a:rPr lang="en-US" dirty="0" smtClean="0"/>
              <a:t>Jason Sippel</a:t>
            </a:r>
            <a:r>
              <a:rPr lang="en-US" dirty="0"/>
              <a:t> </a:t>
            </a:r>
            <a:r>
              <a:rPr lang="en-US" dirty="0" smtClean="0"/>
              <a:t>- NCEP EMC</a:t>
            </a:r>
            <a:r>
              <a:rPr lang="en-US" dirty="0"/>
              <a:t> </a:t>
            </a:r>
            <a:r>
              <a:rPr lang="en-US" dirty="0" smtClean="0"/>
              <a:t>/ IMSG</a:t>
            </a:r>
          </a:p>
          <a:p>
            <a:r>
              <a:rPr lang="en-US" dirty="0" smtClean="0"/>
              <a:t>(</a:t>
            </a:r>
            <a:r>
              <a:rPr lang="en-US" dirty="0"/>
              <a:t>work completed at NASA GSFC)</a:t>
            </a:r>
          </a:p>
          <a:p>
            <a:endParaRPr lang="en-US" dirty="0" smtClean="0"/>
          </a:p>
          <a:p>
            <a:r>
              <a:rPr lang="en-US" dirty="0" smtClean="0"/>
              <a:t>   </a:t>
            </a:r>
            <a:r>
              <a:rPr lang="en-US" dirty="0" err="1" smtClean="0"/>
              <a:t>Fuqing</a:t>
            </a:r>
            <a:r>
              <a:rPr lang="en-US" dirty="0" smtClean="0"/>
              <a:t> Zhang, </a:t>
            </a:r>
            <a:r>
              <a:rPr lang="en-US" dirty="0" err="1" smtClean="0"/>
              <a:t>Yonghui</a:t>
            </a:r>
            <a:r>
              <a:rPr lang="en-US" dirty="0" smtClean="0"/>
              <a:t> </a:t>
            </a:r>
            <a:r>
              <a:rPr lang="en-US" dirty="0" err="1" smtClean="0"/>
              <a:t>Weng</a:t>
            </a:r>
            <a:r>
              <a:rPr lang="en-US" dirty="0" smtClean="0"/>
              <a:t> – Penn State</a:t>
            </a:r>
          </a:p>
          <a:p>
            <a:r>
              <a:rPr lang="en-US" dirty="0" smtClean="0"/>
              <a:t>Scott Braun – NASA GSFC</a:t>
            </a:r>
          </a:p>
          <a:p>
            <a:r>
              <a:rPr lang="en-US" dirty="0" smtClean="0"/>
              <a:t>Dan Cecil – NASA MSFC</a:t>
            </a:r>
          </a:p>
        </p:txBody>
      </p:sp>
    </p:spTree>
    <p:extLst>
      <p:ext uri="{BB962C8B-B14F-4D97-AF65-F5344CB8AC3E}">
        <p14:creationId xmlns:p14="http://schemas.microsoft.com/office/powerpoint/2010/main" val="3055334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108362" y="1417194"/>
            <a:ext cx="7088911" cy="486533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 txBox="1">
            <a:spLocks/>
          </p:cNvSpPr>
          <p:nvPr/>
        </p:nvSpPr>
        <p:spPr>
          <a:xfrm>
            <a:off x="685800" y="317995"/>
            <a:ext cx="8134926" cy="533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100" dirty="0" smtClean="0"/>
              <a:t>EnKF-initialized deterministic forecasts</a:t>
            </a:r>
            <a:endParaRPr lang="en-US" sz="3100" dirty="0"/>
          </a:p>
        </p:txBody>
      </p:sp>
      <p:pic>
        <p:nvPicPr>
          <p:cNvPr id="4" name="Picture 3" descr="forecas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09" y="1565521"/>
            <a:ext cx="5818910" cy="459014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E1B0-A3DB-6B44-B7A0-DA47A7C3B03D}" type="slidenum">
              <a:rPr lang="en-US" smtClean="0">
                <a:solidFill>
                  <a:prstClr val="white"/>
                </a:solidFill>
                <a:latin typeface="News Gothic MT"/>
              </a:rPr>
              <a:pPr/>
              <a:t>10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355663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108362" y="1417194"/>
            <a:ext cx="7088911" cy="486533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 txBox="1">
            <a:spLocks/>
          </p:cNvSpPr>
          <p:nvPr/>
        </p:nvSpPr>
        <p:spPr>
          <a:xfrm>
            <a:off x="685800" y="317995"/>
            <a:ext cx="8134926" cy="533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100" dirty="0" smtClean="0"/>
              <a:t>EnKF-initialized deterministic forecasts</a:t>
            </a:r>
            <a:endParaRPr lang="en-US" sz="3100" dirty="0"/>
          </a:p>
        </p:txBody>
      </p:sp>
      <p:pic>
        <p:nvPicPr>
          <p:cNvPr id="4" name="Picture 3" descr="forecas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09" y="1565521"/>
            <a:ext cx="5818910" cy="45901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035800" y="4521200"/>
            <a:ext cx="18796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VWP+HIRAD </a:t>
            </a:r>
            <a:r>
              <a:rPr lang="en-US" dirty="0" err="1" smtClean="0"/>
              <a:t>doesn</a:t>
            </a:r>
            <a:r>
              <a:rPr lang="fr-FR" dirty="0" smtClean="0"/>
              <a:t>’</a:t>
            </a:r>
            <a:r>
              <a:rPr lang="en-US" dirty="0" smtClean="0"/>
              <a:t>t change forecast much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7277100" y="4000500"/>
            <a:ext cx="495300" cy="520701"/>
          </a:xfrm>
          <a:prstGeom prst="straightConnector1">
            <a:avLst/>
          </a:prstGeom>
          <a:ln w="57150" cmpd="sng"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42900" y="5711230"/>
            <a:ext cx="18923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Adding drops improves forecast track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247900" y="5622330"/>
            <a:ext cx="2070100" cy="372072"/>
          </a:xfrm>
          <a:prstGeom prst="straightConnector1">
            <a:avLst/>
          </a:prstGeom>
          <a:ln w="57150" cmpd="sng"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7000" y="2349500"/>
            <a:ext cx="1879600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Forecasts of SLP from </a:t>
            </a:r>
            <a:r>
              <a:rPr lang="en-US" dirty="0" err="1" smtClean="0"/>
              <a:t>VWP+HIRAD+drops</a:t>
            </a:r>
            <a:r>
              <a:rPr lang="en-US" dirty="0" smtClean="0"/>
              <a:t> are best, but forecast max winds are slightly biased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006600" y="4103827"/>
            <a:ext cx="901700" cy="0"/>
          </a:xfrm>
          <a:prstGeom prst="straightConnector1">
            <a:avLst/>
          </a:prstGeom>
          <a:ln w="57150" cmpd="sng"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019300" y="1955800"/>
            <a:ext cx="1079500" cy="433527"/>
          </a:xfrm>
          <a:prstGeom prst="straightConnector1">
            <a:avLst/>
          </a:prstGeom>
          <a:ln w="57150" cmpd="sng"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350000" y="879099"/>
            <a:ext cx="25654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VWP+HIRAD+drops</a:t>
            </a:r>
            <a:r>
              <a:rPr lang="en-US" dirty="0" smtClean="0"/>
              <a:t>  produces most consistent forecasts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E1B0-A3DB-6B44-B7A0-DA47A7C3B03D}" type="slidenum">
              <a:rPr lang="en-US" smtClean="0">
                <a:solidFill>
                  <a:prstClr val="white"/>
                </a:solidFill>
                <a:latin typeface="News Gothic MT"/>
              </a:rPr>
              <a:pPr/>
              <a:t>11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1857781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 txBox="1">
            <a:spLocks/>
          </p:cNvSpPr>
          <p:nvPr/>
        </p:nvSpPr>
        <p:spPr>
          <a:xfrm>
            <a:off x="685800" y="317995"/>
            <a:ext cx="8134926" cy="533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100" dirty="0" smtClean="0"/>
              <a:t>Looking ahead… </a:t>
            </a:r>
            <a:endParaRPr lang="en-US" sz="3100" dirty="0"/>
          </a:p>
        </p:txBody>
      </p:sp>
      <p:sp>
        <p:nvSpPr>
          <p:cNvPr id="13" name="Text Placeholder 8"/>
          <p:cNvSpPr txBox="1">
            <a:spLocks/>
          </p:cNvSpPr>
          <p:nvPr/>
        </p:nvSpPr>
        <p:spPr>
          <a:xfrm>
            <a:off x="685799" y="1077989"/>
            <a:ext cx="4026775" cy="54033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595959"/>
                </a:solidFill>
              </a:rPr>
              <a:t>Conduct ARW &amp; HWRF experiments from Hurricane Gonzalo (2014) when HIWRAP/HIRAD data become available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595959"/>
                </a:solidFill>
              </a:rPr>
              <a:t>NOAA to use GH for 2015 hurricane season </a:t>
            </a:r>
            <a:r>
              <a:rPr lang="en-US" dirty="0" smtClean="0">
                <a:solidFill>
                  <a:srgbClr val="595959"/>
                </a:solidFill>
              </a:rPr>
              <a:t>–operational </a:t>
            </a:r>
            <a:r>
              <a:rPr lang="en-US" dirty="0" err="1" smtClean="0">
                <a:solidFill>
                  <a:srgbClr val="595959"/>
                </a:solidFill>
              </a:rPr>
              <a:t>dropsonde</a:t>
            </a:r>
            <a:r>
              <a:rPr lang="en-US" dirty="0" smtClean="0">
                <a:solidFill>
                  <a:srgbClr val="595959"/>
                </a:solidFill>
              </a:rPr>
              <a:t> assimilation should </a:t>
            </a:r>
            <a:r>
              <a:rPr lang="en-US" dirty="0" smtClean="0">
                <a:solidFill>
                  <a:srgbClr val="595959"/>
                </a:solidFill>
              </a:rPr>
              <a:t>improve forecasts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595959"/>
                </a:solidFill>
              </a:rPr>
              <a:t>Enhanced TCVITALS assimilation techniques could further improve forecasts</a:t>
            </a:r>
          </a:p>
          <a:p>
            <a:pPr>
              <a:lnSpc>
                <a:spcPct val="120000"/>
              </a:lnSpc>
            </a:pPr>
            <a:endParaRPr lang="en-US" sz="2000" dirty="0" smtClean="0">
              <a:solidFill>
                <a:srgbClr val="595959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4926179" y="901281"/>
            <a:ext cx="3650020" cy="5291457"/>
            <a:chOff x="4880874" y="790199"/>
            <a:chExt cx="3855742" cy="5589692"/>
          </a:xfrm>
        </p:grpSpPr>
        <p:sp>
          <p:nvSpPr>
            <p:cNvPr id="3" name="Rectangle 2"/>
            <p:cNvSpPr/>
            <p:nvPr/>
          </p:nvSpPr>
          <p:spPr>
            <a:xfrm>
              <a:off x="4880874" y="790199"/>
              <a:ext cx="3855742" cy="558969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>
              <a:outerShdw blurRad="381000" dist="38100" dir="2700000" sx="101000" sy="101000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69" b="6097"/>
            <a:stretch/>
          </p:blipFill>
          <p:spPr>
            <a:xfrm>
              <a:off x="5049657" y="1144261"/>
              <a:ext cx="3572156" cy="242316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6328" b="6328"/>
            <a:stretch/>
          </p:blipFill>
          <p:spPr>
            <a:xfrm>
              <a:off x="5049657" y="3643009"/>
              <a:ext cx="3572156" cy="258215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049657" y="3610675"/>
              <a:ext cx="357215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HWRF intensity error with and without GH </a:t>
              </a:r>
              <a:r>
                <a:rPr lang="en-US" sz="1200" b="1" dirty="0" err="1" smtClean="0"/>
                <a:t>dropsonde</a:t>
              </a:r>
              <a:r>
                <a:rPr lang="en-US" sz="1200" b="1" dirty="0" smtClean="0"/>
                <a:t> assimilation (2014)</a:t>
              </a:r>
              <a:endParaRPr lang="en-US" sz="12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34356" y="897292"/>
              <a:ext cx="357215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HWRF track error with and without GH </a:t>
              </a:r>
              <a:r>
                <a:rPr lang="en-US" sz="1200" b="1" dirty="0" err="1" smtClean="0"/>
                <a:t>dropsonde</a:t>
              </a:r>
              <a:r>
                <a:rPr lang="en-US" sz="1200" b="1" dirty="0" smtClean="0"/>
                <a:t> assimilation (2014)</a:t>
              </a:r>
              <a:endParaRPr lang="en-US" sz="1200" b="1" dirty="0"/>
            </a:p>
          </p:txBody>
        </p:sp>
      </p:grpSp>
      <p:sp>
        <p:nvSpPr>
          <p:cNvPr id="4" name="Slide Number Placeholder 3"/>
          <p:cNvSpPr>
            <a:spLocks noGrp="1" noChangeAspect="1"/>
          </p:cNvSpPr>
          <p:nvPr>
            <p:ph type="sldNum" sz="quarter" idx="12"/>
          </p:nvPr>
        </p:nvSpPr>
        <p:spPr>
          <a:xfrm>
            <a:off x="7897906" y="6275668"/>
            <a:ext cx="965792" cy="355981"/>
          </a:xfrm>
        </p:spPr>
        <p:txBody>
          <a:bodyPr/>
          <a:lstStyle/>
          <a:p>
            <a:fld id="{DFBEE1B0-A3DB-6B44-B7A0-DA47A7C3B03D}" type="slidenum">
              <a:rPr lang="en-US" smtClean="0">
                <a:solidFill>
                  <a:prstClr val="white"/>
                </a:solidFill>
                <a:latin typeface="News Gothic MT"/>
              </a:rPr>
              <a:pPr/>
              <a:t>12</a:t>
            </a:fld>
            <a:endParaRPr lang="en-US" dirty="0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305772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1"/>
          </p:nvPr>
        </p:nvSpPr>
        <p:spPr>
          <a:xfrm>
            <a:off x="685800" y="1144830"/>
            <a:ext cx="7575403" cy="47244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595959"/>
                </a:solidFill>
              </a:rPr>
              <a:t>NASA has used the Global Hawk for hurricane observations, and NOAA will in the future 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595959"/>
                </a:solidFill>
              </a:rPr>
              <a:t>Recent ARW-based experiments showed that assimilating GH-based HIWRAP data can improve hurricane analyses and forecasts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595959"/>
                </a:solidFill>
              </a:rPr>
              <a:t>Assimilating data from other GH platforms further improves analyses and forecasts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595959"/>
                </a:solidFill>
              </a:rPr>
              <a:t>Future tests will use data from Hurricane Gonzalo (2014) in ARW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smtClean="0">
                <a:solidFill>
                  <a:srgbClr val="595959"/>
                </a:solidFill>
              </a:rPr>
              <a:t>and HWRF systems with enhanced initialization techniques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5" name="Title 7"/>
          <p:cNvSpPr txBox="1">
            <a:spLocks/>
          </p:cNvSpPr>
          <p:nvPr/>
        </p:nvSpPr>
        <p:spPr>
          <a:xfrm>
            <a:off x="685800" y="317995"/>
            <a:ext cx="7575403" cy="533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Summary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54240" y="6221664"/>
            <a:ext cx="1905000" cy="457200"/>
          </a:xfrm>
        </p:spPr>
        <p:txBody>
          <a:bodyPr/>
          <a:lstStyle/>
          <a:p>
            <a:fld id="{7C0B5CCA-3649-074B-B478-C84B5E03528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305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646" name="Text Box 14"/>
          <p:cNvSpPr txBox="1">
            <a:spLocks noChangeArrowheads="1"/>
          </p:cNvSpPr>
          <p:nvPr/>
        </p:nvSpPr>
        <p:spPr bwMode="auto">
          <a:xfrm>
            <a:off x="381000" y="11430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" name="Text Placeholder 8"/>
          <p:cNvSpPr txBox="1">
            <a:spLocks/>
          </p:cNvSpPr>
          <p:nvPr/>
        </p:nvSpPr>
        <p:spPr>
          <a:xfrm>
            <a:off x="685799" y="1203606"/>
            <a:ext cx="4212772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NASA unmanned GH recently used in GRIP and HS3 experiments</a:t>
            </a:r>
          </a:p>
          <a:p>
            <a:r>
              <a:rPr lang="en-US" dirty="0" smtClean="0"/>
              <a:t>GH presents unique opportunities for hurricane reconnaissance due to its extreme endurance</a:t>
            </a:r>
          </a:p>
          <a:p>
            <a:r>
              <a:rPr lang="en-US" dirty="0" smtClean="0"/>
              <a:t>Data from GH might be useful for improving hurricane forecasts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0" name="Title 7"/>
          <p:cNvSpPr txBox="1">
            <a:spLocks/>
          </p:cNvSpPr>
          <p:nvPr/>
        </p:nvSpPr>
        <p:spPr>
          <a:xfrm>
            <a:off x="685800" y="211445"/>
            <a:ext cx="7772400" cy="533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Background: NASA’s Global Hawk </a:t>
            </a:r>
            <a:endParaRPr lang="en-US" sz="32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5034354" y="1326982"/>
            <a:ext cx="3811490" cy="1736881"/>
            <a:chOff x="4993843" y="1770738"/>
            <a:chExt cx="3811490" cy="173688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93843" y="1770738"/>
              <a:ext cx="3811490" cy="173688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842001" y="3120572"/>
              <a:ext cx="20682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Global Hawk</a:t>
              </a:r>
              <a:endParaRPr lang="en-US" sz="14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197699" y="3577641"/>
            <a:ext cx="3627585" cy="2384232"/>
            <a:chOff x="5152571" y="3761545"/>
            <a:chExt cx="3607057" cy="23707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52571" y="3761545"/>
              <a:ext cx="3607057" cy="237074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14" name="Oval 13"/>
            <p:cNvSpPr/>
            <p:nvPr/>
          </p:nvSpPr>
          <p:spPr>
            <a:xfrm>
              <a:off x="7813524" y="3979335"/>
              <a:ext cx="656771" cy="67733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21635" name="Straight Arrow Connector 1221634"/>
          <p:cNvCxnSpPr>
            <a:endCxn id="4" idx="2"/>
          </p:cNvCxnSpPr>
          <p:nvPr/>
        </p:nvCxnSpPr>
        <p:spPr>
          <a:xfrm flipH="1" flipV="1">
            <a:off x="6940099" y="3063863"/>
            <a:ext cx="1155214" cy="715298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E1B0-A3DB-6B44-B7A0-DA47A7C3B03D}" type="slidenum">
              <a:rPr lang="en-US" smtClean="0">
                <a:solidFill>
                  <a:prstClr val="white"/>
                </a:solidFill>
                <a:latin typeface="News Gothic MT"/>
              </a:rPr>
              <a:pPr/>
              <a:t>2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93969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2780" y="4050560"/>
            <a:ext cx="2413067" cy="1701859"/>
          </a:xfrm>
          <a:prstGeom prst="rect">
            <a:avLst/>
          </a:prstGeom>
          <a:noFill/>
        </p:spPr>
        <p:txBody>
          <a:bodyPr wrap="square" lIns="24241" tIns="12120" rIns="24241" bIns="12120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85 Hv" pitchFamily="34" charset="0"/>
              </a:rPr>
              <a:t>Airborne Vertical Atmospheric Profiling System (AVAPS)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HelveticaNeueLT Pro 55 Roman" pitchFamily="34" charset="0"/>
              <a:cs typeface="Arial"/>
            </a:endParaRPr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75 Bd" pitchFamily="34" charset="0"/>
                <a:cs typeface="Arial"/>
              </a:rPr>
              <a:t>Measurements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75 Bd" pitchFamily="34" charset="0"/>
                <a:cs typeface="Arial"/>
              </a:rPr>
              <a:t>: Up to 89 dropsondes measuring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5 Roman" pitchFamily="34" charset="0"/>
                <a:cs typeface="Arial"/>
              </a:rPr>
              <a:t>t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5 Roman" pitchFamily="34" charset="0"/>
                <a:cs typeface="Arial"/>
              </a:rPr>
              <a:t>emperature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5 Roman" pitchFamily="34" charset="0"/>
                <a:cs typeface="Arial"/>
              </a:rPr>
              <a:t>, p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5 Roman" pitchFamily="34" charset="0"/>
                <a:cs typeface="Arial"/>
              </a:rPr>
              <a:t>ressure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5 Roman" pitchFamily="34" charset="0"/>
                <a:cs typeface="Arial"/>
              </a:rPr>
              <a:t>, wind,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5 Roman" pitchFamily="34" charset="0"/>
                <a:cs typeface="Arial"/>
              </a:rPr>
              <a:t> and humidity.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3336567" y="1728889"/>
            <a:ext cx="0" cy="4006327"/>
          </a:xfrm>
          <a:prstGeom prst="line">
            <a:avLst/>
          </a:prstGeom>
          <a:ln w="127000" cmpd="tri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070294" y="1741589"/>
            <a:ext cx="83570" cy="4006327"/>
          </a:xfrm>
          <a:prstGeom prst="line">
            <a:avLst/>
          </a:prstGeom>
          <a:ln w="127000" cmpd="tri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AVAPS_Transpare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252" y="1798645"/>
            <a:ext cx="1568107" cy="216983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459461" y="921950"/>
            <a:ext cx="6961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Instruments of “interest”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itle 7"/>
          <p:cNvSpPr txBox="1">
            <a:spLocks/>
          </p:cNvSpPr>
          <p:nvPr/>
        </p:nvSpPr>
        <p:spPr>
          <a:xfrm>
            <a:off x="685800" y="211445"/>
            <a:ext cx="7772400" cy="533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Background: NASA’s Global Hawk 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3584686" y="3831389"/>
            <a:ext cx="2398303" cy="1865882"/>
          </a:xfrm>
          <a:prstGeom prst="round2DiagRect">
            <a:avLst/>
          </a:prstGeom>
          <a:noFill/>
        </p:spPr>
        <p:txBody>
          <a:bodyPr wrap="square" lIns="24241" tIns="12120" rIns="24241" bIns="12120" rtlCol="0">
            <a:spAutoFit/>
          </a:bodyPr>
          <a:lstStyle/>
          <a:p>
            <a:r>
              <a:rPr lang="en-US" sz="1400" b="1" dirty="0">
                <a:solidFill>
                  <a:srgbClr val="595959"/>
                </a:solidFill>
                <a:latin typeface="HelveticaNeueLT Pro 85 Hv" pitchFamily="34" charset="0"/>
              </a:rPr>
              <a:t>Hurricane Imaging Radiometer (HIRAD)</a:t>
            </a:r>
          </a:p>
          <a:p>
            <a:endParaRPr lang="en-US" sz="1400" dirty="0" smtClean="0">
              <a:solidFill>
                <a:srgbClr val="595959"/>
              </a:solidFill>
              <a:latin typeface="HelveticaNeueLT Pro 75 Bd" pitchFamily="34" charset="0"/>
              <a:cs typeface="Arial"/>
            </a:endParaRPr>
          </a:p>
          <a:p>
            <a:r>
              <a:rPr lang="en-US" sz="1400" dirty="0" smtClean="0">
                <a:solidFill>
                  <a:srgbClr val="595959"/>
                </a:solidFill>
                <a:latin typeface="HelveticaNeueLT Pro 75 Bd" pitchFamily="34" charset="0"/>
                <a:cs typeface="Arial"/>
              </a:rPr>
              <a:t>Measurements: </a:t>
            </a:r>
            <a:r>
              <a:rPr lang="en-US" sz="1400" dirty="0" smtClean="0">
                <a:solidFill>
                  <a:srgbClr val="595959"/>
                </a:solidFill>
                <a:latin typeface="HelveticaNeueLT Pro 55 Roman" pitchFamily="34" charset="0"/>
                <a:cs typeface="Arial"/>
              </a:rPr>
              <a:t>Microwave retrieval of wind speed and rain-rate retrievals over 60-km wide swaths</a:t>
            </a:r>
            <a:endParaRPr lang="en-US" sz="1400" dirty="0">
              <a:solidFill>
                <a:srgbClr val="595959"/>
              </a:solidFill>
              <a:latin typeface="HelveticaNeueLT Pro 55 Roman" pitchFamily="34" charset="0"/>
              <a:cs typeface="Arial"/>
            </a:endParaRPr>
          </a:p>
          <a:p>
            <a:endParaRPr lang="en-US"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96872" y="3841283"/>
            <a:ext cx="2253571" cy="1627519"/>
          </a:xfrm>
          <a:prstGeom prst="round2DiagRect">
            <a:avLst/>
          </a:prstGeom>
          <a:noFill/>
        </p:spPr>
        <p:txBody>
          <a:bodyPr wrap="square" lIns="24241" tIns="12120" rIns="24241" bIns="12120" rtlCol="0">
            <a:spAutoFit/>
          </a:bodyPr>
          <a:lstStyle/>
          <a:p>
            <a:r>
              <a:rPr lang="en-US" sz="1400" b="1" dirty="0">
                <a:solidFill>
                  <a:srgbClr val="595959"/>
                </a:solidFill>
                <a:latin typeface="HelveticaNeueLT Pro 85 Hv" pitchFamily="34" charset="0"/>
              </a:rPr>
              <a:t>High Altitude Imaging Wind and Rain Airborne Profiler (HIWRAP)</a:t>
            </a:r>
          </a:p>
          <a:p>
            <a:endParaRPr lang="en-US" sz="1400" dirty="0">
              <a:solidFill>
                <a:srgbClr val="595959"/>
              </a:solidFill>
              <a:latin typeface="HelveticaNeueLT Pro 75 Bd" pitchFamily="34" charset="0"/>
              <a:cs typeface="Arial"/>
            </a:endParaRPr>
          </a:p>
          <a:p>
            <a:r>
              <a:rPr lang="en-US" sz="1400" dirty="0" smtClean="0">
                <a:solidFill>
                  <a:srgbClr val="595959"/>
                </a:solidFill>
                <a:latin typeface="HelveticaNeueLT Pro 75 Bd" pitchFamily="34" charset="0"/>
                <a:cs typeface="Arial"/>
              </a:rPr>
              <a:t>Measurements: </a:t>
            </a:r>
            <a:r>
              <a:rPr lang="en-US" sz="1400" dirty="0" smtClean="0">
                <a:solidFill>
                  <a:srgbClr val="595959"/>
                </a:solidFill>
                <a:latin typeface="HelveticaNeueLT Pro 55 Roman" pitchFamily="34" charset="0"/>
                <a:cs typeface="Arial"/>
              </a:rPr>
              <a:t>Doppler velocity and reflectivity</a:t>
            </a:r>
            <a:endParaRPr lang="en-US" sz="1400" dirty="0">
              <a:solidFill>
                <a:srgbClr val="595959"/>
              </a:solidFill>
              <a:latin typeface="HelveticaNeueLT Pro 55 Roman" pitchFamily="34" charset="0"/>
              <a:cs typeface="Arial"/>
            </a:endParaRPr>
          </a:p>
          <a:p>
            <a:endParaRPr lang="en-US"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15" name="Picture 14" descr="HIWRAP_Transpar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0573" y="1798645"/>
            <a:ext cx="2286000" cy="1861127"/>
          </a:xfrm>
          <a:prstGeom prst="rect">
            <a:avLst/>
          </a:prstGeom>
        </p:spPr>
      </p:pic>
      <p:pic>
        <p:nvPicPr>
          <p:cNvPr id="16" name="Picture 15" descr="HIRAD_Transparent_Rea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4399" y="2068441"/>
            <a:ext cx="1980416" cy="13880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8400" y="5881930"/>
            <a:ext cx="689275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Caveat: this combination has not been used on a single GH mission, so proxies have to be used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E1B0-A3DB-6B44-B7A0-DA47A7C3B03D}" type="slidenum">
              <a:rPr lang="en-US" smtClean="0">
                <a:solidFill>
                  <a:prstClr val="white"/>
                </a:solidFill>
                <a:latin typeface="News Gothic MT"/>
              </a:rPr>
              <a:pPr/>
              <a:t>3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3693421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00" y="1643882"/>
            <a:ext cx="4277467" cy="4919133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20000"/>
              </a:lnSpc>
            </a:pPr>
            <a:r>
              <a:rPr lang="en-US" sz="7400" dirty="0" smtClean="0"/>
              <a:t>WRF-EnKF from Zhang et al. (2009) with covariance relaxation</a:t>
            </a:r>
            <a:endParaRPr lang="en-US" sz="7400" dirty="0" smtClean="0">
              <a:latin typeface="Symbol" charset="2"/>
              <a:cs typeface="Symbol" charset="2"/>
            </a:endParaRPr>
          </a:p>
          <a:p>
            <a:pPr>
              <a:lnSpc>
                <a:spcPct val="20000"/>
              </a:lnSpc>
            </a:pPr>
            <a:r>
              <a:rPr lang="en-US" sz="7400" dirty="0" smtClean="0"/>
              <a:t>WRF-ARW V3.1.1, 27/9/3 km</a:t>
            </a:r>
          </a:p>
          <a:p>
            <a:pPr>
              <a:lnSpc>
                <a:spcPct val="20000"/>
              </a:lnSpc>
            </a:pPr>
            <a:r>
              <a:rPr lang="en-US" sz="7400" dirty="0" smtClean="0"/>
              <a:t>30-member ensemble, IC/BCs from WRF-VAR + GFS</a:t>
            </a:r>
          </a:p>
          <a:p>
            <a:pPr>
              <a:lnSpc>
                <a:spcPct val="20000"/>
              </a:lnSpc>
            </a:pPr>
            <a:r>
              <a:rPr lang="en-US" sz="7400" dirty="0" smtClean="0"/>
              <a:t>Focus on RI in Bay of Campeche 9/16-9/17 2010</a:t>
            </a:r>
          </a:p>
        </p:txBody>
      </p:sp>
      <p:pic>
        <p:nvPicPr>
          <p:cNvPr id="4" name="Picture 3" descr="projection.jpg"/>
          <p:cNvPicPr>
            <a:picLocks noChangeAspect="1"/>
          </p:cNvPicPr>
          <p:nvPr/>
        </p:nvPicPr>
        <p:blipFill>
          <a:blip r:embed="rId3"/>
          <a:srcRect t="5931" b="8896"/>
          <a:stretch>
            <a:fillRect/>
          </a:stretch>
        </p:blipFill>
        <p:spPr>
          <a:xfrm>
            <a:off x="5136162" y="1909053"/>
            <a:ext cx="3618370" cy="2861907"/>
          </a:xfrm>
          <a:prstGeom prst="rect">
            <a:avLst/>
          </a:prstGeom>
          <a:effectLst>
            <a:outerShdw blurRad="381000" dist="38100" dir="2700000" sx="102000" sy="102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146004" y="4785942"/>
            <a:ext cx="2115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Model domains</a:t>
            </a:r>
            <a:endParaRPr lang="en-US" sz="1400" dirty="0"/>
          </a:p>
        </p:txBody>
      </p:sp>
      <p:sp>
        <p:nvSpPr>
          <p:cNvPr id="8" name="Title 7"/>
          <p:cNvSpPr txBox="1">
            <a:spLocks/>
          </p:cNvSpPr>
          <p:nvPr/>
        </p:nvSpPr>
        <p:spPr>
          <a:xfrm>
            <a:off x="685800" y="256799"/>
            <a:ext cx="7772400" cy="533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100" dirty="0" smtClean="0"/>
              <a:t>Previous work – EnKF assimilation of HIWRAP data in Hurricane Karl</a:t>
            </a:r>
            <a:endParaRPr lang="en-US" sz="3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E1B0-A3DB-6B44-B7A0-DA47A7C3B03D}" type="slidenum">
              <a:rPr lang="en-US" smtClean="0">
                <a:solidFill>
                  <a:prstClr val="white"/>
                </a:solidFill>
                <a:latin typeface="News Gothic MT"/>
              </a:rPr>
              <a:pPr/>
              <a:t>4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3301877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4001" y="1631564"/>
            <a:ext cx="3621299" cy="311831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WRF-EnKF system used to assimilate HIWRAP </a:t>
            </a:r>
            <a:r>
              <a:rPr lang="en-US" dirty="0" err="1" smtClean="0"/>
              <a:t>Vr</a:t>
            </a:r>
            <a:r>
              <a:rPr lang="en-US" dirty="0" smtClean="0"/>
              <a:t> and VWP observations </a:t>
            </a:r>
            <a:endParaRPr lang="en-US" dirty="0"/>
          </a:p>
          <a:p>
            <a:r>
              <a:rPr lang="en-US" dirty="0" smtClean="0"/>
              <a:t>All experiments demonstrate forecast improvement upon NODA</a:t>
            </a:r>
            <a:endParaRPr lang="en-US" dirty="0"/>
          </a:p>
          <a:p>
            <a:r>
              <a:rPr lang="en-US" dirty="0" smtClean="0"/>
              <a:t>Mean error from VWP experiments is slightly lower than that from VR experiments</a:t>
            </a:r>
          </a:p>
          <a:p>
            <a:r>
              <a:rPr lang="en-US" dirty="0" smtClean="0"/>
              <a:t>VWP experiments have more forecast consistency</a:t>
            </a:r>
          </a:p>
          <a:p>
            <a:endParaRPr lang="en-US" sz="2600" dirty="0"/>
          </a:p>
        </p:txBody>
      </p:sp>
      <p:sp>
        <p:nvSpPr>
          <p:cNvPr id="10" name="TextBox 9"/>
          <p:cNvSpPr txBox="1"/>
          <p:nvPr/>
        </p:nvSpPr>
        <p:spPr>
          <a:xfrm>
            <a:off x="4447208" y="5191900"/>
            <a:ext cx="4448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595959"/>
                </a:solidFill>
              </a:rPr>
              <a:t>Observed maximum winds compared with a deterministic forecast without DA and EnKF-initialized forecasts</a:t>
            </a:r>
            <a:endParaRPr lang="en-US" sz="1600" dirty="0">
              <a:solidFill>
                <a:srgbClr val="595959"/>
              </a:solidFill>
            </a:endParaRPr>
          </a:p>
        </p:txBody>
      </p:sp>
      <p:pic>
        <p:nvPicPr>
          <p:cNvPr id="2" name="Picture 1" descr="figure_1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53" t="-5174" r="-2028" b="-2742"/>
          <a:stretch/>
        </p:blipFill>
        <p:spPr>
          <a:xfrm>
            <a:off x="4523714" y="1556189"/>
            <a:ext cx="4363330" cy="355498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381000" dist="38100" dir="2700000" sx="101000" sy="101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7"/>
          <p:cNvSpPr txBox="1">
            <a:spLocks/>
          </p:cNvSpPr>
          <p:nvPr/>
        </p:nvSpPr>
        <p:spPr>
          <a:xfrm>
            <a:off x="685800" y="256799"/>
            <a:ext cx="8210388" cy="533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100" dirty="0"/>
              <a:t>Previous work – EnKF </a:t>
            </a:r>
            <a:r>
              <a:rPr lang="en-US" sz="3100" dirty="0" smtClean="0"/>
              <a:t>assimilation of HIWRAP data in Hurricane Karl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E1B0-A3DB-6B44-B7A0-DA47A7C3B03D}" type="slidenum">
              <a:rPr lang="en-US" smtClean="0">
                <a:solidFill>
                  <a:prstClr val="white"/>
                </a:solidFill>
                <a:latin typeface="News Gothic MT"/>
              </a:rPr>
              <a:pPr/>
              <a:t>5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3636851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687292" y="937329"/>
            <a:ext cx="3855676" cy="5533267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 txBox="1">
            <a:spLocks/>
          </p:cNvSpPr>
          <p:nvPr/>
        </p:nvSpPr>
        <p:spPr>
          <a:xfrm>
            <a:off x="685800" y="317995"/>
            <a:ext cx="8065654" cy="533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100" dirty="0" smtClean="0"/>
              <a:t>Observations of Karl</a:t>
            </a:r>
            <a:endParaRPr lang="en-US" sz="310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4001" y="1254584"/>
            <a:ext cx="3726363" cy="311831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Assimilate data from:</a:t>
            </a:r>
          </a:p>
          <a:p>
            <a:r>
              <a:rPr lang="en-US" sz="2600" dirty="0" smtClean="0"/>
              <a:t>GH-based HIWRAP (VWP product)</a:t>
            </a:r>
          </a:p>
          <a:p>
            <a:r>
              <a:rPr lang="en-US" sz="2600" dirty="0" smtClean="0"/>
              <a:t>NOAA/NASA/USAF dropsondes (</a:t>
            </a:r>
            <a:r>
              <a:rPr lang="en-US" sz="2600" i="1" dirty="0" smtClean="0"/>
              <a:t>proxy for GH-based </a:t>
            </a:r>
            <a:r>
              <a:rPr lang="en-US" sz="2600" i="1" dirty="0" err="1" smtClean="0"/>
              <a:t>sondes</a:t>
            </a:r>
            <a:r>
              <a:rPr lang="en-US" sz="2600" dirty="0" smtClean="0"/>
              <a:t>)</a:t>
            </a:r>
          </a:p>
          <a:p>
            <a:r>
              <a:rPr lang="en-US" sz="2600" dirty="0" smtClean="0"/>
              <a:t>WB-57-based HIRAD wind speed retrievals (</a:t>
            </a:r>
            <a:r>
              <a:rPr lang="en-US" sz="2600" i="1" dirty="0" smtClean="0"/>
              <a:t>proxy for GH-based data</a:t>
            </a:r>
            <a:r>
              <a:rPr lang="en-US" sz="2600" dirty="0" smtClean="0"/>
              <a:t>)</a:t>
            </a:r>
          </a:p>
          <a:p>
            <a:endParaRPr lang="en-US" sz="2600" dirty="0"/>
          </a:p>
        </p:txBody>
      </p:sp>
      <p:pic>
        <p:nvPicPr>
          <p:cNvPr id="3" name="Picture 2" descr="figure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165" y="1331622"/>
            <a:ext cx="3312291" cy="492731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E1B0-A3DB-6B44-B7A0-DA47A7C3B03D}" type="slidenum">
              <a:rPr lang="en-US" smtClean="0">
                <a:solidFill>
                  <a:prstClr val="white"/>
                </a:solidFill>
                <a:latin typeface="News Gothic MT"/>
              </a:rPr>
              <a:pPr/>
              <a:t>6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4190143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5284415" y="711350"/>
            <a:ext cx="3371132" cy="573222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 txBox="1">
            <a:spLocks/>
          </p:cNvSpPr>
          <p:nvPr/>
        </p:nvSpPr>
        <p:spPr>
          <a:xfrm>
            <a:off x="685800" y="317995"/>
            <a:ext cx="8296564" cy="533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100" dirty="0" smtClean="0"/>
              <a:t>Observations of Karl</a:t>
            </a:r>
            <a:endParaRPr lang="en-US" sz="3100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84000" y="1196530"/>
            <a:ext cx="4277467" cy="507288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100" dirty="0" smtClean="0">
                <a:solidFill>
                  <a:srgbClr val="C00000"/>
                </a:solidFill>
              </a:rPr>
              <a:t>Challenges</a:t>
            </a:r>
            <a:r>
              <a:rPr lang="en-US" sz="3100" dirty="0" smtClean="0"/>
              <a:t> with real data:</a:t>
            </a:r>
          </a:p>
          <a:p>
            <a:r>
              <a:rPr lang="en-US" sz="2600" dirty="0" smtClean="0"/>
              <a:t>HIRAD data from Karl has issues, so significant manual QC was required (HIWRAP had issues as well)</a:t>
            </a:r>
          </a:p>
          <a:p>
            <a:r>
              <a:rPr lang="en-US" sz="2600" dirty="0" smtClean="0"/>
              <a:t>Only speeds from half of HIRAD swath are used – the other half is likely </a:t>
            </a:r>
            <a:r>
              <a:rPr lang="en-US" sz="2600" dirty="0" err="1" smtClean="0"/>
              <a:t>unretrievable</a:t>
            </a:r>
            <a:endParaRPr lang="en-US" sz="2600" dirty="0" smtClean="0"/>
          </a:p>
          <a:p>
            <a:r>
              <a:rPr lang="en-US" sz="2600" dirty="0" smtClean="0"/>
              <a:t>Speeds &lt;15 m/s unreliable</a:t>
            </a:r>
          </a:p>
          <a:p>
            <a:r>
              <a:rPr lang="en-US" sz="2600" dirty="0" smtClean="0"/>
              <a:t>Fortunately, new HIRAD data is much, much better</a:t>
            </a:r>
          </a:p>
        </p:txBody>
      </p:sp>
      <p:pic>
        <p:nvPicPr>
          <p:cNvPr id="9" name="Content Placeholder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8" r="4982" b="3469"/>
          <a:stretch/>
        </p:blipFill>
        <p:spPr>
          <a:xfrm>
            <a:off x="5596126" y="1178836"/>
            <a:ext cx="2874391" cy="2388152"/>
          </a:xfrm>
          <a:prstGeom prst="rect">
            <a:avLst/>
          </a:prstGeom>
        </p:spPr>
      </p:pic>
      <p:pic>
        <p:nvPicPr>
          <p:cNvPr id="10" name="Picture 9" descr="pass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389" y="3843275"/>
            <a:ext cx="2986245" cy="24372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16321" y="779175"/>
            <a:ext cx="2637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595959"/>
                </a:solidFill>
              </a:rPr>
              <a:t>Retrieved wind speeds</a:t>
            </a:r>
            <a:endParaRPr lang="en-US" sz="1600" dirty="0">
              <a:solidFill>
                <a:srgbClr val="59595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9320" y="3511581"/>
            <a:ext cx="22399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595959"/>
                </a:solidFill>
              </a:rPr>
              <a:t>Thinned SOs, leg 2</a:t>
            </a:r>
            <a:endParaRPr lang="en-US" sz="1600" dirty="0">
              <a:solidFill>
                <a:srgbClr val="595959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E1B0-A3DB-6B44-B7A0-DA47A7C3B03D}" type="slidenum">
              <a:rPr lang="en-US" smtClean="0">
                <a:solidFill>
                  <a:prstClr val="white"/>
                </a:solidFill>
                <a:latin typeface="News Gothic MT"/>
              </a:rPr>
              <a:pPr/>
              <a:t>7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837861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83817" y="1343414"/>
            <a:ext cx="8321456" cy="3708433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 txBox="1">
            <a:spLocks/>
          </p:cNvSpPr>
          <p:nvPr/>
        </p:nvSpPr>
        <p:spPr>
          <a:xfrm>
            <a:off x="685800" y="317995"/>
            <a:ext cx="8134926" cy="533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100" dirty="0" smtClean="0"/>
              <a:t>EnKF analyses: Intensity metrics</a:t>
            </a:r>
            <a:endParaRPr lang="en-US" sz="3100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84000" y="5232651"/>
            <a:ext cx="8112435" cy="1300236"/>
          </a:xfrm>
        </p:spPr>
        <p:txBody>
          <a:bodyPr>
            <a:normAutofit fontScale="85000" lnSpcReduction="10000"/>
          </a:bodyPr>
          <a:lstStyle/>
          <a:p>
            <a:r>
              <a:rPr lang="en-US" sz="2600" dirty="0" smtClean="0"/>
              <a:t>Quicker </a:t>
            </a:r>
            <a:r>
              <a:rPr lang="en-US" sz="2600" dirty="0" err="1" smtClean="0"/>
              <a:t>spinup</a:t>
            </a:r>
            <a:r>
              <a:rPr lang="en-US" sz="2600" dirty="0" smtClean="0"/>
              <a:t> of analysis winds with multiple sources</a:t>
            </a:r>
          </a:p>
          <a:p>
            <a:r>
              <a:rPr lang="en-US" sz="2600" dirty="0" smtClean="0"/>
              <a:t>Best results when all three sources assimilated</a:t>
            </a:r>
          </a:p>
        </p:txBody>
      </p:sp>
      <p:pic>
        <p:nvPicPr>
          <p:cNvPr id="3" name="Picture 2" descr="analysis_intensit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44" y="1702888"/>
            <a:ext cx="7664979" cy="299579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E1B0-A3DB-6B44-B7A0-DA47A7C3B03D}" type="slidenum">
              <a:rPr lang="en-US" smtClean="0">
                <a:solidFill>
                  <a:prstClr val="white"/>
                </a:solidFill>
                <a:latin typeface="News Gothic MT"/>
              </a:rPr>
              <a:pPr/>
              <a:t>8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811758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 txBox="1">
            <a:spLocks/>
          </p:cNvSpPr>
          <p:nvPr/>
        </p:nvSpPr>
        <p:spPr>
          <a:xfrm>
            <a:off x="685800" y="317995"/>
            <a:ext cx="8134926" cy="533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100" dirty="0" smtClean="0"/>
              <a:t>EnKF analyses: Size metrics</a:t>
            </a:r>
            <a:endParaRPr lang="en-US" sz="3100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83816" y="1593991"/>
            <a:ext cx="3077114" cy="1606115"/>
          </a:xfrm>
        </p:spPr>
        <p:txBody>
          <a:bodyPr>
            <a:normAutofit fontScale="85000" lnSpcReduction="10000"/>
          </a:bodyPr>
          <a:lstStyle/>
          <a:p>
            <a:r>
              <a:rPr lang="en-US" sz="2600" dirty="0" smtClean="0"/>
              <a:t>Quicker </a:t>
            </a:r>
            <a:r>
              <a:rPr lang="en-US" sz="2600" dirty="0" err="1" smtClean="0"/>
              <a:t>spinup</a:t>
            </a:r>
            <a:r>
              <a:rPr lang="en-US" sz="2600" dirty="0" smtClean="0"/>
              <a:t> of analysis winds with multiple data sources</a:t>
            </a:r>
          </a:p>
          <a:p>
            <a:r>
              <a:rPr lang="en-US" sz="2600" dirty="0" smtClean="0"/>
              <a:t>Best results when all three sources assimilated</a:t>
            </a:r>
          </a:p>
        </p:txBody>
      </p:sp>
      <p:pic>
        <p:nvPicPr>
          <p:cNvPr id="2" name="Picture 1" descr="analysis_radii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1" t="-2108" r="-3553" b="-2286"/>
          <a:stretch/>
        </p:blipFill>
        <p:spPr>
          <a:xfrm>
            <a:off x="3460930" y="1453558"/>
            <a:ext cx="5363030" cy="414694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381000" dist="38100" dir="2700000" sx="101000" sy="101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E1B0-A3DB-6B44-B7A0-DA47A7C3B03D}" type="slidenum">
              <a:rPr lang="en-US" smtClean="0">
                <a:solidFill>
                  <a:prstClr val="white"/>
                </a:solidFill>
                <a:latin typeface="News Gothic MT"/>
              </a:rPr>
              <a:pPr/>
              <a:t>9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2316538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1425</TotalTime>
  <Words>670</Words>
  <Application>Microsoft Macintosh PowerPoint</Application>
  <PresentationFormat>On-screen Show (4:3)</PresentationFormat>
  <Paragraphs>89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Breeze</vt:lpstr>
      <vt:lpstr>Further Exploring the Potential for Assimilation of Unmanned Aircraft Observations to Benefit Hurricane Analyses and Forecasts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Further Exploring the Potential for Assimilation of Unmanned Aircraft Observations to Benefit Hurricane Analyses and Forecasts</dc:title>
  <dc:creator>Jason Sippel</dc:creator>
  <cp:lastModifiedBy>Jason Sippel</cp:lastModifiedBy>
  <cp:revision>24</cp:revision>
  <dcterms:created xsi:type="dcterms:W3CDTF">2015-02-19T22:11:34Z</dcterms:created>
  <dcterms:modified xsi:type="dcterms:W3CDTF">2015-02-24T22:43:51Z</dcterms:modified>
</cp:coreProperties>
</file>