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2" r:id="rId3"/>
    <p:sldId id="257" r:id="rId4"/>
    <p:sldId id="258" r:id="rId5"/>
    <p:sldId id="265" r:id="rId6"/>
    <p:sldId id="27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88" r:id="rId15"/>
    <p:sldId id="278" r:id="rId16"/>
    <p:sldId id="310" r:id="rId17"/>
    <p:sldId id="311" r:id="rId18"/>
    <p:sldId id="315" r:id="rId19"/>
    <p:sldId id="314" r:id="rId20"/>
    <p:sldId id="270" r:id="rId21"/>
    <p:sldId id="298" r:id="rId22"/>
    <p:sldId id="299" r:id="rId23"/>
    <p:sldId id="300" r:id="rId24"/>
    <p:sldId id="301" r:id="rId25"/>
    <p:sldId id="307" r:id="rId26"/>
    <p:sldId id="274" r:id="rId27"/>
    <p:sldId id="309" r:id="rId28"/>
    <p:sldId id="294" r:id="rId29"/>
    <p:sldId id="293" r:id="rId30"/>
    <p:sldId id="295" r:id="rId31"/>
    <p:sldId id="296" r:id="rId32"/>
    <p:sldId id="303" r:id="rId33"/>
    <p:sldId id="304" r:id="rId34"/>
    <p:sldId id="305" r:id="rId35"/>
    <p:sldId id="306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00FF"/>
    <a:srgbClr val="0000FF"/>
    <a:srgbClr val="F8F8F8"/>
    <a:srgbClr val="33CC33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6933-9FAA-4651-B732-6F6160A4B0F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CBFC2-AD1A-4A9D-8CCF-D1A6A8190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443C-61C1-4E92-BF1A-A0810AA53773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33D-3BA2-4588-A94A-0896CE9FC834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E25-EAC8-4A1C-908C-4DCE80E5ADA4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59F3-0ED2-4ACD-AB35-8EE9D71AB74A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2B21-430F-451E-967E-EF60B71AFB7A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6BF8-779A-45B9-A6C0-09497B974B21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CFF-6683-431F-9548-43B7D116ED2D}" type="datetime1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E63-3EAA-4497-AE8B-12E5BB963F72}" type="datetime1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690F-59EC-42AE-862A-297E65941DB3}" type="datetime1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151A-849E-4AAA-8931-3BBF6081F53B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B9CD-C014-4585-AA57-53091136526C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94DE-781A-4CE6-A44A-9F2EF9381945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8C61-7B3C-4460-9511-23D47F0E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251416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:\currentwork\COAMPS\verification_framework_ens\figs\alex_realtime2014_ALEPCP\indivcaseplots_track_movies\Odil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45772"/>
            <a:ext cx="6172200" cy="47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7225"/>
            <a:ext cx="914609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Real-time Probabilistic TC Prediction with Regional Dynamical Models: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COAMPS-TC Ensemble and the Combined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COAMPS-TC/HWRF/GFDL Multi-model Ensemble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477" y="1472625"/>
            <a:ext cx="578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Jon Moskaitis, Alex Reinecke, Jim Doyle and the COAMPS-TC team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Naval Research Laboratory, Monterey, 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4547" y="2099846"/>
            <a:ext cx="317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2015 TCRF / 69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IHC, </a:t>
            </a:r>
            <a:r>
              <a:rPr lang="en-US" sz="1600" b="1" dirty="0">
                <a:solidFill>
                  <a:schemeClr val="bg1"/>
                </a:solidFill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</a:rPr>
              <a:t> March 2015</a:t>
            </a:r>
          </a:p>
        </p:txBody>
      </p:sp>
      <p:pic>
        <p:nvPicPr>
          <p:cNvPr id="1027" name="Picture 3" descr="M:\currentwork\COAMPS\verification_framework_ens\figs\alex_realtime2014_ALEPCP\indivcaseplots_track_movies\ep212014_2014110506_trackmovie_Page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7" t="15795" r="8299" b="65747"/>
          <a:stretch/>
        </p:blipFill>
        <p:spPr bwMode="auto">
          <a:xfrm>
            <a:off x="5846225" y="5029200"/>
            <a:ext cx="1100438" cy="10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currentwork\COAMPS\verification_framework_ens\figs\alex_realtime2014_ALEPCP\indivcaseplots_intensity_lines\ep152014_intensity_Page_0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6361" r="8538" b="57106"/>
          <a:stretch/>
        </p:blipFill>
        <p:spPr bwMode="auto">
          <a:xfrm>
            <a:off x="121564" y="2895600"/>
            <a:ext cx="49937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2514161"/>
            <a:ext cx="506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FF"/>
                </a:solidFill>
              </a:rPr>
              <a:t>Real-time forecast example: Hurricane </a:t>
            </a:r>
            <a:r>
              <a:rPr lang="en-US" b="1" i="1" dirty="0" err="1" smtClean="0">
                <a:solidFill>
                  <a:srgbClr val="FF00FF"/>
                </a:solidFill>
              </a:rPr>
              <a:t>Odile</a:t>
            </a:r>
            <a:r>
              <a:rPr lang="en-US" b="1" i="1" dirty="0" smtClean="0">
                <a:solidFill>
                  <a:srgbClr val="FF00FF"/>
                </a:solidFill>
              </a:rPr>
              <a:t> (15E)</a:t>
            </a:r>
            <a:endParaRPr lang="en-US" b="1" i="1" dirty="0">
              <a:solidFill>
                <a:srgbClr val="FF00FF"/>
              </a:solidFill>
            </a:endParaRPr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142928" y="1325749"/>
            <a:ext cx="1152472" cy="1036451"/>
            <a:chOff x="2496" y="0"/>
            <a:chExt cx="712" cy="633"/>
          </a:xfrm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2496" y="0"/>
              <a:ext cx="672" cy="633"/>
              <a:chOff x="5088" y="0"/>
              <a:chExt cx="672" cy="633"/>
            </a:xfrm>
          </p:grpSpPr>
          <p:sp>
            <p:nvSpPr>
              <p:cNvPr id="16" name="Oval 5"/>
              <p:cNvSpPr>
                <a:spLocks noChangeAspect="1" noChangeArrowheads="1"/>
              </p:cNvSpPr>
              <p:nvPr/>
            </p:nvSpPr>
            <p:spPr bwMode="auto">
              <a:xfrm>
                <a:off x="5184" y="96"/>
                <a:ext cx="48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7" name="Picture 6" descr="DON Sea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0"/>
                <a:ext cx="672" cy="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2576" y="52"/>
              <a:ext cx="500" cy="519"/>
            </a:xfrm>
            <a:prstGeom prst="ellipse">
              <a:avLst/>
            </a:prstGeom>
            <a:solidFill>
              <a:srgbClr val="000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 descr="white on Dark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0"/>
              <a:ext cx="704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M:\currentwork\COAMPS\verification_framework_ens\figs\alex_realtime2014_ALEPCP\indivcaseplots_intensity_lines\ep152014_intensity_Page_0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86698" r="17269" b="5439"/>
          <a:stretch/>
        </p:blipFill>
        <p:spPr bwMode="auto">
          <a:xfrm>
            <a:off x="587665" y="3195529"/>
            <a:ext cx="1164935" cy="6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556" y="5943600"/>
            <a:ext cx="461271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While the control forecast keeps </a:t>
            </a:r>
            <a:r>
              <a:rPr lang="en-US" sz="1400" b="1" dirty="0" err="1" smtClean="0"/>
              <a:t>Odile</a:t>
            </a:r>
            <a:r>
              <a:rPr lang="en-US" sz="1400" b="1" dirty="0" smtClean="0"/>
              <a:t> offshore (like most</a:t>
            </a:r>
          </a:p>
          <a:p>
            <a:pPr algn="ctr"/>
            <a:r>
              <a:rPr lang="en-US" sz="1400" b="1" dirty="0"/>
              <a:t>m</a:t>
            </a:r>
            <a:r>
              <a:rPr lang="en-US" sz="1400" b="1" dirty="0" smtClean="0"/>
              <a:t>odels at the time), the ensemble indicates a major </a:t>
            </a:r>
          </a:p>
          <a:p>
            <a:pPr algn="ctr"/>
            <a:r>
              <a:rPr lang="en-US" sz="1400" b="1" dirty="0"/>
              <a:t>h</a:t>
            </a:r>
            <a:r>
              <a:rPr lang="en-US" sz="1400" b="1" dirty="0" smtClean="0"/>
              <a:t>urricane landfall on Baja is a possible outcome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3124200"/>
            <a:ext cx="0" cy="244089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346468" y="5106292"/>
            <a:ext cx="7716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77777"/>
                </a:solidFill>
              </a:rPr>
              <a:t>Landfall</a:t>
            </a:r>
            <a:endParaRPr lang="en-US" sz="1400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currentwork\COAMPS\verification_framework_ens\figs\alex_realtime2014_ALEPCP_qc\spread_v_error\spreadskill_scatter_intensity_Page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currentwork\COAMPS\verification_framework_ens\figs\alex_realtime2014_ALEPCP_qc\spread_v_error\spreadskill_scatter_position_Page_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1"/>
          <a:stretch/>
        </p:blipFill>
        <p:spPr bwMode="auto">
          <a:xfrm>
            <a:off x="0" y="246888"/>
            <a:ext cx="4234249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72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47800"/>
            <a:ext cx="5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46811" y="1447800"/>
            <a:ext cx="83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1705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59359" y="3374590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currentwork\COAMPS\verification_framework_ens\figs\alex_realtime2014_ALEPCP_qc\spread_v_error\spreadskill_scatter_intensity_Page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currentwork\COAMPS\verification_framework_ens\figs\alex_realtime2014_ALEPCP_qc\spread_v_error\spreadskill_scatter_position_Page_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5"/>
          <a:stretch/>
        </p:blipFill>
        <p:spPr bwMode="auto">
          <a:xfrm>
            <a:off x="1" y="244380"/>
            <a:ext cx="4275438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96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47800"/>
            <a:ext cx="5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46811" y="1447800"/>
            <a:ext cx="83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1705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59359" y="3374590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currentwork\COAMPS\verification_framework_ens\figs\alex_realtime2014_ALEPCP_qc\spread_v_error\spreadskill_scatter_intensity_Page_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currentwork\COAMPS\verification_framework_ens\figs\alex_realtime2014_ALEPCP_qc\spread_v_error\spreadskill_scatter_position_Page_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9"/>
          <a:stretch/>
        </p:blipFill>
        <p:spPr bwMode="auto">
          <a:xfrm>
            <a:off x="1" y="244380"/>
            <a:ext cx="4267200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371600"/>
            <a:ext cx="1146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120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47800"/>
            <a:ext cx="5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46811" y="1447800"/>
            <a:ext cx="83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1705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59359" y="3374590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556" y="5791200"/>
            <a:ext cx="3776444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track, the relationship between ensemble spread and ensemble mean error is nearly ideal.  Ensemble spread is an excellent predictor of ensemble mean error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791200"/>
            <a:ext cx="37764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intensity, larger spread generally implies larger ensemble mean error, but the relationship is not as strong as for track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604" y="838200"/>
            <a:ext cx="557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Intensity rank histograms</a:t>
            </a:r>
            <a:endParaRPr lang="en-US" sz="2000" b="1" dirty="0"/>
          </a:p>
        </p:txBody>
      </p:sp>
      <p:pic>
        <p:nvPicPr>
          <p:cNvPr id="2050" name="Picture 2" descr="M:\currentwork\COAMPS\verification_framework_ens\figs\alex_realtime2014_ALEPCP_qc\rank_histogram\rank_histogram_ver2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6" y="1371598"/>
            <a:ext cx="2726516" cy="22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currentwork\COAMPS\verification_framework_ens\figs\alex_realtime2014_ALEPCP_qc\rank_histogram\rank_histogram_ver2_Pag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94252"/>
            <a:ext cx="2726516" cy="22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currentwork\COAMPS\verification_framework_ens\figs\alex_realtime2014_ALEPCP_qc\rank_histogram\rank_histogram_ver2_Page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84" y="1394252"/>
            <a:ext cx="2726516" cy="22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currentwork\COAMPS\verification_framework_ens\figs\alex_realtime2014_ALEPCP_qc\rank_histogram\rank_histogram_ver2_Page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726516" cy="22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:\currentwork\COAMPS\verification_framework_ens\figs\alex_realtime2014_ALEPCP_qc\rank_histogram\rank_histogram_ver2_Page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84" y="3810000"/>
            <a:ext cx="2726516" cy="22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490246"/>
            <a:ext cx="1209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6-24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490246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30-48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962400"/>
            <a:ext cx="15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102-120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962400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78-96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1490246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54-72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370218" y="2411024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428645" y="49627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66955" y="49627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428187" y="2371956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437666" y="23719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22315" y="4191000"/>
            <a:ext cx="2564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all the blue bars near the red line, indicating equal probability observation falls between any two ranked ensemble member (or falls outside either end of ensemble)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1876" y="6160532"/>
            <a:ext cx="8603524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There is overpopulation of the right-most bin (all ensemble member forecasts &lt; observed intensity), </a:t>
            </a:r>
          </a:p>
          <a:p>
            <a:pPr algn="ctr"/>
            <a:r>
              <a:rPr lang="en-US" sz="1400" b="1" dirty="0"/>
              <a:t>b</a:t>
            </a:r>
            <a:r>
              <a:rPr lang="en-US" sz="1400" b="1" dirty="0" smtClean="0"/>
              <a:t>ut otherwise the rank histograms look quite good.  Bias of intensity forecasts is a problem.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2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3870" y="150167"/>
            <a:ext cx="50527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Conclusions for COAMPS-TC ensemble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659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The COAMPS-TC ensemble reliably ran in real-time, producing 353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forecasts of Atlantic, Eastern Pacific, and Central Pacific TCs during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the 3 month demonstration 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37137"/>
            <a:ext cx="789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For track the accuracy of the ensemble mean is similar to that of the </a:t>
            </a:r>
          </a:p>
          <a:p>
            <a:r>
              <a:rPr lang="en-US" sz="2000" b="1" dirty="0" smtClean="0"/>
              <a:t>      control member, but for intensity the ensemble mean is superior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254514"/>
            <a:ext cx="7795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The spread of the track prediction is consistent with the error of the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ensemble mean, and is a good predictor of ensemble mean error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191000"/>
            <a:ext cx="8101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Bias of intensity forecasts hurts performance in probabilistic validation,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but the </a:t>
            </a:r>
            <a:r>
              <a:rPr lang="en-US" sz="2000" b="1" smtClean="0"/>
              <a:t>results show </a:t>
            </a:r>
            <a:r>
              <a:rPr lang="en-US" sz="2000" b="1" dirty="0" smtClean="0"/>
              <a:t>promise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387" y="990600"/>
            <a:ext cx="347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2014 real-time forecast sample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990600"/>
            <a:ext cx="3382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Retrospective forecast sample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84800"/>
              </p:ext>
            </p:extLst>
          </p:nvPr>
        </p:nvGraphicFramePr>
        <p:xfrm>
          <a:off x="750646" y="1524000"/>
          <a:ext cx="3090141" cy="267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6494"/>
                <a:gridCol w="903047"/>
                <a:gridCol w="99060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Number/Year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Forecasts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03L /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Bertha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04L /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Cristobal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05L</a:t>
                      </a:r>
                      <a:r>
                        <a:rPr lang="en-US" sz="1400" baseline="0" dirty="0" smtClean="0"/>
                        <a:t> /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Dolly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06L /</a:t>
                      </a:r>
                      <a:r>
                        <a:rPr lang="en-US" sz="1400" baseline="0" dirty="0" smtClean="0"/>
                        <a:t>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Edouard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08L</a:t>
                      </a:r>
                      <a:r>
                        <a:rPr lang="en-US" sz="1400" baseline="0" dirty="0" smtClean="0"/>
                        <a:t> /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Gonzalo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09L / 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Hanna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34689" y="4368225"/>
            <a:ext cx="2401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96 total forecast cases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Forecasts run every 6 h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0198"/>
              </p:ext>
            </p:extLst>
          </p:nvPr>
        </p:nvGraphicFramePr>
        <p:xfrm>
          <a:off x="5196657" y="1524000"/>
          <a:ext cx="3109143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4143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Number/Year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Forecasts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09L /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Irene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12L /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05L /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Ernesto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09L /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Isaac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14L /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Nadine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18L /</a:t>
                      </a:r>
                      <a:r>
                        <a:rPr lang="en-US" sz="1400" baseline="0" dirty="0" smtClean="0"/>
                        <a:t>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07L /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Gabrielle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09L / 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Humberto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20008" y="5105400"/>
            <a:ext cx="25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133 total forecast cases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Forecasts run every 12 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898922"/>
            <a:ext cx="64008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Following slides use 2014 real-time forecast sample in calculating means, </a:t>
            </a:r>
          </a:p>
          <a:p>
            <a:pPr algn="ctr"/>
            <a:r>
              <a:rPr lang="en-US" sz="1400" b="1" dirty="0"/>
              <a:t>b</a:t>
            </a:r>
            <a:r>
              <a:rPr lang="en-US" sz="1400" b="1" dirty="0" smtClean="0"/>
              <a:t>ut other validation metrics use the larger retrospective forecast sample.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713" y="825457"/>
            <a:ext cx="514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2014 real-time track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108" y="6064081"/>
            <a:ext cx="20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181600"/>
            <a:ext cx="21402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 requirements</a:t>
            </a:r>
            <a:r>
              <a:rPr lang="en-US" sz="1200" dirty="0" smtClean="0"/>
              <a:t>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9 of 11 members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17 of 21 members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8 of 10 members</a:t>
            </a:r>
          </a:p>
          <a:p>
            <a:r>
              <a:rPr lang="en-US" sz="1200" u="sng" dirty="0" smtClean="0"/>
              <a:t>Combo</a:t>
            </a:r>
            <a:r>
              <a:rPr lang="en-US" sz="1200" dirty="0" smtClean="0"/>
              <a:t>: 34 of 42 members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41126" y="3886200"/>
            <a:ext cx="17895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Control forecasts: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C00C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HW00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GP00</a:t>
            </a:r>
          </a:p>
          <a:p>
            <a:r>
              <a:rPr lang="en-US" sz="1200" u="sng" dirty="0" smtClean="0"/>
              <a:t>Combo </a:t>
            </a:r>
            <a:r>
              <a:rPr lang="en-US" sz="1200" dirty="0" smtClean="0"/>
              <a:t>:  Consensus of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C00C, HW00, and GP00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02242" y="1447800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individual model, ensemble mean has accuracy similar to control member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3093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Combined ensemble mean has accuracy similar to consensus of three control members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2" descr="M:\currentwork\COAMPS\verification_framework_auto\figs\2014jointens\realtime2014\meanandcontrol8way_compare\summary_orig\overall_summary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 bwMode="auto">
          <a:xfrm>
            <a:off x="134112" y="1577946"/>
            <a:ext cx="5733288" cy="50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9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713" y="825457"/>
            <a:ext cx="514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2014 real-time track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108" y="6064081"/>
            <a:ext cx="20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181600"/>
            <a:ext cx="21402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 requirements</a:t>
            </a:r>
            <a:r>
              <a:rPr lang="en-US" sz="1200" dirty="0" smtClean="0"/>
              <a:t>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9 of 11 members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17 of 21 members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8 of 10 members</a:t>
            </a:r>
          </a:p>
          <a:p>
            <a:r>
              <a:rPr lang="en-US" sz="1200" u="sng" dirty="0" smtClean="0"/>
              <a:t>Combo</a:t>
            </a:r>
            <a:r>
              <a:rPr lang="en-US" sz="1200" dirty="0" smtClean="0"/>
              <a:t>: 34 of 42 members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02242" y="1447800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individual model, ensemble mean has accuracy similar to control member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3093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Combined ensemble mean has accuracy similar to consensus of three control members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M:\currentwork\COAMPS\verification_framework_auto\figs\2014jointens\realtime2014\meanandcontrol8way_compare\summary\overall_summary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/>
          <a:stretch/>
        </p:blipFill>
        <p:spPr bwMode="auto">
          <a:xfrm>
            <a:off x="137160" y="1586038"/>
            <a:ext cx="5733288" cy="50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7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currentwork\COAMPS\verification_framework_auto\figs\2014jointens\realtime2014\meanandcontrol8way_compare\summary_intensityonly_orig\all_intensityerr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/>
          <a:stretch/>
        </p:blipFill>
        <p:spPr bwMode="auto">
          <a:xfrm>
            <a:off x="137160" y="1545578"/>
            <a:ext cx="5733288" cy="50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1713" y="825457"/>
            <a:ext cx="553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2014 real-time intensity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2242" y="1447800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individual model, ensemble mean has improved accuracy relative to the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3093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Combined ensemble mean has accuracy similar to consensus of three control members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5181600"/>
            <a:ext cx="21402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 requirements</a:t>
            </a:r>
            <a:r>
              <a:rPr lang="en-US" sz="1200" dirty="0" smtClean="0"/>
              <a:t>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9 of 11 members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17 of 21 members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8 of 10 members</a:t>
            </a:r>
          </a:p>
          <a:p>
            <a:r>
              <a:rPr lang="en-US" sz="1200" u="sng" dirty="0" smtClean="0"/>
              <a:t>Combo</a:t>
            </a:r>
            <a:r>
              <a:rPr lang="en-US" sz="1200" dirty="0" smtClean="0"/>
              <a:t>: 34 of 42 members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41126" y="3886200"/>
            <a:ext cx="17895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Control forecasts: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C00C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HW00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GP00</a:t>
            </a:r>
          </a:p>
          <a:p>
            <a:r>
              <a:rPr lang="en-US" sz="1200" u="sng" dirty="0" smtClean="0"/>
              <a:t>Combo </a:t>
            </a:r>
            <a:r>
              <a:rPr lang="en-US" sz="1200" dirty="0" smtClean="0"/>
              <a:t>:  Consensus of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C00C, HW00, and GP00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096000"/>
            <a:ext cx="20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1293911"/>
            <a:ext cx="3737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Solid: Mean absolute error   Dashed: Mean error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:\currentwork\COAMPS\verification_framework_auto\figs\2014jointens\realtime2014\meanandcontrol8way_compare\summary_intensityonly\all_intensityerr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/>
          <a:stretch/>
        </p:blipFill>
        <p:spPr bwMode="auto">
          <a:xfrm>
            <a:off x="137160" y="1537486"/>
            <a:ext cx="5733288" cy="50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1713" y="825457"/>
            <a:ext cx="553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2014 real-time intensity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2242" y="1447800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individual model, ensemble mean has improved accuracy relative to the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3093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Combined ensemble mean has accuracy similar to consensus of three control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293911"/>
            <a:ext cx="3737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Solid: Mean absolute error   Dashed: Mean error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096000"/>
            <a:ext cx="20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5181600"/>
            <a:ext cx="21402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 requirements</a:t>
            </a:r>
            <a:r>
              <a:rPr lang="en-US" sz="1200" dirty="0" smtClean="0"/>
              <a:t>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9 of 11 members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17 of 21 members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8 of 10 members</a:t>
            </a:r>
          </a:p>
          <a:p>
            <a:r>
              <a:rPr lang="en-US" sz="1200" u="sng" dirty="0" smtClean="0"/>
              <a:t>Combo</a:t>
            </a:r>
            <a:r>
              <a:rPr lang="en-US" sz="1200" dirty="0" smtClean="0"/>
              <a:t>: 34 of 42 members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939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3575" y="128731"/>
            <a:ext cx="1136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Outline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b="1" dirty="0" smtClean="0"/>
              <a:t>2014 COAMPS-TC real-time ensemble demonstration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824335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(2)  COAMPS-TC ensemble results &amp; conclusions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433935"/>
            <a:ext cx="7696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(3) COAMPS-TC/HWRF/GFDL combined ensemble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results &amp; conclusions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</a:t>
            </a:r>
            <a:r>
              <a:rPr lang="en-US" sz="2000" b="1" dirty="0" smtClean="0">
                <a:solidFill>
                  <a:srgbClr val="FF0000"/>
                </a:solidFill>
              </a:rPr>
              <a:t>Ensemble spread</a:t>
            </a:r>
            <a:r>
              <a:rPr lang="en-US" sz="2000" b="1" dirty="0" smtClean="0"/>
              <a:t> vs. </a:t>
            </a:r>
            <a:r>
              <a:rPr lang="en-US" sz="2000" b="1" dirty="0" smtClean="0">
                <a:solidFill>
                  <a:srgbClr val="0000FF"/>
                </a:solidFill>
              </a:rPr>
              <a:t>Ensemble mean error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" y="1524000"/>
            <a:ext cx="4463891" cy="397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1295400"/>
            <a:ext cx="234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2014 real-time sample</a:t>
            </a:r>
            <a:endParaRPr lang="en-US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0687" y="5026223"/>
            <a:ext cx="20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407" y="5715000"/>
            <a:ext cx="38100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track, average ensemble spread and average ensemble mean error are comparable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20</a:t>
            </a:fld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4" y="1493044"/>
            <a:ext cx="443912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40493" y="1295400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2014 real-time sample</a:t>
            </a:r>
            <a:endParaRPr lang="en-US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6487" y="5026223"/>
            <a:ext cx="20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3978" y="5715000"/>
            <a:ext cx="4217622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intensity, spread is comparable to ensemble mean error early on, but then grows at a slower rate </a:t>
            </a:r>
          </a:p>
        </p:txBody>
      </p:sp>
    </p:spTree>
    <p:extLst>
      <p:ext uri="{BB962C8B-B14F-4D97-AF65-F5344CB8AC3E}">
        <p14:creationId xmlns:p14="http://schemas.microsoft.com/office/powerpoint/2010/main" val="251037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M:\currentwork\COAMPS\verification_framework_ens\figs\HWRFCOAMPSGFDLretro\atlantic_commoncases\spread_v_error\spreadskill_scatter_intensity_Page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M:\currentwork\COAMPS\verification_framework_ens\figs\HWRFCOAMPSGFDLretro\atlantic_commoncases\spread_v_error\spreadskill_scatter_position_Page_0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3"/>
          <a:stretch/>
        </p:blipFill>
        <p:spPr bwMode="auto">
          <a:xfrm>
            <a:off x="0" y="244380"/>
            <a:ext cx="424878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35382" y="5396136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271945" y="3380299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1752600"/>
            <a:ext cx="190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Retro sample</a:t>
            </a:r>
            <a:endParaRPr lang="en-US" sz="1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025" y="5396136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61673" y="3380299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48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43" y="1752600"/>
            <a:ext cx="165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Retro sample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M:\currentwork\COAMPS\verification_framework_ens\figs\HWRFCOAMPSGFDLretro\atlantic_commoncases\spread_v_error\spreadskill_scatter_intensity_Page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35382" y="5396136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271945" y="3380299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1752600"/>
            <a:ext cx="190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Retro sample</a:t>
            </a:r>
            <a:endParaRPr lang="en-US" sz="1400" b="1" i="1" dirty="0"/>
          </a:p>
        </p:txBody>
      </p:sp>
      <p:pic>
        <p:nvPicPr>
          <p:cNvPr id="7171" name="Picture 3" descr="M:\currentwork\COAMPS\verification_framework_ens\figs\HWRFCOAMPSGFDLretro\atlantic_commoncases\spread_v_error\spreadskill_scatter_position_Page_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2"/>
          <a:stretch/>
        </p:blipFill>
        <p:spPr bwMode="auto">
          <a:xfrm>
            <a:off x="0" y="244380"/>
            <a:ext cx="4256411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025" y="5396136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61673" y="3380299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72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43" y="1752600"/>
            <a:ext cx="165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Retro sample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M:\currentwork\COAMPS\verification_framework_ens\figs\HWRFCOAMPSGFDLretro\atlantic_commoncases\spread_v_error\spreadskill_scatter_intensity_Page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35382" y="5396136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271945" y="3380299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pic>
        <p:nvPicPr>
          <p:cNvPr id="8195" name="Picture 3" descr="M:\currentwork\COAMPS\verification_framework_ens\figs\HWRFCOAMPSGFDLretro\atlantic_commoncases\spread_v_error\spreadskill_scatter_position_Page_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1"/>
          <a:stretch/>
        </p:blipFill>
        <p:spPr bwMode="auto">
          <a:xfrm>
            <a:off x="0" y="244380"/>
            <a:ext cx="4280687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025" y="5396136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61673" y="3380299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96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43" y="1752600"/>
            <a:ext cx="165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Retro sample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24400" y="1752600"/>
            <a:ext cx="190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Retro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520954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M:\currentwork\COAMPS\verification_framework_ens\figs\HWRFCOAMPSGFDLretro\atlantic_commoncases\spread_v_error\spreadskill_scatter_intensity_Page_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M:\currentwork\COAMPS\verification_framework_ens\figs\HWRFCOAMPSGFDLretro\atlantic_commoncases\spread_v_error\spreadskill_scatter_position_Page_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2"/>
          <a:stretch/>
        </p:blipFill>
        <p:spPr bwMode="auto">
          <a:xfrm>
            <a:off x="0" y="244380"/>
            <a:ext cx="4272595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025" y="5396136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61673" y="3380299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146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120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43" y="1752600"/>
            <a:ext cx="165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Retro sample</a:t>
            </a:r>
            <a:endParaRPr lang="en-US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791200"/>
            <a:ext cx="656309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bin-averaged results generally show a positive correlation between spread and</a:t>
            </a:r>
          </a:p>
          <a:p>
            <a:pPr algn="ctr"/>
            <a:r>
              <a:rPr lang="en-US" sz="1400" b="1" dirty="0"/>
              <a:t>e</a:t>
            </a:r>
            <a:r>
              <a:rPr lang="en-US" sz="1400" b="1" dirty="0" smtClean="0"/>
              <a:t>nsemble mean error.  On average, predictions with relatively large spread have</a:t>
            </a:r>
          </a:p>
          <a:p>
            <a:pPr algn="ctr"/>
            <a:r>
              <a:rPr lang="en-US" sz="1400" b="1" dirty="0"/>
              <a:t>r</a:t>
            </a:r>
            <a:r>
              <a:rPr lang="en-US" sz="1400" b="1" dirty="0" smtClean="0"/>
              <a:t>elatively large ensemble mean error.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35382" y="5396136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71945" y="3380299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1752600"/>
            <a:ext cx="190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Retro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62507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:\currentwork\COAMPS\verification_framework_ens\figs\HWRFCOAMPSGFDLretro\atlantic_commoncases\rank_histogram\rank_histogram_Page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95" y="3810000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currentwork\COAMPS\verification_framework_ens\figs\HWRFCOAMPSGFDLretro\atlantic_commoncases\rank_histogram\rank_histogram_Pag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5" y="3810000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currentwork\COAMPS\verification_framework_ens\figs\HWRFCOAMPSGFDLretro\atlantic_commoncases\rank_histogram\rank_histogram_Page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95" y="1371600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currentwork\COAMPS\verification_framework_ens\figs\HWRFCOAMPSGFDLretro\atlantic_commoncases\rank_histogram\rank_histogram_Page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currentwork\COAMPS\verification_framework_ens\figs\HWRFCOAMPSGFDLretro\atlantic_commoncases\rank_histogram\rank_histogram_Page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7" y="1360972"/>
            <a:ext cx="2774123" cy="2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604" y="838200"/>
            <a:ext cx="557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Intensity rank histograms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490246"/>
            <a:ext cx="1209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6-24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490246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30-48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962400"/>
            <a:ext cx="15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102-120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962400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78-96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490246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54-72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70218" y="2411024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28645" y="49627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66955" y="49627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28187" y="2371956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37666" y="23719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22315" y="4191000"/>
            <a:ext cx="2564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all the blue bars near the red line, indicating equal probability observation falls between any two ranked ensemble member (or falls outside either end of ensemble)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23646" y="6258580"/>
            <a:ext cx="56388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bins on the ends of the histogram tend to be overpopulated.  The is due both to bias and to </a:t>
            </a:r>
            <a:r>
              <a:rPr lang="en-US" sz="1400" b="1" dirty="0" err="1" smtClean="0"/>
              <a:t>underdispersion</a:t>
            </a:r>
            <a:r>
              <a:rPr lang="en-US" sz="1400" b="1" dirty="0" smtClean="0"/>
              <a:t> of the ensemble.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1143000"/>
            <a:ext cx="1166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Retro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01754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8428" y="150167"/>
            <a:ext cx="478714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Conclusions for combined ensemble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94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The sample size for the 2014 Atlantic basin real-time demonstration is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</a:t>
            </a:r>
            <a:r>
              <a:rPr lang="en-US" sz="2000" b="1" dirty="0" smtClean="0"/>
              <a:t>quite small, but in concert with the retro sample we have a reasonable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basis for evaluating the performance of the combined ensemble.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7914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From a deterministic prediction perspective, the combined ensemble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mean does not have clearly superior track and intensity accuracy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compared to the 3-model control consensus.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78624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From a probabilistic prediction perspective, the combined ensemble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shows promise in identifying cases with potential for unusually large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or small ensemble mean error.  The reliability of ensemble intensity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forecasts is decent, but improvements to model bias and dispersion </a:t>
            </a:r>
            <a:endParaRPr lang="en-US" sz="2000" b="1" dirty="0"/>
          </a:p>
          <a:p>
            <a:r>
              <a:rPr lang="en-US" sz="2000" b="1" dirty="0" smtClean="0"/>
              <a:t>      of the ensemble are needed to ensure the observed intensity does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not fall outside the ensemble envelope too often.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76101" y="150863"/>
            <a:ext cx="17745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Future plans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681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u="sng" dirty="0" smtClean="0"/>
              <a:t>Atlantic</a:t>
            </a:r>
            <a:r>
              <a:rPr lang="en-US" dirty="0" smtClean="0"/>
              <a:t>: 1 control + 10 perturbed members, 3/9/27 km resolution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733490"/>
            <a:ext cx="757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u="sng" dirty="0" smtClean="0"/>
              <a:t>Eastern Pacific</a:t>
            </a:r>
            <a:r>
              <a:rPr lang="en-US" dirty="0" smtClean="0"/>
              <a:t>: 1 control + 10 perturbed members, 5/15/45 km resolution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114490"/>
            <a:ext cx="766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u="sng" dirty="0" smtClean="0"/>
              <a:t>Western Pacific</a:t>
            </a:r>
            <a:r>
              <a:rPr lang="en-US" dirty="0" smtClean="0"/>
              <a:t>: 1 control + 10 perturbed members, 5/15/45 km resolution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624" y="3733800"/>
            <a:ext cx="770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</a:t>
            </a:r>
            <a:r>
              <a:rPr lang="en-US" dirty="0" smtClean="0"/>
              <a:t>ew products for website (ensemble mean fields, postage stamp plots, etc.) </a:t>
            </a:r>
          </a:p>
          <a:p>
            <a:r>
              <a:rPr lang="en-US" dirty="0"/>
              <a:t> </a:t>
            </a:r>
            <a:r>
              <a:rPr lang="en-US" dirty="0" smtClean="0"/>
              <a:t>      to add to existing track and intensity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503" y="3124200"/>
            <a:ext cx="865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Work on increasing intensity spread (additional moisture perturbations at initial time?)</a:t>
            </a:r>
          </a:p>
          <a:p>
            <a:r>
              <a:rPr lang="en-US" dirty="0"/>
              <a:t> </a:t>
            </a:r>
            <a:r>
              <a:rPr lang="en-US" dirty="0" smtClean="0"/>
              <a:t>      and reducing intensity bias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549" y="4380131"/>
            <a:ext cx="598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New validation metrics for rapid intensification prediction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720" y="5105400"/>
            <a:ext cx="688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Continue collaboration with NOAA partners to bring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together the combined multi-model TC ensemble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4996" y="895290"/>
            <a:ext cx="580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2015 COAMPS-TC real-time ensemble demonstration</a:t>
            </a:r>
            <a:endParaRPr lang="en-US" sz="20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2724090"/>
            <a:ext cx="5333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Continue development of COAMPS-TC ensemble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4683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50863"/>
            <a:ext cx="16254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Extra slides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6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713" y="825457"/>
            <a:ext cx="417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Retro track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/>
          <a:stretch/>
        </p:blipFill>
        <p:spPr bwMode="auto">
          <a:xfrm>
            <a:off x="98107" y="1371600"/>
            <a:ext cx="5845493" cy="515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801380"/>
            <a:ext cx="206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</a:p>
          <a:p>
            <a:r>
              <a:rPr lang="en-US" sz="1400" b="1" dirty="0" smtClean="0">
                <a:solidFill>
                  <a:srgbClr val="F8F8F8"/>
                </a:solidFill>
              </a:rPr>
              <a:t>Forecasts run every 12 h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715000"/>
            <a:ext cx="21402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 requirements</a:t>
            </a:r>
            <a:r>
              <a:rPr lang="en-US" sz="1200" dirty="0" smtClean="0"/>
              <a:t>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9 of 11 members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17 of 21 members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8 of 10 members</a:t>
            </a:r>
          </a:p>
          <a:p>
            <a:r>
              <a:rPr lang="en-US" sz="1200" u="sng" dirty="0" smtClean="0"/>
              <a:t>Combo</a:t>
            </a:r>
            <a:r>
              <a:rPr lang="en-US" sz="1200" dirty="0" smtClean="0"/>
              <a:t>: 34 of 42 members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41126" y="4419600"/>
            <a:ext cx="17895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Control forecasts: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C00C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HW00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GP00</a:t>
            </a:r>
          </a:p>
          <a:p>
            <a:r>
              <a:rPr lang="en-US" sz="1200" u="sng" dirty="0" smtClean="0"/>
              <a:t>Combo </a:t>
            </a:r>
            <a:r>
              <a:rPr lang="en-US" sz="1200" dirty="0" smtClean="0"/>
              <a:t>:  Consensus of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C00C, HW00, and GP00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2242" y="1447800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individual model, ensemble mean has accuracy similar to control member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3093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Combined ensemble mean has accuracy similar to consensus of three control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2237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 the much larger retro sample, combo control and ensemble mean outperform component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:\moskaitis\transfer\bigmap_loop\bigmaploop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02" y="1915189"/>
            <a:ext cx="6657198" cy="51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0166"/>
            <a:ext cx="69259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2014 COAMPS-TC real-time ensemble demonstration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438870"/>
            <a:ext cx="5556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 unperturbed control + 10 perturbed members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3/9/27 km resolution in Atlantic, 5/15/45 km in Pacific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Forecasts every 6 h out to 120 h lead 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1025512"/>
            <a:ext cx="3360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Basic ensemble configuration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087" y="990600"/>
            <a:ext cx="19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Forecast sample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9528"/>
              </p:ext>
            </p:extLst>
          </p:nvPr>
        </p:nvGraphicFramePr>
        <p:xfrm>
          <a:off x="262703" y="1524000"/>
          <a:ext cx="2328097" cy="492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7897"/>
                <a:gridCol w="838200"/>
                <a:gridCol w="762000"/>
              </a:tblGrid>
              <a:tr h="16042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Number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Name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Forecasts</a:t>
                      </a:r>
                      <a:endParaRPr lang="en-US" sz="1100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03L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Bertha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04L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Cristobal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05L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Dolly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06L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Edouard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34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07L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Fay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08L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Gonzalo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09L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Hanna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Karina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34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Lowell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Marie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Norbert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Odile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TD</a:t>
                      </a:r>
                      <a:r>
                        <a:rPr lang="en-US" sz="1100" b="1" baseline="0" dirty="0" smtClean="0"/>
                        <a:t> 16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Polo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26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Rachel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26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Simon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Vance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/>
                </a:tc>
              </a:tr>
              <a:tr h="160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02C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Ana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2096822" y="2579178"/>
            <a:ext cx="1320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131 Atlantic cases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822348" y="4883255"/>
            <a:ext cx="1966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222 </a:t>
            </a:r>
            <a:r>
              <a:rPr lang="en-US" sz="1200" b="1" dirty="0" err="1" smtClean="0"/>
              <a:t>EastPac</a:t>
            </a:r>
            <a:r>
              <a:rPr lang="en-US" sz="1200" b="1" dirty="0" smtClean="0"/>
              <a:t> + </a:t>
            </a:r>
            <a:r>
              <a:rPr lang="en-US" sz="1200" b="1" dirty="0" err="1" smtClean="0"/>
              <a:t>CentPac</a:t>
            </a:r>
            <a:r>
              <a:rPr lang="en-US" sz="1200" b="1" dirty="0" smtClean="0"/>
              <a:t> cases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5779477"/>
            <a:ext cx="1684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Track plot for every 4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Atlantic basin COAMPS-TC ensemble forecast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(1)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713" y="825457"/>
            <a:ext cx="4566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Retro intensity</a:t>
            </a:r>
            <a:endParaRPr lang="en-US" sz="2000" b="1" dirty="0">
              <a:solidFill>
                <a:srgbClr val="33CC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/>
          <a:stretch/>
        </p:blipFill>
        <p:spPr bwMode="auto">
          <a:xfrm>
            <a:off x="76200" y="1507524"/>
            <a:ext cx="5764530" cy="51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5715000"/>
            <a:ext cx="21402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Ensemble mean requirements</a:t>
            </a:r>
            <a:r>
              <a:rPr lang="en-US" sz="1200" dirty="0" smtClean="0"/>
              <a:t>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9 of 11 members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17 of 21 members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8 of 10 members</a:t>
            </a:r>
          </a:p>
          <a:p>
            <a:r>
              <a:rPr lang="en-US" sz="1200" u="sng" dirty="0" smtClean="0"/>
              <a:t>Combo</a:t>
            </a:r>
            <a:r>
              <a:rPr lang="en-US" sz="1200" dirty="0" smtClean="0"/>
              <a:t>: 34 of 42 members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41126" y="4419600"/>
            <a:ext cx="17895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Control forecasts:</a:t>
            </a:r>
          </a:p>
          <a:p>
            <a:r>
              <a:rPr lang="en-US" sz="1200" u="sng" dirty="0" smtClean="0"/>
              <a:t>COAMPS-TC</a:t>
            </a:r>
            <a:r>
              <a:rPr lang="en-US" sz="1200" dirty="0" smtClean="0"/>
              <a:t>: C00C</a:t>
            </a:r>
          </a:p>
          <a:p>
            <a:r>
              <a:rPr lang="en-US" sz="1200" u="sng" dirty="0" smtClean="0"/>
              <a:t>HWRF</a:t>
            </a:r>
            <a:r>
              <a:rPr lang="en-US" sz="1200" dirty="0" smtClean="0"/>
              <a:t>: HW00</a:t>
            </a:r>
          </a:p>
          <a:p>
            <a:r>
              <a:rPr lang="en-US" sz="1200" u="sng" dirty="0" smtClean="0"/>
              <a:t>GFDL</a:t>
            </a:r>
            <a:r>
              <a:rPr lang="en-US" sz="1200" dirty="0" smtClean="0"/>
              <a:t>: GP00</a:t>
            </a:r>
          </a:p>
          <a:p>
            <a:r>
              <a:rPr lang="en-US" sz="1200" u="sng" dirty="0" smtClean="0"/>
              <a:t>Combo </a:t>
            </a:r>
            <a:r>
              <a:rPr lang="en-US" sz="1200" dirty="0" smtClean="0"/>
              <a:t>:  Consensus of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C00C, HW00, and GP00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02242" y="1447800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individual model, ensemble mean has improved accuracy relative to the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3093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Combined ensemble mean has accuracy similar to consensus of three control members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223736"/>
            <a:ext cx="2813157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 the much larger retro sample, combo control and ensemble mean outperform component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293911"/>
            <a:ext cx="3737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Solid: Mean absolute error   Dashed: Mean error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087" y="5943600"/>
            <a:ext cx="206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</a:p>
          <a:p>
            <a:r>
              <a:rPr lang="en-US" sz="1400" b="1" dirty="0" smtClean="0">
                <a:solidFill>
                  <a:srgbClr val="F8F8F8"/>
                </a:solidFill>
              </a:rPr>
              <a:t>Forecasts run every 12 h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11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</a:t>
            </a:r>
            <a:r>
              <a:rPr lang="en-US" sz="2000" b="1" dirty="0" smtClean="0">
                <a:solidFill>
                  <a:srgbClr val="FF0000"/>
                </a:solidFill>
              </a:rPr>
              <a:t>Ensemble spread</a:t>
            </a:r>
            <a:r>
              <a:rPr lang="en-US" sz="2000" b="1" dirty="0" smtClean="0"/>
              <a:t> vs. </a:t>
            </a:r>
            <a:r>
              <a:rPr lang="en-US" sz="2000" b="1" dirty="0" smtClean="0">
                <a:solidFill>
                  <a:srgbClr val="0000FF"/>
                </a:solidFill>
              </a:rPr>
              <a:t>Ensemble mean error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69" y="1524000"/>
            <a:ext cx="4420553" cy="39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1295400"/>
            <a:ext cx="190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Retro sample</a:t>
            </a:r>
            <a:endParaRPr lang="en-US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799" y="4876800"/>
            <a:ext cx="206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</a:p>
          <a:p>
            <a:r>
              <a:rPr lang="en-US" sz="1400" b="1" dirty="0" smtClean="0">
                <a:solidFill>
                  <a:srgbClr val="F8F8F8"/>
                </a:solidFill>
              </a:rPr>
              <a:t>Forecasts run every 12 h 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31</a:t>
            </a:fld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" y="1524000"/>
            <a:ext cx="4426744" cy="397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40455" y="1295400"/>
            <a:ext cx="165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Retro sample</a:t>
            </a:r>
            <a:endParaRPr lang="en-US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628" y="4876800"/>
            <a:ext cx="206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</a:p>
          <a:p>
            <a:r>
              <a:rPr lang="en-US" sz="1400" b="1" dirty="0" smtClean="0">
                <a:solidFill>
                  <a:srgbClr val="F8F8F8"/>
                </a:solidFill>
              </a:rPr>
              <a:t>Forecasts run every 12 h </a:t>
            </a:r>
            <a:endParaRPr lang="en-US" sz="14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8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M:\currentwork\COAMPS\verification_framework_ens\figs\HWRFCOAMPSGFDLrealtime2014\spread_v_error\spreadskill_scatter_intensity_Page_0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9"/>
          <a:stretch/>
        </p:blipFill>
        <p:spPr bwMode="auto">
          <a:xfrm>
            <a:off x="4267200" y="244380"/>
            <a:ext cx="4267200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:\currentwork\COAMPS\verification_framework_ens\figs\HWRFCOAMPSGFDLrealtime2014\spread_v_error\spreadskill_scatter_position_Page_0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1"/>
          <a:stretch/>
        </p:blipFill>
        <p:spPr bwMode="auto">
          <a:xfrm>
            <a:off x="0" y="244380"/>
            <a:ext cx="4234249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48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234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2014 real-time sample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7799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70562" y="3394363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799" y="1752600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2014 real-time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51296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M:\currentwork\COAMPS\verification_framework_ens\figs\HWRFCOAMPSGFDLrealtime2014\spread_v_error\spreadskill_scatter_intensity_Page_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9"/>
          <a:stretch/>
        </p:blipFill>
        <p:spPr bwMode="auto">
          <a:xfrm>
            <a:off x="4267200" y="244380"/>
            <a:ext cx="4267200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:\currentwork\COAMPS\verification_framework_ens\figs\HWRFCOAMPSGFDLrealtime2014\spread_v_error\spreadskill_scatter_position_Page_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1"/>
          <a:stretch/>
        </p:blipFill>
        <p:spPr bwMode="auto">
          <a:xfrm>
            <a:off x="0" y="244380"/>
            <a:ext cx="4234249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72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234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2014 real-time sample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7799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70562" y="3394363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799" y="1752600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2014 real-time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29710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M:\currentwork\COAMPS\verification_framework_ens\figs\HWRFCOAMPSGFDLrealtime2014\spread_v_error\spreadskill_scatter_intensity_Page_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5"/>
          <a:stretch/>
        </p:blipFill>
        <p:spPr bwMode="auto">
          <a:xfrm>
            <a:off x="4267200" y="244380"/>
            <a:ext cx="4250724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:\currentwork\COAMPS\verification_framework_ens\figs\HWRFCOAMPSGFDLrealtime2014\spread_v_error\spreadskill_scatter_position_Page_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/>
          <a:stretch/>
        </p:blipFill>
        <p:spPr bwMode="auto">
          <a:xfrm>
            <a:off x="1" y="244380"/>
            <a:ext cx="4291914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96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234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2014 real-time sample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7799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70562" y="3394363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799" y="1752600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2014 real-time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806243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M:\currentwork\COAMPS\verification_framework_ens\figs\HWRFCOAMPSGFDLrealtime2014\spread_v_error\spreadskill_scatter_intensity_Page_2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7"/>
          <a:stretch/>
        </p:blipFill>
        <p:spPr bwMode="auto">
          <a:xfrm>
            <a:off x="4267200" y="244380"/>
            <a:ext cx="4242486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:\currentwork\COAMPS\verification_framework_ens\figs\HWRFCOAMPSGFDLrealtime2014\spread_v_error\spreadskill_scatter_position_Page_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9"/>
          <a:stretch/>
        </p:blipFill>
        <p:spPr bwMode="auto">
          <a:xfrm>
            <a:off x="1" y="244380"/>
            <a:ext cx="4267200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146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120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234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Track: 2014 real-time sample</a:t>
            </a:r>
            <a:endParaRPr lang="en-US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7799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70562" y="3394363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76799" y="1752600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Intensity: 2014 real-time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201848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:\currentwork\COAMPS\verification_framework_ens\figs\HWRFCOAMPSGFDLrealtime2014\rank_histogram\rankhistogram_Page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7401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currentwork\COAMPS\verification_framework_ens\figs\HWRFCOAMPSGFDLrealtime2014\rank_histogram\rankhistogram_Pag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7402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currentwork\COAMPS\verification_framework_ens\figs\HWRFCOAMPSGFDLrealtime2014\rank_histogram\rankhistogram_Page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95" y="1404046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currentwork\COAMPS\verification_framework_ens\figs\HWRFCOAMPSGFDLrealtime2014\rank_histogram\rankhistogram_Page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95" y="1371600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currentwork\COAMPS\verification_framework_ens\figs\HWRFCOAMPSGFDLrealtime2014\rank_histogram\rankhistogram_Page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5" y="1380317"/>
            <a:ext cx="2787105" cy="2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50863"/>
            <a:ext cx="6999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COAMPS-TC/HWRF/GFDL combined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604" y="838200"/>
            <a:ext cx="557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Intensity rank histograms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490246"/>
            <a:ext cx="1209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6-24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490246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30-48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962400"/>
            <a:ext cx="15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102-120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962400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78-96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490246"/>
            <a:ext cx="13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54-72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70218" y="2411024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28645" y="49627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66955" y="49627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28187" y="2371956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37666" y="2371955"/>
            <a:ext cx="11801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Relative frequency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22315" y="4191000"/>
            <a:ext cx="2564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all the blue bars near the red line, indicating equal probability observation falls between any two ranked ensemble member (or falls outside either end of ensemble)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30" y="1143000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2014 real-time sample sample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55574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166"/>
            <a:ext cx="69259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2014 COAMPS-TC real-time ensemble demonstration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9" y="1439156"/>
            <a:ext cx="4471184" cy="29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879" y="804446"/>
            <a:ext cx="842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Real-time website with track and intensity plots for COAMPS-TC, HWRF, GFDL, and combined EPS</a:t>
            </a:r>
            <a:endParaRPr lang="en-US" sz="1600" b="1" dirty="0"/>
          </a:p>
        </p:txBody>
      </p:sp>
      <p:pic>
        <p:nvPicPr>
          <p:cNvPr id="3076" name="Picture 4" descr="http://www.nrlmry.navy.mil/coamps_docs/codta/2014/ens/08L/2014101306/2014101306.08L.track_COMBOE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"/>
          <a:stretch/>
        </p:blipFill>
        <p:spPr bwMode="auto">
          <a:xfrm>
            <a:off x="5021872" y="1346399"/>
            <a:ext cx="3664814" cy="28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rlmry.navy.mil/coamps_docs/codta/2014/ens/08L/2014101306/2014101306.08L.track_CTCXEP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7"/>
          <a:stretch/>
        </p:blipFill>
        <p:spPr bwMode="auto">
          <a:xfrm>
            <a:off x="79130" y="4367212"/>
            <a:ext cx="2338755" cy="2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rlmry.navy.mil/coamps_docs/codta/2014/ens/08L/2014101306/2014101306.08L.track_HWRFEP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7"/>
          <a:stretch/>
        </p:blipFill>
        <p:spPr bwMode="auto">
          <a:xfrm>
            <a:off x="2481852" y="4367212"/>
            <a:ext cx="2274786" cy="2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nrlmry.navy.mil/coamps_docs/codta/2014/ens/08L/2014101306/2014101306.08L.track_GFDLEP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2"/>
          <a:stretch/>
        </p:blipFill>
        <p:spPr bwMode="auto">
          <a:xfrm>
            <a:off x="5021872" y="4355489"/>
            <a:ext cx="2272543" cy="2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7400" y="1524000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Combined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538246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GFDL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847" y="453824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HWRF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495800"/>
            <a:ext cx="155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COAMPS-TC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32004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5571" y="1143000"/>
            <a:ext cx="404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http://www.nrlmry.navy.mil/coamps-web/web/ens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48507" y="3352800"/>
            <a:ext cx="351693" cy="887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2600" y="3352800"/>
            <a:ext cx="843871" cy="1014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3276600"/>
            <a:ext cx="32004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10862" y="1752600"/>
            <a:ext cx="3346938" cy="1490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(1)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50166"/>
            <a:ext cx="69259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2014 COAMPS-TC real-time ensemble demonstration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9" y="1439156"/>
            <a:ext cx="4471184" cy="29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879" y="804446"/>
            <a:ext cx="842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Real-time website with track and intensity plots for COAMPS-TC, HWRF, GFDL, and combined EPS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35524" y="143456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Combined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6592" y="4538246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GFDL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2937" y="453824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HWRF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191" y="4481146"/>
            <a:ext cx="155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FF"/>
                </a:solidFill>
              </a:rPr>
              <a:t>COAMPS-TC EPS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32004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5571" y="1143000"/>
            <a:ext cx="404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http://www.nrlmry.navy.mil/coamps-web/web/ens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" y="3398879"/>
            <a:ext cx="981808" cy="1308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2600" y="3352800"/>
            <a:ext cx="1831731" cy="1466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3276600"/>
            <a:ext cx="4495800" cy="154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10862" y="2057400"/>
            <a:ext cx="3270738" cy="1186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nrlmry.navy.mil/coamps_docs/codta/2014/ens/08L/2014101306/2014101306.08L.intensity_COMBOE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6"/>
          <a:stretch/>
        </p:blipFill>
        <p:spPr bwMode="auto">
          <a:xfrm>
            <a:off x="5216273" y="1773115"/>
            <a:ext cx="3599086" cy="21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rlmry.navy.mil/coamps_docs/codta/2014/ens/08L/2014101306/2014101306.08L.intensity_CTCXEP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44"/>
          <a:stretch/>
        </p:blipFill>
        <p:spPr bwMode="auto">
          <a:xfrm>
            <a:off x="0" y="4876800"/>
            <a:ext cx="2999238" cy="18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rlmry.navy.mil/coamps_docs/codta/2014/ens/08L/2014101306/2014101306.08L.intensity_HWRFEP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72"/>
          <a:stretch/>
        </p:blipFill>
        <p:spPr bwMode="auto">
          <a:xfrm>
            <a:off x="3030180" y="4913156"/>
            <a:ext cx="2999238" cy="18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rlmry.navy.mil/coamps_docs/codta/2014/ens/08L/2014101306/2014101306.08L.intensity_GFDLEP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42"/>
          <a:stretch/>
        </p:blipFill>
        <p:spPr bwMode="auto">
          <a:xfrm>
            <a:off x="6119084" y="4917263"/>
            <a:ext cx="2999238" cy="17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nrlmry.navy.mil/coamps_docs/codta/2014/ens/08L/2014101306/2014101306.08L.intensity_COMBOE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91399" r="59692"/>
          <a:stretch/>
        </p:blipFill>
        <p:spPr bwMode="auto">
          <a:xfrm>
            <a:off x="5638800" y="3886200"/>
            <a:ext cx="1207197" cy="5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nrlmry.navy.mil/coamps_docs/codta/2014/ens/08L/2014101306/2014101306.08L.intensity_COMBOE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1" t="92014" r="8227" b="1273"/>
          <a:stretch/>
        </p:blipFill>
        <p:spPr bwMode="auto">
          <a:xfrm>
            <a:off x="7618703" y="3933846"/>
            <a:ext cx="1286609" cy="4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(1)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1352" y="150863"/>
            <a:ext cx="49612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configuration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(1)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7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Control member + 10 perturbed members at 3/9/27 km or 5/15/45 km resolution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515070"/>
            <a:ext cx="7934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Control member</a:t>
            </a:r>
            <a:r>
              <a:rPr lang="en-US" dirty="0" smtClean="0"/>
              <a:t>: Initialization from GFS analysis, except the TC vortex for which</a:t>
            </a:r>
          </a:p>
          <a:p>
            <a:r>
              <a:rPr lang="en-US" dirty="0"/>
              <a:t> </a:t>
            </a:r>
            <a:r>
              <a:rPr lang="en-US" dirty="0" smtClean="0"/>
              <a:t>     a Rankine vortex is inserted based on TC vitals (position, intensity, wind radii).  </a:t>
            </a:r>
          </a:p>
          <a:p>
            <a:r>
              <a:rPr lang="en-US" dirty="0"/>
              <a:t> </a:t>
            </a:r>
            <a:r>
              <a:rPr lang="en-US" dirty="0" smtClean="0"/>
              <a:t>     Lateral boundary conditions from GFS forecast.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641937"/>
            <a:ext cx="767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10 perturbed members</a:t>
            </a:r>
            <a:r>
              <a:rPr lang="en-US" dirty="0" smtClean="0"/>
              <a:t>: Initial and lateral boundary condition perturbations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0320" y="3135868"/>
            <a:ext cx="7940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Synoptic scale:  Draw perturbations from WRFVAR cv3 static covariance for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domain interior at initial time (add to GFS analysis) and for lateral boundaries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(add to GFS forecast)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8361" y="4180582"/>
            <a:ext cx="7827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Vortex scale:  Perturb inserted Rankine vortex by perturbing the TC vitals parameters used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to generate vortex.  Parameter variances are based on Torn and Snyder (2012)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and </a:t>
            </a:r>
            <a:r>
              <a:rPr lang="en-US" sz="1600" dirty="0" err="1" smtClean="0"/>
              <a:t>Landsea</a:t>
            </a:r>
            <a:r>
              <a:rPr lang="en-US" sz="1600" dirty="0" smtClean="0"/>
              <a:t> and Franklin (2013).  The purpose is to realistically represent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the extant uncertainty in the vortex initial state.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486400"/>
            <a:ext cx="813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No perturbations to physics or stochastic perturbations applied during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/>
          <a:stretch/>
        </p:blipFill>
        <p:spPr bwMode="auto">
          <a:xfrm>
            <a:off x="76200" y="1569012"/>
            <a:ext cx="4439126" cy="39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4623472" y="1569012"/>
            <a:ext cx="4439126" cy="39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825457"/>
            <a:ext cx="6016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Deterministic verification: </a:t>
            </a:r>
            <a:r>
              <a:rPr lang="en-US" sz="2000" b="1" dirty="0" smtClean="0">
                <a:solidFill>
                  <a:srgbClr val="0000FF"/>
                </a:solidFill>
              </a:rPr>
              <a:t>Control</a:t>
            </a:r>
            <a:r>
              <a:rPr lang="en-US" sz="2000" b="1" dirty="0" smtClean="0"/>
              <a:t> vs. </a:t>
            </a:r>
            <a:r>
              <a:rPr lang="en-US" sz="2000" b="1" dirty="0" smtClean="0">
                <a:solidFill>
                  <a:srgbClr val="33CC33"/>
                </a:solidFill>
              </a:rPr>
              <a:t>Ensemble mean*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295400"/>
            <a:ext cx="97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 MAE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295400"/>
            <a:ext cx="303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 MAE (solid) and ME (dashed)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029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029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361" y="6629400"/>
            <a:ext cx="4023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Ensemble mean defined to exist if 9 of 11 members present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2150" y="5638800"/>
            <a:ext cx="3776444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Overall, control member and ensemble mean</a:t>
            </a:r>
          </a:p>
          <a:p>
            <a:pPr algn="ctr"/>
            <a:r>
              <a:rPr lang="en-US" sz="1400" b="1" dirty="0"/>
              <a:t>t</a:t>
            </a:r>
            <a:r>
              <a:rPr lang="en-US" sz="1400" b="1" dirty="0" smtClean="0"/>
              <a:t>rack errors are similar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5638800"/>
            <a:ext cx="41574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Ensemble mean intensity MAE is lower than that of</a:t>
            </a:r>
          </a:p>
          <a:p>
            <a:pPr algn="ctr"/>
            <a:r>
              <a:rPr lang="en-US" sz="1400" b="1" dirty="0"/>
              <a:t>t</a:t>
            </a:r>
            <a:r>
              <a:rPr lang="en-US" sz="1400" b="1" dirty="0" smtClean="0"/>
              <a:t>he control for all positive lead times.  Note negative bias for both control and ensemble mean.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47" y="1493044"/>
            <a:ext cx="4420553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" y="1511617"/>
            <a:ext cx="4445318" cy="397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</a:t>
            </a:r>
            <a:r>
              <a:rPr lang="en-US" sz="2000" b="1" dirty="0" smtClean="0">
                <a:solidFill>
                  <a:srgbClr val="FF0000"/>
                </a:solidFill>
              </a:rPr>
              <a:t>Ensemble spread</a:t>
            </a:r>
            <a:r>
              <a:rPr lang="en-US" sz="2000" b="1" dirty="0" smtClean="0"/>
              <a:t> vs. </a:t>
            </a:r>
            <a:r>
              <a:rPr lang="en-US" sz="2000" b="1" dirty="0" smtClean="0">
                <a:solidFill>
                  <a:srgbClr val="0000FF"/>
                </a:solidFill>
              </a:rPr>
              <a:t>Ensemble mean error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194" y="1295400"/>
            <a:ext cx="5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1295400"/>
            <a:ext cx="83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82150" y="5638800"/>
            <a:ext cx="3776444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For track, average ensemble spread and average ensemble mean error are comparable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6556" y="5648980"/>
            <a:ext cx="3776444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Intensity spread grows with time, but not nearly as much as intensity error.  Part of the ensemble mean error is due to the negative bias, but still the ensemble is </a:t>
            </a:r>
            <a:r>
              <a:rPr lang="en-US" sz="1400" b="1" dirty="0" err="1" smtClean="0"/>
              <a:t>underdispersive</a:t>
            </a:r>
            <a:r>
              <a:rPr lang="en-US" sz="1400" b="1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0262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8F8F8"/>
                </a:solidFill>
              </a:rPr>
              <a:t>Sample size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currentwork\COAMPS\verification_framework_ens\figs\alex_realtime2014_ALEPCP_qc\spread_v_error\spreadskill_scatter_intensity_Page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7" y="244380"/>
            <a:ext cx="5051643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currentwork\COAMPS\verification_framework_ens\figs\alex_realtime2014_ALEPCP_qc\spread_v_error\spreadskill_scatter_position_Page_0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3"/>
          <a:stretch/>
        </p:blipFill>
        <p:spPr bwMode="auto">
          <a:xfrm>
            <a:off x="0" y="244378"/>
            <a:ext cx="4226011" cy="6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5706" y="150863"/>
            <a:ext cx="39574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COAMPS-TC ensemble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428" y="838200"/>
            <a:ext cx="739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Probabilistic verification: Ensemble spread vs. Ensemble mean error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371600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Tau = 48 h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47800"/>
            <a:ext cx="5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Track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46811" y="1447800"/>
            <a:ext cx="83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Intensity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1705" y="5410200"/>
            <a:ext cx="2706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410200"/>
            <a:ext cx="27894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Spread of ensemble about its mean (nm)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59359" y="3374590"/>
            <a:ext cx="22306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14098" y="3394363"/>
            <a:ext cx="23131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Error of the ensemble mean (nm)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4423"/>
            <a:ext cx="792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</a:t>
            </a:r>
            <a:r>
              <a:rPr lang="en-US" sz="1400" b="1" dirty="0" smtClean="0">
                <a:solidFill>
                  <a:srgbClr val="0000FF"/>
                </a:solidFill>
              </a:rPr>
              <a:t> blue dots </a:t>
            </a:r>
            <a:r>
              <a:rPr lang="en-US" sz="1400" dirty="0" smtClean="0"/>
              <a:t>represent individual forecasts and </a:t>
            </a:r>
            <a:r>
              <a:rPr lang="en-US" sz="1400" b="1" dirty="0" smtClean="0">
                <a:solidFill>
                  <a:srgbClr val="FF0000"/>
                </a:solidFill>
              </a:rPr>
              <a:t>red stars</a:t>
            </a:r>
            <a:r>
              <a:rPr lang="en-US" sz="1400" dirty="0" smtClean="0"/>
              <a:t> are bin-averages (4 equally populated bins)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83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Would like to see red stars line up along diagonal and few blue dots in upper left (large error / low spread) 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71" y="76200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(2)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8C61-7B3C-4460-9511-23D47F0EA9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3272</Words>
  <Application>Microsoft Office PowerPoint</Application>
  <PresentationFormat>On-screen Show (4:3)</PresentationFormat>
  <Paragraphs>571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Moskaitis, Dr. Jon</dc:creator>
  <cp:lastModifiedBy>Moskaitis, Dr. Jon</cp:lastModifiedBy>
  <cp:revision>62</cp:revision>
  <dcterms:created xsi:type="dcterms:W3CDTF">2014-11-13T00:42:40Z</dcterms:created>
  <dcterms:modified xsi:type="dcterms:W3CDTF">2015-02-25T02:20:58Z</dcterms:modified>
</cp:coreProperties>
</file>