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32" r:id="rId4"/>
  </p:sldMasterIdLst>
  <p:notesMasterIdLst>
    <p:notesMasterId r:id="rId21"/>
  </p:notesMasterIdLst>
  <p:sldIdLst>
    <p:sldId id="257" r:id="rId5"/>
    <p:sldId id="323" r:id="rId6"/>
    <p:sldId id="398" r:id="rId7"/>
    <p:sldId id="364" r:id="rId8"/>
    <p:sldId id="365" r:id="rId9"/>
    <p:sldId id="404" r:id="rId10"/>
    <p:sldId id="420" r:id="rId11"/>
    <p:sldId id="418" r:id="rId12"/>
    <p:sldId id="428" r:id="rId13"/>
    <p:sldId id="427" r:id="rId14"/>
    <p:sldId id="406" r:id="rId15"/>
    <p:sldId id="400" r:id="rId16"/>
    <p:sldId id="351" r:id="rId17"/>
    <p:sldId id="345" r:id="rId18"/>
    <p:sldId id="396" r:id="rId19"/>
    <p:sldId id="426" r:id="rId20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FFFF"/>
    <a:srgbClr val="003366"/>
    <a:srgbClr val="0000CC"/>
    <a:srgbClr val="FF00FF"/>
    <a:srgbClr val="006600"/>
    <a:srgbClr val="000066"/>
    <a:srgbClr val="0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19" autoAdjust="0"/>
  </p:normalViewPr>
  <p:slideViewPr>
    <p:cSldViewPr>
      <p:cViewPr>
        <p:scale>
          <a:sx n="100" d="100"/>
          <a:sy n="100" d="100"/>
        </p:scale>
        <p:origin x="-1944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B65BDB2-EFBE-43BB-B063-B94EA7B77F10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2DDE619F-C240-4026-AB93-BB23BBFE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3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r>
              <a:rPr lang="en-US" baseline="0" dirty="0" smtClean="0"/>
              <a:t> using COAMPS-TC show a very positive impact when using the HS3 </a:t>
            </a:r>
            <a:r>
              <a:rPr lang="en-US" baseline="0" dirty="0" err="1" smtClean="0"/>
              <a:t>dropsondes</a:t>
            </a:r>
            <a:r>
              <a:rPr lang="en-US" baseline="0" dirty="0" smtClean="0"/>
              <a:t> alone (red) rather than initializing using the conventional method utilizing synthetic observations (blue) or a combination of the two (green).  The track error is shown in the upper left </a:t>
            </a:r>
            <a:r>
              <a:rPr lang="en-US" baseline="0" smtClean="0"/>
              <a:t>panel along with </a:t>
            </a:r>
            <a:r>
              <a:rPr lang="en-US" baseline="0" dirty="0" smtClean="0"/>
              <a:t>the wind speed (upper right) and central pressure (lower right) errors.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C5137-F901-4CE1-BB49-C7072FD8A8A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66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r>
              <a:rPr lang="en-US" baseline="0" dirty="0" smtClean="0"/>
              <a:t> using COAMPS-TC show a very positive impact when using the HS3 </a:t>
            </a:r>
            <a:r>
              <a:rPr lang="en-US" baseline="0" dirty="0" err="1" smtClean="0"/>
              <a:t>dropsondes</a:t>
            </a:r>
            <a:r>
              <a:rPr lang="en-US" baseline="0" dirty="0" smtClean="0"/>
              <a:t> alone (red) rather than initializing using the conventional method utilizing synthetic observations (blue) or a combination of the two (green).  The track error is shown in the upper left </a:t>
            </a:r>
            <a:r>
              <a:rPr lang="en-US" baseline="0" smtClean="0"/>
              <a:t>panel along with </a:t>
            </a:r>
            <a:r>
              <a:rPr lang="en-US" baseline="0" dirty="0" smtClean="0"/>
              <a:t>the wind speed (upper right) and central pressure (lower right) errors.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C5137-F901-4CE1-BB49-C7072FD8A8A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6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20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66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437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22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74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2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63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56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90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670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828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124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31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69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4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B1089-EF71-4E83-A9A1-3864D9FC1F38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2/26/2015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813798-5362-40CD-AAA3-AFB98547AF0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5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96LOG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6363"/>
            <a:ext cx="1460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Nmo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6563"/>
            <a:ext cx="13874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2803525" y="619125"/>
            <a:ext cx="6340475" cy="151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99"/>
                </a:solidFill>
                <a:cs typeface="Arial" pitchFamily="34" charset="0"/>
              </a:rPr>
              <a:t>6.2/6.4 Rapid Transition Project</a:t>
            </a:r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2482850" y="1143000"/>
            <a:ext cx="1588" cy="47164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2579688" y="1250950"/>
            <a:ext cx="15875" cy="471805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Picture 11" descr="PMW_120_small_9_07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8163"/>
            <a:ext cx="13700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92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71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561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8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3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28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1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81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214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585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39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86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93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289178-293A-4089-BB29-5698DE8C85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8CD4A9-9A08-4EE4-85D4-5FC6EAFCC2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93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43763" y="663075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FontTx/>
              <a:buNone/>
              <a:defRPr sz="1400">
                <a:solidFill>
                  <a:srgbClr val="FFDF5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CF7E29-42D2-4B1B-943C-56D2D9EA2F0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479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31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43763" y="663075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FontTx/>
              <a:buNone/>
              <a:defRPr sz="1400">
                <a:solidFill>
                  <a:srgbClr val="FFDF5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CF7E29-42D2-4B1B-943C-56D2D9EA2F0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7201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37A4F-F426-411F-8A18-59C65C4C53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7163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90CE8-FB9D-42A6-802F-15F851DD5E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9090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09D48-D40E-4437-88E2-C36D266BC0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0166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D93E4-579A-455A-92EF-A2CDEC3CC9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1585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11000" y="6629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2E1F6-2FFD-403E-AA08-F43240E16E3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121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AB7EB-AE6B-429A-B79B-EE9B32A104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5988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D04AB-BE4B-429F-8975-E8C8D42244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1321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55F76-AF3D-4EEC-B8C6-CF4AADD7FE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4807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1301B-B92C-4205-A96F-D49E01076F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650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2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36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92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87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4"/>
          <p:cNvSpPr txBox="1">
            <a:spLocks noChangeArrowheads="1"/>
          </p:cNvSpPr>
          <p:nvPr userDrawn="1"/>
        </p:nvSpPr>
        <p:spPr bwMode="auto">
          <a:xfrm>
            <a:off x="8742363" y="6545263"/>
            <a:ext cx="433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A04C89E-613D-40BB-9B5E-7966D32A4F54}" type="slidenum">
              <a:rPr lang="en-US" sz="16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smtClean="0">
              <a:solidFill>
                <a:srgbClr val="000000"/>
              </a:solidFill>
            </a:endParaRPr>
          </a:p>
        </p:txBody>
      </p:sp>
      <p:grpSp>
        <p:nvGrpSpPr>
          <p:cNvPr id="2051" name="Group 7"/>
          <p:cNvGrpSpPr>
            <a:grpSpLocks noChangeAspect="1"/>
          </p:cNvGrpSpPr>
          <p:nvPr userDrawn="1"/>
        </p:nvGrpSpPr>
        <p:grpSpPr bwMode="auto">
          <a:xfrm>
            <a:off x="47625" y="55563"/>
            <a:ext cx="757238" cy="681037"/>
            <a:chOff x="2496" y="0"/>
            <a:chExt cx="712" cy="633"/>
          </a:xfrm>
        </p:grpSpPr>
        <p:grpSp>
          <p:nvGrpSpPr>
            <p:cNvPr id="2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2055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2056" name="Picture 10" descr="DON Seal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3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054" name="Picture 12" descr="white on Dark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8742363" y="6545263"/>
            <a:ext cx="433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6064C39-431F-4B1D-8896-0A256243DC4B}" type="slidenum">
              <a:rPr lang="en-US" sz="1600" smtClean="0">
                <a:solidFill>
                  <a:srgbClr val="000000"/>
                </a:solidFill>
                <a:cs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051" name="Group 7"/>
          <p:cNvGrpSpPr>
            <a:grpSpLocks noChangeAspect="1"/>
          </p:cNvGrpSpPr>
          <p:nvPr/>
        </p:nvGrpSpPr>
        <p:grpSpPr bwMode="auto">
          <a:xfrm>
            <a:off x="47625" y="55563"/>
            <a:ext cx="757238" cy="681037"/>
            <a:chOff x="2496" y="0"/>
            <a:chExt cx="712" cy="633"/>
          </a:xfrm>
        </p:grpSpPr>
        <p:grpSp>
          <p:nvGrpSpPr>
            <p:cNvPr id="2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2055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pic>
            <p:nvPicPr>
              <p:cNvPr id="2056" name="Picture 10" descr="DON Seal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3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2054" name="Picture 12" descr="white on Dark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818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17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8804275" y="6545263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36D43E5-8C6C-43BE-8844-88B88657DEEE}" type="slidenum">
              <a:rPr lang="en-US" sz="1200" smtClean="0">
                <a:solidFill>
                  <a:srgbClr val="000000"/>
                </a:solidFill>
                <a:cs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027" name="Group 7"/>
          <p:cNvGrpSpPr>
            <a:grpSpLocks noChangeAspect="1"/>
          </p:cNvGrpSpPr>
          <p:nvPr/>
        </p:nvGrpSpPr>
        <p:grpSpPr bwMode="auto">
          <a:xfrm>
            <a:off x="47625" y="55563"/>
            <a:ext cx="757238" cy="681037"/>
            <a:chOff x="2496" y="0"/>
            <a:chExt cx="712" cy="633"/>
          </a:xfrm>
        </p:grpSpPr>
        <p:grpSp>
          <p:nvGrpSpPr>
            <p:cNvPr id="2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1031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pic>
            <p:nvPicPr>
              <p:cNvPr id="1032" name="Picture 10" descr="DON Seal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9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1030" name="Picture 12" descr="white on Dark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51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31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705600"/>
            <a:ext cx="9144000" cy="1524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6238375" y="6634136"/>
            <a:ext cx="3200400" cy="274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i="1" dirty="0" smtClean="0">
                <a:solidFill>
                  <a:srgbClr val="FFDF57"/>
                </a:solidFill>
              </a:rPr>
              <a:t>NRL Marine Meteorology Division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0" y="6637324"/>
            <a:ext cx="4572000" cy="276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i="1" dirty="0" smtClean="0">
                <a:solidFill>
                  <a:srgbClr val="FFDF57"/>
                </a:solidFill>
              </a:rPr>
              <a:t>6.2-6.4 Program Review	17-19 March 2015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43763" y="663795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FontTx/>
              <a:buNone/>
              <a:defRPr sz="1200">
                <a:solidFill>
                  <a:srgbClr val="FFDF5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CF7E29-42D2-4B1B-943C-56D2D9EA2F0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4" name="Picture 11" descr="ONR blue re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178" y="66675"/>
            <a:ext cx="1468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" y="0"/>
            <a:ext cx="823588" cy="823588"/>
          </a:xfrm>
          <a:prstGeom prst="rect">
            <a:avLst/>
          </a:prstGeom>
        </p:spPr>
      </p:pic>
      <p:sp>
        <p:nvSpPr>
          <p:cNvPr id="15" name="AutoShape 4"/>
          <p:cNvSpPr>
            <a:spLocks noChangeArrowheads="1"/>
          </p:cNvSpPr>
          <p:nvPr userDrawn="1"/>
        </p:nvSpPr>
        <p:spPr bwMode="auto">
          <a:xfrm>
            <a:off x="0" y="823588"/>
            <a:ext cx="9144000" cy="76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375"/>
              </a:gs>
              <a:gs pos="50000">
                <a:srgbClr val="FFCC00"/>
              </a:gs>
              <a:gs pos="100000">
                <a:srgbClr val="FFE37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7" b="26428"/>
          <a:stretch/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292600" y="6583363"/>
            <a:ext cx="4851400" cy="27699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Hurricane Gonzalo </a:t>
            </a:r>
            <a:r>
              <a:rPr lang="en-US" sz="1200" i="1" dirty="0" smtClean="0">
                <a:solidFill>
                  <a:srgbClr val="FFFFFF"/>
                </a:solidFill>
              </a:rPr>
              <a:t>1745 UTC October </a:t>
            </a:r>
            <a:r>
              <a:rPr lang="en-US" sz="1200" i="1" dirty="0">
                <a:solidFill>
                  <a:srgbClr val="FFFFFF"/>
                </a:solidFill>
              </a:rPr>
              <a:t>16, 2014. (NASA MODIS)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2550" y="974725"/>
            <a:ext cx="8978900" cy="8802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Recent COAMPS-TC Development     and </a:t>
            </a:r>
            <a:r>
              <a:rPr lang="en-US" sz="3200" b="1" dirty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Future Plans</a:t>
            </a:r>
          </a:p>
        </p:txBody>
      </p:sp>
      <p:grpSp>
        <p:nvGrpSpPr>
          <p:cNvPr id="11270" name="Group 7"/>
          <p:cNvGrpSpPr>
            <a:grpSpLocks noChangeAspect="1"/>
          </p:cNvGrpSpPr>
          <p:nvPr/>
        </p:nvGrpSpPr>
        <p:grpSpPr bwMode="auto">
          <a:xfrm>
            <a:off x="165100" y="123825"/>
            <a:ext cx="946150" cy="850900"/>
            <a:chOff x="2496" y="0"/>
            <a:chExt cx="712" cy="633"/>
          </a:xfrm>
        </p:grpSpPr>
        <p:grpSp>
          <p:nvGrpSpPr>
            <p:cNvPr id="11276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11279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11280" name="Picture 10" descr="DON Sea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77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1278" name="Picture 12" descr="white on Dark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2" name="Text Box 6"/>
          <p:cNvSpPr txBox="1">
            <a:spLocks noChangeArrowheads="1"/>
          </p:cNvSpPr>
          <p:nvPr/>
        </p:nvSpPr>
        <p:spPr bwMode="auto">
          <a:xfrm>
            <a:off x="9395" y="6195592"/>
            <a:ext cx="9144000" cy="41549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FFFFFF"/>
                </a:solidFill>
              </a:rPr>
              <a:t>Sponsor:  Office of Naval Research</a:t>
            </a:r>
            <a:endParaRPr lang="en-US" sz="2100" b="1" dirty="0">
              <a:solidFill>
                <a:srgbClr val="FFFFFF"/>
              </a:solidFill>
            </a:endParaRPr>
          </a:p>
        </p:txBody>
      </p:sp>
      <p:graphicFrame>
        <p:nvGraphicFramePr>
          <p:cNvPr id="11273" name="Object 1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588143"/>
              </p:ext>
            </p:extLst>
          </p:nvPr>
        </p:nvGraphicFramePr>
        <p:xfrm>
          <a:off x="7391400" y="222071"/>
          <a:ext cx="13811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CorelDRAW 6.0" r:id="rId7" imgW="3949700" imgH="1768475" progId="CorelDRAW.Graphic.6">
                  <p:embed/>
                </p:oleObj>
              </mc:Choice>
              <mc:Fallback>
                <p:oleObj name="CorelDRAW 6.0" r:id="rId7" imgW="3949700" imgH="1768475" progId="CorelDRAW.Graphic.6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22071"/>
                        <a:ext cx="138112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1787" y="4901254"/>
            <a:ext cx="8763000" cy="127214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100" b="1" dirty="0" smtClean="0">
                <a:solidFill>
                  <a:srgbClr val="FFFF00"/>
                </a:solidFill>
              </a:rPr>
              <a:t>James D</a:t>
            </a:r>
            <a:r>
              <a:rPr lang="en-US" sz="2100" b="1" dirty="0">
                <a:solidFill>
                  <a:srgbClr val="FFFF00"/>
                </a:solidFill>
              </a:rPr>
              <a:t>. Doyle, R. Hodur</a:t>
            </a:r>
            <a:r>
              <a:rPr lang="en-US" sz="2100" b="1" baseline="30000" dirty="0">
                <a:solidFill>
                  <a:srgbClr val="FFFF00"/>
                </a:solidFill>
              </a:rPr>
              <a:t>1</a:t>
            </a:r>
            <a:r>
              <a:rPr lang="en-US" sz="2100" b="1" dirty="0">
                <a:solidFill>
                  <a:srgbClr val="FFFF00"/>
                </a:solidFill>
              </a:rPr>
              <a:t>, </a:t>
            </a:r>
            <a:r>
              <a:rPr lang="en-US" sz="2100" b="1" dirty="0">
                <a:solidFill>
                  <a:srgbClr val="FFFF00"/>
                </a:solidFill>
                <a:latin typeface="Arial"/>
                <a:cs typeface="+mn-cs"/>
              </a:rPr>
              <a:t>J. </a:t>
            </a:r>
            <a:r>
              <a:rPr lang="en-US" sz="2100" b="1" dirty="0" smtClean="0">
                <a:solidFill>
                  <a:srgbClr val="FFFF00"/>
                </a:solidFill>
                <a:latin typeface="Arial"/>
                <a:cs typeface="+mn-cs"/>
              </a:rPr>
              <a:t>Moskaitis, </a:t>
            </a:r>
            <a:r>
              <a:rPr lang="en-US" sz="2100" b="1" dirty="0" smtClean="0">
                <a:solidFill>
                  <a:srgbClr val="FFFF00"/>
                </a:solidFill>
              </a:rPr>
              <a:t>S. Chen, P. Black,              E. Hendricks, H. Jin, Y. Jin, A</a:t>
            </a:r>
            <a:r>
              <a:rPr lang="en-US" sz="2100" b="1" dirty="0">
                <a:solidFill>
                  <a:srgbClr val="FFFF00"/>
                </a:solidFill>
              </a:rPr>
              <a:t>. Reinecke, </a:t>
            </a:r>
            <a:r>
              <a:rPr lang="en-US" sz="2100" b="1" dirty="0" smtClean="0">
                <a:solidFill>
                  <a:srgbClr val="FFFF00"/>
                </a:solidFill>
              </a:rPr>
              <a:t>J. Schmidt, S</a:t>
            </a:r>
            <a:r>
              <a:rPr lang="en-US" sz="2100" b="1" dirty="0">
                <a:solidFill>
                  <a:srgbClr val="FFFF00"/>
                </a:solidFill>
              </a:rPr>
              <a:t>. Wang </a:t>
            </a:r>
          </a:p>
          <a:p>
            <a:pPr algn="ctr" eaLnBrk="1" hangingPunct="1"/>
            <a:endParaRPr lang="en-US" sz="800" b="1" dirty="0">
              <a:solidFill>
                <a:srgbClr val="FFFF00"/>
              </a:solidFill>
            </a:endParaRPr>
          </a:p>
          <a:p>
            <a:pPr algn="ctr" eaLnBrk="1" hangingPunct="1">
              <a:lnSpc>
                <a:spcPts val="1600"/>
              </a:lnSpc>
            </a:pPr>
            <a:r>
              <a:rPr lang="en-US" b="1" i="1" dirty="0">
                <a:solidFill>
                  <a:srgbClr val="FFFFFF"/>
                </a:solidFill>
              </a:rPr>
              <a:t>Naval Research Laboratory, Monterey, CA</a:t>
            </a:r>
          </a:p>
          <a:p>
            <a:pPr algn="ctr" eaLnBrk="1" hangingPunct="1">
              <a:lnSpc>
                <a:spcPts val="1600"/>
              </a:lnSpc>
            </a:pPr>
            <a:r>
              <a:rPr lang="en-US" b="1" baseline="30000" dirty="0" smtClean="0">
                <a:solidFill>
                  <a:srgbClr val="FFFFFF"/>
                </a:solidFill>
              </a:rPr>
              <a:t>1</a:t>
            </a:r>
            <a:r>
              <a:rPr lang="en-US" b="1" i="1" dirty="0" smtClean="0">
                <a:solidFill>
                  <a:srgbClr val="FFFFFF"/>
                </a:solidFill>
              </a:rPr>
              <a:t>IES/SAIC</a:t>
            </a:r>
            <a:r>
              <a:rPr lang="en-US" b="1" i="1" dirty="0">
                <a:solidFill>
                  <a:srgbClr val="FFFFFF"/>
                </a:solidFill>
              </a:rPr>
              <a:t>, Monterey, </a:t>
            </a:r>
            <a:r>
              <a:rPr lang="en-US" b="1" i="1" dirty="0" smtClean="0">
                <a:solidFill>
                  <a:srgbClr val="FFFFFF"/>
                </a:solidFill>
              </a:rPr>
              <a:t>CA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 bwMode="auto">
          <a:xfrm>
            <a:off x="0" y="812935"/>
            <a:ext cx="9144000" cy="1115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" b="5745"/>
          <a:stretch/>
        </p:blipFill>
        <p:spPr bwMode="auto">
          <a:xfrm>
            <a:off x="403979" y="884932"/>
            <a:ext cx="4014402" cy="337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9"/>
          <p:cNvSpPr txBox="1">
            <a:spLocks noChangeArrowheads="1"/>
          </p:cNvSpPr>
          <p:nvPr/>
        </p:nvSpPr>
        <p:spPr bwMode="auto">
          <a:xfrm>
            <a:off x="757124" y="685800"/>
            <a:ext cx="3592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Track Error (nm)</a:t>
            </a:r>
          </a:p>
        </p:txBody>
      </p:sp>
      <p:sp>
        <p:nvSpPr>
          <p:cNvPr id="15370" name="Text Box 19"/>
          <p:cNvSpPr txBox="1">
            <a:spLocks noChangeArrowheads="1"/>
          </p:cNvSpPr>
          <p:nvPr/>
        </p:nvSpPr>
        <p:spPr bwMode="auto">
          <a:xfrm>
            <a:off x="2569327" y="2125425"/>
            <a:ext cx="15160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C00000"/>
                </a:solidFill>
              </a:rPr>
              <a:t>HS3 drops</a:t>
            </a:r>
          </a:p>
        </p:txBody>
      </p:sp>
      <p:sp>
        <p:nvSpPr>
          <p:cNvPr id="15371" name="Text Box 19"/>
          <p:cNvSpPr txBox="1">
            <a:spLocks noChangeArrowheads="1"/>
          </p:cNvSpPr>
          <p:nvPr/>
        </p:nvSpPr>
        <p:spPr bwMode="auto">
          <a:xfrm>
            <a:off x="757124" y="1622085"/>
            <a:ext cx="15160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8000"/>
                </a:solidFill>
              </a:rPr>
              <a:t>  HS3 drops</a:t>
            </a:r>
          </a:p>
          <a:p>
            <a:pPr algn="ctr" eaLnBrk="1" hangingPunct="1"/>
            <a:r>
              <a:rPr lang="en-US" dirty="0">
                <a:solidFill>
                  <a:srgbClr val="008000"/>
                </a:solidFill>
              </a:rPr>
              <a:t>+ synthetics</a:t>
            </a:r>
          </a:p>
        </p:txBody>
      </p:sp>
      <p:sp>
        <p:nvSpPr>
          <p:cNvPr id="15372" name="Text Box 19"/>
          <p:cNvSpPr txBox="1">
            <a:spLocks noChangeArrowheads="1"/>
          </p:cNvSpPr>
          <p:nvPr/>
        </p:nvSpPr>
        <p:spPr bwMode="auto">
          <a:xfrm>
            <a:off x="2273187" y="1010427"/>
            <a:ext cx="15160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</a:rPr>
              <a:t>No drops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</a:rPr>
              <a:t>+ synthetics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79143" y="672202"/>
            <a:ext cx="4090987" cy="3005794"/>
            <a:chOff x="5053013" y="3485275"/>
            <a:chExt cx="4090987" cy="300579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4" b="21801"/>
            <a:stretch/>
          </p:blipFill>
          <p:spPr bwMode="auto">
            <a:xfrm>
              <a:off x="5053013" y="3757660"/>
              <a:ext cx="4017117" cy="273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7217244" y="4629886"/>
              <a:ext cx="902793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C00000"/>
                  </a:solidFill>
                </a:rPr>
                <a:t>drops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5172636" y="3485275"/>
              <a:ext cx="39713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Intensity Error (</a:t>
              </a:r>
              <a:r>
                <a:rPr lang="en-US" dirty="0" err="1" smtClean="0">
                  <a:solidFill>
                    <a:srgbClr val="000000"/>
                  </a:solidFill>
                </a:rPr>
                <a:t>kts</a:t>
              </a:r>
              <a:r>
                <a:rPr lang="en-US" dirty="0" smtClean="0">
                  <a:solidFill>
                    <a:srgbClr val="000000"/>
                  </a:solidFill>
                </a:rPr>
                <a:t>) (2</a:t>
              </a:r>
              <a:r>
                <a:rPr lang="en-US" baseline="30000" dirty="0" smtClean="0">
                  <a:solidFill>
                    <a:srgbClr val="000000"/>
                  </a:solidFill>
                </a:rPr>
                <a:t>nd</a:t>
              </a:r>
              <a:r>
                <a:rPr lang="en-US" dirty="0" smtClean="0">
                  <a:solidFill>
                    <a:srgbClr val="000000"/>
                  </a:solidFill>
                </a:rPr>
                <a:t>-3</a:t>
              </a:r>
              <a:r>
                <a:rPr lang="en-US" baseline="30000" dirty="0" smtClean="0">
                  <a:solidFill>
                    <a:srgbClr val="000000"/>
                  </a:solidFill>
                </a:rPr>
                <a:t>rd</a:t>
              </a:r>
              <a:r>
                <a:rPr lang="en-US" dirty="0" smtClean="0">
                  <a:solidFill>
                    <a:srgbClr val="000000"/>
                  </a:solidFill>
                </a:rPr>
                <a:t> flights)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6200" y="4357908"/>
            <a:ext cx="4780806" cy="1966692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 marL="169863" indent="-169863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398463" indent="-169863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27013">
              <a:lnSpc>
                <a:spcPct val="90000"/>
              </a:lnSpc>
              <a:buFont typeface="Arial" charset="0"/>
              <a:buChar char="•"/>
            </a:pPr>
            <a:endParaRPr lang="en-US" sz="400" dirty="0" smtClean="0">
              <a:solidFill>
                <a:srgbClr val="A50021"/>
              </a:solidFill>
            </a:endParaRPr>
          </a:p>
          <a:p>
            <a:pPr indent="-115888"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A50021"/>
                </a:solidFill>
              </a:rPr>
              <a:t>Improved COAMPS-TC track using drops.</a:t>
            </a:r>
          </a:p>
          <a:p>
            <a:pPr indent="-115888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A50021"/>
                </a:solidFill>
              </a:rPr>
              <a:t>1</a:t>
            </a:r>
            <a:r>
              <a:rPr lang="en-US" baseline="30000" dirty="0" smtClean="0">
                <a:solidFill>
                  <a:srgbClr val="A50021"/>
                </a:solidFill>
              </a:rPr>
              <a:t>st</a:t>
            </a:r>
            <a:r>
              <a:rPr lang="en-US" dirty="0" smtClean="0">
                <a:solidFill>
                  <a:srgbClr val="A50021"/>
                </a:solidFill>
              </a:rPr>
              <a:t> </a:t>
            </a:r>
            <a:r>
              <a:rPr lang="en-US" dirty="0">
                <a:solidFill>
                  <a:srgbClr val="A50021"/>
                </a:solidFill>
              </a:rPr>
              <a:t>HS3 </a:t>
            </a:r>
            <a:r>
              <a:rPr lang="en-US" dirty="0" smtClean="0">
                <a:solidFill>
                  <a:srgbClr val="A50021"/>
                </a:solidFill>
              </a:rPr>
              <a:t>flight </a:t>
            </a:r>
            <a:r>
              <a:rPr lang="en-US" dirty="0">
                <a:solidFill>
                  <a:srgbClr val="A50021"/>
                </a:solidFill>
              </a:rPr>
              <a:t>in </a:t>
            </a:r>
            <a:r>
              <a:rPr lang="en-US" dirty="0" smtClean="0">
                <a:solidFill>
                  <a:srgbClr val="A50021"/>
                </a:solidFill>
              </a:rPr>
              <a:t>06L had </a:t>
            </a:r>
            <a:r>
              <a:rPr lang="en-US" dirty="0">
                <a:solidFill>
                  <a:srgbClr val="A50021"/>
                </a:solidFill>
              </a:rPr>
              <a:t>a </a:t>
            </a:r>
            <a:r>
              <a:rPr lang="en-US" dirty="0" smtClean="0">
                <a:solidFill>
                  <a:srgbClr val="A50021"/>
                </a:solidFill>
              </a:rPr>
              <a:t>long ferry, </a:t>
            </a:r>
            <a:r>
              <a:rPr lang="en-US" dirty="0">
                <a:solidFill>
                  <a:srgbClr val="A50021"/>
                </a:solidFill>
              </a:rPr>
              <a:t>fewer </a:t>
            </a:r>
            <a:r>
              <a:rPr lang="en-US" dirty="0" err="1">
                <a:solidFill>
                  <a:srgbClr val="A50021"/>
                </a:solidFill>
              </a:rPr>
              <a:t>sondes</a:t>
            </a:r>
            <a:r>
              <a:rPr lang="en-US" dirty="0">
                <a:solidFill>
                  <a:srgbClr val="A50021"/>
                </a:solidFill>
              </a:rPr>
              <a:t>, and </a:t>
            </a:r>
            <a:r>
              <a:rPr lang="en-US" dirty="0" smtClean="0">
                <a:solidFill>
                  <a:srgbClr val="A50021"/>
                </a:solidFill>
              </a:rPr>
              <a:t>compact pattern</a:t>
            </a:r>
            <a:r>
              <a:rPr lang="en-US" dirty="0">
                <a:solidFill>
                  <a:srgbClr val="A50021"/>
                </a:solidFill>
              </a:rPr>
              <a:t>.</a:t>
            </a:r>
          </a:p>
          <a:p>
            <a:pPr indent="-115888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A50021"/>
                </a:solidFill>
              </a:rPr>
              <a:t>2</a:t>
            </a:r>
            <a:r>
              <a:rPr lang="en-US" baseline="30000" dirty="0" smtClean="0">
                <a:solidFill>
                  <a:srgbClr val="A50021"/>
                </a:solidFill>
              </a:rPr>
              <a:t>nd</a:t>
            </a:r>
            <a:r>
              <a:rPr lang="en-US" dirty="0" smtClean="0">
                <a:solidFill>
                  <a:srgbClr val="A50021"/>
                </a:solidFill>
              </a:rPr>
              <a:t> &amp; 3</a:t>
            </a:r>
            <a:r>
              <a:rPr lang="en-US" baseline="30000" dirty="0" smtClean="0">
                <a:solidFill>
                  <a:srgbClr val="A50021"/>
                </a:solidFill>
              </a:rPr>
              <a:t>rd</a:t>
            </a:r>
            <a:r>
              <a:rPr lang="en-US" dirty="0" smtClean="0">
                <a:solidFill>
                  <a:srgbClr val="A50021"/>
                </a:solidFill>
              </a:rPr>
              <a:t> flights had </a:t>
            </a:r>
            <a:r>
              <a:rPr lang="en-US" dirty="0">
                <a:solidFill>
                  <a:srgbClr val="A50021"/>
                </a:solidFill>
              </a:rPr>
              <a:t>very </a:t>
            </a:r>
            <a:r>
              <a:rPr lang="en-US" dirty="0" smtClean="0">
                <a:solidFill>
                  <a:srgbClr val="A50021"/>
                </a:solidFill>
              </a:rPr>
              <a:t>good coverage.</a:t>
            </a:r>
            <a:endParaRPr lang="en-US" dirty="0">
              <a:solidFill>
                <a:srgbClr val="A50021"/>
              </a:solidFill>
            </a:endParaRPr>
          </a:p>
          <a:p>
            <a:pPr indent="-115888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A50021"/>
                </a:solidFill>
              </a:rPr>
              <a:t>Intensity improved for </a:t>
            </a:r>
            <a:r>
              <a:rPr lang="en-US" dirty="0">
                <a:solidFill>
                  <a:srgbClr val="A50021"/>
                </a:solidFill>
              </a:rPr>
              <a:t>2</a:t>
            </a:r>
            <a:r>
              <a:rPr lang="en-US" baseline="30000" dirty="0">
                <a:solidFill>
                  <a:srgbClr val="A50021"/>
                </a:solidFill>
              </a:rPr>
              <a:t>nd</a:t>
            </a:r>
            <a:r>
              <a:rPr lang="en-US" dirty="0">
                <a:solidFill>
                  <a:srgbClr val="A50021"/>
                </a:solidFill>
              </a:rPr>
              <a:t> </a:t>
            </a:r>
            <a:r>
              <a:rPr lang="en-US" dirty="0" smtClean="0">
                <a:solidFill>
                  <a:srgbClr val="A50021"/>
                </a:solidFill>
              </a:rPr>
              <a:t>3</a:t>
            </a:r>
            <a:r>
              <a:rPr lang="en-US" baseline="30000" dirty="0" smtClean="0">
                <a:solidFill>
                  <a:srgbClr val="A50021"/>
                </a:solidFill>
              </a:rPr>
              <a:t>rd</a:t>
            </a:r>
            <a:r>
              <a:rPr lang="en-US" dirty="0" smtClean="0">
                <a:solidFill>
                  <a:srgbClr val="A50021"/>
                </a:solidFill>
              </a:rPr>
              <a:t> flights.</a:t>
            </a:r>
          </a:p>
          <a:p>
            <a:pPr indent="-115888" eaLnBrk="1" hangingPunct="1">
              <a:buFont typeface="Arial" charset="0"/>
              <a:buChar char="•"/>
            </a:pPr>
            <a:r>
              <a:rPr lang="en-US" dirty="0" err="1" smtClean="0">
                <a:solidFill>
                  <a:srgbClr val="A50021"/>
                </a:solidFill>
              </a:rPr>
              <a:t>Obs</a:t>
            </a:r>
            <a:r>
              <a:rPr lang="en-US" dirty="0" smtClean="0">
                <a:solidFill>
                  <a:srgbClr val="A50021"/>
                </a:solidFill>
              </a:rPr>
              <a:t> impact shows importance of drops.</a:t>
            </a:r>
          </a:p>
          <a:p>
            <a:pPr indent="-115888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A50021"/>
                </a:solidFill>
              </a:rPr>
              <a:t>ONR TCI &amp; NOAA SHOUT impacts in 2015.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0" y="32608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dirty="0">
                <a:solidFill>
                  <a:srgbClr val="A50021"/>
                </a:solidFill>
                <a:latin typeface="Arial Black" pitchFamily="34" charset="0"/>
              </a:rPr>
              <a:t>Impact of </a:t>
            </a: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NASA HS3 </a:t>
            </a:r>
            <a:r>
              <a:rPr lang="en-US" sz="2400" dirty="0" err="1" smtClean="0">
                <a:solidFill>
                  <a:srgbClr val="A50021"/>
                </a:solidFill>
                <a:latin typeface="Arial Black" pitchFamily="34" charset="0"/>
              </a:rPr>
              <a:t>Dropsondes</a:t>
            </a: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 (Edouard)</a:t>
            </a:r>
            <a:endParaRPr lang="en-US" sz="2400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0" y="-51375"/>
            <a:ext cx="9141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COAMPS-TC </a:t>
            </a:r>
            <a:r>
              <a:rPr lang="en-US" sz="3200" dirty="0" err="1" smtClean="0">
                <a:solidFill>
                  <a:srgbClr val="003366"/>
                </a:solidFill>
                <a:latin typeface="Arial Black" pitchFamily="34" charset="0"/>
              </a:rPr>
              <a:t>Dropsonde</a:t>
            </a: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 Impact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46" y="3886200"/>
            <a:ext cx="416340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5248836" y="3601010"/>
            <a:ext cx="3971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Impact (Per Observation)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5217" y="5791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Observation Impact using Model and 3D-Var </a:t>
            </a:r>
            <a:r>
              <a:rPr lang="en-US" sz="1200" dirty="0" err="1" smtClean="0"/>
              <a:t>Adjoint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971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8"/>
          <p:cNvSpPr txBox="1">
            <a:spLocks noChangeArrowheads="1"/>
          </p:cNvSpPr>
          <p:nvPr/>
        </p:nvSpPr>
        <p:spPr bwMode="auto">
          <a:xfrm>
            <a:off x="15899" y="4572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Data Assimilation and Physics Advancements</a:t>
            </a:r>
            <a:endParaRPr lang="en-US" sz="2400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-2162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COAMPS-TC 2015+ Version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006054"/>
            <a:ext cx="7802593" cy="5851945"/>
          </a:xfrm>
          <a:prstGeom prst="rect">
            <a:avLst/>
          </a:prstGeom>
        </p:spPr>
      </p:pic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4190999" y="1293435"/>
            <a:ext cx="4419600" cy="3354765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0021"/>
                </a:solidFill>
              </a:rPr>
              <a:t>New Vortex Initialization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Improved vortex initialization</a:t>
            </a:r>
            <a:endParaRPr lang="en-US" sz="2000" b="1" dirty="0"/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TC Dynamical Initialization (DI)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0021"/>
                </a:solidFill>
              </a:rPr>
              <a:t>Data Assimilation</a:t>
            </a:r>
            <a:endParaRPr lang="en-US" sz="2000" b="1" dirty="0">
              <a:solidFill>
                <a:srgbClr val="A50021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4D-Var testing is underway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400" b="1" dirty="0" smtClean="0">
              <a:solidFill>
                <a:srgbClr val="800000"/>
              </a:solidFill>
            </a:endParaRPr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0021"/>
                </a:solidFill>
              </a:rPr>
              <a:t>New Physics Options Available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New surface drag and PBL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/>
              <a:t>RRTMG </a:t>
            </a:r>
            <a:r>
              <a:rPr lang="en-US" sz="2000" b="1" dirty="0" smtClean="0"/>
              <a:t>radiation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NRL &amp; Thompson Microphysics</a:t>
            </a:r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400" b="1" dirty="0" smtClean="0">
              <a:solidFill>
                <a:srgbClr val="A50021"/>
              </a:solidFill>
            </a:endParaRPr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A50021"/>
                </a:solidFill>
              </a:rPr>
              <a:t>Air-Ocean-Wave Coupling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0184" y="913996"/>
            <a:ext cx="245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Super Typhoon </a:t>
            </a:r>
            <a:r>
              <a:rPr lang="en-US" b="1" dirty="0" err="1" smtClean="0"/>
              <a:t>Megi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93918" y="1509649"/>
            <a:ext cx="9157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4D-Var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3918" y="4048881"/>
            <a:ext cx="9157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3D-Var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26379" r="4133" b="35804"/>
          <a:stretch/>
        </p:blipFill>
        <p:spPr bwMode="auto">
          <a:xfrm>
            <a:off x="4191000" y="4886242"/>
            <a:ext cx="4419600" cy="1856784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070089" y="593259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76373" y="555558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Fu-</a:t>
            </a:r>
            <a:r>
              <a:rPr lang="en-US" dirty="0" err="1" smtClean="0">
                <a:solidFill>
                  <a:srgbClr val="0000CC"/>
                </a:solidFill>
              </a:rPr>
              <a:t>Liou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66370" y="5200710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RRTMG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885190" y="4800600"/>
            <a:ext cx="36760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charset="0"/>
              </a:rPr>
              <a:t>Typhoon </a:t>
            </a:r>
            <a:r>
              <a:rPr lang="en-US" altLang="en-US" sz="2000" dirty="0" err="1" smtClean="0">
                <a:latin typeface="Arial" charset="0"/>
              </a:rPr>
              <a:t>Soulik</a:t>
            </a:r>
            <a:r>
              <a:rPr lang="en-US" altLang="en-US" sz="2000" dirty="0" smtClean="0">
                <a:latin typeface="Arial" charset="0"/>
              </a:rPr>
              <a:t> (2013070800</a:t>
            </a:r>
            <a:r>
              <a:rPr lang="en-US" altLang="en-US" sz="2000" dirty="0">
                <a:latin typeface="Arial" charset="0"/>
              </a:rPr>
              <a:t>)  </a:t>
            </a:r>
          </a:p>
        </p:txBody>
      </p:sp>
      <p:sp>
        <p:nvSpPr>
          <p:cNvPr id="6" name="Freeform 5"/>
          <p:cNvSpPr/>
          <p:nvPr/>
        </p:nvSpPr>
        <p:spPr>
          <a:xfrm>
            <a:off x="1113576" y="2456509"/>
            <a:ext cx="1107541" cy="576404"/>
          </a:xfrm>
          <a:custGeom>
            <a:avLst/>
            <a:gdLst>
              <a:gd name="connsiteX0" fmla="*/ 132784 w 1107541"/>
              <a:gd name="connsiteY0" fmla="*/ 0 h 796705"/>
              <a:gd name="connsiteX1" fmla="*/ 120713 w 1107541"/>
              <a:gd name="connsiteY1" fmla="*/ 87517 h 796705"/>
              <a:gd name="connsiteX2" fmla="*/ 111660 w 1107541"/>
              <a:gd name="connsiteY2" fmla="*/ 162962 h 796705"/>
              <a:gd name="connsiteX3" fmla="*/ 72428 w 1107541"/>
              <a:gd name="connsiteY3" fmla="*/ 220301 h 796705"/>
              <a:gd name="connsiteX4" fmla="*/ 48285 w 1107541"/>
              <a:gd name="connsiteY4" fmla="*/ 271604 h 796705"/>
              <a:gd name="connsiteX5" fmla="*/ 30178 w 1107541"/>
              <a:gd name="connsiteY5" fmla="*/ 337996 h 796705"/>
              <a:gd name="connsiteX6" fmla="*/ 24143 w 1107541"/>
              <a:gd name="connsiteY6" fmla="*/ 428531 h 796705"/>
              <a:gd name="connsiteX7" fmla="*/ 3018 w 1107541"/>
              <a:gd name="connsiteY7" fmla="*/ 503976 h 796705"/>
              <a:gd name="connsiteX8" fmla="*/ 0 w 1107541"/>
              <a:gd name="connsiteY8" fmla="*/ 579422 h 796705"/>
              <a:gd name="connsiteX9" fmla="*/ 18107 w 1107541"/>
              <a:gd name="connsiteY9" fmla="*/ 663921 h 796705"/>
              <a:gd name="connsiteX10" fmla="*/ 51303 w 1107541"/>
              <a:gd name="connsiteY10" fmla="*/ 697117 h 796705"/>
              <a:gd name="connsiteX11" fmla="*/ 99588 w 1107541"/>
              <a:gd name="connsiteY11" fmla="*/ 739366 h 796705"/>
              <a:gd name="connsiteX12" fmla="*/ 144856 w 1107541"/>
              <a:gd name="connsiteY12" fmla="*/ 757473 h 796705"/>
              <a:gd name="connsiteX13" fmla="*/ 223319 w 1107541"/>
              <a:gd name="connsiteY13" fmla="*/ 796705 h 796705"/>
              <a:gd name="connsiteX14" fmla="*/ 301782 w 1107541"/>
              <a:gd name="connsiteY14" fmla="*/ 775580 h 796705"/>
              <a:gd name="connsiteX15" fmla="*/ 404388 w 1107541"/>
              <a:gd name="connsiteY15" fmla="*/ 721259 h 796705"/>
              <a:gd name="connsiteX16" fmla="*/ 567351 w 1107541"/>
              <a:gd name="connsiteY16" fmla="*/ 657885 h 796705"/>
              <a:gd name="connsiteX17" fmla="*/ 763509 w 1107541"/>
              <a:gd name="connsiteY17" fmla="*/ 621671 h 796705"/>
              <a:gd name="connsiteX18" fmla="*/ 869133 w 1107541"/>
              <a:gd name="connsiteY18" fmla="*/ 606582 h 796705"/>
              <a:gd name="connsiteX19" fmla="*/ 968721 w 1107541"/>
              <a:gd name="connsiteY19" fmla="*/ 531137 h 796705"/>
              <a:gd name="connsiteX20" fmla="*/ 1107541 w 1107541"/>
              <a:gd name="connsiteY20" fmla="*/ 470780 h 796705"/>
              <a:gd name="connsiteX0" fmla="*/ 120713 w 1107541"/>
              <a:gd name="connsiteY0" fmla="*/ 0 h 709188"/>
              <a:gd name="connsiteX1" fmla="*/ 111660 w 1107541"/>
              <a:gd name="connsiteY1" fmla="*/ 75445 h 709188"/>
              <a:gd name="connsiteX2" fmla="*/ 72428 w 1107541"/>
              <a:gd name="connsiteY2" fmla="*/ 132784 h 709188"/>
              <a:gd name="connsiteX3" fmla="*/ 48285 w 1107541"/>
              <a:gd name="connsiteY3" fmla="*/ 184087 h 709188"/>
              <a:gd name="connsiteX4" fmla="*/ 30178 w 1107541"/>
              <a:gd name="connsiteY4" fmla="*/ 250479 h 709188"/>
              <a:gd name="connsiteX5" fmla="*/ 24143 w 1107541"/>
              <a:gd name="connsiteY5" fmla="*/ 341014 h 709188"/>
              <a:gd name="connsiteX6" fmla="*/ 3018 w 1107541"/>
              <a:gd name="connsiteY6" fmla="*/ 416459 h 709188"/>
              <a:gd name="connsiteX7" fmla="*/ 0 w 1107541"/>
              <a:gd name="connsiteY7" fmla="*/ 491905 h 709188"/>
              <a:gd name="connsiteX8" fmla="*/ 18107 w 1107541"/>
              <a:gd name="connsiteY8" fmla="*/ 576404 h 709188"/>
              <a:gd name="connsiteX9" fmla="*/ 51303 w 1107541"/>
              <a:gd name="connsiteY9" fmla="*/ 609600 h 709188"/>
              <a:gd name="connsiteX10" fmla="*/ 99588 w 1107541"/>
              <a:gd name="connsiteY10" fmla="*/ 651849 h 709188"/>
              <a:gd name="connsiteX11" fmla="*/ 144856 w 1107541"/>
              <a:gd name="connsiteY11" fmla="*/ 669956 h 709188"/>
              <a:gd name="connsiteX12" fmla="*/ 223319 w 1107541"/>
              <a:gd name="connsiteY12" fmla="*/ 709188 h 709188"/>
              <a:gd name="connsiteX13" fmla="*/ 301782 w 1107541"/>
              <a:gd name="connsiteY13" fmla="*/ 688063 h 709188"/>
              <a:gd name="connsiteX14" fmla="*/ 404388 w 1107541"/>
              <a:gd name="connsiteY14" fmla="*/ 633742 h 709188"/>
              <a:gd name="connsiteX15" fmla="*/ 567351 w 1107541"/>
              <a:gd name="connsiteY15" fmla="*/ 570368 h 709188"/>
              <a:gd name="connsiteX16" fmla="*/ 763509 w 1107541"/>
              <a:gd name="connsiteY16" fmla="*/ 534154 h 709188"/>
              <a:gd name="connsiteX17" fmla="*/ 869133 w 1107541"/>
              <a:gd name="connsiteY17" fmla="*/ 519065 h 709188"/>
              <a:gd name="connsiteX18" fmla="*/ 968721 w 1107541"/>
              <a:gd name="connsiteY18" fmla="*/ 443620 h 709188"/>
              <a:gd name="connsiteX19" fmla="*/ 1107541 w 1107541"/>
              <a:gd name="connsiteY19" fmla="*/ 383263 h 709188"/>
              <a:gd name="connsiteX0" fmla="*/ 111660 w 1107541"/>
              <a:gd name="connsiteY0" fmla="*/ 0 h 633743"/>
              <a:gd name="connsiteX1" fmla="*/ 72428 w 1107541"/>
              <a:gd name="connsiteY1" fmla="*/ 57339 h 633743"/>
              <a:gd name="connsiteX2" fmla="*/ 48285 w 1107541"/>
              <a:gd name="connsiteY2" fmla="*/ 108642 h 633743"/>
              <a:gd name="connsiteX3" fmla="*/ 30178 w 1107541"/>
              <a:gd name="connsiteY3" fmla="*/ 175034 h 633743"/>
              <a:gd name="connsiteX4" fmla="*/ 24143 w 1107541"/>
              <a:gd name="connsiteY4" fmla="*/ 265569 h 633743"/>
              <a:gd name="connsiteX5" fmla="*/ 3018 w 1107541"/>
              <a:gd name="connsiteY5" fmla="*/ 341014 h 633743"/>
              <a:gd name="connsiteX6" fmla="*/ 0 w 1107541"/>
              <a:gd name="connsiteY6" fmla="*/ 416460 h 633743"/>
              <a:gd name="connsiteX7" fmla="*/ 18107 w 1107541"/>
              <a:gd name="connsiteY7" fmla="*/ 500959 h 633743"/>
              <a:gd name="connsiteX8" fmla="*/ 51303 w 1107541"/>
              <a:gd name="connsiteY8" fmla="*/ 534155 h 633743"/>
              <a:gd name="connsiteX9" fmla="*/ 99588 w 1107541"/>
              <a:gd name="connsiteY9" fmla="*/ 576404 h 633743"/>
              <a:gd name="connsiteX10" fmla="*/ 144856 w 1107541"/>
              <a:gd name="connsiteY10" fmla="*/ 594511 h 633743"/>
              <a:gd name="connsiteX11" fmla="*/ 223319 w 1107541"/>
              <a:gd name="connsiteY11" fmla="*/ 633743 h 633743"/>
              <a:gd name="connsiteX12" fmla="*/ 301782 w 1107541"/>
              <a:gd name="connsiteY12" fmla="*/ 612618 h 633743"/>
              <a:gd name="connsiteX13" fmla="*/ 404388 w 1107541"/>
              <a:gd name="connsiteY13" fmla="*/ 558297 h 633743"/>
              <a:gd name="connsiteX14" fmla="*/ 567351 w 1107541"/>
              <a:gd name="connsiteY14" fmla="*/ 494923 h 633743"/>
              <a:gd name="connsiteX15" fmla="*/ 763509 w 1107541"/>
              <a:gd name="connsiteY15" fmla="*/ 458709 h 633743"/>
              <a:gd name="connsiteX16" fmla="*/ 869133 w 1107541"/>
              <a:gd name="connsiteY16" fmla="*/ 443620 h 633743"/>
              <a:gd name="connsiteX17" fmla="*/ 968721 w 1107541"/>
              <a:gd name="connsiteY17" fmla="*/ 368175 h 633743"/>
              <a:gd name="connsiteX18" fmla="*/ 1107541 w 1107541"/>
              <a:gd name="connsiteY18" fmla="*/ 307818 h 633743"/>
              <a:gd name="connsiteX0" fmla="*/ 72428 w 1107541"/>
              <a:gd name="connsiteY0" fmla="*/ 0 h 576404"/>
              <a:gd name="connsiteX1" fmla="*/ 48285 w 1107541"/>
              <a:gd name="connsiteY1" fmla="*/ 51303 h 576404"/>
              <a:gd name="connsiteX2" fmla="*/ 30178 w 1107541"/>
              <a:gd name="connsiteY2" fmla="*/ 117695 h 576404"/>
              <a:gd name="connsiteX3" fmla="*/ 24143 w 1107541"/>
              <a:gd name="connsiteY3" fmla="*/ 208230 h 576404"/>
              <a:gd name="connsiteX4" fmla="*/ 3018 w 1107541"/>
              <a:gd name="connsiteY4" fmla="*/ 283675 h 576404"/>
              <a:gd name="connsiteX5" fmla="*/ 0 w 1107541"/>
              <a:gd name="connsiteY5" fmla="*/ 359121 h 576404"/>
              <a:gd name="connsiteX6" fmla="*/ 18107 w 1107541"/>
              <a:gd name="connsiteY6" fmla="*/ 443620 h 576404"/>
              <a:gd name="connsiteX7" fmla="*/ 51303 w 1107541"/>
              <a:gd name="connsiteY7" fmla="*/ 476816 h 576404"/>
              <a:gd name="connsiteX8" fmla="*/ 99588 w 1107541"/>
              <a:gd name="connsiteY8" fmla="*/ 519065 h 576404"/>
              <a:gd name="connsiteX9" fmla="*/ 144856 w 1107541"/>
              <a:gd name="connsiteY9" fmla="*/ 537172 h 576404"/>
              <a:gd name="connsiteX10" fmla="*/ 223319 w 1107541"/>
              <a:gd name="connsiteY10" fmla="*/ 576404 h 576404"/>
              <a:gd name="connsiteX11" fmla="*/ 301782 w 1107541"/>
              <a:gd name="connsiteY11" fmla="*/ 555279 h 576404"/>
              <a:gd name="connsiteX12" fmla="*/ 404388 w 1107541"/>
              <a:gd name="connsiteY12" fmla="*/ 500958 h 576404"/>
              <a:gd name="connsiteX13" fmla="*/ 567351 w 1107541"/>
              <a:gd name="connsiteY13" fmla="*/ 437584 h 576404"/>
              <a:gd name="connsiteX14" fmla="*/ 763509 w 1107541"/>
              <a:gd name="connsiteY14" fmla="*/ 401370 h 576404"/>
              <a:gd name="connsiteX15" fmla="*/ 869133 w 1107541"/>
              <a:gd name="connsiteY15" fmla="*/ 386281 h 576404"/>
              <a:gd name="connsiteX16" fmla="*/ 968721 w 1107541"/>
              <a:gd name="connsiteY16" fmla="*/ 310836 h 576404"/>
              <a:gd name="connsiteX17" fmla="*/ 1107541 w 1107541"/>
              <a:gd name="connsiteY17" fmla="*/ 250479 h 57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07541" h="576404">
                <a:moveTo>
                  <a:pt x="72428" y="0"/>
                </a:moveTo>
                <a:lnTo>
                  <a:pt x="48285" y="51303"/>
                </a:lnTo>
                <a:lnTo>
                  <a:pt x="30178" y="117695"/>
                </a:lnTo>
                <a:lnTo>
                  <a:pt x="24143" y="208230"/>
                </a:lnTo>
                <a:lnTo>
                  <a:pt x="3018" y="283675"/>
                </a:lnTo>
                <a:lnTo>
                  <a:pt x="0" y="359121"/>
                </a:lnTo>
                <a:lnTo>
                  <a:pt x="18107" y="443620"/>
                </a:lnTo>
                <a:lnTo>
                  <a:pt x="51303" y="476816"/>
                </a:lnTo>
                <a:lnTo>
                  <a:pt x="99588" y="519065"/>
                </a:lnTo>
                <a:lnTo>
                  <a:pt x="144856" y="537172"/>
                </a:lnTo>
                <a:lnTo>
                  <a:pt x="223319" y="576404"/>
                </a:lnTo>
                <a:lnTo>
                  <a:pt x="301782" y="555279"/>
                </a:lnTo>
                <a:lnTo>
                  <a:pt x="404388" y="500958"/>
                </a:lnTo>
                <a:lnTo>
                  <a:pt x="567351" y="437584"/>
                </a:lnTo>
                <a:lnTo>
                  <a:pt x="763509" y="401370"/>
                </a:lnTo>
                <a:lnTo>
                  <a:pt x="869133" y="386281"/>
                </a:lnTo>
                <a:lnTo>
                  <a:pt x="968721" y="310836"/>
                </a:lnTo>
                <a:lnTo>
                  <a:pt x="1107541" y="250479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113575" y="5000655"/>
            <a:ext cx="1107541" cy="576404"/>
          </a:xfrm>
          <a:custGeom>
            <a:avLst/>
            <a:gdLst>
              <a:gd name="connsiteX0" fmla="*/ 132784 w 1107541"/>
              <a:gd name="connsiteY0" fmla="*/ 0 h 796705"/>
              <a:gd name="connsiteX1" fmla="*/ 120713 w 1107541"/>
              <a:gd name="connsiteY1" fmla="*/ 87517 h 796705"/>
              <a:gd name="connsiteX2" fmla="*/ 111660 w 1107541"/>
              <a:gd name="connsiteY2" fmla="*/ 162962 h 796705"/>
              <a:gd name="connsiteX3" fmla="*/ 72428 w 1107541"/>
              <a:gd name="connsiteY3" fmla="*/ 220301 h 796705"/>
              <a:gd name="connsiteX4" fmla="*/ 48285 w 1107541"/>
              <a:gd name="connsiteY4" fmla="*/ 271604 h 796705"/>
              <a:gd name="connsiteX5" fmla="*/ 30178 w 1107541"/>
              <a:gd name="connsiteY5" fmla="*/ 337996 h 796705"/>
              <a:gd name="connsiteX6" fmla="*/ 24143 w 1107541"/>
              <a:gd name="connsiteY6" fmla="*/ 428531 h 796705"/>
              <a:gd name="connsiteX7" fmla="*/ 3018 w 1107541"/>
              <a:gd name="connsiteY7" fmla="*/ 503976 h 796705"/>
              <a:gd name="connsiteX8" fmla="*/ 0 w 1107541"/>
              <a:gd name="connsiteY8" fmla="*/ 579422 h 796705"/>
              <a:gd name="connsiteX9" fmla="*/ 18107 w 1107541"/>
              <a:gd name="connsiteY9" fmla="*/ 663921 h 796705"/>
              <a:gd name="connsiteX10" fmla="*/ 51303 w 1107541"/>
              <a:gd name="connsiteY10" fmla="*/ 697117 h 796705"/>
              <a:gd name="connsiteX11" fmla="*/ 99588 w 1107541"/>
              <a:gd name="connsiteY11" fmla="*/ 739366 h 796705"/>
              <a:gd name="connsiteX12" fmla="*/ 144856 w 1107541"/>
              <a:gd name="connsiteY12" fmla="*/ 757473 h 796705"/>
              <a:gd name="connsiteX13" fmla="*/ 223319 w 1107541"/>
              <a:gd name="connsiteY13" fmla="*/ 796705 h 796705"/>
              <a:gd name="connsiteX14" fmla="*/ 301782 w 1107541"/>
              <a:gd name="connsiteY14" fmla="*/ 775580 h 796705"/>
              <a:gd name="connsiteX15" fmla="*/ 404388 w 1107541"/>
              <a:gd name="connsiteY15" fmla="*/ 721259 h 796705"/>
              <a:gd name="connsiteX16" fmla="*/ 567351 w 1107541"/>
              <a:gd name="connsiteY16" fmla="*/ 657885 h 796705"/>
              <a:gd name="connsiteX17" fmla="*/ 763509 w 1107541"/>
              <a:gd name="connsiteY17" fmla="*/ 621671 h 796705"/>
              <a:gd name="connsiteX18" fmla="*/ 869133 w 1107541"/>
              <a:gd name="connsiteY18" fmla="*/ 606582 h 796705"/>
              <a:gd name="connsiteX19" fmla="*/ 968721 w 1107541"/>
              <a:gd name="connsiteY19" fmla="*/ 531137 h 796705"/>
              <a:gd name="connsiteX20" fmla="*/ 1107541 w 1107541"/>
              <a:gd name="connsiteY20" fmla="*/ 470780 h 796705"/>
              <a:gd name="connsiteX0" fmla="*/ 120713 w 1107541"/>
              <a:gd name="connsiteY0" fmla="*/ 0 h 709188"/>
              <a:gd name="connsiteX1" fmla="*/ 111660 w 1107541"/>
              <a:gd name="connsiteY1" fmla="*/ 75445 h 709188"/>
              <a:gd name="connsiteX2" fmla="*/ 72428 w 1107541"/>
              <a:gd name="connsiteY2" fmla="*/ 132784 h 709188"/>
              <a:gd name="connsiteX3" fmla="*/ 48285 w 1107541"/>
              <a:gd name="connsiteY3" fmla="*/ 184087 h 709188"/>
              <a:gd name="connsiteX4" fmla="*/ 30178 w 1107541"/>
              <a:gd name="connsiteY4" fmla="*/ 250479 h 709188"/>
              <a:gd name="connsiteX5" fmla="*/ 24143 w 1107541"/>
              <a:gd name="connsiteY5" fmla="*/ 341014 h 709188"/>
              <a:gd name="connsiteX6" fmla="*/ 3018 w 1107541"/>
              <a:gd name="connsiteY6" fmla="*/ 416459 h 709188"/>
              <a:gd name="connsiteX7" fmla="*/ 0 w 1107541"/>
              <a:gd name="connsiteY7" fmla="*/ 491905 h 709188"/>
              <a:gd name="connsiteX8" fmla="*/ 18107 w 1107541"/>
              <a:gd name="connsiteY8" fmla="*/ 576404 h 709188"/>
              <a:gd name="connsiteX9" fmla="*/ 51303 w 1107541"/>
              <a:gd name="connsiteY9" fmla="*/ 609600 h 709188"/>
              <a:gd name="connsiteX10" fmla="*/ 99588 w 1107541"/>
              <a:gd name="connsiteY10" fmla="*/ 651849 h 709188"/>
              <a:gd name="connsiteX11" fmla="*/ 144856 w 1107541"/>
              <a:gd name="connsiteY11" fmla="*/ 669956 h 709188"/>
              <a:gd name="connsiteX12" fmla="*/ 223319 w 1107541"/>
              <a:gd name="connsiteY12" fmla="*/ 709188 h 709188"/>
              <a:gd name="connsiteX13" fmla="*/ 301782 w 1107541"/>
              <a:gd name="connsiteY13" fmla="*/ 688063 h 709188"/>
              <a:gd name="connsiteX14" fmla="*/ 404388 w 1107541"/>
              <a:gd name="connsiteY14" fmla="*/ 633742 h 709188"/>
              <a:gd name="connsiteX15" fmla="*/ 567351 w 1107541"/>
              <a:gd name="connsiteY15" fmla="*/ 570368 h 709188"/>
              <a:gd name="connsiteX16" fmla="*/ 763509 w 1107541"/>
              <a:gd name="connsiteY16" fmla="*/ 534154 h 709188"/>
              <a:gd name="connsiteX17" fmla="*/ 869133 w 1107541"/>
              <a:gd name="connsiteY17" fmla="*/ 519065 h 709188"/>
              <a:gd name="connsiteX18" fmla="*/ 968721 w 1107541"/>
              <a:gd name="connsiteY18" fmla="*/ 443620 h 709188"/>
              <a:gd name="connsiteX19" fmla="*/ 1107541 w 1107541"/>
              <a:gd name="connsiteY19" fmla="*/ 383263 h 709188"/>
              <a:gd name="connsiteX0" fmla="*/ 111660 w 1107541"/>
              <a:gd name="connsiteY0" fmla="*/ 0 h 633743"/>
              <a:gd name="connsiteX1" fmla="*/ 72428 w 1107541"/>
              <a:gd name="connsiteY1" fmla="*/ 57339 h 633743"/>
              <a:gd name="connsiteX2" fmla="*/ 48285 w 1107541"/>
              <a:gd name="connsiteY2" fmla="*/ 108642 h 633743"/>
              <a:gd name="connsiteX3" fmla="*/ 30178 w 1107541"/>
              <a:gd name="connsiteY3" fmla="*/ 175034 h 633743"/>
              <a:gd name="connsiteX4" fmla="*/ 24143 w 1107541"/>
              <a:gd name="connsiteY4" fmla="*/ 265569 h 633743"/>
              <a:gd name="connsiteX5" fmla="*/ 3018 w 1107541"/>
              <a:gd name="connsiteY5" fmla="*/ 341014 h 633743"/>
              <a:gd name="connsiteX6" fmla="*/ 0 w 1107541"/>
              <a:gd name="connsiteY6" fmla="*/ 416460 h 633743"/>
              <a:gd name="connsiteX7" fmla="*/ 18107 w 1107541"/>
              <a:gd name="connsiteY7" fmla="*/ 500959 h 633743"/>
              <a:gd name="connsiteX8" fmla="*/ 51303 w 1107541"/>
              <a:gd name="connsiteY8" fmla="*/ 534155 h 633743"/>
              <a:gd name="connsiteX9" fmla="*/ 99588 w 1107541"/>
              <a:gd name="connsiteY9" fmla="*/ 576404 h 633743"/>
              <a:gd name="connsiteX10" fmla="*/ 144856 w 1107541"/>
              <a:gd name="connsiteY10" fmla="*/ 594511 h 633743"/>
              <a:gd name="connsiteX11" fmla="*/ 223319 w 1107541"/>
              <a:gd name="connsiteY11" fmla="*/ 633743 h 633743"/>
              <a:gd name="connsiteX12" fmla="*/ 301782 w 1107541"/>
              <a:gd name="connsiteY12" fmla="*/ 612618 h 633743"/>
              <a:gd name="connsiteX13" fmla="*/ 404388 w 1107541"/>
              <a:gd name="connsiteY13" fmla="*/ 558297 h 633743"/>
              <a:gd name="connsiteX14" fmla="*/ 567351 w 1107541"/>
              <a:gd name="connsiteY14" fmla="*/ 494923 h 633743"/>
              <a:gd name="connsiteX15" fmla="*/ 763509 w 1107541"/>
              <a:gd name="connsiteY15" fmla="*/ 458709 h 633743"/>
              <a:gd name="connsiteX16" fmla="*/ 869133 w 1107541"/>
              <a:gd name="connsiteY16" fmla="*/ 443620 h 633743"/>
              <a:gd name="connsiteX17" fmla="*/ 968721 w 1107541"/>
              <a:gd name="connsiteY17" fmla="*/ 368175 h 633743"/>
              <a:gd name="connsiteX18" fmla="*/ 1107541 w 1107541"/>
              <a:gd name="connsiteY18" fmla="*/ 307818 h 633743"/>
              <a:gd name="connsiteX0" fmla="*/ 72428 w 1107541"/>
              <a:gd name="connsiteY0" fmla="*/ 0 h 576404"/>
              <a:gd name="connsiteX1" fmla="*/ 48285 w 1107541"/>
              <a:gd name="connsiteY1" fmla="*/ 51303 h 576404"/>
              <a:gd name="connsiteX2" fmla="*/ 30178 w 1107541"/>
              <a:gd name="connsiteY2" fmla="*/ 117695 h 576404"/>
              <a:gd name="connsiteX3" fmla="*/ 24143 w 1107541"/>
              <a:gd name="connsiteY3" fmla="*/ 208230 h 576404"/>
              <a:gd name="connsiteX4" fmla="*/ 3018 w 1107541"/>
              <a:gd name="connsiteY4" fmla="*/ 283675 h 576404"/>
              <a:gd name="connsiteX5" fmla="*/ 0 w 1107541"/>
              <a:gd name="connsiteY5" fmla="*/ 359121 h 576404"/>
              <a:gd name="connsiteX6" fmla="*/ 18107 w 1107541"/>
              <a:gd name="connsiteY6" fmla="*/ 443620 h 576404"/>
              <a:gd name="connsiteX7" fmla="*/ 51303 w 1107541"/>
              <a:gd name="connsiteY7" fmla="*/ 476816 h 576404"/>
              <a:gd name="connsiteX8" fmla="*/ 99588 w 1107541"/>
              <a:gd name="connsiteY8" fmla="*/ 519065 h 576404"/>
              <a:gd name="connsiteX9" fmla="*/ 144856 w 1107541"/>
              <a:gd name="connsiteY9" fmla="*/ 537172 h 576404"/>
              <a:gd name="connsiteX10" fmla="*/ 223319 w 1107541"/>
              <a:gd name="connsiteY10" fmla="*/ 576404 h 576404"/>
              <a:gd name="connsiteX11" fmla="*/ 301782 w 1107541"/>
              <a:gd name="connsiteY11" fmla="*/ 555279 h 576404"/>
              <a:gd name="connsiteX12" fmla="*/ 404388 w 1107541"/>
              <a:gd name="connsiteY12" fmla="*/ 500958 h 576404"/>
              <a:gd name="connsiteX13" fmla="*/ 567351 w 1107541"/>
              <a:gd name="connsiteY13" fmla="*/ 437584 h 576404"/>
              <a:gd name="connsiteX14" fmla="*/ 763509 w 1107541"/>
              <a:gd name="connsiteY14" fmla="*/ 401370 h 576404"/>
              <a:gd name="connsiteX15" fmla="*/ 869133 w 1107541"/>
              <a:gd name="connsiteY15" fmla="*/ 386281 h 576404"/>
              <a:gd name="connsiteX16" fmla="*/ 968721 w 1107541"/>
              <a:gd name="connsiteY16" fmla="*/ 310836 h 576404"/>
              <a:gd name="connsiteX17" fmla="*/ 1107541 w 1107541"/>
              <a:gd name="connsiteY17" fmla="*/ 250479 h 57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07541" h="576404">
                <a:moveTo>
                  <a:pt x="72428" y="0"/>
                </a:moveTo>
                <a:lnTo>
                  <a:pt x="48285" y="51303"/>
                </a:lnTo>
                <a:lnTo>
                  <a:pt x="30178" y="117695"/>
                </a:lnTo>
                <a:lnTo>
                  <a:pt x="24143" y="208230"/>
                </a:lnTo>
                <a:lnTo>
                  <a:pt x="3018" y="283675"/>
                </a:lnTo>
                <a:lnTo>
                  <a:pt x="0" y="359121"/>
                </a:lnTo>
                <a:lnTo>
                  <a:pt x="18107" y="443620"/>
                </a:lnTo>
                <a:lnTo>
                  <a:pt x="51303" y="476816"/>
                </a:lnTo>
                <a:lnTo>
                  <a:pt x="99588" y="519065"/>
                </a:lnTo>
                <a:lnTo>
                  <a:pt x="144856" y="537172"/>
                </a:lnTo>
                <a:lnTo>
                  <a:pt x="223319" y="576404"/>
                </a:lnTo>
                <a:lnTo>
                  <a:pt x="301782" y="555279"/>
                </a:lnTo>
                <a:lnTo>
                  <a:pt x="404388" y="500958"/>
                </a:lnTo>
                <a:lnTo>
                  <a:pt x="567351" y="437584"/>
                </a:lnTo>
                <a:lnTo>
                  <a:pt x="763509" y="401370"/>
                </a:lnTo>
                <a:lnTo>
                  <a:pt x="869133" y="386281"/>
                </a:lnTo>
                <a:lnTo>
                  <a:pt x="968721" y="310836"/>
                </a:lnTo>
                <a:lnTo>
                  <a:pt x="1107541" y="250479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43199" y="5900696"/>
            <a:ext cx="11205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L. Xu</a:t>
            </a:r>
          </a:p>
          <a:p>
            <a:r>
              <a:rPr lang="en-US" sz="1400" dirty="0" smtClean="0"/>
              <a:t>C. Amerault</a:t>
            </a:r>
          </a:p>
          <a:p>
            <a:r>
              <a:rPr lang="en-US" sz="1400" dirty="0"/>
              <a:t>X. </a:t>
            </a:r>
            <a:r>
              <a:rPr lang="en-US" sz="1400" dirty="0" smtClean="0"/>
              <a:t>Hong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672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628078" y="851430"/>
            <a:ext cx="25921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pitchFamily="34" charset="0"/>
              </a:rPr>
              <a:t>Hurricane Earl (2010)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Intensity (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mb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34600" y="1764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72" t="2413" r="48458" b="44710"/>
          <a:stretch/>
        </p:blipFill>
        <p:spPr>
          <a:xfrm>
            <a:off x="5632354" y="1434896"/>
            <a:ext cx="3465925" cy="21133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3" t="5857" r="-121" b="46120"/>
          <a:stretch/>
        </p:blipFill>
        <p:spPr>
          <a:xfrm>
            <a:off x="6270725" y="3450865"/>
            <a:ext cx="2741825" cy="18499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51690" y="264560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Control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96074" y="19480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18985" y="375349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72400" y="392926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9572" y="1434896"/>
            <a:ext cx="562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" y="791159"/>
            <a:ext cx="6096000" cy="4593857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09062" y="5257800"/>
            <a:ext cx="8706337" cy="1477328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1158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5888" indent="-1158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cs typeface="Arial" pitchFamily="34" charset="0"/>
              </a:rPr>
              <a:t>New dynamical initialization algorithm has been developed.</a:t>
            </a:r>
            <a:endParaRPr lang="en-US" b="1" dirty="0">
              <a:cs typeface="Arial" pitchFamily="34" charset="0"/>
            </a:endParaRPr>
          </a:p>
          <a:p>
            <a:pPr marL="515938" lvl="2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  <a:cs typeface="Arial" pitchFamily="34" charset="0"/>
              </a:rPr>
              <a:t>Uses a balanced vortex that is consistent with COAMPS-TC (5 km resolution)</a:t>
            </a:r>
          </a:p>
          <a:p>
            <a:pPr marL="515938" lvl="2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000CC"/>
                </a:solidFill>
                <a:cs typeface="Arial" pitchFamily="34" charset="0"/>
              </a:rPr>
              <a:t>Correct initial size </a:t>
            </a:r>
            <a:r>
              <a:rPr lang="en-US" dirty="0" smtClean="0">
                <a:solidFill>
                  <a:srgbClr val="0000CC"/>
                </a:solidFill>
                <a:cs typeface="Arial" pitchFamily="34" charset="0"/>
              </a:rPr>
              <a:t>&amp; intensity, relaxation for </a:t>
            </a:r>
            <a:r>
              <a:rPr lang="en-US" u="sng" dirty="0" smtClean="0">
                <a:solidFill>
                  <a:srgbClr val="0000CC"/>
                </a:solidFill>
                <a:cs typeface="Arial" pitchFamily="34" charset="0"/>
              </a:rPr>
              <a:t>secondary circulation</a:t>
            </a:r>
            <a:r>
              <a:rPr lang="en-US" dirty="0" smtClean="0">
                <a:solidFill>
                  <a:srgbClr val="0000CC"/>
                </a:solidFill>
                <a:cs typeface="Arial" pitchFamily="34" charset="0"/>
              </a:rPr>
              <a:t> to develop.</a:t>
            </a:r>
            <a:endParaRPr lang="en-US" dirty="0">
              <a:solidFill>
                <a:srgbClr val="0000CC"/>
              </a:solidFill>
              <a:cs typeface="Arial" pitchFamily="34" charset="0"/>
            </a:endParaRPr>
          </a:p>
          <a:p>
            <a:pPr marL="115888"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cs typeface="Arial" pitchFamily="34" charset="0"/>
              </a:rPr>
              <a:t>Dynamical initialization improves track &amp; especially intensity forecasts.  </a:t>
            </a:r>
          </a:p>
          <a:p>
            <a:pPr marL="115888"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cs typeface="Arial" pitchFamily="34" charset="0"/>
              </a:rPr>
              <a:t>Currently </a:t>
            </a:r>
            <a:r>
              <a:rPr lang="en-US" b="1" dirty="0">
                <a:cs typeface="Arial" pitchFamily="34" charset="0"/>
              </a:rPr>
              <a:t>under </a:t>
            </a:r>
            <a:r>
              <a:rPr lang="en-US" b="1" dirty="0" smtClean="0">
                <a:cs typeface="Arial" pitchFamily="34" charset="0"/>
              </a:rPr>
              <a:t>further testing/development for 2015 season.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02552" y="533400"/>
            <a:ext cx="8915400" cy="4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Dynamical Initialization in COAMPS-TC</a:t>
            </a:r>
            <a:endParaRPr lang="en-US" sz="2400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-2162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COAMPS-TC 2015+ Version</a:t>
            </a:r>
          </a:p>
        </p:txBody>
      </p:sp>
    </p:spTree>
    <p:extLst>
      <p:ext uri="{BB962C8B-B14F-4D97-AF65-F5344CB8AC3E}">
        <p14:creationId xmlns:p14="http://schemas.microsoft.com/office/powerpoint/2010/main" val="5776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20638" y="1143000"/>
            <a:ext cx="907256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1125" indent="-111125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COAMPS-TC Much Improved for Track and Intensity in 2014:</a:t>
            </a:r>
            <a:endParaRPr lang="en-US" sz="2000" b="1" dirty="0" smtClean="0">
              <a:solidFill>
                <a:srgbClr val="000066"/>
              </a:solidFill>
              <a:cs typeface="Arial" pitchFamily="34" charset="0"/>
            </a:endParaRPr>
          </a:p>
          <a:p>
            <a:pPr marL="36576" eaLnBrk="1" fontAlgn="base" hangingPunct="1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rgbClr val="A50021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A50021"/>
                </a:solidFill>
                <a:cs typeface="Arial" charset="0"/>
              </a:rPr>
              <a:t>Improved “spin-down” and short term intensity error (new vortex initialization)</a:t>
            </a:r>
          </a:p>
          <a:p>
            <a:pPr marL="36576" eaLnBrk="1" fontAlgn="base" hangingPunct="1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rgbClr val="A50021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A50021"/>
                </a:solidFill>
                <a:cs typeface="Arial" charset="0"/>
              </a:rPr>
              <a:t>Improved track errors (new initialization; improved lateral BCs; terrain)</a:t>
            </a:r>
            <a:endParaRPr lang="en-US" dirty="0" smtClean="0">
              <a:solidFill>
                <a:srgbClr val="A50021"/>
              </a:solidFill>
              <a:latin typeface="Arial"/>
              <a:cs typeface="Arial" pitchFamily="34" charset="0"/>
            </a:endParaRPr>
          </a:p>
          <a:p>
            <a:pPr marL="0" indent="0" eaLnBrk="1" hangingPunct="1">
              <a:buFont typeface="Arial" charset="0"/>
              <a:buChar char="•"/>
              <a:tabLst/>
              <a:defRPr/>
            </a:pPr>
            <a:r>
              <a:rPr lang="en-US" dirty="0" smtClean="0">
                <a:solidFill>
                  <a:srgbClr val="A50021"/>
                </a:solidFill>
              </a:rPr>
              <a:t> Multi-model high-resolution </a:t>
            </a:r>
            <a:r>
              <a:rPr lang="en-US" dirty="0">
                <a:solidFill>
                  <a:srgbClr val="A50021"/>
                </a:solidFill>
              </a:rPr>
              <a:t>ensemble </a:t>
            </a:r>
            <a:r>
              <a:rPr lang="en-US" dirty="0" smtClean="0">
                <a:solidFill>
                  <a:srgbClr val="A50021"/>
                </a:solidFill>
              </a:rPr>
              <a:t>(NOAA/Navy) </a:t>
            </a:r>
            <a:r>
              <a:rPr lang="en-US" dirty="0">
                <a:solidFill>
                  <a:srgbClr val="A50021"/>
                </a:solidFill>
              </a:rPr>
              <a:t>prospects are promising</a:t>
            </a:r>
            <a:r>
              <a:rPr lang="en-US" dirty="0" smtClean="0">
                <a:solidFill>
                  <a:srgbClr val="A50021"/>
                </a:solidFill>
              </a:rPr>
              <a:t>.</a:t>
            </a:r>
            <a:endParaRPr lang="en-US" dirty="0">
              <a:solidFill>
                <a:srgbClr val="A50021"/>
              </a:solidFill>
            </a:endParaRPr>
          </a:p>
          <a:p>
            <a:pPr marL="0" indent="0" eaLnBrk="1" fontAlgn="base" hangingPunct="1">
              <a:spcAft>
                <a:spcPct val="0"/>
              </a:spcAft>
              <a:defRPr/>
            </a:pPr>
            <a:endParaRPr lang="en-US" sz="2000" dirty="0" smtClean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554038" y="152400"/>
            <a:ext cx="80565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</a:rPr>
              <a:t>COAMPS-TC</a:t>
            </a:r>
            <a:br>
              <a:rPr lang="en-US" sz="3200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3200" dirty="0">
                <a:solidFill>
                  <a:srgbClr val="A50021"/>
                </a:solidFill>
                <a:latin typeface="Arial Black" pitchFamily="34" charset="0"/>
                <a:cs typeface="Arial" pitchFamily="34" charset="0"/>
              </a:rPr>
              <a:t>Summary and Future Plans</a:t>
            </a:r>
            <a:endParaRPr lang="en-US" sz="3200" dirty="0">
              <a:solidFill>
                <a:srgbClr val="A50021"/>
              </a:solidFill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85" y="4191000"/>
            <a:ext cx="1699736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19" y="4152280"/>
            <a:ext cx="4176019" cy="270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95800" y="4003099"/>
            <a:ext cx="4343400" cy="3388301"/>
            <a:chOff x="4495800" y="4003099"/>
            <a:chExt cx="4262538" cy="3293779"/>
          </a:xfrm>
        </p:grpSpPr>
        <p:grpSp>
          <p:nvGrpSpPr>
            <p:cNvPr id="2" name="Group 1"/>
            <p:cNvGrpSpPr/>
            <p:nvPr/>
          </p:nvGrpSpPr>
          <p:grpSpPr>
            <a:xfrm>
              <a:off x="4495800" y="4003099"/>
              <a:ext cx="4262538" cy="3293779"/>
              <a:chOff x="4495800" y="4003099"/>
              <a:chExt cx="4262538" cy="3293779"/>
            </a:xfrm>
          </p:grpSpPr>
          <p:pic>
            <p:nvPicPr>
              <p:cNvPr id="24" name="Picture 2" descr="C:\Users\moskaitis\work\verification_fields\figs\wp222013_2013100200_4km\grid1\radar_bt_loop.gif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5800" y="4003099"/>
                <a:ext cx="4262538" cy="32937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767591" y="4155293"/>
                <a:ext cx="38430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charset="0"/>
                  </a:rPr>
                  <a:t>6-120h Simulated Radar Reflectivity (00Z 2 Oct 2013)</a:t>
                </a:r>
                <a:endParaRPr lang="en-US" sz="12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799129" y="4495800"/>
              <a:ext cx="14318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</a:rPr>
                <a:t>4 km Uniform Grid</a:t>
              </a:r>
              <a:endParaRPr lang="en-US" sz="12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386" y="2476143"/>
            <a:ext cx="9136614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1125" indent="-111125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Future Plans (2015 and Beyond):</a:t>
            </a:r>
            <a:endParaRPr lang="en-US" sz="2000" dirty="0">
              <a:solidFill>
                <a:srgbClr val="000000"/>
              </a:solidFill>
              <a:latin typeface="Arial Black" pitchFamily="34" charset="0"/>
              <a:cs typeface="Arial" charset="0"/>
            </a:endParaRPr>
          </a:p>
          <a:p>
            <a:pPr marL="0" indent="0" eaLnBrk="1" fontAlgn="base" hangingPunct="1">
              <a:spcAft>
                <a:spcPct val="0"/>
              </a:spcAft>
              <a:buFont typeface="Arial" charset="0"/>
              <a:buChar char="•"/>
              <a:tabLst/>
              <a:defRPr/>
            </a:pPr>
            <a:r>
              <a:rPr lang="en-US" dirty="0" smtClean="0">
                <a:solidFill>
                  <a:srgbClr val="A50021"/>
                </a:solidFill>
                <a:cs typeface="Arial" charset="0"/>
              </a:rPr>
              <a:t>  Development of advanced COAMPS-TC (underway)</a:t>
            </a:r>
          </a:p>
          <a:p>
            <a:pPr marL="569913" lvl="1" indent="-225425" eaLnBrk="1" fontAlgn="base" hangingPunct="1">
              <a:spcAft>
                <a:spcPct val="0"/>
              </a:spcAft>
              <a:tabLst>
                <a:tab pos="2794000" algn="l"/>
                <a:tab pos="3309938" algn="l"/>
              </a:tabLst>
              <a:defRPr/>
            </a:pPr>
            <a:r>
              <a:rPr lang="en-US" dirty="0" smtClean="0">
                <a:solidFill>
                  <a:srgbClr val="000066"/>
                </a:solidFill>
                <a:cs typeface="Arial" charset="0"/>
              </a:rPr>
              <a:t>-  TC physics: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	Emphasis on PBL, air-sea fluxes, microphysics</a:t>
            </a:r>
          </a:p>
          <a:p>
            <a:pPr marL="569913" lvl="1" indent="-225425" eaLnBrk="1" fontAlgn="base" hangingPunct="1">
              <a:spcAft>
                <a:spcPct val="0"/>
              </a:spcAft>
              <a:buFontTx/>
              <a:buChar char="-"/>
              <a:tabLst>
                <a:tab pos="2794000" algn="l"/>
                <a:tab pos="3309938" algn="l"/>
              </a:tabLst>
              <a:defRPr/>
            </a:pPr>
            <a:r>
              <a:rPr lang="en-US" dirty="0" smtClean="0">
                <a:solidFill>
                  <a:srgbClr val="000066"/>
                </a:solidFill>
                <a:cs typeface="Arial" charset="0"/>
              </a:rPr>
              <a:t>Data assimilation: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	4D-Var, radiances, radar, HDOB, SFMR </a:t>
            </a:r>
          </a:p>
          <a:p>
            <a:pPr marL="569913" lvl="1" indent="-225425" eaLnBrk="1" fontAlgn="base" hangingPunct="1">
              <a:spcAft>
                <a:spcPct val="0"/>
              </a:spcAft>
              <a:buFontTx/>
              <a:buChar char="-"/>
              <a:tabLst>
                <a:tab pos="2794000" algn="l"/>
                <a:tab pos="3309938" algn="l"/>
              </a:tabLst>
              <a:defRPr/>
            </a:pPr>
            <a:r>
              <a:rPr lang="en-US" dirty="0" smtClean="0">
                <a:solidFill>
                  <a:srgbClr val="000066"/>
                </a:solidFill>
                <a:cs typeface="Arial" charset="0"/>
              </a:rPr>
              <a:t>Coupling: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	Ocean (NCOM), waves (WWIII/Swan), coupled DA</a:t>
            </a:r>
          </a:p>
          <a:p>
            <a:pPr marL="344488" lvl="1" indent="0" eaLnBrk="1" fontAlgn="base" hangingPunct="1">
              <a:spcAft>
                <a:spcPct val="0"/>
              </a:spcAft>
              <a:tabLst>
                <a:tab pos="2794000" algn="l"/>
                <a:tab pos="3309938" algn="l"/>
              </a:tabLst>
              <a:defRPr/>
            </a:pPr>
            <a:r>
              <a:rPr lang="en-US" dirty="0">
                <a:solidFill>
                  <a:srgbClr val="000066"/>
                </a:solidFill>
                <a:cs typeface="Arial" charset="0"/>
              </a:rPr>
              <a:t>-  Resolution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:	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3-5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km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(nest following )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to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3-4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km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uniform resolution in basin</a:t>
            </a:r>
            <a:endParaRPr lang="en-US" dirty="0" smtClean="0">
              <a:solidFill>
                <a:srgbClr val="800000"/>
              </a:solidFill>
            </a:endParaRPr>
          </a:p>
          <a:p>
            <a:pPr marL="0" indent="0" eaLnBrk="1" hangingPunct="1">
              <a:buFont typeface="Arial" charset="0"/>
              <a:buChar char="•"/>
              <a:tabLst/>
              <a:defRPr/>
            </a:pPr>
            <a:r>
              <a:rPr lang="en-US" dirty="0" smtClean="0">
                <a:solidFill>
                  <a:srgbClr val="800000"/>
                </a:solidFill>
              </a:rPr>
              <a:t>  </a:t>
            </a:r>
            <a:r>
              <a:rPr lang="en-US" dirty="0" smtClean="0">
                <a:solidFill>
                  <a:srgbClr val="A50021"/>
                </a:solidFill>
              </a:rPr>
              <a:t>Utilize field observations </a:t>
            </a:r>
          </a:p>
          <a:p>
            <a:pPr marL="0" indent="0" eaLnBrk="1" hangingPunct="1">
              <a:tabLst/>
              <a:defRPr/>
            </a:pPr>
            <a:r>
              <a:rPr lang="en-US" dirty="0" smtClean="0">
                <a:solidFill>
                  <a:srgbClr val="A50021"/>
                </a:solidFill>
              </a:rPr>
              <a:t>    e.g., ONR TCI (HDSS), </a:t>
            </a:r>
          </a:p>
          <a:p>
            <a:pPr marL="0" indent="0" eaLnBrk="1" hangingPunct="1">
              <a:tabLst/>
              <a:defRPr/>
            </a:pPr>
            <a:r>
              <a:rPr lang="en-US" dirty="0">
                <a:solidFill>
                  <a:srgbClr val="A50021"/>
                </a:solidFill>
              </a:rPr>
              <a:t> </a:t>
            </a:r>
            <a:r>
              <a:rPr lang="en-US" dirty="0" smtClean="0">
                <a:solidFill>
                  <a:srgbClr val="A50021"/>
                </a:solidFill>
              </a:rPr>
              <a:t>           NASA HS3, TSC08…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5" t="5299"/>
          <a:stretch/>
        </p:blipFill>
        <p:spPr bwMode="auto">
          <a:xfrm>
            <a:off x="76200" y="2567553"/>
            <a:ext cx="2738880" cy="238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 Box 18"/>
          <p:cNvSpPr txBox="1">
            <a:spLocks noChangeArrowheads="1"/>
          </p:cNvSpPr>
          <p:nvPr/>
        </p:nvSpPr>
        <p:spPr bwMode="auto">
          <a:xfrm>
            <a:off x="-2" y="152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3366"/>
                </a:solidFill>
                <a:latin typeface="Arial Black" pitchFamily="34" charset="0"/>
              </a:rPr>
              <a:t>COAMPS-TC Air-Ocean-Wave Coupling</a:t>
            </a:r>
            <a:endParaRPr lang="en-US" sz="2800" dirty="0">
              <a:solidFill>
                <a:srgbClr val="003366"/>
              </a:solidFill>
              <a:latin typeface="Arial Black" pitchFamily="34" charset="0"/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28600" y="5105400"/>
            <a:ext cx="8681431" cy="1631216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800000"/>
                </a:solidFill>
              </a:rPr>
              <a:t>COAMPS contains a community based (ESMF) coupler to facilitate flexible and generalized exchange between components</a:t>
            </a:r>
            <a:r>
              <a:rPr lang="en-US" sz="2000" b="1" dirty="0" smtClean="0">
                <a:solidFill>
                  <a:srgbClr val="800000"/>
                </a:solidFill>
              </a:rPr>
              <a:t>.</a:t>
            </a:r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1-D ocean mixed layer model used in the interim prior to 3-D ocean. </a:t>
            </a:r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Air-Sea (COAMPS-NCOM) coupling testing in FY14.</a:t>
            </a:r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Air-Sea-Wave (COAMPS-NCOM-WWIII) transition in FY15.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31" y="578584"/>
            <a:ext cx="556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68275" algn="l"/>
                <a:tab pos="1200150" algn="l"/>
              </a:tabLst>
            </a:pPr>
            <a:r>
              <a:rPr lang="en-US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Problem</a:t>
            </a:r>
            <a:endParaRPr lang="en-US" sz="2000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168275" algn="l"/>
                <a:tab pos="1200150" algn="l"/>
              </a:tabLst>
            </a:pPr>
            <a:r>
              <a:rPr lang="en-US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Air-sea interaction is important for TC intensity</a:t>
            </a:r>
          </a:p>
          <a:p>
            <a:pPr algn="ctr">
              <a:tabLst>
                <a:tab pos="168275" algn="l"/>
                <a:tab pos="1200150" algn="l"/>
              </a:tabLst>
            </a:pPr>
            <a:r>
              <a:rPr lang="en-US" sz="2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Solutions</a:t>
            </a:r>
          </a:p>
          <a:p>
            <a:pPr marL="285750" indent="-285750">
              <a:buFont typeface="+mj-lt"/>
              <a:buAutoNum type="arabicPeriod"/>
              <a:tabLst>
                <a:tab pos="1200150" algn="l"/>
              </a:tabLst>
            </a:pPr>
            <a:r>
              <a:rPr lang="en-US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1-D mixed layer cooling (interim)</a:t>
            </a:r>
          </a:p>
          <a:p>
            <a:pPr marL="285750" indent="-285750">
              <a:buFont typeface="+mj-lt"/>
              <a:buAutoNum type="arabicPeriod"/>
              <a:tabLst>
                <a:tab pos="1200150" algn="l"/>
              </a:tabLst>
            </a:pPr>
            <a:r>
              <a:rPr lang="en-US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air-ocean-wave coupling using ESMF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5044"/>
          <a:stretch/>
        </p:blipFill>
        <p:spPr bwMode="auto">
          <a:xfrm>
            <a:off x="2790825" y="2599683"/>
            <a:ext cx="2663234" cy="240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5486057" y="847052"/>
            <a:ext cx="3621088" cy="4107770"/>
            <a:chOff x="5507089" y="832304"/>
            <a:chExt cx="3621201" cy="4106102"/>
          </a:xfrm>
        </p:grpSpPr>
        <p:pic>
          <p:nvPicPr>
            <p:cNvPr id="9222" name="Picture 2" descr="movi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9658" y="854075"/>
              <a:ext cx="3351512" cy="323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Rectangle 73"/>
            <p:cNvSpPr/>
            <p:nvPr/>
          </p:nvSpPr>
          <p:spPr>
            <a:xfrm>
              <a:off x="5581704" y="916408"/>
              <a:ext cx="3127473" cy="1586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5507089" y="832304"/>
              <a:ext cx="3621201" cy="30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ONR ITOP TY </a:t>
              </a:r>
              <a:r>
                <a:rPr lang="en-US" sz="1400" b="1" dirty="0" err="1">
                  <a:solidFill>
                    <a:srgbClr val="000000"/>
                  </a:solidFill>
                  <a:cs typeface="Arial" pitchFamily="34" charset="0"/>
                </a:rPr>
                <a:t>Fanapi</a:t>
              </a: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: SST (</a:t>
              </a:r>
              <a:r>
                <a:rPr lang="en-US" sz="1400" b="1" dirty="0">
                  <a:solidFill>
                    <a:srgbClr val="003366"/>
                  </a:solidFill>
                  <a:cs typeface="Arial" pitchFamily="34" charset="0"/>
                </a:rPr>
                <a:t>°C)</a:t>
              </a: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, Currents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832537" y="1124285"/>
              <a:ext cx="817588" cy="7823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227" name="Group 48"/>
            <p:cNvGrpSpPr>
              <a:grpSpLocks/>
            </p:cNvGrpSpPr>
            <p:nvPr/>
          </p:nvGrpSpPr>
          <p:grpSpPr bwMode="auto">
            <a:xfrm>
              <a:off x="5839951" y="1045593"/>
              <a:ext cx="1400629" cy="515526"/>
              <a:chOff x="616857" y="4837563"/>
              <a:chExt cx="1400629" cy="515526"/>
            </a:xfrm>
          </p:grpSpPr>
          <p:sp>
            <p:nvSpPr>
              <p:cNvPr id="9230" name="Line 15"/>
              <p:cNvSpPr>
                <a:spLocks noChangeShapeType="1"/>
              </p:cNvSpPr>
              <p:nvPr/>
            </p:nvSpPr>
            <p:spPr bwMode="auto">
              <a:xfrm>
                <a:off x="616857" y="5210623"/>
                <a:ext cx="23812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9231" name="Line 52"/>
              <p:cNvSpPr>
                <a:spLocks noChangeShapeType="1"/>
              </p:cNvSpPr>
              <p:nvPr/>
            </p:nvSpPr>
            <p:spPr bwMode="auto">
              <a:xfrm>
                <a:off x="616857" y="4978396"/>
                <a:ext cx="2381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9232" name="Text Box 16"/>
              <p:cNvSpPr txBox="1">
                <a:spLocks noChangeArrowheads="1"/>
              </p:cNvSpPr>
              <p:nvPr/>
            </p:nvSpPr>
            <p:spPr bwMode="auto">
              <a:xfrm>
                <a:off x="796926" y="4837563"/>
                <a:ext cx="1220560" cy="5155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100">
                    <a:solidFill>
                      <a:srgbClr val="000000"/>
                    </a:solidFill>
                  </a:rPr>
                  <a:t>Best Track</a:t>
                </a: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100">
                    <a:solidFill>
                      <a:srgbClr val="000000"/>
                    </a:solidFill>
                  </a:rPr>
                  <a:t>COAMPS</a:t>
                </a:r>
              </a:p>
            </p:txBody>
          </p:sp>
        </p:grpSp>
        <p:sp>
          <p:nvSpPr>
            <p:cNvPr id="9228" name="Rectangle 53"/>
            <p:cNvSpPr>
              <a:spLocks noChangeArrowheads="1"/>
            </p:cNvSpPr>
            <p:nvPr/>
          </p:nvSpPr>
          <p:spPr bwMode="auto">
            <a:xfrm>
              <a:off x="7166789" y="3453372"/>
              <a:ext cx="16161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12Z 15 Sep 2010 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553128" y="848173"/>
              <a:ext cx="3479909" cy="31499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23" name="Text Box 8"/>
            <p:cNvSpPr txBox="1">
              <a:spLocks noChangeArrowheads="1"/>
            </p:cNvSpPr>
            <p:nvPr/>
          </p:nvSpPr>
          <p:spPr bwMode="auto">
            <a:xfrm>
              <a:off x="5531525" y="4107573"/>
              <a:ext cx="3479694" cy="830833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33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3366"/>
                  </a:solidFill>
                </a:rPr>
                <a:t>Coupled Real–Time COAMPS-TC Predicts SST Wake of 2-4</a:t>
              </a:r>
              <a:r>
                <a:rPr lang="en-US" b="1" baseline="30000" dirty="0">
                  <a:solidFill>
                    <a:srgbClr val="003366"/>
                  </a:solidFill>
                </a:rPr>
                <a:t>°</a:t>
              </a:r>
              <a:r>
                <a:rPr lang="en-US" sz="1600" b="1" dirty="0">
                  <a:solidFill>
                    <a:srgbClr val="003366"/>
                  </a:solidFill>
                </a:rPr>
                <a:t>C in Agreement with Observations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" y="2328446"/>
            <a:ext cx="2411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Leslie Intensity Error (</a:t>
            </a:r>
            <a:r>
              <a:rPr lang="en-US" sz="1600" dirty="0" err="1" smtClean="0"/>
              <a:t>kt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4161" y="2332842"/>
            <a:ext cx="2415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WATL Intensity Error (</a:t>
            </a:r>
            <a:r>
              <a:rPr lang="en-US" sz="1600" dirty="0" err="1" smtClean="0"/>
              <a:t>kt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295400" y="2609208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No Cooling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3975" y="3100162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</a:rPr>
              <a:t>1-D Ocean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81202" y="2861846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</a:rPr>
              <a:t>1-D Ocean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3800" y="2567553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No Cooling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3687" y="3954374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23 Cases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192993" y="4014115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305 Cases (2010-2012)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43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533400"/>
            <a:ext cx="891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Improved Large-Scale Analyses</a:t>
            </a:r>
            <a:endParaRPr lang="en-US" sz="2400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432" y="795278"/>
            <a:ext cx="9152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68275" algn="l"/>
                <a:tab pos="1200150" algn="l"/>
              </a:tabLst>
            </a:pPr>
            <a:r>
              <a:rPr lang="en-US" sz="2000" b="1" dirty="0" smtClean="0">
                <a:solidFill>
                  <a:srgbClr val="A5002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Issue</a:t>
            </a:r>
            <a:endParaRPr lang="en-US" sz="2000" dirty="0">
              <a:solidFill>
                <a:srgbClr val="A5002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COAMPS-TC track forecasts less skillful (in 2013) than other ops models.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models assimilate more observations (satellite) than regional models.</a:t>
            </a:r>
          </a:p>
          <a:p>
            <a:pPr marL="117475" indent="-117475" algn="ctr"/>
            <a:r>
              <a:rPr lang="en-US" sz="2000" b="1" dirty="0" smtClean="0">
                <a:solidFill>
                  <a:srgbClr val="A5002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Solution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Cold start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from NAVGEM/GFS or use 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global synthetic </a:t>
            </a:r>
            <a:r>
              <a:rPr 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 define initial state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COAMPS 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4D-Var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cycling to improve track and intensity (testing underway).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168275" algn="l"/>
                <a:tab pos="1200150" algn="l"/>
              </a:tabLst>
            </a:pPr>
            <a:r>
              <a:rPr lang="en-US" sz="2000" b="1" dirty="0" smtClean="0">
                <a:solidFill>
                  <a:srgbClr val="A5002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Key Findings</a:t>
            </a:r>
          </a:p>
          <a:p>
            <a:pPr algn="ctr">
              <a:tabLst>
                <a:tab pos="168275" algn="l"/>
                <a:tab pos="120015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Enhanced initial conditions lead to large improvement in track error.</a:t>
            </a:r>
          </a:p>
          <a:p>
            <a:pPr algn="ctr">
              <a:tabLst>
                <a:tab pos="168275" algn="l"/>
                <a:tab pos="1200150" algn="l"/>
              </a:tabLst>
            </a:pPr>
            <a:endParaRPr lang="en-US" sz="2000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04799" y="74110"/>
            <a:ext cx="84582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System Overview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/>
          <a:stretch/>
        </p:blipFill>
        <p:spPr bwMode="auto">
          <a:xfrm>
            <a:off x="4839860" y="3292873"/>
            <a:ext cx="3507563" cy="307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9963" y="6320135"/>
            <a:ext cx="430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Sample distribution of global and TC 1000 mb wind synthetics for a portion of the COAMPS-TC coarse mesh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54539" y="5000814"/>
            <a:ext cx="1625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2010-2012 WATL</a:t>
            </a:r>
          </a:p>
          <a:p>
            <a:pPr algn="r"/>
            <a:r>
              <a:rPr lang="en-US" sz="1400" b="1" dirty="0" smtClean="0"/>
              <a:t>2012-2013 WPAC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36641" y="3343274"/>
            <a:ext cx="533400" cy="337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119279" y="3507705"/>
            <a:ext cx="18144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Control</a:t>
            </a:r>
          </a:p>
          <a:p>
            <a:r>
              <a:rPr lang="en-US" sz="1400" b="1" dirty="0" smtClean="0">
                <a:solidFill>
                  <a:srgbClr val="006600"/>
                </a:solidFill>
              </a:rPr>
              <a:t>GFS cold start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NAVGEM cold start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4292" y="3292873"/>
            <a:ext cx="184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Track Error (</a:t>
            </a:r>
            <a:r>
              <a:rPr lang="en-US" sz="1600" b="1" dirty="0" err="1" smtClean="0"/>
              <a:t>nmi</a:t>
            </a:r>
            <a:r>
              <a:rPr lang="en-US" sz="1600" b="1" dirty="0" smtClean="0"/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55648" y="6320135"/>
            <a:ext cx="378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COAMPS-TC track forecasts are improved using either GFS- or NAVDAS cold starts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29742" y="3238929"/>
            <a:ext cx="4525906" cy="2948692"/>
            <a:chOff x="4525906" y="949670"/>
            <a:chExt cx="4525906" cy="2948692"/>
          </a:xfrm>
        </p:grpSpPr>
        <p:pic>
          <p:nvPicPr>
            <p:cNvPr id="37" name="Picture 2" descr="C:\Users\moskaitis\work\verification_fields\figs_verifyECMWF_sequence\al132012_ExpA\relhum_tau0_500_diff_Page_1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45"/>
            <a:stretch/>
          </p:blipFill>
          <p:spPr bwMode="auto">
            <a:xfrm>
              <a:off x="4525906" y="1004179"/>
              <a:ext cx="4525906" cy="2894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830946" y="949670"/>
              <a:ext cx="4147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500-mb RH</a:t>
              </a:r>
            </a:p>
            <a:p>
              <a:pPr algn="ctr"/>
              <a:r>
                <a:rPr lang="en-US" dirty="0" smtClean="0"/>
                <a:t>Control-ECMWF Analysis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9742" y="3224040"/>
            <a:ext cx="4525906" cy="2934597"/>
            <a:chOff x="4525906" y="943131"/>
            <a:chExt cx="4525906" cy="2934597"/>
          </a:xfrm>
        </p:grpSpPr>
        <p:pic>
          <p:nvPicPr>
            <p:cNvPr id="40" name="Picture 2" descr="C:\Users\moskaitis\work\verification_fields\figs_verifyECMWF_sequence\al132012_ExpK\relhum_tau0_500_diff_Page_1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35"/>
            <a:stretch/>
          </p:blipFill>
          <p:spPr bwMode="auto">
            <a:xfrm>
              <a:off x="4525906" y="1004179"/>
              <a:ext cx="4525906" cy="2873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4830946" y="943131"/>
              <a:ext cx="4147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500-mb RH</a:t>
              </a:r>
            </a:p>
            <a:p>
              <a:pPr algn="ctr"/>
              <a:r>
                <a:rPr lang="en-US" dirty="0" smtClean="0"/>
                <a:t>New-ECMWF Analysis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766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 bwMode="auto">
          <a:xfrm>
            <a:off x="0" y="793479"/>
            <a:ext cx="9144000" cy="1115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153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r="42264" b="23068"/>
          <a:stretch>
            <a:fillRect/>
          </a:stretch>
        </p:blipFill>
        <p:spPr bwMode="auto">
          <a:xfrm>
            <a:off x="4813300" y="3817858"/>
            <a:ext cx="39338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6" r="27457" b="23885"/>
          <a:stretch>
            <a:fillRect/>
          </a:stretch>
        </p:blipFill>
        <p:spPr bwMode="auto">
          <a:xfrm>
            <a:off x="4813300" y="935862"/>
            <a:ext cx="39782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C:\Users\doyle\Documents\Research\Matlab\TCverif\code\figs\hs3drops_new\summary\all_trackerr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b="7971"/>
          <a:stretch>
            <a:fillRect/>
          </a:stretch>
        </p:blipFill>
        <p:spPr bwMode="auto">
          <a:xfrm>
            <a:off x="176893" y="819750"/>
            <a:ext cx="4160838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9"/>
          <p:cNvSpPr txBox="1">
            <a:spLocks noChangeArrowheads="1"/>
          </p:cNvSpPr>
          <p:nvPr/>
        </p:nvSpPr>
        <p:spPr bwMode="auto">
          <a:xfrm>
            <a:off x="476931" y="578450"/>
            <a:ext cx="3592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Track Error (nm)</a:t>
            </a:r>
          </a:p>
        </p:txBody>
      </p:sp>
      <p:sp>
        <p:nvSpPr>
          <p:cNvPr id="15367" name="Text Box 19"/>
          <p:cNvSpPr txBox="1">
            <a:spLocks noChangeArrowheads="1"/>
          </p:cNvSpPr>
          <p:nvPr/>
        </p:nvSpPr>
        <p:spPr bwMode="auto">
          <a:xfrm>
            <a:off x="5086350" y="694562"/>
            <a:ext cx="3590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Intensity Error (knots)</a:t>
            </a:r>
          </a:p>
        </p:txBody>
      </p:sp>
      <p:sp>
        <p:nvSpPr>
          <p:cNvPr id="15368" name="Text Box 19"/>
          <p:cNvSpPr txBox="1">
            <a:spLocks noChangeArrowheads="1"/>
          </p:cNvSpPr>
          <p:nvPr/>
        </p:nvSpPr>
        <p:spPr bwMode="auto">
          <a:xfrm>
            <a:off x="5097463" y="3522581"/>
            <a:ext cx="3590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Intensity Error (hPa)</a:t>
            </a:r>
          </a:p>
        </p:txBody>
      </p:sp>
      <p:sp>
        <p:nvSpPr>
          <p:cNvPr id="15369" name="Text Box 19"/>
          <p:cNvSpPr txBox="1">
            <a:spLocks noChangeArrowheads="1"/>
          </p:cNvSpPr>
          <p:nvPr/>
        </p:nvSpPr>
        <p:spPr bwMode="auto">
          <a:xfrm>
            <a:off x="5053013" y="3082162"/>
            <a:ext cx="2495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0" i="1" dirty="0">
                <a:solidFill>
                  <a:srgbClr val="000000"/>
                </a:solidFill>
              </a:rPr>
              <a:t>Bias (dashed)</a:t>
            </a:r>
          </a:p>
        </p:txBody>
      </p:sp>
      <p:sp>
        <p:nvSpPr>
          <p:cNvPr id="15370" name="Text Box 19"/>
          <p:cNvSpPr txBox="1">
            <a:spLocks noChangeArrowheads="1"/>
          </p:cNvSpPr>
          <p:nvPr/>
        </p:nvSpPr>
        <p:spPr bwMode="auto">
          <a:xfrm>
            <a:off x="2656568" y="2140550"/>
            <a:ext cx="15160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C00000"/>
                </a:solidFill>
              </a:rPr>
              <a:t>HS3 drops</a:t>
            </a:r>
          </a:p>
        </p:txBody>
      </p:sp>
      <p:sp>
        <p:nvSpPr>
          <p:cNvPr id="15371" name="Text Box 19"/>
          <p:cNvSpPr txBox="1">
            <a:spLocks noChangeArrowheads="1"/>
          </p:cNvSpPr>
          <p:nvPr/>
        </p:nvSpPr>
        <p:spPr bwMode="auto">
          <a:xfrm>
            <a:off x="1897743" y="973737"/>
            <a:ext cx="15160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8000"/>
                </a:solidFill>
              </a:rPr>
              <a:t>  HS3 drops</a:t>
            </a:r>
          </a:p>
          <a:p>
            <a:pPr algn="ctr" eaLnBrk="1" hangingPunct="1"/>
            <a:r>
              <a:rPr lang="en-US">
                <a:solidFill>
                  <a:srgbClr val="008000"/>
                </a:solidFill>
              </a:rPr>
              <a:t>+ synthetics</a:t>
            </a:r>
          </a:p>
        </p:txBody>
      </p:sp>
      <p:sp>
        <p:nvSpPr>
          <p:cNvPr id="15372" name="Text Box 19"/>
          <p:cNvSpPr txBox="1">
            <a:spLocks noChangeArrowheads="1"/>
          </p:cNvSpPr>
          <p:nvPr/>
        </p:nvSpPr>
        <p:spPr bwMode="auto">
          <a:xfrm>
            <a:off x="1288143" y="1632550"/>
            <a:ext cx="15160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FF"/>
                </a:solidFill>
              </a:rPr>
              <a:t>No drops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+ synthetics</a:t>
            </a:r>
          </a:p>
        </p:txBody>
      </p:sp>
      <p:sp>
        <p:nvSpPr>
          <p:cNvPr id="15374" name="Text Box 19"/>
          <p:cNvSpPr txBox="1">
            <a:spLocks noChangeArrowheads="1"/>
          </p:cNvSpPr>
          <p:nvPr/>
        </p:nvSpPr>
        <p:spPr bwMode="auto">
          <a:xfrm>
            <a:off x="5779186" y="1870606"/>
            <a:ext cx="15160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C00000"/>
                </a:solidFill>
              </a:rPr>
              <a:t>HS3 drops</a:t>
            </a:r>
          </a:p>
        </p:txBody>
      </p:sp>
      <p:sp>
        <p:nvSpPr>
          <p:cNvPr id="15375" name="Text Box 19"/>
          <p:cNvSpPr txBox="1">
            <a:spLocks noChangeArrowheads="1"/>
          </p:cNvSpPr>
          <p:nvPr/>
        </p:nvSpPr>
        <p:spPr bwMode="auto">
          <a:xfrm>
            <a:off x="4908550" y="1150174"/>
            <a:ext cx="15160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</a:rPr>
              <a:t>No drops</a:t>
            </a:r>
          </a:p>
        </p:txBody>
      </p:sp>
      <p:sp>
        <p:nvSpPr>
          <p:cNvPr id="15376" name="Text Box 19"/>
          <p:cNvSpPr txBox="1">
            <a:spLocks noChangeArrowheads="1"/>
          </p:cNvSpPr>
          <p:nvPr/>
        </p:nvSpPr>
        <p:spPr bwMode="auto">
          <a:xfrm>
            <a:off x="6300788" y="4711620"/>
            <a:ext cx="15160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C00000"/>
                </a:solidFill>
              </a:rPr>
              <a:t>HS3 drops</a:t>
            </a:r>
          </a:p>
        </p:txBody>
      </p:sp>
      <p:sp>
        <p:nvSpPr>
          <p:cNvPr id="15377" name="Text Box 19"/>
          <p:cNvSpPr txBox="1">
            <a:spLocks noChangeArrowheads="1"/>
          </p:cNvSpPr>
          <p:nvPr/>
        </p:nvSpPr>
        <p:spPr bwMode="auto">
          <a:xfrm>
            <a:off x="5110270" y="3898661"/>
            <a:ext cx="15144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</a:rPr>
              <a:t>No drops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7086600" y="5944453"/>
            <a:ext cx="2495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0" i="1" dirty="0">
                <a:solidFill>
                  <a:srgbClr val="000000"/>
                </a:solidFill>
              </a:rPr>
              <a:t>Bias (dashed)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36294" y="679378"/>
            <a:ext cx="4451594" cy="3609568"/>
            <a:chOff x="236294" y="705256"/>
            <a:chExt cx="4451594" cy="3609568"/>
          </a:xfrm>
        </p:grpSpPr>
        <p:sp>
          <p:nvSpPr>
            <p:cNvPr id="22" name="Rectangle 21"/>
            <p:cNvSpPr/>
            <p:nvPr/>
          </p:nvSpPr>
          <p:spPr>
            <a:xfrm>
              <a:off x="271463" y="863355"/>
              <a:ext cx="4416425" cy="3451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FFFF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6294" y="705256"/>
              <a:ext cx="4256087" cy="3133075"/>
              <a:chOff x="236294" y="705256"/>
              <a:chExt cx="4256087" cy="3133075"/>
            </a:xfrm>
          </p:grpSpPr>
          <p:pic>
            <p:nvPicPr>
              <p:cNvPr id="24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9" b="16765"/>
              <a:stretch>
                <a:fillRect/>
              </a:stretch>
            </p:blipFill>
            <p:spPr bwMode="auto">
              <a:xfrm>
                <a:off x="236294" y="1107831"/>
                <a:ext cx="4233862" cy="2730500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6"/>
              <p:cNvSpPr txBox="1">
                <a:spLocks noChangeArrowheads="1"/>
              </p:cNvSpPr>
              <p:nvPr/>
            </p:nvSpPr>
            <p:spPr bwMode="auto">
              <a:xfrm>
                <a:off x="911332" y="705256"/>
                <a:ext cx="3057311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b="1" dirty="0" smtClean="0">
                    <a:solidFill>
                      <a:srgbClr val="000000"/>
                    </a:solidFill>
                  </a:rPr>
                  <a:t>Global </a:t>
                </a:r>
                <a:r>
                  <a:rPr lang="en-US" b="1" dirty="0">
                    <a:solidFill>
                      <a:srgbClr val="000000"/>
                    </a:solidFill>
                  </a:rPr>
                  <a:t>Hawk Flight </a:t>
                </a:r>
                <a:r>
                  <a:rPr lang="en-US" b="1" dirty="0" smtClean="0">
                    <a:solidFill>
                      <a:srgbClr val="000000"/>
                    </a:solidFill>
                  </a:rPr>
                  <a:t>Tracks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TextBox 3"/>
              <p:cNvSpPr txBox="1">
                <a:spLocks noChangeArrowheads="1"/>
              </p:cNvSpPr>
              <p:nvPr/>
            </p:nvSpPr>
            <p:spPr bwMode="auto">
              <a:xfrm>
                <a:off x="498231" y="3320806"/>
                <a:ext cx="9509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400" b="1">
                    <a:solidFill>
                      <a:srgbClr val="000000"/>
                    </a:solidFill>
                  </a:rPr>
                  <a:t>30 Drops</a:t>
                </a:r>
              </a:p>
            </p:txBody>
          </p:sp>
          <p:sp>
            <p:nvSpPr>
              <p:cNvPr id="27" name="TextBox 9"/>
              <p:cNvSpPr txBox="1">
                <a:spLocks noChangeArrowheads="1"/>
              </p:cNvSpPr>
              <p:nvPr/>
            </p:nvSpPr>
            <p:spPr bwMode="auto">
              <a:xfrm>
                <a:off x="696669" y="2558806"/>
                <a:ext cx="9509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400" b="1">
                    <a:solidFill>
                      <a:srgbClr val="000000"/>
                    </a:solidFill>
                  </a:rPr>
                  <a:t>70 Drops</a:t>
                </a:r>
              </a:p>
            </p:txBody>
          </p:sp>
          <p:sp>
            <p:nvSpPr>
              <p:cNvPr id="28" name="TextBox 10"/>
              <p:cNvSpPr txBox="1">
                <a:spLocks noChangeArrowheads="1"/>
              </p:cNvSpPr>
              <p:nvPr/>
            </p:nvSpPr>
            <p:spPr bwMode="auto">
              <a:xfrm>
                <a:off x="3293819" y="1118944"/>
                <a:ext cx="9509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400" b="1">
                    <a:solidFill>
                      <a:srgbClr val="000000"/>
                    </a:solidFill>
                  </a:rPr>
                  <a:t>76 Drops</a:t>
                </a:r>
              </a:p>
            </p:txBody>
          </p:sp>
          <p:sp>
            <p:nvSpPr>
              <p:cNvPr id="29" name="TextBox 11"/>
              <p:cNvSpPr txBox="1">
                <a:spLocks noChangeArrowheads="1"/>
              </p:cNvSpPr>
              <p:nvPr/>
            </p:nvSpPr>
            <p:spPr bwMode="auto">
              <a:xfrm>
                <a:off x="3541469" y="1758706"/>
                <a:ext cx="9509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400" b="1">
                    <a:solidFill>
                      <a:srgbClr val="000000"/>
                    </a:solidFill>
                  </a:rPr>
                  <a:t>58 Drops</a:t>
                </a:r>
              </a:p>
            </p:txBody>
          </p:sp>
          <p:sp>
            <p:nvSpPr>
              <p:cNvPr id="30" name="TextBox 12"/>
              <p:cNvSpPr txBox="1">
                <a:spLocks noChangeArrowheads="1"/>
              </p:cNvSpPr>
              <p:nvPr/>
            </p:nvSpPr>
            <p:spPr bwMode="auto">
              <a:xfrm>
                <a:off x="2525469" y="3255719"/>
                <a:ext cx="9509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400" b="1">
                    <a:solidFill>
                      <a:srgbClr val="000000"/>
                    </a:solidFill>
                  </a:rPr>
                  <a:t>34 Drops</a:t>
                </a: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2993781" y="2514356"/>
                <a:ext cx="9509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400" b="1" dirty="0">
                    <a:solidFill>
                      <a:srgbClr val="000000"/>
                    </a:solidFill>
                  </a:rPr>
                  <a:t>75 Drops</a:t>
                </a:r>
              </a:p>
            </p:txBody>
          </p:sp>
          <p:pic>
            <p:nvPicPr>
              <p:cNvPr id="32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94" y="1107831"/>
                <a:ext cx="1196098" cy="548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5766" y="4096028"/>
            <a:ext cx="4803775" cy="254839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 marL="169863" indent="-169863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398463" indent="-169863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27013">
              <a:lnSpc>
                <a:spcPct val="90000"/>
              </a:lnSpc>
              <a:buFont typeface="Arial" charset="0"/>
              <a:buChar char="•"/>
            </a:pPr>
            <a:endParaRPr lang="en-US" sz="400" dirty="0" smtClean="0">
              <a:solidFill>
                <a:srgbClr val="A50021"/>
              </a:solidFill>
            </a:endParaRPr>
          </a:p>
          <a:p>
            <a:pPr marL="227013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rgbClr val="C00000"/>
                </a:solidFill>
                <a:cs typeface="Arial" pitchFamily="34" charset="0"/>
              </a:rPr>
              <a:t>Sensitive regions in Nadine were often well observed by HS3 </a:t>
            </a:r>
            <a:r>
              <a:rPr lang="en-US" dirty="0" err="1" smtClean="0">
                <a:solidFill>
                  <a:srgbClr val="C00000"/>
                </a:solidFill>
                <a:cs typeface="Arial" pitchFamily="34" charset="0"/>
              </a:rPr>
              <a:t>dropsondes</a:t>
            </a:r>
            <a:endParaRPr lang="en-US" dirty="0" smtClean="0">
              <a:solidFill>
                <a:srgbClr val="C00000"/>
              </a:solidFill>
            </a:endParaRPr>
          </a:p>
          <a:p>
            <a:pPr marL="227013">
              <a:lnSpc>
                <a:spcPct val="90000"/>
              </a:lnSpc>
              <a:buFont typeface="Arial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Dropsonde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impact experiments performed for 19-28 Sep. (3 flights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pPr marL="800100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rgbClr val="000000"/>
                </a:solidFill>
              </a:rPr>
              <a:t>HS3 drops</a:t>
            </a:r>
          </a:p>
          <a:p>
            <a:pPr marL="800100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rgbClr val="000000"/>
                </a:solidFill>
              </a:rPr>
              <a:t>HS3 drops with synthetics</a:t>
            </a:r>
          </a:p>
          <a:p>
            <a:pPr marL="800100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rgbClr val="000000"/>
                </a:solidFill>
              </a:rPr>
              <a:t>No drops with </a:t>
            </a:r>
            <a:r>
              <a:rPr lang="en-US" b="0" dirty="0" smtClean="0">
                <a:solidFill>
                  <a:srgbClr val="000000"/>
                </a:solidFill>
              </a:rPr>
              <a:t>synthetics</a:t>
            </a:r>
            <a:endParaRPr lang="en-US" b="0" dirty="0">
              <a:solidFill>
                <a:srgbClr val="000000"/>
              </a:solidFill>
            </a:endParaRPr>
          </a:p>
          <a:p>
            <a:pPr marL="227013"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COAMPS-TC intensity and track skill are markedly improved using HS3 drops.</a:t>
            </a:r>
          </a:p>
          <a:p>
            <a:pPr marL="233363" lvl="1" indent="0"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</a:rPr>
              <a:t>-Future: impact vs. altitude; EnKF,4D-Var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0" y="31635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dirty="0">
                <a:solidFill>
                  <a:srgbClr val="A50021"/>
                </a:solidFill>
                <a:latin typeface="Arial Black" pitchFamily="34" charset="0"/>
              </a:rPr>
              <a:t>Impact of </a:t>
            </a:r>
            <a:r>
              <a:rPr lang="en-US" sz="2800" dirty="0" err="1" smtClean="0">
                <a:solidFill>
                  <a:srgbClr val="A50021"/>
                </a:solidFill>
                <a:latin typeface="Arial Black" pitchFamily="34" charset="0"/>
              </a:rPr>
              <a:t>Dropsondes</a:t>
            </a:r>
            <a:r>
              <a:rPr lang="en-US" sz="2800" dirty="0" smtClean="0">
                <a:solidFill>
                  <a:srgbClr val="A50021"/>
                </a:solidFill>
                <a:latin typeface="Arial Black" pitchFamily="34" charset="0"/>
              </a:rPr>
              <a:t> (Nadine)</a:t>
            </a:r>
            <a:endParaRPr lang="en-US" sz="2800" dirty="0">
              <a:solidFill>
                <a:srgbClr val="A50021"/>
              </a:solidFill>
              <a:latin typeface="Arial Black" pitchFamily="34" charset="0"/>
            </a:endParaRPr>
          </a:p>
        </p:txBody>
      </p:sp>
      <p:pic>
        <p:nvPicPr>
          <p:cNvPr id="35" name="Picture 3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" y="0"/>
            <a:ext cx="823588" cy="8235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270540" y="6645584"/>
            <a:ext cx="19050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B2E1F6-2FFD-403E-AA08-F43240E16E37}" type="slidenum">
              <a:rPr lang="en-US" altLang="en-US" sz="1100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0" y="-51375"/>
            <a:ext cx="9141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COAMPS-TC </a:t>
            </a:r>
            <a:r>
              <a:rPr lang="en-US" sz="3200" dirty="0" err="1" smtClean="0">
                <a:solidFill>
                  <a:srgbClr val="003366"/>
                </a:solidFill>
                <a:latin typeface="Arial Black" pitchFamily="34" charset="0"/>
              </a:rPr>
              <a:t>Dropsonde</a:t>
            </a: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 Impact</a:t>
            </a:r>
          </a:p>
        </p:txBody>
      </p:sp>
    </p:spTree>
    <p:extLst>
      <p:ext uri="{BB962C8B-B14F-4D97-AF65-F5344CB8AC3E}">
        <p14:creationId xmlns:p14="http://schemas.microsoft.com/office/powerpoint/2010/main" val="261187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15368" grpId="0"/>
      <p:bldP spid="15369" grpId="0"/>
      <p:bldP spid="15374" grpId="0"/>
      <p:bldP spid="15375" grpId="0"/>
      <p:bldP spid="15376" grpId="0"/>
      <p:bldP spid="1537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yle\Documents\Conferences\IHC 2015\radar_2hour_300dpi_2fp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9715" y="2620487"/>
            <a:ext cx="3499277" cy="481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28815" y="726572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5888" indent="-115888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A50021"/>
                </a:solidFill>
                <a:latin typeface="Arial Black" pitchFamily="34" charset="0"/>
              </a:rPr>
              <a:t>Analysis: </a:t>
            </a:r>
            <a:r>
              <a:rPr lang="en-US" sz="2000" dirty="0" smtClean="0">
                <a:solidFill>
                  <a:srgbClr val="800000"/>
                </a:solidFill>
                <a:latin typeface="Arial Black" pitchFamily="34" charset="0"/>
              </a:rPr>
              <a:t>	</a:t>
            </a:r>
            <a:r>
              <a:rPr lang="en-US" b="1" dirty="0" smtClean="0">
                <a:solidFill>
                  <a:srgbClr val="000066"/>
                </a:solidFill>
              </a:rPr>
              <a:t>3D-Var (NAVDAS), 4D-Var, </a:t>
            </a:r>
            <a:r>
              <a:rPr lang="en-US" b="1" dirty="0" err="1" smtClean="0">
                <a:solidFill>
                  <a:srgbClr val="000066"/>
                </a:solidFill>
              </a:rPr>
              <a:t>EnKF</a:t>
            </a:r>
            <a:r>
              <a:rPr lang="en-US" b="1" dirty="0" smtClean="0">
                <a:solidFill>
                  <a:srgbClr val="000066"/>
                </a:solidFill>
              </a:rPr>
              <a:t> DART, synthetic observations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A50021"/>
                </a:solidFill>
                <a:latin typeface="Arial Black" pitchFamily="34" charset="0"/>
              </a:rPr>
              <a:t>Atmosphere:</a:t>
            </a:r>
            <a:r>
              <a:rPr lang="en-US" sz="2000" dirty="0" smtClean="0">
                <a:solidFill>
                  <a:srgbClr val="800000"/>
                </a:solidFill>
                <a:latin typeface="Arial Black" pitchFamily="34" charset="0"/>
              </a:rPr>
              <a:t>	</a:t>
            </a:r>
            <a:r>
              <a:rPr lang="en-US" b="1" dirty="0" err="1" smtClean="0">
                <a:solidFill>
                  <a:srgbClr val="000066"/>
                </a:solidFill>
              </a:rPr>
              <a:t>Nonhydrostatic</a:t>
            </a:r>
            <a:r>
              <a:rPr lang="en-US" b="1" dirty="0" smtClean="0">
                <a:solidFill>
                  <a:srgbClr val="000066"/>
                </a:solidFill>
              </a:rPr>
              <a:t>, moving nests, TC physics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A50021"/>
                </a:solidFill>
                <a:latin typeface="Arial Black" pitchFamily="34" charset="0"/>
              </a:rPr>
              <a:t>Ocean: </a:t>
            </a:r>
            <a:r>
              <a:rPr lang="en-US" sz="2000" dirty="0" smtClean="0">
                <a:solidFill>
                  <a:srgbClr val="800000"/>
                </a:solidFill>
                <a:latin typeface="Arial Black" pitchFamily="34" charset="0"/>
              </a:rPr>
              <a:t>	</a:t>
            </a:r>
            <a:r>
              <a:rPr lang="en-US" b="1" dirty="0" smtClean="0">
                <a:solidFill>
                  <a:srgbClr val="000066"/>
                </a:solidFill>
              </a:rPr>
              <a:t>3D-Var (NCODA), ocean (NCOM),  wave (SWAN, Wave Watch III)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A50021"/>
                </a:solidFill>
                <a:latin typeface="Arial Black" pitchFamily="34" charset="0"/>
              </a:rPr>
              <a:t>Ensemble: </a:t>
            </a:r>
            <a:r>
              <a:rPr lang="en-US" sz="2000" dirty="0" smtClean="0">
                <a:solidFill>
                  <a:srgbClr val="800000"/>
                </a:solidFill>
                <a:latin typeface="Arial Black" pitchFamily="34" charset="0"/>
              </a:rPr>
              <a:t>	</a:t>
            </a:r>
            <a:r>
              <a:rPr lang="en-US" b="1" dirty="0" smtClean="0">
                <a:solidFill>
                  <a:srgbClr val="000066"/>
                </a:solidFill>
              </a:rPr>
              <a:t>COAMPS-TC </a:t>
            </a:r>
            <a:r>
              <a:rPr lang="en-US" b="1" dirty="0" err="1" smtClean="0">
                <a:solidFill>
                  <a:srgbClr val="000066"/>
                </a:solidFill>
              </a:rPr>
              <a:t>EnKF</a:t>
            </a:r>
            <a:r>
              <a:rPr lang="en-US" b="1" dirty="0" smtClean="0">
                <a:solidFill>
                  <a:srgbClr val="000066"/>
                </a:solidFill>
              </a:rPr>
              <a:t> DART, Ensemble Transform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A50021"/>
                </a:solidFill>
                <a:latin typeface="Arial Black" pitchFamily="34" charset="0"/>
              </a:rPr>
              <a:t>Real-Time:</a:t>
            </a:r>
            <a:r>
              <a:rPr lang="en-US" sz="2000" b="1" dirty="0" smtClean="0">
                <a:solidFill>
                  <a:srgbClr val="800000"/>
                </a:solidFill>
                <a:latin typeface="Arial Black" pitchFamily="34" charset="0"/>
              </a:rPr>
              <a:t>	</a:t>
            </a:r>
            <a:r>
              <a:rPr lang="en-US" b="1" dirty="0" smtClean="0">
                <a:solidFill>
                  <a:srgbClr val="000066"/>
                </a:solidFill>
              </a:rPr>
              <a:t>Navy &amp; NOAA HFIP prototyping activities </a:t>
            </a:r>
          </a:p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A50021"/>
                </a:solidFill>
                <a:latin typeface="Arial Black" pitchFamily="34" charset="0"/>
              </a:rPr>
              <a:t> Ops; Testing:</a:t>
            </a:r>
            <a:r>
              <a:rPr lang="en-US" sz="2000" b="1" dirty="0" smtClean="0">
                <a:solidFill>
                  <a:srgbClr val="800000"/>
                </a:solidFill>
                <a:latin typeface="Arial Black" pitchFamily="34" charset="0"/>
              </a:rPr>
              <a:t>	</a:t>
            </a:r>
            <a:r>
              <a:rPr lang="en-US" b="1" dirty="0" smtClean="0">
                <a:solidFill>
                  <a:srgbClr val="000066"/>
                </a:solidFill>
              </a:rPr>
              <a:t>45-15-5 km, GFS/NAVGEM BCs, cycling DA, uncoupled/coupled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304799" y="74110"/>
            <a:ext cx="84582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System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7725" y="2989391"/>
            <a:ext cx="485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Vongfong</a:t>
            </a:r>
            <a:r>
              <a:rPr lang="en-US" dirty="0" smtClean="0"/>
              <a:t> (2014) Simulated Radar Reflectivity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r="3524"/>
          <a:stretch/>
        </p:blipFill>
        <p:spPr bwMode="auto">
          <a:xfrm>
            <a:off x="5734531" y="938174"/>
            <a:ext cx="3390419" cy="332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855" y="4667907"/>
            <a:ext cx="2618086" cy="20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38099" y="4667907"/>
            <a:ext cx="365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5002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Example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East-west vertical cross-sections of v-wind (left) and time series of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           ST Francisco (26W/2013)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9049" y="2749072"/>
            <a:ext cx="5991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50021"/>
                </a:solidFill>
                <a:latin typeface="Arial Black" panose="020B0A04020102020204" pitchFamily="34" charset="0"/>
              </a:rPr>
              <a:t>Key Findings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dirty="0" err="1" smtClean="0"/>
              <a:t>V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, RMW, R</a:t>
            </a:r>
            <a:r>
              <a:rPr lang="en-US" sz="2000" baseline="-25000" dirty="0" smtClean="0"/>
              <a:t>34</a:t>
            </a:r>
            <a:r>
              <a:rPr lang="en-US" sz="2000" dirty="0" smtClean="0"/>
              <a:t>,depth estimates needed for vortex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dirty="0" smtClean="0"/>
              <a:t>Non-linear </a:t>
            </a:r>
            <a:r>
              <a:rPr lang="en-US" sz="2000" dirty="0"/>
              <a:t>balance eqn</a:t>
            </a:r>
            <a:r>
              <a:rPr lang="en-US" sz="2000" dirty="0" smtClean="0"/>
              <a:t>. used with BL theory.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loping </a:t>
            </a:r>
            <a:r>
              <a:rPr lang="en-US" sz="2000" dirty="0" err="1" smtClean="0"/>
              <a:t>eyewall</a:t>
            </a:r>
            <a:r>
              <a:rPr lang="en-US" sz="2000" dirty="0" smtClean="0"/>
              <a:t> &amp; sheared flow can be included.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dirty="0" smtClean="0"/>
              <a:t>Method alleviates the spin-down of intensity.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9049" y="823700"/>
            <a:ext cx="6029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68275" algn="l"/>
                <a:tab pos="1200150" algn="l"/>
              </a:tabLst>
            </a:pPr>
            <a:r>
              <a:rPr lang="en-US" sz="2000" b="1" dirty="0" smtClean="0">
                <a:solidFill>
                  <a:srgbClr val="A5002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Issue</a:t>
            </a:r>
            <a:endParaRPr lang="en-US" sz="2000" dirty="0">
              <a:solidFill>
                <a:srgbClr val="A5002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168275" algn="l"/>
                <a:tab pos="120015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ortex initialization often suffers from  a “spin-down” or “spin-up” of intensity in first 12-h of forecast.</a:t>
            </a:r>
          </a:p>
          <a:p>
            <a:pPr algn="ctr">
              <a:tabLst>
                <a:tab pos="168275" algn="l"/>
                <a:tab pos="1200150" algn="l"/>
              </a:tabLst>
            </a:pPr>
            <a:r>
              <a:rPr lang="en-US" sz="2000" b="1" dirty="0" smtClean="0">
                <a:solidFill>
                  <a:srgbClr val="A5002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Solutions</a:t>
            </a:r>
          </a:p>
          <a:p>
            <a:pPr marL="285750" indent="-285750">
              <a:buFont typeface="+mj-lt"/>
              <a:buAutoNum type="arabicPeriod"/>
              <a:tabLst>
                <a:tab pos="120015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Introduce a 3D balanced vortex in COAMPS-TC</a:t>
            </a:r>
          </a:p>
          <a:p>
            <a:pPr marL="285750" indent="-285750">
              <a:buFont typeface="+mj-lt"/>
              <a:buAutoNum type="arabicPeriod"/>
              <a:tabLst>
                <a:tab pos="120015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Dynamical Initialization (TCDI)</a:t>
            </a:r>
          </a:p>
        </p:txBody>
      </p:sp>
      <p:sp>
        <p:nvSpPr>
          <p:cNvPr id="2" name="Oval 1"/>
          <p:cNvSpPr/>
          <p:nvPr/>
        </p:nvSpPr>
        <p:spPr>
          <a:xfrm>
            <a:off x="5810731" y="1712975"/>
            <a:ext cx="437669" cy="99060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68745" y="4394823"/>
            <a:ext cx="24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V-component for 26W</a:t>
            </a:r>
            <a:endParaRPr lang="en-US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258820" y="4146918"/>
            <a:ext cx="2656582" cy="2545573"/>
            <a:chOff x="6234559" y="4092882"/>
            <a:chExt cx="2753267" cy="282087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559" y="4092882"/>
              <a:ext cx="2753267" cy="2820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682734" y="4923687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Control</a:t>
              </a:r>
              <a:endParaRPr lang="en-US" dirty="0">
                <a:solidFill>
                  <a:srgbClr val="0000CC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65510" y="4221315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Balanced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61612" y="6124422"/>
              <a:ext cx="1555350" cy="409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V</a:t>
              </a:r>
              <a:r>
                <a:rPr lang="en-US" i="1" baseline="-25000" dirty="0" err="1" smtClean="0"/>
                <a:t>max</a:t>
              </a:r>
              <a:r>
                <a:rPr lang="en-US" i="1" dirty="0" smtClean="0"/>
                <a:t> for 26W</a:t>
              </a:r>
              <a:endParaRPr lang="en-US" i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39510" y="886443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26W Max. Wind Speed</a:t>
            </a:r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533400"/>
            <a:ext cx="891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Improved Vortex Initialization</a:t>
            </a:r>
            <a:endParaRPr lang="en-US" sz="2400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04799" y="74110"/>
            <a:ext cx="84582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System Overview</a:t>
            </a:r>
          </a:p>
        </p:txBody>
      </p:sp>
    </p:spTree>
    <p:extLst>
      <p:ext uri="{BB962C8B-B14F-4D97-AF65-F5344CB8AC3E}">
        <p14:creationId xmlns:p14="http://schemas.microsoft.com/office/powerpoint/2010/main" val="41607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1136" y="993802"/>
            <a:ext cx="2900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u="sng" dirty="0">
                <a:solidFill>
                  <a:srgbClr val="C00000"/>
                </a:solidFill>
              </a:rPr>
              <a:t>Sample details</a:t>
            </a:r>
            <a:r>
              <a:rPr lang="en-US" sz="1400" i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1136" y="1298602"/>
            <a:ext cx="29193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33 storms (01W-33W)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Long forecasts every 6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Largest components of sample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 smtClean="0">
                <a:solidFill>
                  <a:prstClr val="black"/>
                </a:solidFill>
              </a:rPr>
              <a:t>in </a:t>
            </a:r>
            <a:r>
              <a:rPr lang="en-US" sz="1400" dirty="0">
                <a:solidFill>
                  <a:prstClr val="black"/>
                </a:solidFill>
              </a:rPr>
              <a:t>terms of 120 h forecasts: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9767" y="2289202"/>
            <a:ext cx="156805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CC"/>
                </a:solidFill>
              </a:rPr>
              <a:t>18</a:t>
            </a:r>
            <a:r>
              <a:rPr lang="en-US" sz="1200" dirty="0">
                <a:solidFill>
                  <a:srgbClr val="0000CC"/>
                </a:solidFill>
              </a:rPr>
              <a:t>: Francisco (26W)</a:t>
            </a:r>
          </a:p>
          <a:p>
            <a:r>
              <a:rPr lang="en-US" sz="1200" b="1" dirty="0">
                <a:solidFill>
                  <a:srgbClr val="0000CC"/>
                </a:solidFill>
              </a:rPr>
              <a:t>17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Utor</a:t>
            </a:r>
            <a:r>
              <a:rPr lang="en-US" sz="1200" dirty="0">
                <a:solidFill>
                  <a:srgbClr val="0000CC"/>
                </a:solidFill>
              </a:rPr>
              <a:t> (11W)</a:t>
            </a:r>
          </a:p>
          <a:p>
            <a:r>
              <a:rPr lang="en-US" sz="1200" b="1" dirty="0">
                <a:solidFill>
                  <a:srgbClr val="0000CC"/>
                </a:solidFill>
              </a:rPr>
              <a:t>11</a:t>
            </a:r>
            <a:r>
              <a:rPr lang="en-US" sz="1200" dirty="0">
                <a:solidFill>
                  <a:srgbClr val="0000CC"/>
                </a:solidFill>
              </a:rPr>
              <a:t>: Haiyan (31W)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9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Nari</a:t>
            </a:r>
            <a:r>
              <a:rPr lang="en-US" sz="1200" dirty="0">
                <a:solidFill>
                  <a:srgbClr val="0000CC"/>
                </a:solidFill>
              </a:rPr>
              <a:t> (24W)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</a:t>
            </a:r>
            <a:r>
              <a:rPr lang="en-US" sz="1200" b="1" dirty="0">
                <a:solidFill>
                  <a:srgbClr val="0000CC"/>
                </a:solidFill>
              </a:rPr>
              <a:t> 8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Fitow</a:t>
            </a:r>
            <a:r>
              <a:rPr lang="en-US" sz="1200" dirty="0">
                <a:solidFill>
                  <a:srgbClr val="0000CC"/>
                </a:solidFill>
              </a:rPr>
              <a:t> (22W)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8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Soulik</a:t>
            </a:r>
            <a:r>
              <a:rPr lang="en-US" sz="1200" dirty="0">
                <a:solidFill>
                  <a:srgbClr val="0000CC"/>
                </a:solidFill>
              </a:rPr>
              <a:t> (07W)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7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Usagi</a:t>
            </a:r>
            <a:r>
              <a:rPr lang="en-US" sz="1200" dirty="0">
                <a:solidFill>
                  <a:srgbClr val="0000CC"/>
                </a:solidFill>
              </a:rPr>
              <a:t> (17W)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6</a:t>
            </a:r>
            <a:r>
              <a:rPr lang="en-US" sz="1200" dirty="0">
                <a:solidFill>
                  <a:srgbClr val="0000CC"/>
                </a:solidFill>
              </a:rPr>
              <a:t>: 30W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4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Wipha</a:t>
            </a:r>
            <a:r>
              <a:rPr lang="en-US" sz="1200" dirty="0">
                <a:solidFill>
                  <a:srgbClr val="0000CC"/>
                </a:solidFill>
              </a:rPr>
              <a:t> (25W)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4</a:t>
            </a:r>
            <a:r>
              <a:rPr lang="en-US" sz="1200" dirty="0">
                <a:solidFill>
                  <a:srgbClr val="0000CC"/>
                </a:solidFill>
              </a:rPr>
              <a:t>: Yagi (03W)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4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Sonamu</a:t>
            </a:r>
            <a:r>
              <a:rPr lang="en-US" sz="1200" dirty="0">
                <a:solidFill>
                  <a:srgbClr val="0000CC"/>
                </a:solidFill>
              </a:rPr>
              <a:t> (01W)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3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Pabuk</a:t>
            </a:r>
            <a:r>
              <a:rPr lang="en-US" sz="1200" dirty="0">
                <a:solidFill>
                  <a:srgbClr val="0000CC"/>
                </a:solidFill>
              </a:rPr>
              <a:t> (19W)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3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Trami</a:t>
            </a:r>
            <a:r>
              <a:rPr lang="en-US" sz="1200" dirty="0">
                <a:solidFill>
                  <a:srgbClr val="0000CC"/>
                </a:solidFill>
              </a:rPr>
              <a:t> (12W)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2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Lekima</a:t>
            </a:r>
            <a:r>
              <a:rPr lang="en-US" sz="1200" dirty="0">
                <a:solidFill>
                  <a:srgbClr val="0000CC"/>
                </a:solidFill>
              </a:rPr>
              <a:t> (28W)</a:t>
            </a:r>
          </a:p>
          <a:p>
            <a:r>
              <a:rPr lang="en-US" sz="1200" dirty="0">
                <a:solidFill>
                  <a:srgbClr val="0000CC"/>
                </a:solidFill>
              </a:rPr>
              <a:t>  </a:t>
            </a:r>
            <a:r>
              <a:rPr lang="en-US" sz="1200" b="1" dirty="0">
                <a:solidFill>
                  <a:srgbClr val="0000CC"/>
                </a:solidFill>
              </a:rPr>
              <a:t>2</a:t>
            </a:r>
            <a:r>
              <a:rPr lang="en-US" sz="1200" dirty="0">
                <a:solidFill>
                  <a:srgbClr val="0000CC"/>
                </a:solidFill>
              </a:rPr>
              <a:t>: </a:t>
            </a:r>
            <a:r>
              <a:rPr lang="en-US" sz="1200" dirty="0" err="1">
                <a:solidFill>
                  <a:srgbClr val="0000CC"/>
                </a:solidFill>
              </a:rPr>
              <a:t>Krosa</a:t>
            </a:r>
            <a:r>
              <a:rPr lang="en-US" sz="1200" dirty="0">
                <a:solidFill>
                  <a:srgbClr val="0000CC"/>
                </a:solidFill>
              </a:rPr>
              <a:t> (29W)</a:t>
            </a:r>
          </a:p>
          <a:p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0424" y="2514600"/>
            <a:ext cx="15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33CC"/>
                </a:solidFill>
              </a:rPr>
              <a:t>Control (2013)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2102" y="2504485"/>
            <a:ext cx="128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6600"/>
                </a:solidFill>
              </a:rPr>
              <a:t>New (2014)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1136" y="994814"/>
            <a:ext cx="2900464" cy="41083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81" y="1029297"/>
            <a:ext cx="586525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run is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2013 version of COAMPS-TC.  </a:t>
            </a:r>
          </a:p>
          <a:p>
            <a:pPr marL="1158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‘</a:t>
            </a: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run uses the COAMPS-TC 2014 version</a:t>
            </a:r>
          </a:p>
          <a:p>
            <a:pPr marL="1158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runs use operational NAVGEM for ICs and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330" y="2923118"/>
            <a:ext cx="143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scale</a:t>
            </a:r>
          </a:p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330" y="3532718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Vortex</a:t>
            </a:r>
          </a:p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4126326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 zone at</a:t>
            </a:r>
          </a:p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 of grid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40" y="4719935"/>
            <a:ext cx="127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Terrain </a:t>
            </a:r>
          </a:p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3739" y="2891135"/>
            <a:ext cx="1549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 NAVDAS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assimilation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6200" y="2891135"/>
            <a:ext cx="1936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lobal model analysis</a:t>
            </a:r>
          </a:p>
          <a:p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(NAVGEM / GFS)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4024" y="3452336"/>
            <a:ext cx="15680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 NAVDAS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assimilation,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synthetic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200" y="3452336"/>
            <a:ext cx="1537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insertion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new balanced 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81200" y="4191000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grid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6200" y="4191000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grid points, </a:t>
            </a:r>
          </a:p>
          <a:p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blending 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fnct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81006" y="4719935"/>
            <a:ext cx="3834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is smoother and slightly higher than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terrain with new silhouette parameters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3481" y="5562600"/>
            <a:ext cx="8839200" cy="92333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15888" indent="-115888" eaLnBrk="1" hangingPunct="1">
              <a:buFont typeface="Arial" charset="0"/>
              <a:buChar char="•"/>
            </a:pPr>
            <a:r>
              <a:rPr lang="en-US" b="1" dirty="0" smtClean="0">
                <a:cs typeface="Arial" charset="0"/>
              </a:rPr>
              <a:t>Synoptic </a:t>
            </a:r>
            <a:r>
              <a:rPr lang="en-US" b="1" dirty="0">
                <a:cs typeface="Arial" charset="0"/>
              </a:rPr>
              <a:t>scale initialization, blend zone, </a:t>
            </a:r>
            <a:r>
              <a:rPr lang="en-US" b="1" dirty="0" smtClean="0">
                <a:cs typeface="Arial" charset="0"/>
              </a:rPr>
              <a:t>new terrain improve </a:t>
            </a:r>
            <a:r>
              <a:rPr lang="en-US" b="1" dirty="0">
                <a:cs typeface="Arial" charset="0"/>
              </a:rPr>
              <a:t>track </a:t>
            </a:r>
            <a:r>
              <a:rPr lang="en-US" b="1" dirty="0" smtClean="0">
                <a:cs typeface="Arial" charset="0"/>
              </a:rPr>
              <a:t>forecasts.</a:t>
            </a:r>
          </a:p>
          <a:p>
            <a:pPr marL="115888" indent="-115888" eaLnBrk="1" hangingPunct="1">
              <a:buFont typeface="Arial" charset="0"/>
              <a:buChar char="•"/>
            </a:pPr>
            <a:r>
              <a:rPr lang="en-US" b="1" dirty="0" smtClean="0">
                <a:cs typeface="Arial" charset="0"/>
              </a:rPr>
              <a:t>The </a:t>
            </a:r>
            <a:r>
              <a:rPr lang="en-US" b="1" dirty="0">
                <a:cs typeface="Arial" charset="0"/>
              </a:rPr>
              <a:t>change to the vortex initialization </a:t>
            </a:r>
            <a:r>
              <a:rPr lang="en-US" b="1" dirty="0" smtClean="0">
                <a:cs typeface="Arial" charset="0"/>
              </a:rPr>
              <a:t>improves intensity </a:t>
            </a:r>
            <a:r>
              <a:rPr lang="en-US" b="1" dirty="0">
                <a:cs typeface="Arial" charset="0"/>
              </a:rPr>
              <a:t>prediction, particularly at the short lead times, and mitigate the “spin-down” problem.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0" y="4307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COAMPS-TC 2014 Version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Comparison of 2013 and 2014 Versions</a:t>
            </a:r>
            <a:endParaRPr lang="en-US" sz="2400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4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7" y="1082992"/>
            <a:ext cx="4463891" cy="409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2992"/>
            <a:ext cx="4457700" cy="409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2800" y="821382"/>
            <a:ext cx="201850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tabLst>
                <a:tab pos="742950" algn="l"/>
              </a:tabLst>
            </a:pPr>
            <a:r>
              <a:rPr lang="en-US" sz="1400" b="1" dirty="0">
                <a:solidFill>
                  <a:srgbClr val="0033CC"/>
                </a:solidFill>
              </a:rPr>
              <a:t>Control</a:t>
            </a:r>
            <a:r>
              <a:rPr lang="en-US" sz="1400" b="1" dirty="0" smtClean="0">
                <a:solidFill>
                  <a:srgbClr val="0033CC"/>
                </a:solidFill>
              </a:rPr>
              <a:t>:	</a:t>
            </a:r>
            <a:r>
              <a:rPr lang="en-US" sz="1400" b="1" dirty="0" smtClean="0">
                <a:solidFill>
                  <a:prstClr val="black"/>
                </a:solidFill>
              </a:rPr>
              <a:t>2013 version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tabLst>
                <a:tab pos="742950" algn="l"/>
              </a:tabLst>
            </a:pPr>
            <a:r>
              <a:rPr lang="en-US" sz="1400" b="1" dirty="0">
                <a:solidFill>
                  <a:srgbClr val="33CC33"/>
                </a:solidFill>
              </a:rPr>
              <a:t>New: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	2014 version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1448" y="5181600"/>
            <a:ext cx="8878252" cy="1477328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Results of a large sample of </a:t>
            </a:r>
            <a:r>
              <a:rPr lang="en-US" dirty="0" err="1" smtClean="0">
                <a:solidFill>
                  <a:prstClr val="black"/>
                </a:solidFill>
              </a:rPr>
              <a:t>WestPac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retrospective </a:t>
            </a:r>
            <a:r>
              <a:rPr lang="en-US" dirty="0" smtClean="0">
                <a:solidFill>
                  <a:prstClr val="black"/>
                </a:solidFill>
              </a:rPr>
              <a:t>tests (from 2013) using NAVGEM lateral boundary conditions </a:t>
            </a:r>
            <a:r>
              <a:rPr lang="en-US" dirty="0">
                <a:solidFill>
                  <a:prstClr val="black"/>
                </a:solidFill>
              </a:rPr>
              <a:t>demonstrate </a:t>
            </a:r>
            <a:r>
              <a:rPr lang="en-US" dirty="0" smtClean="0">
                <a:solidFill>
                  <a:prstClr val="black"/>
                </a:solidFill>
              </a:rPr>
              <a:t>that the </a:t>
            </a:r>
            <a:r>
              <a:rPr lang="en-US" b="1" dirty="0" smtClean="0">
                <a:solidFill>
                  <a:srgbClr val="008000"/>
                </a:solidFill>
              </a:rPr>
              <a:t>New (2014 Version) 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provides </a:t>
            </a:r>
            <a:r>
              <a:rPr lang="en-US" b="1" dirty="0">
                <a:solidFill>
                  <a:prstClr val="black"/>
                </a:solidFill>
              </a:rPr>
              <a:t>considerably improved </a:t>
            </a:r>
            <a:r>
              <a:rPr lang="en-US" b="1" dirty="0" smtClean="0">
                <a:solidFill>
                  <a:prstClr val="black"/>
                </a:solidFill>
              </a:rPr>
              <a:t>track and intensity forecast </a:t>
            </a:r>
            <a:r>
              <a:rPr lang="en-US" b="1" dirty="0">
                <a:solidFill>
                  <a:prstClr val="black"/>
                </a:solidFill>
              </a:rPr>
              <a:t>performance </a:t>
            </a:r>
            <a:r>
              <a:rPr lang="en-US" dirty="0">
                <a:solidFill>
                  <a:prstClr val="black"/>
                </a:solidFill>
              </a:rPr>
              <a:t>relative to </a:t>
            </a:r>
            <a:r>
              <a:rPr lang="en-US" dirty="0" smtClean="0">
                <a:solidFill>
                  <a:prstClr val="black"/>
                </a:solidFill>
              </a:rPr>
              <a:t>the 2013 version (</a:t>
            </a:r>
            <a:r>
              <a:rPr lang="en-US" b="1" dirty="0" smtClean="0">
                <a:solidFill>
                  <a:srgbClr val="0033CC"/>
                </a:solidFill>
              </a:rPr>
              <a:t>Control)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b="1" dirty="0" smtClean="0">
                <a:solidFill>
                  <a:srgbClr val="008000"/>
                </a:solidFill>
              </a:rPr>
              <a:t>New</a:t>
            </a:r>
            <a:r>
              <a:rPr lang="en-US" dirty="0" smtClean="0">
                <a:solidFill>
                  <a:prstClr val="black"/>
                </a:solidFill>
              </a:rPr>
              <a:t> model configuration was run by FNMOC and NRL for the 2014 season.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2800" y="2573982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pPr algn="ctr"/>
            <a:r>
              <a: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7506" y="181198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1921888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pPr algn="ctr"/>
            <a:r>
              <a: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7799" y="12140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0" y="248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COAMPS-TC Summary Statistics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4714" y="524372"/>
            <a:ext cx="8915400" cy="4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Comparison of 2013 and 2014 COAMPS-TC</a:t>
            </a:r>
            <a:endParaRPr lang="en-US" sz="2400" dirty="0"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43154"/>
            <a:ext cx="4533900" cy="423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874"/>
            <a:ext cx="451866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722900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intensity </a:t>
            </a:r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(2013)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726520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intensity </a:t>
            </a:r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(2014)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8317" y="5027474"/>
            <a:ext cx="8878252" cy="1754326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Intensity </a:t>
            </a:r>
            <a:r>
              <a:rPr lang="en-US" dirty="0"/>
              <a:t>mean error, separated into 4 categories according to the best-track intensity of </a:t>
            </a:r>
            <a:r>
              <a:rPr lang="en-US" dirty="0" smtClean="0"/>
              <a:t>the </a:t>
            </a:r>
            <a:r>
              <a:rPr lang="en-US" dirty="0"/>
              <a:t>TC at the forecast initial </a:t>
            </a:r>
            <a:r>
              <a:rPr lang="en-US" dirty="0" smtClean="0"/>
              <a:t>time.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Negative </a:t>
            </a:r>
            <a:r>
              <a:rPr lang="en-US" dirty="0"/>
              <a:t>bias associated </a:t>
            </a:r>
            <a:r>
              <a:rPr lang="en-US" dirty="0" smtClean="0"/>
              <a:t>with </a:t>
            </a:r>
            <a:r>
              <a:rPr lang="en-US" dirty="0"/>
              <a:t>the spin down gets worse as initial intensity increases.  Biases </a:t>
            </a:r>
            <a:r>
              <a:rPr lang="en-US" dirty="0" smtClean="0"/>
              <a:t>at early </a:t>
            </a:r>
            <a:r>
              <a:rPr lang="en-US" dirty="0"/>
              <a:t>lead times are greatly improved in </a:t>
            </a:r>
            <a:r>
              <a:rPr lang="en-US" dirty="0" smtClean="0"/>
              <a:t>New.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Spin-down remains for </a:t>
            </a:r>
            <a:r>
              <a:rPr lang="en-US" dirty="0"/>
              <a:t>the most intense storms (pink category), but this is thought to be related to model </a:t>
            </a:r>
            <a:r>
              <a:rPr lang="en-US" dirty="0" smtClean="0"/>
              <a:t>physics </a:t>
            </a:r>
            <a:r>
              <a:rPr lang="en-US" dirty="0"/>
              <a:t>rather than initialization.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462020"/>
            <a:ext cx="9144000" cy="45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Improved Intensity Forecasts in 2014</a:t>
            </a:r>
            <a:endParaRPr lang="en-US" sz="2400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-2162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COAMPS-TC Summary Statistics</a:t>
            </a:r>
          </a:p>
        </p:txBody>
      </p:sp>
    </p:spTree>
    <p:extLst>
      <p:ext uri="{BB962C8B-B14F-4D97-AF65-F5344CB8AC3E}">
        <p14:creationId xmlns:p14="http://schemas.microsoft.com/office/powerpoint/2010/main" val="26752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/>
          <a:stretch/>
        </p:blipFill>
        <p:spPr bwMode="auto">
          <a:xfrm>
            <a:off x="76200" y="1272988"/>
            <a:ext cx="4463891" cy="39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533400"/>
            <a:ext cx="891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2014 </a:t>
            </a:r>
            <a:r>
              <a:rPr lang="en-US" sz="2400" dirty="0">
                <a:solidFill>
                  <a:srgbClr val="A50021"/>
                </a:solidFill>
                <a:latin typeface="Arial Black" pitchFamily="34" charset="0"/>
              </a:rPr>
              <a:t>(01L-09L, 02E-21E, 02C)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04799" y="74110"/>
            <a:ext cx="84582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W. Atlantic, E. Pacific, C. Pacific</a:t>
            </a:r>
            <a:endParaRPr lang="en-US" sz="3200" dirty="0">
              <a:solidFill>
                <a:srgbClr val="003366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895290"/>
            <a:ext cx="415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prstClr val="black"/>
                </a:solidFill>
              </a:rPr>
              <a:t>West Atlantic Track Error (nm)</a:t>
            </a:r>
            <a:endParaRPr lang="en-US" sz="2000" b="1" i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655945"/>
            <a:ext cx="877163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CTCX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HWRF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GFDL</a:t>
            </a:r>
          </a:p>
          <a:p>
            <a:r>
              <a:rPr lang="en-US" b="1" dirty="0">
                <a:solidFill>
                  <a:srgbClr val="FF9900"/>
                </a:solidFill>
              </a:rPr>
              <a:t>GFS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66800" y="5485353"/>
            <a:ext cx="7504837" cy="1200329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COAMPS-TC track and intensity error much improved over 2013 and very competitive with other models.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COAMPS-TC along and cross track bias is much improved in 2014.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Spin-down in COAMPS-TC is now much less of an issue.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/>
          <a:stretch/>
        </p:blipFill>
        <p:spPr bwMode="auto">
          <a:xfrm>
            <a:off x="4540091" y="1251613"/>
            <a:ext cx="4463891" cy="392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95800" y="89529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prstClr val="black"/>
                </a:solidFill>
              </a:rPr>
              <a:t>East &amp; Cent. Pacific Track Error (nm)</a:t>
            </a:r>
            <a:endParaRPr lang="en-US" sz="2000" b="1" i="1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3400" y="895290"/>
            <a:ext cx="4953000" cy="4252717"/>
            <a:chOff x="4343400" y="895290"/>
            <a:chExt cx="4953000" cy="425271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2"/>
            <a:stretch/>
          </p:blipFill>
          <p:spPr bwMode="auto">
            <a:xfrm>
              <a:off x="4562474" y="1200090"/>
              <a:ext cx="4426744" cy="3947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8200" y="914400"/>
              <a:ext cx="4495800" cy="285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43400" y="895290"/>
              <a:ext cx="495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prstClr val="black"/>
                  </a:solidFill>
                </a:rPr>
                <a:t>East &amp; Cent. Pacific Intensity Error (</a:t>
              </a:r>
              <a:r>
                <a:rPr lang="en-US" sz="2000" b="1" i="1" dirty="0" err="1" smtClean="0">
                  <a:solidFill>
                    <a:prstClr val="black"/>
                  </a:solidFill>
                </a:rPr>
                <a:t>kt</a:t>
              </a:r>
              <a:r>
                <a:rPr lang="en-US" sz="2000" b="1" i="1" dirty="0" smtClean="0">
                  <a:solidFill>
                    <a:prstClr val="black"/>
                  </a:solidFill>
                </a:rPr>
                <a:t>)</a:t>
              </a:r>
              <a:endParaRPr lang="en-US" sz="2000" b="1" i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55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"/>
          <a:stretch/>
        </p:blipFill>
        <p:spPr bwMode="auto">
          <a:xfrm>
            <a:off x="78503" y="1107113"/>
            <a:ext cx="4457700" cy="392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9050" y="6257925"/>
            <a:ext cx="105849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9933"/>
                </a:solidFill>
              </a:rPr>
              <a:t>GFS</a:t>
            </a:r>
          </a:p>
          <a:p>
            <a:r>
              <a:rPr lang="en-US" b="1" dirty="0" smtClean="0">
                <a:solidFill>
                  <a:srgbClr val="6600FF"/>
                </a:solidFill>
              </a:rPr>
              <a:t>NAVGEM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9050" y="4876800"/>
            <a:ext cx="2052678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CTCX (GFS)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COTC (NAVGEM)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HWRF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GFDL</a:t>
            </a:r>
          </a:p>
          <a:p>
            <a:r>
              <a:rPr lang="en-US" b="1" dirty="0" smtClean="0">
                <a:solidFill>
                  <a:srgbClr val="FF00FF"/>
                </a:solidFill>
              </a:rPr>
              <a:t>GFDN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533400"/>
            <a:ext cx="891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2014 (08W–22W)</a:t>
            </a:r>
            <a:endParaRPr lang="en-US" sz="2400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762000"/>
            <a:ext cx="407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prstClr val="black"/>
                </a:solidFill>
              </a:rPr>
              <a:t>Track error (nm)</a:t>
            </a:r>
            <a:endParaRPr lang="en-US" sz="2000" b="1" i="1" dirty="0">
              <a:solidFill>
                <a:prstClr val="black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86449" y="5510658"/>
            <a:ext cx="8208522" cy="92333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 smtClean="0"/>
              <a:t>COAMPS-TC track &amp; intensity error competitive with other models in WPAC.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 smtClean="0"/>
              <a:t>CTCX (driven by GFS) has worse track error than COTC (driven by NAVGEM)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/>
              <a:t>Much improved spin-down bias in first 36 h for both COTC and CTCX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/>
          <a:stretch/>
        </p:blipFill>
        <p:spPr bwMode="auto">
          <a:xfrm>
            <a:off x="4641056" y="1119916"/>
            <a:ext cx="4426744" cy="390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19050" y="74110"/>
            <a:ext cx="916305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Western Pacific Basin</a:t>
            </a:r>
            <a:endParaRPr lang="en-US" sz="3200" dirty="0">
              <a:solidFill>
                <a:srgbClr val="003366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3474" y="762000"/>
            <a:ext cx="413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prstClr val="black"/>
                </a:solidFill>
              </a:rPr>
              <a:t>Intensity error (</a:t>
            </a:r>
            <a:r>
              <a:rPr lang="en-US" sz="2000" b="1" i="1" dirty="0" err="1" smtClean="0">
                <a:solidFill>
                  <a:prstClr val="black"/>
                </a:solidFill>
              </a:rPr>
              <a:t>kt</a:t>
            </a:r>
            <a:r>
              <a:rPr lang="en-US" sz="2000" b="1" i="1" dirty="0" smtClean="0">
                <a:solidFill>
                  <a:prstClr val="black"/>
                </a:solidFill>
              </a:rPr>
              <a:t>)</a:t>
            </a:r>
            <a:endParaRPr lang="en-US" sz="20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143000"/>
            <a:ext cx="6763082" cy="5226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1057275"/>
            <a:ext cx="6915150" cy="5343525"/>
          </a:xfrm>
          <a:prstGeom prst="rect">
            <a:avLst/>
          </a:prstGeom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0" y="397568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A50021"/>
                </a:solidFill>
                <a:latin typeface="Arial Black" pitchFamily="34" charset="0"/>
              </a:rPr>
              <a:t>NOAA/Navy Joint Ensemble</a:t>
            </a:r>
            <a:endParaRPr lang="en-US" sz="2800" dirty="0">
              <a:solidFill>
                <a:srgbClr val="A50021"/>
              </a:solidFill>
              <a:latin typeface="Arial Black" pitchFamily="34" charset="0"/>
            </a:endParaRPr>
          </a:p>
          <a:p>
            <a:pPr algn="ctr"/>
            <a:r>
              <a:rPr lang="en-US" sz="2000" dirty="0" smtClean="0">
                <a:solidFill>
                  <a:srgbClr val="000066"/>
                </a:solidFill>
                <a:latin typeface="Arial Black" pitchFamily="34" charset="0"/>
              </a:rPr>
              <a:t>COAMPS-TC Ensemble Forecast for Edouard</a:t>
            </a:r>
            <a:r>
              <a:rPr lang="en-US" sz="2000" dirty="0">
                <a:solidFill>
                  <a:srgbClr val="000066"/>
                </a:solidFill>
                <a:latin typeface="Arial Black" pitchFamily="34" charset="0"/>
              </a:rPr>
              <a:t/>
            </a:r>
            <a:br>
              <a:rPr lang="en-US" sz="2000" dirty="0">
                <a:solidFill>
                  <a:srgbClr val="000066"/>
                </a:solidFill>
                <a:latin typeface="Arial Black" pitchFamily="34" charset="0"/>
              </a:rPr>
            </a:br>
            <a:r>
              <a:rPr lang="en-US" sz="2000" dirty="0">
                <a:solidFill>
                  <a:srgbClr val="000066"/>
                </a:solidFill>
                <a:latin typeface="Arial Black" pitchFamily="34" charset="0"/>
              </a:rPr>
              <a:t>Initialized </a:t>
            </a:r>
            <a:r>
              <a:rPr lang="en-US" sz="2000" dirty="0" smtClean="0">
                <a:solidFill>
                  <a:srgbClr val="000066"/>
                </a:solidFill>
                <a:latin typeface="Arial Black" pitchFamily="34" charset="0"/>
              </a:rPr>
              <a:t>06 </a:t>
            </a:r>
            <a:r>
              <a:rPr lang="en-US" sz="2000" dirty="0">
                <a:solidFill>
                  <a:srgbClr val="000066"/>
                </a:solidFill>
                <a:latin typeface="Arial Black" pitchFamily="34" charset="0"/>
              </a:rPr>
              <a:t>UTC </a:t>
            </a:r>
            <a:r>
              <a:rPr lang="en-US" sz="2000" dirty="0" smtClean="0">
                <a:solidFill>
                  <a:srgbClr val="000066"/>
                </a:solidFill>
                <a:latin typeface="Arial Black" pitchFamily="34" charset="0"/>
              </a:rPr>
              <a:t>13 September 2014</a:t>
            </a:r>
            <a:endParaRPr lang="en-US" sz="2000" dirty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5715000"/>
            <a:ext cx="8190057" cy="830997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An ensemble COAMPS-TC system (</a:t>
            </a:r>
            <a:r>
              <a:rPr lang="en-US" sz="1600" b="1" dirty="0" err="1" smtClean="0">
                <a:solidFill>
                  <a:srgbClr val="80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1600" b="1" dirty="0" err="1" smtClean="0">
                <a:solidFill>
                  <a:srgbClr val="800000"/>
                </a:solidFill>
                <a:cs typeface="Arial" pitchFamily="34" charset="0"/>
              </a:rPr>
              <a:t>x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=3 km) has been demonstrated in 2014.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Demonstrated HFIP joint COAMPS-TC/HWRF/GFDL 40 member system in 2014.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Continued demonstration of Navy/NOAA high-resolution ensemble in 2015. 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-2162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COAMPS-TC Ensemble System</a:t>
            </a:r>
          </a:p>
        </p:txBody>
      </p:sp>
      <p:pic>
        <p:nvPicPr>
          <p:cNvPr id="2050" name="Picture 3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81" y="1804987"/>
            <a:ext cx="1569619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1795046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COAMPS-TC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68040" y="1752600"/>
            <a:ext cx="269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COAMPS-TC/HWRF/GFDL</a:t>
            </a:r>
            <a:endParaRPr lang="en-US" sz="16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56008"/>
            <a:ext cx="1284889" cy="128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247288" y="2438400"/>
            <a:ext cx="391511" cy="45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3613257" y="4114800"/>
            <a:ext cx="391511" cy="45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0" hangingPunct="1">
          <a:lnSpc>
            <a:spcPct val="125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0" hangingPunct="1">
          <a:lnSpc>
            <a:spcPct val="125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3992</TotalTime>
  <Words>1699</Words>
  <Application>Microsoft Office PowerPoint</Application>
  <PresentationFormat>On-screen Show (4:3)</PresentationFormat>
  <Paragraphs>294</Paragraphs>
  <Slides>16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1_Default Design</vt:lpstr>
      <vt:lpstr>2_Default Design</vt:lpstr>
      <vt:lpstr>Default Design</vt:lpstr>
      <vt:lpstr>Blank Presentation</vt:lpstr>
      <vt:lpstr>CorelDRAW 6.0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Naval Research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Doyle, Dr. James</dc:creator>
  <cp:lastModifiedBy>Kenneth Barnett</cp:lastModifiedBy>
  <cp:revision>227</cp:revision>
  <cp:lastPrinted>2013-02-26T21:21:48Z</cp:lastPrinted>
  <dcterms:created xsi:type="dcterms:W3CDTF">2013-02-16T21:39:01Z</dcterms:created>
  <dcterms:modified xsi:type="dcterms:W3CDTF">2015-02-26T20:41:30Z</dcterms:modified>
</cp:coreProperties>
</file>