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Default Extension="pdf" ContentType="application/pd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rstSlideNum="0" showSpecialPlsOnTitleSld="0" saveSubsetFonts="1" autoCompressPictures="0">
  <p:sldMasterIdLst>
    <p:sldMasterId id="2147483648" r:id="rId1"/>
  </p:sldMasterIdLst>
  <p:notesMasterIdLst>
    <p:notesMasterId r:id="rId24"/>
  </p:notesMasterIdLst>
  <p:handoutMasterIdLst>
    <p:handoutMasterId r:id="rId25"/>
  </p:handoutMasterIdLst>
  <p:sldIdLst>
    <p:sldId id="256" r:id="rId2"/>
    <p:sldId id="272" r:id="rId3"/>
    <p:sldId id="273" r:id="rId4"/>
    <p:sldId id="269" r:id="rId5"/>
    <p:sldId id="308" r:id="rId6"/>
    <p:sldId id="309" r:id="rId7"/>
    <p:sldId id="310" r:id="rId8"/>
    <p:sldId id="315" r:id="rId9"/>
    <p:sldId id="285" r:id="rId10"/>
    <p:sldId id="311" r:id="rId11"/>
    <p:sldId id="312" r:id="rId12"/>
    <p:sldId id="268" r:id="rId13"/>
    <p:sldId id="293" r:id="rId14"/>
    <p:sldId id="287" r:id="rId15"/>
    <p:sldId id="303" r:id="rId16"/>
    <p:sldId id="305" r:id="rId17"/>
    <p:sldId id="306" r:id="rId18"/>
    <p:sldId id="307" r:id="rId19"/>
    <p:sldId id="300" r:id="rId20"/>
    <p:sldId id="274" r:id="rId21"/>
    <p:sldId id="275" r:id="rId22"/>
    <p:sldId id="314"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F58E6"/>
    <a:srgbClr val="75CE6F"/>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showGuides="1">
      <p:cViewPr>
        <p:scale>
          <a:sx n="100" d="100"/>
          <a:sy n="100" d="100"/>
        </p:scale>
        <p:origin x="-880" y="-17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E7C86C-BD9E-024C-9B4E-82E5AC1184DB}" type="datetimeFigureOut">
              <a:rPr lang="en-US" smtClean="0"/>
              <a:pPr/>
              <a:t>2/25/15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E2828A-8EE5-594F-8867-9CB2D223E018}"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F06F36-96C4-3F49-9CF7-361F877FA612}" type="datetimeFigureOut">
              <a:rPr lang="en-US" smtClean="0"/>
              <a:pPr/>
              <a:t>2/25/15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35AC73-FCD6-0441-B247-2DAC74CC6D8B}"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28487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endParaRPr lang="en-US" smtClean="0"/>
          </a:p>
        </p:txBody>
      </p:sp>
      <p:sp>
        <p:nvSpPr>
          <p:cNvPr id="25604" name="Slide Number Placeholder 3"/>
          <p:cNvSpPr>
            <a:spLocks noGrp="1"/>
          </p:cNvSpPr>
          <p:nvPr>
            <p:ph type="sldNum" sz="quarter" idx="5"/>
          </p:nvPr>
        </p:nvSpPr>
        <p:spPr>
          <a:noFill/>
        </p:spPr>
        <p:txBody>
          <a:bodyPr/>
          <a:lstStyle/>
          <a:p>
            <a:fld id="{D64A14C2-06B6-4AC5-8530-C5A1C26F6810}" type="slidenum">
              <a:rPr lang="en-US" smtClean="0"/>
              <a:pPr/>
              <a:t>4</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endParaRPr lang="en-US" smtClean="0"/>
          </a:p>
        </p:txBody>
      </p:sp>
      <p:sp>
        <p:nvSpPr>
          <p:cNvPr id="25604" name="Slide Number Placeholder 3"/>
          <p:cNvSpPr>
            <a:spLocks noGrp="1"/>
          </p:cNvSpPr>
          <p:nvPr>
            <p:ph type="sldNum" sz="quarter" idx="5"/>
          </p:nvPr>
        </p:nvSpPr>
        <p:spPr>
          <a:noFill/>
        </p:spPr>
        <p:txBody>
          <a:bodyPr/>
          <a:lstStyle/>
          <a:p>
            <a:fld id="{D64A14C2-06B6-4AC5-8530-C5A1C26F6810}" type="slidenum">
              <a:rPr lang="en-US" smtClean="0"/>
              <a:pPr/>
              <a:t>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35AC73-FCD6-0441-B247-2DAC74CC6D8B}"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8B9566-075C-BC41-988C-5E01EA91BF05}" type="datetime1">
              <a:rPr lang="en-US" smtClean="0"/>
              <a:pPr/>
              <a:t>2/25/15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40BBE-5578-C34F-8AA8-EA951404730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72034D-8C62-344B-B4A9-595C4E114086}" type="datetime1">
              <a:rPr lang="en-US" smtClean="0"/>
              <a:pPr/>
              <a:t>2/25/15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40BBE-5578-C34F-8AA8-EA951404730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B2D528-5FE2-7749-930C-59D82CCC0698}" type="datetime1">
              <a:rPr lang="en-US" smtClean="0"/>
              <a:pPr/>
              <a:t>2/25/15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40BBE-5578-C34F-8AA8-EA951404730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EF8116-8202-C643-A02D-EDBAF8A09FEB}" type="datetime1">
              <a:rPr lang="en-US" smtClean="0"/>
              <a:pPr/>
              <a:t>2/25/15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40BBE-5578-C34F-8AA8-EA951404730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53067B-F12F-274B-B735-94ACE226F7F9}" type="datetime1">
              <a:rPr lang="en-US" smtClean="0"/>
              <a:pPr/>
              <a:t>2/25/15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40BBE-5578-C34F-8AA8-EA951404730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8B123E-5C6E-AF4B-9E9A-A6DCAB229BCE}" type="datetime1">
              <a:rPr lang="en-US" smtClean="0"/>
              <a:pPr/>
              <a:t>2/25/15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40BBE-5578-C34F-8AA8-EA951404730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1E1487-2130-3D4D-BB3E-50CFEB97D15B}" type="datetime1">
              <a:rPr lang="en-US" smtClean="0"/>
              <a:pPr/>
              <a:t>2/25/15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140BBE-5578-C34F-8AA8-EA951404730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643197-3D40-264C-81ED-E3CD51A730F4}" type="datetime1">
              <a:rPr lang="en-US" smtClean="0"/>
              <a:pPr/>
              <a:t>2/25/15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140BBE-5578-C34F-8AA8-EA951404730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03EEE-634F-AC4D-BBB7-023A3B4D7165}" type="datetime1">
              <a:rPr lang="en-US" smtClean="0"/>
              <a:pPr/>
              <a:t>2/25/15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140BBE-5578-C34F-8AA8-EA951404730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9E89DF-E5ED-6F41-869B-9D83C2728807}" type="datetime1">
              <a:rPr lang="en-US" smtClean="0"/>
              <a:pPr/>
              <a:t>2/25/15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40BBE-5578-C34F-8AA8-EA951404730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283BEE-FE67-5A44-9282-99BCA01418CA}" type="datetime1">
              <a:rPr lang="en-US" smtClean="0"/>
              <a:pPr/>
              <a:t>2/25/15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40BBE-5578-C34F-8AA8-EA951404730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EC5F1-518B-7340-84C4-ECE6C496111D}" type="datetime1">
              <a:rPr lang="en-US" smtClean="0"/>
              <a:pPr/>
              <a:t>2/25/15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23960" y="0"/>
            <a:ext cx="320040" cy="328613"/>
          </a:xfrm>
          <a:prstGeom prst="rect">
            <a:avLst/>
          </a:prstGeom>
        </p:spPr>
        <p:txBody>
          <a:bodyPr vert="horz" lIns="91440" tIns="45720" rIns="91440" bIns="45720" rtlCol="0" anchor="ctr"/>
          <a:lstStyle>
            <a:lvl1pPr algn="r">
              <a:defRPr sz="1000">
                <a:solidFill>
                  <a:schemeClr val="tx1">
                    <a:tint val="75000"/>
                  </a:schemeClr>
                </a:solidFill>
              </a:defRPr>
            </a:lvl1pPr>
          </a:lstStyle>
          <a:p>
            <a:fld id="{48140BBE-5578-C34F-8AA8-EA951404730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df"/><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df"/><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df"/><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df"/><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df"/><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image" Target="../media/image47.pdf"/><Relationship Id="rId13" Type="http://schemas.openxmlformats.org/officeDocument/2006/relationships/image" Target="../media/image48.png"/><Relationship Id="rId14" Type="http://schemas.openxmlformats.org/officeDocument/2006/relationships/image" Target="../media/image49.pdf"/><Relationship Id="rId15" Type="http://schemas.openxmlformats.org/officeDocument/2006/relationships/image" Target="../media/image50.png"/><Relationship Id="rId16" Type="http://schemas.openxmlformats.org/officeDocument/2006/relationships/image" Target="../media/image51.pdf"/><Relationship Id="rId17" Type="http://schemas.openxmlformats.org/officeDocument/2006/relationships/image" Target="../media/image52.png"/><Relationship Id="rId18" Type="http://schemas.openxmlformats.org/officeDocument/2006/relationships/image" Target="../media/image53.pdf"/><Relationship Id="rId19"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37.pdf"/><Relationship Id="rId3" Type="http://schemas.openxmlformats.org/officeDocument/2006/relationships/image" Target="../media/image38.png"/><Relationship Id="rId4" Type="http://schemas.openxmlformats.org/officeDocument/2006/relationships/image" Target="../media/image39.pdf"/><Relationship Id="rId5" Type="http://schemas.openxmlformats.org/officeDocument/2006/relationships/image" Target="../media/image40.png"/><Relationship Id="rId6" Type="http://schemas.openxmlformats.org/officeDocument/2006/relationships/image" Target="../media/image41.pdf"/><Relationship Id="rId7" Type="http://schemas.openxmlformats.org/officeDocument/2006/relationships/image" Target="../media/image42.png"/><Relationship Id="rId8" Type="http://schemas.openxmlformats.org/officeDocument/2006/relationships/image" Target="../media/image43.pdf"/><Relationship Id="rId9" Type="http://schemas.openxmlformats.org/officeDocument/2006/relationships/image" Target="../media/image44.png"/><Relationship Id="rId10" Type="http://schemas.openxmlformats.org/officeDocument/2006/relationships/image" Target="../media/image45.pd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df"/><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df"/><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hyperlink" Target="http://cimss.ssec.wisc.edu/sdat/" TargetMode="External"/><Relationship Id="rId8" Type="http://schemas.openxmlformats.org/officeDocument/2006/relationships/image" Target="../media/image19.png"/><Relationship Id="rId9"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andy.A2012301.1830.2km.jpg"/>
          <p:cNvPicPr>
            <a:picLocks noChangeAspect="1"/>
          </p:cNvPicPr>
          <p:nvPr/>
        </p:nvPicPr>
        <p:blipFill>
          <a:blip r:embed="rId2">
            <a:alphaModFix amt="40000"/>
          </a:blip>
          <a:stretch>
            <a:fillRect/>
          </a:stretch>
        </p:blipFill>
        <p:spPr>
          <a:xfrm>
            <a:off x="0" y="0"/>
            <a:ext cx="9143999" cy="6858000"/>
          </a:xfrm>
          <a:prstGeom prst="rect">
            <a:avLst/>
          </a:prstGeom>
        </p:spPr>
      </p:pic>
      <p:sp>
        <p:nvSpPr>
          <p:cNvPr id="2" name="Title 1"/>
          <p:cNvSpPr>
            <a:spLocks noGrp="1"/>
          </p:cNvSpPr>
          <p:nvPr>
            <p:ph type="ctrTitle"/>
          </p:nvPr>
        </p:nvSpPr>
        <p:spPr>
          <a:xfrm>
            <a:off x="190718" y="752754"/>
            <a:ext cx="8751171" cy="1470025"/>
          </a:xfrm>
        </p:spPr>
        <p:txBody>
          <a:bodyPr>
            <a:normAutofit fontScale="90000"/>
          </a:bodyPr>
          <a:lstStyle/>
          <a:p>
            <a:r>
              <a:rPr lang="en-US" dirty="0" smtClean="0">
                <a:latin typeface="Optima"/>
              </a:rPr>
              <a:t>Direct Assimilation </a:t>
            </a:r>
            <a:br>
              <a:rPr lang="en-US" dirty="0" smtClean="0">
                <a:latin typeface="Optima"/>
              </a:rPr>
            </a:br>
            <a:r>
              <a:rPr lang="en-US" dirty="0" smtClean="0">
                <a:latin typeface="Optima"/>
              </a:rPr>
              <a:t>of Satellite-Derived </a:t>
            </a:r>
            <a:r>
              <a:rPr lang="en-US" dirty="0" err="1" smtClean="0">
                <a:latin typeface="Optima"/>
              </a:rPr>
              <a:t>AMVs</a:t>
            </a:r>
            <a:r>
              <a:rPr lang="en-US" dirty="0" smtClean="0">
                <a:latin typeface="Optima"/>
              </a:rPr>
              <a:t> </a:t>
            </a:r>
            <a:br>
              <a:rPr lang="en-US" dirty="0" smtClean="0">
                <a:latin typeface="Optima"/>
              </a:rPr>
            </a:br>
            <a:r>
              <a:rPr lang="en-US" dirty="0" smtClean="0">
                <a:latin typeface="Optima"/>
              </a:rPr>
              <a:t>into HWRF: First Results</a:t>
            </a:r>
            <a:endParaRPr lang="en-US" dirty="0">
              <a:latin typeface="Optima"/>
            </a:endParaRPr>
          </a:p>
        </p:txBody>
      </p:sp>
      <p:sp>
        <p:nvSpPr>
          <p:cNvPr id="3" name="Subtitle 2"/>
          <p:cNvSpPr>
            <a:spLocks noGrp="1"/>
          </p:cNvSpPr>
          <p:nvPr>
            <p:ph type="subTitle" idx="1"/>
          </p:nvPr>
        </p:nvSpPr>
        <p:spPr>
          <a:xfrm>
            <a:off x="1177125" y="2754671"/>
            <a:ext cx="6789747" cy="1752600"/>
          </a:xfrm>
        </p:spPr>
        <p:txBody>
          <a:bodyPr/>
          <a:lstStyle/>
          <a:p>
            <a:r>
              <a:rPr lang="en-US" b="1" dirty="0" smtClean="0">
                <a:solidFill>
                  <a:srgbClr val="C00000"/>
                </a:solidFill>
              </a:rPr>
              <a:t>William E. Lewis</a:t>
            </a:r>
            <a:r>
              <a:rPr lang="en-US" b="1" baseline="30000" dirty="0" smtClean="0">
                <a:solidFill>
                  <a:srgbClr val="C00000"/>
                </a:solidFill>
              </a:rPr>
              <a:t>*</a:t>
            </a:r>
            <a:r>
              <a:rPr lang="en-US" b="1" dirty="0" smtClean="0">
                <a:solidFill>
                  <a:srgbClr val="C00000"/>
                </a:solidFill>
              </a:rPr>
              <a:t>, Christopher </a:t>
            </a:r>
            <a:r>
              <a:rPr lang="en-US" b="1" dirty="0" err="1" smtClean="0">
                <a:solidFill>
                  <a:srgbClr val="C00000"/>
                </a:solidFill>
              </a:rPr>
              <a:t>Velden</a:t>
            </a:r>
            <a:r>
              <a:rPr lang="en-US" b="1" baseline="30000" dirty="0" smtClean="0">
                <a:solidFill>
                  <a:srgbClr val="C00000"/>
                </a:solidFill>
              </a:rPr>
              <a:t>*</a:t>
            </a:r>
          </a:p>
          <a:p>
            <a:r>
              <a:rPr lang="en-US" b="1" dirty="0" smtClean="0">
                <a:solidFill>
                  <a:srgbClr val="C00000"/>
                </a:solidFill>
              </a:rPr>
              <a:t>Vijay Tallapragada</a:t>
            </a:r>
            <a:r>
              <a:rPr lang="en-US" b="1" baseline="30000" dirty="0" smtClean="0">
                <a:solidFill>
                  <a:srgbClr val="C00000"/>
                </a:solidFill>
              </a:rPr>
              <a:t>†</a:t>
            </a:r>
            <a:r>
              <a:rPr lang="en-US" b="1" dirty="0" smtClean="0">
                <a:solidFill>
                  <a:srgbClr val="C00000"/>
                </a:solidFill>
              </a:rPr>
              <a:t>, Jaime Daniels</a:t>
            </a:r>
            <a:r>
              <a:rPr lang="en-US" b="1" baseline="30000" dirty="0" smtClean="0">
                <a:solidFill>
                  <a:srgbClr val="C00000"/>
                </a:solidFill>
              </a:rPr>
              <a:t>‡</a:t>
            </a:r>
            <a:endParaRPr lang="en-US" b="1" baseline="30000" dirty="0">
              <a:solidFill>
                <a:srgbClr val="C00000"/>
              </a:solidFill>
            </a:endParaRPr>
          </a:p>
        </p:txBody>
      </p:sp>
      <p:sp>
        <p:nvSpPr>
          <p:cNvPr id="4" name="TextBox 3"/>
          <p:cNvSpPr txBox="1"/>
          <p:nvPr/>
        </p:nvSpPr>
        <p:spPr>
          <a:xfrm>
            <a:off x="2454304" y="4185856"/>
            <a:ext cx="4235390" cy="1107996"/>
          </a:xfrm>
          <a:prstGeom prst="rect">
            <a:avLst/>
          </a:prstGeom>
          <a:noFill/>
        </p:spPr>
        <p:txBody>
          <a:bodyPr wrap="none" rtlCol="0">
            <a:spAutoFit/>
          </a:bodyPr>
          <a:lstStyle/>
          <a:p>
            <a:r>
              <a:rPr lang="en-US" sz="1600" dirty="0" smtClean="0"/>
              <a:t>* SSEC/CIMSS (University of Wisconsin-Madison)</a:t>
            </a:r>
          </a:p>
          <a:p>
            <a:r>
              <a:rPr lang="en-US" sz="1600" baseline="30000" dirty="0" smtClean="0"/>
              <a:t>†  </a:t>
            </a:r>
            <a:r>
              <a:rPr lang="en-US" sz="1600" dirty="0" smtClean="0"/>
              <a:t>NOAA EMC</a:t>
            </a:r>
            <a:endParaRPr lang="en-US" sz="1600" baseline="30000" dirty="0" smtClean="0"/>
          </a:p>
          <a:p>
            <a:r>
              <a:rPr lang="en-US" sz="1600" baseline="30000" dirty="0" smtClean="0"/>
              <a:t>‡  </a:t>
            </a:r>
            <a:r>
              <a:rPr lang="en-US" sz="1600" dirty="0" smtClean="0"/>
              <a:t>NOAA STAR</a:t>
            </a:r>
          </a:p>
          <a:p>
            <a:endParaRPr lang="en-US" dirty="0"/>
          </a:p>
        </p:txBody>
      </p:sp>
      <p:sp>
        <p:nvSpPr>
          <p:cNvPr id="7" name="TextBox 6"/>
          <p:cNvSpPr txBox="1"/>
          <p:nvPr/>
        </p:nvSpPr>
        <p:spPr>
          <a:xfrm>
            <a:off x="2054671" y="6150114"/>
            <a:ext cx="5159089" cy="707886"/>
          </a:xfrm>
          <a:prstGeom prst="rect">
            <a:avLst/>
          </a:prstGeom>
          <a:noFill/>
        </p:spPr>
        <p:txBody>
          <a:bodyPr wrap="none" rtlCol="0">
            <a:spAutoFit/>
          </a:bodyPr>
          <a:lstStyle/>
          <a:p>
            <a:pPr algn="ctr"/>
            <a:r>
              <a:rPr lang="en-US" sz="2000" dirty="0" smtClean="0">
                <a:latin typeface="Optima"/>
              </a:rPr>
              <a:t>69</a:t>
            </a:r>
            <a:r>
              <a:rPr lang="en-US" sz="2000" baseline="30000" dirty="0" smtClean="0">
                <a:latin typeface="Optima"/>
              </a:rPr>
              <a:t>th</a:t>
            </a:r>
            <a:r>
              <a:rPr lang="en-US" sz="2000" dirty="0" smtClean="0">
                <a:latin typeface="Optima"/>
              </a:rPr>
              <a:t> Interdepartmental Hurricane Conference</a:t>
            </a:r>
          </a:p>
          <a:p>
            <a:pPr algn="ctr"/>
            <a:r>
              <a:rPr lang="en-US" sz="2000" dirty="0" smtClean="0">
                <a:latin typeface="Optima"/>
              </a:rPr>
              <a:t>4 March 2015</a:t>
            </a:r>
            <a:endParaRPr lang="en-US" sz="2000" dirty="0">
              <a:latin typeface="Optim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0800" y="152400"/>
            <a:ext cx="9144000" cy="4525963"/>
          </a:xfrm>
        </p:spPr>
        <p:txBody>
          <a:bodyPr/>
          <a:lstStyle/>
          <a:p>
            <a:pPr marL="0" indent="0">
              <a:buNone/>
            </a:pPr>
            <a:r>
              <a:rPr lang="en-US" sz="2400" b="1" dirty="0" smtClean="0">
                <a:solidFill>
                  <a:srgbClr val="FF0000"/>
                </a:solidFill>
              </a:rPr>
              <a:t>                  AMVs from GOES rapid-scans during Hurricane Sandy</a:t>
            </a:r>
          </a:p>
          <a:p>
            <a:pPr marL="0" indent="0">
              <a:buNone/>
            </a:pPr>
            <a:endParaRPr lang="en-US" sz="1600" b="1" dirty="0" smtClean="0">
              <a:solidFill>
                <a:srgbClr val="FF0000"/>
              </a:solidFill>
            </a:endParaRPr>
          </a:p>
          <a:p>
            <a:pPr marL="0" indent="0">
              <a:spcBef>
                <a:spcPts val="0"/>
              </a:spcBef>
              <a:buNone/>
            </a:pPr>
            <a:r>
              <a:rPr lang="en-US" sz="2500" dirty="0"/>
              <a:t> </a:t>
            </a:r>
            <a:r>
              <a:rPr lang="en-US" sz="2500" dirty="0" smtClean="0"/>
              <a:t>           </a:t>
            </a:r>
            <a:r>
              <a:rPr lang="en-US" sz="1800" dirty="0" smtClean="0"/>
              <a:t>1800 UTC  25 Oct, 2012                                               1800 UTC  26 Oct, 2012</a:t>
            </a:r>
            <a:endParaRPr lang="en-US" sz="1800" dirty="0"/>
          </a:p>
        </p:txBody>
      </p:sp>
      <p:pic>
        <p:nvPicPr>
          <p:cNvPr id="1026"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800" y="1280467"/>
            <a:ext cx="4440813" cy="4699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92580" y="1280467"/>
            <a:ext cx="4400620" cy="4699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extBox 1"/>
          <p:cNvSpPr txBox="1"/>
          <p:nvPr/>
        </p:nvSpPr>
        <p:spPr>
          <a:xfrm>
            <a:off x="3928905" y="1280467"/>
            <a:ext cx="1505540" cy="646331"/>
          </a:xfrm>
          <a:prstGeom prst="rect">
            <a:avLst/>
          </a:prstGeom>
          <a:solidFill>
            <a:schemeClr val="tx1"/>
          </a:solidFill>
        </p:spPr>
        <p:txBody>
          <a:bodyPr wrap="none" rtlCol="0">
            <a:spAutoFit/>
          </a:bodyPr>
          <a:lstStyle/>
          <a:p>
            <a:r>
              <a:rPr lang="en-US" b="1" dirty="0" smtClean="0">
                <a:solidFill>
                  <a:srgbClr val="01D3EF"/>
                </a:solidFill>
              </a:rPr>
              <a:t>100-500 </a:t>
            </a:r>
            <a:r>
              <a:rPr lang="en-US" b="1" dirty="0" err="1" smtClean="0">
                <a:solidFill>
                  <a:srgbClr val="01D3EF"/>
                </a:solidFill>
              </a:rPr>
              <a:t>hPa</a:t>
            </a:r>
            <a:endParaRPr lang="en-US" b="1" dirty="0" smtClean="0">
              <a:solidFill>
                <a:srgbClr val="01D3EF"/>
              </a:solidFill>
            </a:endParaRPr>
          </a:p>
          <a:p>
            <a:r>
              <a:rPr lang="en-US" b="1" dirty="0" smtClean="0">
                <a:solidFill>
                  <a:srgbClr val="FFFF00"/>
                </a:solidFill>
              </a:rPr>
              <a:t>500-950 </a:t>
            </a:r>
            <a:r>
              <a:rPr lang="en-US" b="1" dirty="0" err="1" smtClean="0">
                <a:solidFill>
                  <a:srgbClr val="FFFF00"/>
                </a:solidFill>
              </a:rPr>
              <a:t>hPa</a:t>
            </a:r>
            <a:endParaRPr lang="en-US" b="1" dirty="0">
              <a:solidFill>
                <a:srgbClr val="FFFF00"/>
              </a:solidFill>
            </a:endParaRPr>
          </a:p>
        </p:txBody>
      </p:sp>
      <p:sp>
        <p:nvSpPr>
          <p:cNvPr id="3" name="TextBox 2"/>
          <p:cNvSpPr txBox="1"/>
          <p:nvPr/>
        </p:nvSpPr>
        <p:spPr>
          <a:xfrm>
            <a:off x="83310" y="6114585"/>
            <a:ext cx="9069983" cy="461665"/>
          </a:xfrm>
          <a:prstGeom prst="rect">
            <a:avLst/>
          </a:prstGeom>
          <a:noFill/>
        </p:spPr>
        <p:txBody>
          <a:bodyPr wrap="none" rtlCol="0">
            <a:spAutoFit/>
          </a:bodyPr>
          <a:lstStyle/>
          <a:p>
            <a:r>
              <a:rPr lang="en-US" sz="2400" dirty="0" smtClean="0"/>
              <a:t>VIS/IR </a:t>
            </a:r>
            <a:r>
              <a:rPr lang="en-US" sz="2400" dirty="0"/>
              <a:t>cloud-tracked winds </a:t>
            </a:r>
            <a:r>
              <a:rPr lang="en-US" sz="2400" dirty="0" smtClean="0"/>
              <a:t>from </a:t>
            </a:r>
            <a:r>
              <a:rPr lang="en-US" sz="2400" dirty="0"/>
              <a:t>5-min </a:t>
            </a:r>
            <a:r>
              <a:rPr lang="en-US" sz="2400" dirty="0" smtClean="0"/>
              <a:t>interval GOES rapid-scan images</a:t>
            </a:r>
            <a:endParaRPr lang="en-US" sz="2400" dirty="0"/>
          </a:p>
        </p:txBody>
      </p:sp>
      <p:sp>
        <p:nvSpPr>
          <p:cNvPr id="7" name="Slide Number Placeholder 6"/>
          <p:cNvSpPr>
            <a:spLocks noGrp="1"/>
          </p:cNvSpPr>
          <p:nvPr>
            <p:ph type="sldNum" sz="quarter" idx="12"/>
          </p:nvPr>
        </p:nvSpPr>
        <p:spPr/>
        <p:txBody>
          <a:bodyPr/>
          <a:lstStyle/>
          <a:p>
            <a:fld id="{48140BBE-5578-C34F-8AA8-EA951404730A}" type="slidenum">
              <a:rPr lang="en-US" smtClean="0"/>
              <a:pPr/>
              <a:t>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895714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2800" b="1" dirty="0" smtClean="0">
                <a:solidFill>
                  <a:srgbClr val="C00000"/>
                </a:solidFill>
              </a:rPr>
              <a:t>Exploit higher temporal sampling to generate higher-density AMV coverage </a:t>
            </a:r>
            <a:br>
              <a:rPr lang="en-US" sz="2800" b="1" dirty="0" smtClean="0">
                <a:solidFill>
                  <a:srgbClr val="C00000"/>
                </a:solidFill>
              </a:rPr>
            </a:br>
            <a:endParaRPr lang="en-US" sz="2800" dirty="0"/>
          </a:p>
        </p:txBody>
      </p:sp>
      <p:sp>
        <p:nvSpPr>
          <p:cNvPr id="3" name="Content Placeholder 2"/>
          <p:cNvSpPr>
            <a:spLocks noGrp="1"/>
          </p:cNvSpPr>
          <p:nvPr>
            <p:ph idx="1"/>
          </p:nvPr>
        </p:nvSpPr>
        <p:spPr>
          <a:xfrm>
            <a:off x="457200" y="1532866"/>
            <a:ext cx="8229600" cy="4525963"/>
          </a:xfrm>
        </p:spPr>
        <p:txBody>
          <a:bodyPr/>
          <a:lstStyle/>
          <a:p>
            <a:endParaRPr lang="en-US"/>
          </a:p>
        </p:txBody>
      </p:sp>
      <p:pic>
        <p:nvPicPr>
          <p:cNvPr id="4" name="Picture 41" descr="15MIN_03MIN.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143000"/>
            <a:ext cx="8839200" cy="4876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 name="TextBox 4"/>
          <p:cNvSpPr txBox="1"/>
          <p:nvPr/>
        </p:nvSpPr>
        <p:spPr>
          <a:xfrm>
            <a:off x="0" y="6019800"/>
            <a:ext cx="9144000" cy="923330"/>
          </a:xfrm>
          <a:prstGeom prst="rect">
            <a:avLst/>
          </a:prstGeom>
          <a:noFill/>
        </p:spPr>
        <p:txBody>
          <a:bodyPr wrap="square" rtlCol="0">
            <a:spAutoFit/>
          </a:bodyPr>
          <a:lstStyle/>
          <a:p>
            <a:r>
              <a:rPr lang="en-US" dirty="0" smtClean="0"/>
              <a:t>Low-level AMV output for Hurricane Sandy using routine 15-minute VIS imagery (left), and using new methodologies with 3-minute VIS imagery (right). Cyan vectors show hurricane force winds.</a:t>
            </a:r>
          </a:p>
          <a:p>
            <a:endParaRPr lang="en-US" dirty="0"/>
          </a:p>
        </p:txBody>
      </p:sp>
      <p:sp>
        <p:nvSpPr>
          <p:cNvPr id="6" name="Slide Number Placeholder 5"/>
          <p:cNvSpPr>
            <a:spLocks noGrp="1"/>
          </p:cNvSpPr>
          <p:nvPr>
            <p:ph type="sldNum" sz="quarter" idx="12"/>
          </p:nvPr>
        </p:nvSpPr>
        <p:spPr/>
        <p:txBody>
          <a:bodyPr/>
          <a:lstStyle/>
          <a:p>
            <a:fld id="{48140BBE-5578-C34F-8AA8-EA951404730A}" type="slidenum">
              <a:rPr lang="en-US" smtClean="0"/>
              <a:pPr/>
              <a:t>10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12380662"/>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9"/>
            <a:ext cx="8229600" cy="1143000"/>
          </a:xfrm>
        </p:spPr>
        <p:txBody>
          <a:bodyPr>
            <a:normAutofit fontScale="90000"/>
          </a:bodyPr>
          <a:lstStyle/>
          <a:p>
            <a:r>
              <a:rPr lang="en-US" dirty="0" smtClean="0">
                <a:latin typeface="Optima"/>
              </a:rPr>
              <a:t>HWRF Experiments -- Methodology</a:t>
            </a:r>
            <a:endParaRPr lang="en-US" dirty="0">
              <a:latin typeface="Optima"/>
            </a:endParaRPr>
          </a:p>
        </p:txBody>
      </p:sp>
      <p:sp>
        <p:nvSpPr>
          <p:cNvPr id="3" name="Content Placeholder 2"/>
          <p:cNvSpPr>
            <a:spLocks noGrp="1"/>
          </p:cNvSpPr>
          <p:nvPr>
            <p:ph idx="1"/>
          </p:nvPr>
        </p:nvSpPr>
        <p:spPr>
          <a:xfrm>
            <a:off x="-1" y="1294257"/>
            <a:ext cx="9043639" cy="5374172"/>
          </a:xfrm>
        </p:spPr>
        <p:txBody>
          <a:bodyPr>
            <a:normAutofit fontScale="85000" lnSpcReduction="10000"/>
          </a:bodyPr>
          <a:lstStyle/>
          <a:p>
            <a:r>
              <a:rPr lang="en-US" b="1" dirty="0" smtClean="0"/>
              <a:t>HWRF (developmental branch, current as of Nov 2014) and NCEP/EMC GSI data assimilation (October 2014)</a:t>
            </a:r>
          </a:p>
          <a:p>
            <a:r>
              <a:rPr lang="en-US" b="1" dirty="0" smtClean="0"/>
              <a:t>Run on ‘Jet’ computer (HFIP-supported resources)</a:t>
            </a:r>
          </a:p>
          <a:p>
            <a:r>
              <a:rPr lang="en-US" b="1" dirty="0" smtClean="0"/>
              <a:t>Initial case for study: Hurricane Sandy (2012)</a:t>
            </a:r>
          </a:p>
          <a:p>
            <a:r>
              <a:rPr lang="en-US" b="1" u="sng" dirty="0" smtClean="0"/>
              <a:t>Control</a:t>
            </a:r>
            <a:r>
              <a:rPr lang="en-US" b="1" dirty="0" smtClean="0"/>
              <a:t>: 6-hr cycling DA from first TCVITALS message, assimilating RAOBs only (per Vijay’s suggestion)</a:t>
            </a:r>
          </a:p>
          <a:p>
            <a:r>
              <a:rPr lang="en-US" b="1" u="sng" dirty="0" smtClean="0"/>
              <a:t>Impact Experiments</a:t>
            </a:r>
            <a:r>
              <a:rPr lang="en-US" b="1" dirty="0" smtClean="0"/>
              <a:t>: as in Control, but additionally assimilate GOES rapid-scan AMVs with default GSI data thinning and QC procedures disabled. AMV datasets within +/- 3-hr of each analysis time were used.</a:t>
            </a:r>
          </a:p>
          <a:p>
            <a:r>
              <a:rPr lang="en-US" b="1" dirty="0" smtClean="0"/>
              <a:t>All </a:t>
            </a:r>
            <a:r>
              <a:rPr lang="en-US" b="1" dirty="0" err="1" smtClean="0"/>
              <a:t>obs</a:t>
            </a:r>
            <a:r>
              <a:rPr lang="en-US" b="1" dirty="0" smtClean="0"/>
              <a:t> errors as in </a:t>
            </a:r>
            <a:r>
              <a:rPr lang="en-US" b="1" dirty="0" err="1" smtClean="0"/>
              <a:t>errtable</a:t>
            </a:r>
            <a:r>
              <a:rPr lang="en-US" b="1" dirty="0" smtClean="0"/>
              <a:t> from HWRF branch, except reduced 30% at all levels for AMVs (per suggestion of previous research).</a:t>
            </a:r>
          </a:p>
        </p:txBody>
      </p:sp>
      <p:sp>
        <p:nvSpPr>
          <p:cNvPr id="4" name="Slide Number Placeholder 3"/>
          <p:cNvSpPr>
            <a:spLocks noGrp="1"/>
          </p:cNvSpPr>
          <p:nvPr>
            <p:ph type="sldNum" sz="quarter" idx="12"/>
          </p:nvPr>
        </p:nvSpPr>
        <p:spPr/>
        <p:txBody>
          <a:bodyPr/>
          <a:lstStyle/>
          <a:p>
            <a:fld id="{48140BBE-5578-C34F-8AA8-EA951404730A}" type="slidenum">
              <a:rPr lang="en-US" smtClean="0"/>
              <a:pPr/>
              <a:t>11</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aob_obslocs.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59313" y="1556476"/>
            <a:ext cx="4489799" cy="5045045"/>
          </a:xfrm>
          <a:prstGeom prst="rect">
            <a:avLst/>
          </a:prstGeom>
        </p:spPr>
      </p:pic>
      <p:sp>
        <p:nvSpPr>
          <p:cNvPr id="5" name="TextBox 4"/>
          <p:cNvSpPr txBox="1"/>
          <p:nvPr/>
        </p:nvSpPr>
        <p:spPr>
          <a:xfrm>
            <a:off x="159313" y="0"/>
            <a:ext cx="8823249" cy="1815882"/>
          </a:xfrm>
          <a:prstGeom prst="rect">
            <a:avLst/>
          </a:prstGeom>
          <a:noFill/>
        </p:spPr>
        <p:txBody>
          <a:bodyPr wrap="none" rtlCol="0">
            <a:spAutoFit/>
          </a:bodyPr>
          <a:lstStyle/>
          <a:p>
            <a:pPr algn="ctr"/>
            <a:r>
              <a:rPr lang="en-US" sz="4000" dirty="0" smtClean="0">
                <a:latin typeface="Optima"/>
              </a:rPr>
              <a:t>Hurricane Sandy HWRF Impact Study</a:t>
            </a:r>
          </a:p>
          <a:p>
            <a:pPr algn="ctr"/>
            <a:r>
              <a:rPr lang="en-US" sz="3200" b="1" dirty="0" smtClean="0">
                <a:solidFill>
                  <a:srgbClr val="C00000"/>
                </a:solidFill>
                <a:latin typeface="Optima"/>
              </a:rPr>
              <a:t>Control (CTL) Run Description</a:t>
            </a:r>
            <a:endParaRPr lang="en-US" sz="3200" b="1" dirty="0">
              <a:solidFill>
                <a:srgbClr val="C00000"/>
              </a:solidFill>
              <a:latin typeface="Optima"/>
            </a:endParaRPr>
          </a:p>
          <a:p>
            <a:pPr algn="ctr"/>
            <a:endParaRPr lang="en-US" sz="3600" dirty="0">
              <a:latin typeface="Optima"/>
            </a:endParaRPr>
          </a:p>
        </p:txBody>
      </p:sp>
      <p:sp>
        <p:nvSpPr>
          <p:cNvPr id="7" name="TextBox 6"/>
          <p:cNvSpPr txBox="1"/>
          <p:nvPr/>
        </p:nvSpPr>
        <p:spPr>
          <a:xfrm>
            <a:off x="887773" y="1614829"/>
            <a:ext cx="1833517" cy="369332"/>
          </a:xfrm>
          <a:prstGeom prst="rect">
            <a:avLst/>
          </a:prstGeom>
          <a:solidFill>
            <a:schemeClr val="bg1"/>
          </a:solidFill>
          <a:ln>
            <a:solidFill>
              <a:schemeClr val="tx1"/>
            </a:solidFill>
          </a:ln>
        </p:spPr>
        <p:txBody>
          <a:bodyPr wrap="none" rtlCol="0">
            <a:spAutoFit/>
          </a:bodyPr>
          <a:lstStyle/>
          <a:p>
            <a:r>
              <a:rPr lang="en-US" dirty="0" smtClean="0"/>
              <a:t>RAOB LOCATIONS</a:t>
            </a:r>
            <a:endParaRPr lang="en-US" dirty="0"/>
          </a:p>
        </p:txBody>
      </p:sp>
      <p:sp>
        <p:nvSpPr>
          <p:cNvPr id="8" name="TextBox 7"/>
          <p:cNvSpPr txBox="1"/>
          <p:nvPr/>
        </p:nvSpPr>
        <p:spPr>
          <a:xfrm>
            <a:off x="4789699" y="1225689"/>
            <a:ext cx="4192861" cy="5632311"/>
          </a:xfrm>
          <a:prstGeom prst="rect">
            <a:avLst/>
          </a:prstGeom>
          <a:solidFill>
            <a:schemeClr val="accent1">
              <a:lumMod val="20000"/>
              <a:lumOff val="80000"/>
            </a:schemeClr>
          </a:solidFill>
          <a:ln>
            <a:solidFill>
              <a:schemeClr val="tx1"/>
            </a:solidFill>
          </a:ln>
        </p:spPr>
        <p:txBody>
          <a:bodyPr wrap="square" rtlCol="0">
            <a:spAutoFit/>
          </a:bodyPr>
          <a:lstStyle/>
          <a:p>
            <a:pPr marL="342900" indent="-342900">
              <a:buFont typeface="Arial" pitchFamily="34" charset="0"/>
              <a:buChar char="•"/>
            </a:pPr>
            <a:r>
              <a:rPr lang="en-US" sz="2400" b="1" dirty="0" smtClean="0"/>
              <a:t>HWRF initialized at 18 UTC 22 OCT 2014.</a:t>
            </a:r>
          </a:p>
          <a:p>
            <a:pPr marL="342900" indent="-342900">
              <a:buFont typeface="Arial" pitchFamily="34" charset="0"/>
              <a:buChar char="•"/>
            </a:pPr>
            <a:endParaRPr lang="en-US" sz="2400" b="1" dirty="0" smtClean="0"/>
          </a:p>
          <a:p>
            <a:pPr marL="342900" indent="-342900">
              <a:buFont typeface="Arial" pitchFamily="34" charset="0"/>
              <a:buChar char="•"/>
            </a:pPr>
            <a:r>
              <a:rPr lang="en-US" sz="2400" b="1" dirty="0" smtClean="0"/>
              <a:t>6-h cycling data assimilation</a:t>
            </a:r>
          </a:p>
          <a:p>
            <a:pPr marL="342900" indent="-342900">
              <a:buFont typeface="Arial" pitchFamily="34" charset="0"/>
              <a:buChar char="•"/>
            </a:pPr>
            <a:endParaRPr lang="en-US" sz="2400" b="1" dirty="0" smtClean="0"/>
          </a:p>
          <a:p>
            <a:pPr marL="342900" indent="-342900">
              <a:buFont typeface="Arial" pitchFamily="34" charset="0"/>
              <a:buChar char="•"/>
            </a:pPr>
            <a:r>
              <a:rPr lang="en-US" sz="2400" b="1" dirty="0" smtClean="0"/>
              <a:t>RAOB T, q, u, v and </a:t>
            </a:r>
            <a:r>
              <a:rPr lang="en-US" sz="2400" b="1" dirty="0" err="1" smtClean="0"/>
              <a:t>p</a:t>
            </a:r>
            <a:r>
              <a:rPr lang="en-US" sz="2400" b="1" baseline="-25000" dirty="0" err="1" smtClean="0"/>
              <a:t>s</a:t>
            </a:r>
            <a:r>
              <a:rPr lang="en-US" sz="2400" b="1" dirty="0" smtClean="0"/>
              <a:t> assimilated at each synoptic reporting time (00, 06, 12, 18 UTC)</a:t>
            </a:r>
          </a:p>
          <a:p>
            <a:r>
              <a:rPr lang="en-US" sz="2400" b="1" dirty="0" smtClean="0"/>
              <a:t> </a:t>
            </a:r>
          </a:p>
          <a:p>
            <a:pPr marL="342900" indent="-342900">
              <a:buFont typeface="Arial" pitchFamily="34" charset="0"/>
              <a:buChar char="•"/>
            </a:pPr>
            <a:r>
              <a:rPr lang="en-US" sz="2400" b="1" i="1" dirty="0" smtClean="0"/>
              <a:t>No other data assimilated</a:t>
            </a:r>
            <a:endParaRPr lang="en-US" sz="2400" b="1" dirty="0" smtClean="0"/>
          </a:p>
          <a:p>
            <a:pPr marL="342900" indent="-342900">
              <a:buFont typeface="Arial" pitchFamily="34" charset="0"/>
              <a:buChar char="•"/>
            </a:pPr>
            <a:endParaRPr lang="en-US" sz="2400" b="1" dirty="0" smtClean="0"/>
          </a:p>
          <a:p>
            <a:pPr marL="342900" indent="-342900">
              <a:buFont typeface="Arial" pitchFamily="34" charset="0"/>
              <a:buChar char="•"/>
            </a:pPr>
            <a:r>
              <a:rPr lang="en-US" sz="2400" b="1" dirty="0" smtClean="0"/>
              <a:t>Period of interest: 18 UTC 25 OCT – 18 UTC 29 OCT (Sandy track shown at left)</a:t>
            </a:r>
            <a:endParaRPr lang="en-US" sz="2400" b="1" dirty="0"/>
          </a:p>
        </p:txBody>
      </p:sp>
      <p:sp>
        <p:nvSpPr>
          <p:cNvPr id="6" name="Slide Number Placeholder 5"/>
          <p:cNvSpPr>
            <a:spLocks noGrp="1"/>
          </p:cNvSpPr>
          <p:nvPr>
            <p:ph type="sldNum" sz="quarter" idx="12"/>
          </p:nvPr>
        </p:nvSpPr>
        <p:spPr/>
        <p:txBody>
          <a:bodyPr/>
          <a:lstStyle/>
          <a:p>
            <a:fld id="{48140BBE-5578-C34F-8AA8-EA951404730A}" type="slidenum">
              <a:rPr lang="en-US" smtClean="0"/>
              <a:pPr/>
              <a:t>12</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ig_ALAL2012_tker.png"/>
          <p:cNvPicPr>
            <a:picLocks noChangeAspect="1"/>
          </p:cNvPicPr>
          <p:nvPr/>
        </p:nvPicPr>
        <p:blipFill>
          <a:blip r:embed="rId2"/>
          <a:stretch>
            <a:fillRect/>
          </a:stretch>
        </p:blipFill>
        <p:spPr>
          <a:xfrm>
            <a:off x="4442389" y="177800"/>
            <a:ext cx="4445000" cy="3251200"/>
          </a:xfrm>
          <a:prstGeom prst="rect">
            <a:avLst/>
          </a:prstGeom>
        </p:spPr>
      </p:pic>
      <p:pic>
        <p:nvPicPr>
          <p:cNvPr id="5" name="Picture 4" descr="fig_ALAL2012_wind.png"/>
          <p:cNvPicPr>
            <a:picLocks noChangeAspect="1"/>
          </p:cNvPicPr>
          <p:nvPr/>
        </p:nvPicPr>
        <p:blipFill>
          <a:blip r:embed="rId3"/>
          <a:stretch>
            <a:fillRect/>
          </a:stretch>
        </p:blipFill>
        <p:spPr>
          <a:xfrm>
            <a:off x="0" y="3606800"/>
            <a:ext cx="4445000" cy="3251200"/>
          </a:xfrm>
          <a:prstGeom prst="rect">
            <a:avLst/>
          </a:prstGeom>
        </p:spPr>
      </p:pic>
      <p:pic>
        <p:nvPicPr>
          <p:cNvPr id="6" name="Picture 5" descr="fig_ALAL2012_bias.png"/>
          <p:cNvPicPr>
            <a:picLocks noChangeAspect="1"/>
          </p:cNvPicPr>
          <p:nvPr/>
        </p:nvPicPr>
        <p:blipFill>
          <a:blip r:embed="rId4"/>
          <a:stretch>
            <a:fillRect/>
          </a:stretch>
        </p:blipFill>
        <p:spPr>
          <a:xfrm>
            <a:off x="4445000" y="3606800"/>
            <a:ext cx="4445000" cy="3251200"/>
          </a:xfrm>
          <a:prstGeom prst="rect">
            <a:avLst/>
          </a:prstGeom>
        </p:spPr>
      </p:pic>
      <p:sp>
        <p:nvSpPr>
          <p:cNvPr id="7" name="TextBox 6"/>
          <p:cNvSpPr txBox="1"/>
          <p:nvPr/>
        </p:nvSpPr>
        <p:spPr>
          <a:xfrm>
            <a:off x="4820906" y="160277"/>
            <a:ext cx="3390663" cy="369332"/>
          </a:xfrm>
          <a:prstGeom prst="rect">
            <a:avLst/>
          </a:prstGeom>
          <a:solidFill>
            <a:schemeClr val="bg1"/>
          </a:solidFill>
        </p:spPr>
        <p:txBody>
          <a:bodyPr wrap="square" rtlCol="0">
            <a:spAutoFit/>
          </a:bodyPr>
          <a:lstStyle/>
          <a:p>
            <a:r>
              <a:rPr lang="en-US" dirty="0" smtClean="0">
                <a:latin typeface="Optima"/>
              </a:rPr>
              <a:t>               Track Forecast Error</a:t>
            </a:r>
            <a:endParaRPr lang="en-US" dirty="0">
              <a:latin typeface="Optima"/>
            </a:endParaRPr>
          </a:p>
        </p:txBody>
      </p:sp>
      <p:sp>
        <p:nvSpPr>
          <p:cNvPr id="8" name="TextBox 7"/>
          <p:cNvSpPr txBox="1"/>
          <p:nvPr/>
        </p:nvSpPr>
        <p:spPr>
          <a:xfrm>
            <a:off x="201719" y="3595009"/>
            <a:ext cx="3390663" cy="369332"/>
          </a:xfrm>
          <a:prstGeom prst="rect">
            <a:avLst/>
          </a:prstGeom>
          <a:solidFill>
            <a:schemeClr val="bg1"/>
          </a:solidFill>
        </p:spPr>
        <p:txBody>
          <a:bodyPr wrap="square" rtlCol="0">
            <a:spAutoFit/>
          </a:bodyPr>
          <a:lstStyle/>
          <a:p>
            <a:r>
              <a:rPr lang="en-US" dirty="0" smtClean="0">
                <a:latin typeface="Optima"/>
              </a:rPr>
              <a:t>             Intensity Forecast Error</a:t>
            </a:r>
            <a:endParaRPr lang="en-US" dirty="0">
              <a:latin typeface="Optima"/>
            </a:endParaRPr>
          </a:p>
        </p:txBody>
      </p:sp>
      <p:sp>
        <p:nvSpPr>
          <p:cNvPr id="9" name="TextBox 8"/>
          <p:cNvSpPr txBox="1"/>
          <p:nvPr/>
        </p:nvSpPr>
        <p:spPr>
          <a:xfrm>
            <a:off x="5120539" y="3606800"/>
            <a:ext cx="3390663" cy="369332"/>
          </a:xfrm>
          <a:prstGeom prst="rect">
            <a:avLst/>
          </a:prstGeom>
          <a:solidFill>
            <a:schemeClr val="bg1"/>
          </a:solidFill>
        </p:spPr>
        <p:txBody>
          <a:bodyPr wrap="square" rtlCol="0">
            <a:spAutoFit/>
          </a:bodyPr>
          <a:lstStyle/>
          <a:p>
            <a:r>
              <a:rPr lang="en-US" dirty="0" smtClean="0">
                <a:latin typeface="Optima"/>
              </a:rPr>
              <a:t>               Intensity Bias</a:t>
            </a:r>
            <a:endParaRPr lang="en-US" dirty="0">
              <a:latin typeface="Optima"/>
            </a:endParaRPr>
          </a:p>
        </p:txBody>
      </p:sp>
      <p:sp>
        <p:nvSpPr>
          <p:cNvPr id="10" name="TextBox 9"/>
          <p:cNvSpPr txBox="1"/>
          <p:nvPr/>
        </p:nvSpPr>
        <p:spPr>
          <a:xfrm>
            <a:off x="0" y="6007"/>
            <a:ext cx="5368777" cy="2246769"/>
          </a:xfrm>
          <a:prstGeom prst="rect">
            <a:avLst/>
          </a:prstGeom>
          <a:noFill/>
        </p:spPr>
        <p:txBody>
          <a:bodyPr wrap="none" rtlCol="0">
            <a:spAutoFit/>
          </a:bodyPr>
          <a:lstStyle/>
          <a:p>
            <a:r>
              <a:rPr lang="en-US" sz="2400" dirty="0">
                <a:latin typeface="Optima"/>
              </a:rPr>
              <a:t>Hurricane Sandy HWRF Impact Study</a:t>
            </a:r>
          </a:p>
          <a:p>
            <a:endParaRPr lang="en-US" sz="1200" b="1" dirty="0" smtClean="0">
              <a:solidFill>
                <a:schemeClr val="tx2"/>
              </a:solidFill>
              <a:latin typeface="Optima"/>
            </a:endParaRPr>
          </a:p>
          <a:p>
            <a:r>
              <a:rPr lang="en-US" sz="2400" b="1" dirty="0" smtClean="0">
                <a:solidFill>
                  <a:srgbClr val="C00000"/>
                </a:solidFill>
                <a:latin typeface="Optima"/>
              </a:rPr>
              <a:t>         CTL Forecast Results</a:t>
            </a:r>
          </a:p>
          <a:p>
            <a:r>
              <a:rPr lang="en-US" sz="800" b="1" dirty="0" smtClean="0">
                <a:solidFill>
                  <a:schemeClr val="tx2"/>
                </a:solidFill>
                <a:latin typeface="Optima"/>
              </a:rPr>
              <a:t>             </a:t>
            </a:r>
          </a:p>
          <a:p>
            <a:r>
              <a:rPr lang="en-US" b="1" dirty="0">
                <a:solidFill>
                  <a:schemeClr val="tx2"/>
                </a:solidFill>
                <a:latin typeface="Optima"/>
              </a:rPr>
              <a:t> </a:t>
            </a:r>
            <a:r>
              <a:rPr lang="en-US" b="1" dirty="0" smtClean="0">
                <a:solidFill>
                  <a:schemeClr val="tx2"/>
                </a:solidFill>
                <a:latin typeface="Optima"/>
              </a:rPr>
              <a:t>            Compared to H214 – Latest</a:t>
            </a:r>
          </a:p>
          <a:p>
            <a:r>
              <a:rPr lang="en-US" b="1" dirty="0" smtClean="0">
                <a:solidFill>
                  <a:schemeClr val="tx2"/>
                </a:solidFill>
                <a:latin typeface="Optima"/>
              </a:rPr>
              <a:t>             HWRF version, assimilating</a:t>
            </a:r>
          </a:p>
          <a:p>
            <a:r>
              <a:rPr lang="en-US" b="1" dirty="0" smtClean="0">
                <a:solidFill>
                  <a:schemeClr val="tx2"/>
                </a:solidFill>
                <a:latin typeface="Optima"/>
              </a:rPr>
              <a:t>           all operational data types and</a:t>
            </a:r>
          </a:p>
          <a:p>
            <a:r>
              <a:rPr lang="en-US" b="1" dirty="0" smtClean="0">
                <a:solidFill>
                  <a:schemeClr val="tx2"/>
                </a:solidFill>
                <a:latin typeface="Optima"/>
              </a:rPr>
              <a:t>          recon drops/TDR, but no AMVs.</a:t>
            </a:r>
            <a:endParaRPr lang="en-US" b="1" dirty="0">
              <a:solidFill>
                <a:schemeClr val="tx2"/>
              </a:solidFill>
              <a:latin typeface="Optima"/>
            </a:endParaRPr>
          </a:p>
        </p:txBody>
      </p:sp>
      <p:sp>
        <p:nvSpPr>
          <p:cNvPr id="11" name="TextBox 10"/>
          <p:cNvSpPr txBox="1"/>
          <p:nvPr/>
        </p:nvSpPr>
        <p:spPr>
          <a:xfrm>
            <a:off x="76047" y="2382857"/>
            <a:ext cx="4292906" cy="1200329"/>
          </a:xfrm>
          <a:prstGeom prst="rect">
            <a:avLst/>
          </a:prstGeom>
          <a:solidFill>
            <a:schemeClr val="tx2">
              <a:lumMod val="20000"/>
              <a:lumOff val="80000"/>
            </a:schemeClr>
          </a:solidFill>
        </p:spPr>
        <p:txBody>
          <a:bodyPr wrap="none" rtlCol="0">
            <a:spAutoFit/>
          </a:bodyPr>
          <a:lstStyle/>
          <a:p>
            <a:pPr>
              <a:buFont typeface="Arial"/>
              <a:buChar char="•"/>
            </a:pPr>
            <a:r>
              <a:rPr lang="en-US" dirty="0" smtClean="0"/>
              <a:t> </a:t>
            </a:r>
            <a:r>
              <a:rPr lang="en-US" b="1" dirty="0" smtClean="0"/>
              <a:t>Track forecast error pretty close to </a:t>
            </a:r>
            <a:r>
              <a:rPr lang="en-US" b="1" dirty="0" smtClean="0">
                <a:solidFill>
                  <a:schemeClr val="bg1">
                    <a:lumMod val="50000"/>
                  </a:schemeClr>
                </a:solidFill>
              </a:rPr>
              <a:t>H214.</a:t>
            </a:r>
          </a:p>
          <a:p>
            <a:pPr>
              <a:buFont typeface="Arial"/>
              <a:buChar char="•"/>
            </a:pPr>
            <a:r>
              <a:rPr lang="en-US" b="1" dirty="0" smtClean="0"/>
              <a:t> Slightly better Initial intensity, but some </a:t>
            </a:r>
          </a:p>
          <a:p>
            <a:r>
              <a:rPr lang="en-US" b="1" dirty="0" smtClean="0"/>
              <a:t>  degradation in intensity forecasts.</a:t>
            </a:r>
          </a:p>
          <a:p>
            <a:pPr>
              <a:buFont typeface="Arial"/>
              <a:buChar char="•"/>
            </a:pPr>
            <a:r>
              <a:rPr lang="en-US" b="1" dirty="0" smtClean="0"/>
              <a:t> Clear degradation (+) in intensity bias. </a:t>
            </a:r>
            <a:endParaRPr lang="en-US" b="1" dirty="0"/>
          </a:p>
        </p:txBody>
      </p:sp>
      <p:sp>
        <p:nvSpPr>
          <p:cNvPr id="12" name="TextBox 6"/>
          <p:cNvSpPr txBox="1">
            <a:spLocks noChangeArrowheads="1"/>
          </p:cNvSpPr>
          <p:nvPr/>
        </p:nvSpPr>
        <p:spPr bwMode="auto">
          <a:xfrm>
            <a:off x="4782807" y="3891465"/>
            <a:ext cx="2703493" cy="3074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1"/>
                </a:solidFill>
                <a:latin typeface="Times New Roman" pitchFamily="18" charset="0"/>
                <a:ea typeface="MS PGothic" pitchFamily="34" charset="-128"/>
              </a:defRPr>
            </a:lvl1pPr>
            <a:lvl2pPr marL="742950" indent="-285750">
              <a:defRPr sz="2800">
                <a:solidFill>
                  <a:schemeClr val="tx1"/>
                </a:solidFill>
                <a:latin typeface="Times New Roman" pitchFamily="18" charset="0"/>
                <a:ea typeface="MS PGothic" pitchFamily="34" charset="-128"/>
              </a:defRPr>
            </a:lvl2pPr>
            <a:lvl3pPr marL="1143000" indent="-228600">
              <a:defRPr sz="2800">
                <a:solidFill>
                  <a:schemeClr val="tx1"/>
                </a:solidFill>
                <a:latin typeface="Times New Roman" pitchFamily="18" charset="0"/>
                <a:ea typeface="MS PGothic" pitchFamily="34" charset="-128"/>
              </a:defRPr>
            </a:lvl3pPr>
            <a:lvl4pPr marL="1600200" indent="-228600">
              <a:defRPr sz="2800">
                <a:solidFill>
                  <a:schemeClr val="tx1"/>
                </a:solidFill>
                <a:latin typeface="Times New Roman" pitchFamily="18" charset="0"/>
                <a:ea typeface="MS PGothic" pitchFamily="34" charset="-128"/>
              </a:defRPr>
            </a:lvl4pPr>
            <a:lvl5pPr marL="2057400" indent="-228600">
              <a:defRPr sz="28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r>
              <a:rPr lang="en-US" sz="1800" b="1" dirty="0">
                <a:solidFill>
                  <a:srgbClr val="7F7F7F"/>
                </a:solidFill>
                <a:latin typeface="Calibri" pitchFamily="34" charset="0"/>
                <a:cs typeface="Times New Roman" pitchFamily="18" charset="0"/>
              </a:rPr>
              <a:t>H214   </a:t>
            </a:r>
            <a:r>
              <a:rPr lang="en-US" sz="1800" b="1" dirty="0">
                <a:solidFill>
                  <a:srgbClr val="000000"/>
                </a:solidFill>
                <a:latin typeface="Calibri" pitchFamily="34" charset="0"/>
                <a:cs typeface="Times New Roman" pitchFamily="18" charset="0"/>
              </a:rPr>
              <a:t>CTL </a:t>
            </a:r>
            <a:r>
              <a:rPr lang="en-US" sz="1800" b="1" dirty="0" smtClean="0">
                <a:solidFill>
                  <a:srgbClr val="000000"/>
                </a:solidFill>
                <a:latin typeface="Calibri" pitchFamily="34" charset="0"/>
                <a:cs typeface="Times New Roman" pitchFamily="18" charset="0"/>
              </a:rPr>
              <a:t> </a:t>
            </a:r>
            <a:r>
              <a:rPr lang="en-US" sz="1800" b="1" dirty="0" smtClean="0">
                <a:solidFill>
                  <a:srgbClr val="0000FF"/>
                </a:solidFill>
                <a:latin typeface="Calibri" pitchFamily="34" charset="0"/>
                <a:cs typeface="Times New Roman" pitchFamily="18" charset="0"/>
              </a:rPr>
              <a:t>    </a:t>
            </a:r>
            <a:endParaRPr lang="en-US" sz="1200" dirty="0">
              <a:cs typeface="Times New Roman" pitchFamily="18" charset="0"/>
            </a:endParaRPr>
          </a:p>
        </p:txBody>
      </p:sp>
      <p:sp>
        <p:nvSpPr>
          <p:cNvPr id="13" name="TextBox 6"/>
          <p:cNvSpPr txBox="1">
            <a:spLocks noChangeArrowheads="1"/>
          </p:cNvSpPr>
          <p:nvPr/>
        </p:nvSpPr>
        <p:spPr bwMode="auto">
          <a:xfrm>
            <a:off x="4795507" y="482600"/>
            <a:ext cx="2703493" cy="3074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1"/>
                </a:solidFill>
                <a:latin typeface="Times New Roman" pitchFamily="18" charset="0"/>
                <a:ea typeface="MS PGothic" pitchFamily="34" charset="-128"/>
              </a:defRPr>
            </a:lvl1pPr>
            <a:lvl2pPr marL="742950" indent="-285750">
              <a:defRPr sz="2800">
                <a:solidFill>
                  <a:schemeClr val="tx1"/>
                </a:solidFill>
                <a:latin typeface="Times New Roman" pitchFamily="18" charset="0"/>
                <a:ea typeface="MS PGothic" pitchFamily="34" charset="-128"/>
              </a:defRPr>
            </a:lvl2pPr>
            <a:lvl3pPr marL="1143000" indent="-228600">
              <a:defRPr sz="2800">
                <a:solidFill>
                  <a:schemeClr val="tx1"/>
                </a:solidFill>
                <a:latin typeface="Times New Roman" pitchFamily="18" charset="0"/>
                <a:ea typeface="MS PGothic" pitchFamily="34" charset="-128"/>
              </a:defRPr>
            </a:lvl3pPr>
            <a:lvl4pPr marL="1600200" indent="-228600">
              <a:defRPr sz="2800">
                <a:solidFill>
                  <a:schemeClr val="tx1"/>
                </a:solidFill>
                <a:latin typeface="Times New Roman" pitchFamily="18" charset="0"/>
                <a:ea typeface="MS PGothic" pitchFamily="34" charset="-128"/>
              </a:defRPr>
            </a:lvl4pPr>
            <a:lvl5pPr marL="2057400" indent="-228600">
              <a:defRPr sz="28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r>
              <a:rPr lang="en-US" sz="1800" b="1" dirty="0">
                <a:solidFill>
                  <a:srgbClr val="7F7F7F"/>
                </a:solidFill>
                <a:latin typeface="Calibri" pitchFamily="34" charset="0"/>
                <a:cs typeface="Times New Roman" pitchFamily="18" charset="0"/>
              </a:rPr>
              <a:t>H214   </a:t>
            </a:r>
            <a:r>
              <a:rPr lang="en-US" sz="1800" b="1" dirty="0">
                <a:solidFill>
                  <a:srgbClr val="000000"/>
                </a:solidFill>
                <a:latin typeface="Calibri" pitchFamily="34" charset="0"/>
                <a:cs typeface="Times New Roman" pitchFamily="18" charset="0"/>
              </a:rPr>
              <a:t>CTL</a:t>
            </a:r>
            <a:r>
              <a:rPr lang="en-US" sz="1800" b="1" dirty="0" smtClean="0">
                <a:solidFill>
                  <a:srgbClr val="000000"/>
                </a:solidFill>
                <a:latin typeface="Calibri" pitchFamily="34" charset="0"/>
                <a:cs typeface="Times New Roman" pitchFamily="18" charset="0"/>
              </a:rPr>
              <a:t> </a:t>
            </a:r>
            <a:r>
              <a:rPr lang="en-US" sz="1800" b="1" dirty="0" smtClean="0">
                <a:solidFill>
                  <a:srgbClr val="0000FF"/>
                </a:solidFill>
                <a:latin typeface="Calibri" pitchFamily="34" charset="0"/>
                <a:cs typeface="Times New Roman" pitchFamily="18" charset="0"/>
              </a:rPr>
              <a:t>    </a:t>
            </a:r>
            <a:endParaRPr lang="en-US" sz="1200" dirty="0">
              <a:cs typeface="Times New Roman" pitchFamily="18" charset="0"/>
            </a:endParaRPr>
          </a:p>
        </p:txBody>
      </p:sp>
      <p:sp>
        <p:nvSpPr>
          <p:cNvPr id="14" name="TextBox 6"/>
          <p:cNvSpPr txBox="1">
            <a:spLocks noChangeArrowheads="1"/>
          </p:cNvSpPr>
          <p:nvPr/>
        </p:nvSpPr>
        <p:spPr bwMode="auto">
          <a:xfrm>
            <a:off x="359772" y="3904165"/>
            <a:ext cx="2703493" cy="3074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1"/>
                </a:solidFill>
                <a:latin typeface="Times New Roman" pitchFamily="18" charset="0"/>
                <a:ea typeface="MS PGothic" pitchFamily="34" charset="-128"/>
              </a:defRPr>
            </a:lvl1pPr>
            <a:lvl2pPr marL="742950" indent="-285750">
              <a:defRPr sz="2800">
                <a:solidFill>
                  <a:schemeClr val="tx1"/>
                </a:solidFill>
                <a:latin typeface="Times New Roman" pitchFamily="18" charset="0"/>
                <a:ea typeface="MS PGothic" pitchFamily="34" charset="-128"/>
              </a:defRPr>
            </a:lvl2pPr>
            <a:lvl3pPr marL="1143000" indent="-228600">
              <a:defRPr sz="2800">
                <a:solidFill>
                  <a:schemeClr val="tx1"/>
                </a:solidFill>
                <a:latin typeface="Times New Roman" pitchFamily="18" charset="0"/>
                <a:ea typeface="MS PGothic" pitchFamily="34" charset="-128"/>
              </a:defRPr>
            </a:lvl3pPr>
            <a:lvl4pPr marL="1600200" indent="-228600">
              <a:defRPr sz="2800">
                <a:solidFill>
                  <a:schemeClr val="tx1"/>
                </a:solidFill>
                <a:latin typeface="Times New Roman" pitchFamily="18" charset="0"/>
                <a:ea typeface="MS PGothic" pitchFamily="34" charset="-128"/>
              </a:defRPr>
            </a:lvl4pPr>
            <a:lvl5pPr marL="2057400" indent="-228600">
              <a:defRPr sz="28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r>
              <a:rPr lang="en-US" sz="1800" b="1" dirty="0">
                <a:solidFill>
                  <a:srgbClr val="7F7F7F"/>
                </a:solidFill>
                <a:latin typeface="Calibri" pitchFamily="34" charset="0"/>
                <a:cs typeface="Times New Roman" pitchFamily="18" charset="0"/>
              </a:rPr>
              <a:t>H214   </a:t>
            </a:r>
            <a:r>
              <a:rPr lang="en-US" sz="1800" b="1" dirty="0">
                <a:solidFill>
                  <a:srgbClr val="000000"/>
                </a:solidFill>
                <a:latin typeface="Calibri" pitchFamily="34" charset="0"/>
                <a:cs typeface="Times New Roman" pitchFamily="18" charset="0"/>
              </a:rPr>
              <a:t>CTL</a:t>
            </a:r>
            <a:r>
              <a:rPr lang="en-US" sz="1800" b="1" dirty="0" smtClean="0">
                <a:solidFill>
                  <a:srgbClr val="000000"/>
                </a:solidFill>
                <a:latin typeface="Calibri" pitchFamily="34" charset="0"/>
                <a:cs typeface="Times New Roman" pitchFamily="18" charset="0"/>
              </a:rPr>
              <a:t> </a:t>
            </a:r>
            <a:r>
              <a:rPr lang="en-US" sz="1800" b="1" dirty="0" smtClean="0">
                <a:solidFill>
                  <a:srgbClr val="0000FF"/>
                </a:solidFill>
                <a:latin typeface="Calibri" pitchFamily="34" charset="0"/>
                <a:cs typeface="Times New Roman" pitchFamily="18" charset="0"/>
              </a:rPr>
              <a:t>    </a:t>
            </a:r>
            <a:endParaRPr lang="en-US" sz="1200" dirty="0">
              <a:cs typeface="Times New Roman" pitchFamily="18" charset="0"/>
            </a:endParaRPr>
          </a:p>
        </p:txBody>
      </p:sp>
      <p:sp>
        <p:nvSpPr>
          <p:cNvPr id="15" name="Slide Number Placeholder 14"/>
          <p:cNvSpPr>
            <a:spLocks noGrp="1"/>
          </p:cNvSpPr>
          <p:nvPr>
            <p:ph type="sldNum" sz="quarter" idx="12"/>
          </p:nvPr>
        </p:nvSpPr>
        <p:spPr/>
        <p:txBody>
          <a:bodyPr/>
          <a:lstStyle/>
          <a:p>
            <a:fld id="{48140BBE-5578-C34F-8AA8-EA951404730A}" type="slidenum">
              <a:rPr lang="en-US" smtClean="0"/>
              <a:pPr/>
              <a:t>13</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59313" y="0"/>
            <a:ext cx="8823249" cy="1200329"/>
          </a:xfrm>
          <a:prstGeom prst="rect">
            <a:avLst/>
          </a:prstGeom>
          <a:noFill/>
        </p:spPr>
        <p:txBody>
          <a:bodyPr wrap="none" rtlCol="0">
            <a:spAutoFit/>
          </a:bodyPr>
          <a:lstStyle/>
          <a:p>
            <a:pPr algn="ctr"/>
            <a:r>
              <a:rPr lang="en-US" sz="4000" dirty="0" smtClean="0">
                <a:latin typeface="Optima"/>
              </a:rPr>
              <a:t>Hurricane Sandy HWRF Impact Study</a:t>
            </a:r>
          </a:p>
          <a:p>
            <a:pPr algn="ctr"/>
            <a:r>
              <a:rPr lang="en-US" sz="3200" b="1" dirty="0" smtClean="0">
                <a:solidFill>
                  <a:srgbClr val="C00000"/>
                </a:solidFill>
                <a:latin typeface="Optima"/>
              </a:rPr>
              <a:t>AMV Experiment Description</a:t>
            </a:r>
            <a:endParaRPr lang="en-US" sz="3600" dirty="0">
              <a:latin typeface="Optima"/>
            </a:endParaRPr>
          </a:p>
        </p:txBody>
      </p:sp>
      <p:pic>
        <p:nvPicPr>
          <p:cNvPr id="11" name="Picture 10" descr="amv_obslocs_2012102618.eps"/>
          <p:cNvPicPr preferRelativeResize="0">
            <a:picLocks/>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73404" y="1578212"/>
            <a:ext cx="4489704" cy="4991921"/>
          </a:xfrm>
          <a:prstGeom prst="rect">
            <a:avLst/>
          </a:prstGeom>
        </p:spPr>
      </p:pic>
      <p:sp>
        <p:nvSpPr>
          <p:cNvPr id="6" name="TextBox 5"/>
          <p:cNvSpPr txBox="1"/>
          <p:nvPr/>
        </p:nvSpPr>
        <p:spPr>
          <a:xfrm>
            <a:off x="887773" y="1614829"/>
            <a:ext cx="3782198" cy="369332"/>
          </a:xfrm>
          <a:prstGeom prst="rect">
            <a:avLst/>
          </a:prstGeom>
          <a:solidFill>
            <a:schemeClr val="bg1"/>
          </a:solidFill>
          <a:ln>
            <a:solidFill>
              <a:schemeClr val="tx1"/>
            </a:solidFill>
          </a:ln>
        </p:spPr>
        <p:txBody>
          <a:bodyPr wrap="square" rtlCol="0">
            <a:spAutoFit/>
          </a:bodyPr>
          <a:lstStyle/>
          <a:p>
            <a:r>
              <a:rPr lang="en-US" dirty="0" smtClean="0"/>
              <a:t>AMV COVERAGE: 18 UTC 28 OCT 2012</a:t>
            </a:r>
            <a:endParaRPr lang="en-US" dirty="0"/>
          </a:p>
        </p:txBody>
      </p:sp>
      <p:sp>
        <p:nvSpPr>
          <p:cNvPr id="7" name="TextBox 6"/>
          <p:cNvSpPr txBox="1"/>
          <p:nvPr/>
        </p:nvSpPr>
        <p:spPr>
          <a:xfrm>
            <a:off x="4951139" y="1556476"/>
            <a:ext cx="4031423" cy="5262979"/>
          </a:xfrm>
          <a:prstGeom prst="rect">
            <a:avLst/>
          </a:prstGeom>
          <a:solidFill>
            <a:schemeClr val="accent1">
              <a:lumMod val="20000"/>
              <a:lumOff val="80000"/>
            </a:schemeClr>
          </a:solidFill>
          <a:ln>
            <a:solidFill>
              <a:schemeClr val="tx1"/>
            </a:solidFill>
          </a:ln>
        </p:spPr>
        <p:txBody>
          <a:bodyPr wrap="square" rtlCol="0">
            <a:spAutoFit/>
          </a:bodyPr>
          <a:lstStyle/>
          <a:p>
            <a:pPr marL="342900" indent="-342900">
              <a:buFont typeface="Arial" pitchFamily="34" charset="0"/>
              <a:buChar char="•"/>
            </a:pPr>
            <a:r>
              <a:rPr lang="en-US" sz="2400" b="1" dirty="0" smtClean="0"/>
              <a:t>Initialized from CTL </a:t>
            </a:r>
          </a:p>
          <a:p>
            <a:pPr marL="342900" indent="-342900"/>
            <a:r>
              <a:rPr lang="en-US" sz="2400" b="1" dirty="0" smtClean="0"/>
              <a:t>     analysis at 12 UTC 25 OCT</a:t>
            </a:r>
          </a:p>
          <a:p>
            <a:r>
              <a:rPr lang="en-US" sz="2400" b="1" dirty="0" smtClean="0"/>
              <a:t> </a:t>
            </a:r>
          </a:p>
          <a:p>
            <a:pPr marL="342900" indent="-342900">
              <a:buFont typeface="Arial" pitchFamily="34" charset="0"/>
              <a:buChar char="•"/>
            </a:pPr>
            <a:r>
              <a:rPr lang="en-US" sz="2400" b="1" dirty="0" smtClean="0"/>
              <a:t>No GSI DA thinning or QC</a:t>
            </a:r>
          </a:p>
          <a:p>
            <a:pPr marL="342900" indent="-342900">
              <a:buFont typeface="Arial" pitchFamily="34" charset="0"/>
              <a:buChar char="•"/>
            </a:pPr>
            <a:endParaRPr lang="en-US" sz="2400" b="1" dirty="0" smtClean="0"/>
          </a:p>
          <a:p>
            <a:pPr marL="342900" indent="-342900">
              <a:buFont typeface="Arial" pitchFamily="34" charset="0"/>
              <a:buChar char="•"/>
            </a:pPr>
            <a:r>
              <a:rPr lang="en-US" sz="2400" b="1" dirty="0" smtClean="0"/>
              <a:t>Assimilation of </a:t>
            </a:r>
            <a:r>
              <a:rPr lang="en-US" sz="2400" b="1" dirty="0" err="1" smtClean="0"/>
              <a:t>AMVs</a:t>
            </a:r>
            <a:endParaRPr lang="en-US" sz="2400" b="1" dirty="0" smtClean="0"/>
          </a:p>
          <a:p>
            <a:pPr marL="342900" indent="-342900"/>
            <a:r>
              <a:rPr lang="en-US" sz="2400" b="1" dirty="0" smtClean="0"/>
              <a:t>     begins at 18 UTC 25 OCT</a:t>
            </a:r>
          </a:p>
          <a:p>
            <a:pPr marL="342900" indent="-342900"/>
            <a:endParaRPr lang="en-US" sz="2400" b="1" dirty="0"/>
          </a:p>
          <a:p>
            <a:pPr marL="342900" indent="-342900">
              <a:buFont typeface="Arial" pitchFamily="34" charset="0"/>
              <a:buChar char="•"/>
            </a:pPr>
            <a:r>
              <a:rPr lang="en-US" sz="2400" b="1" dirty="0" smtClean="0"/>
              <a:t>Two AMV derivation algorithms tested:</a:t>
            </a:r>
          </a:p>
          <a:p>
            <a:pPr marL="457200" indent="-457200">
              <a:buAutoNum type="arabicParenR"/>
            </a:pPr>
            <a:r>
              <a:rPr lang="en-US" sz="2400" b="1" dirty="0" smtClean="0"/>
              <a:t>Heritage operational (</a:t>
            </a:r>
            <a:r>
              <a:rPr lang="en-US" sz="2400" b="1" dirty="0" smtClean="0">
                <a:solidFill>
                  <a:srgbClr val="FF0000"/>
                </a:solidFill>
              </a:rPr>
              <a:t>AMV1</a:t>
            </a:r>
            <a:r>
              <a:rPr lang="en-US" sz="2400" b="1" dirty="0" smtClean="0"/>
              <a:t>)</a:t>
            </a:r>
          </a:p>
          <a:p>
            <a:pPr marL="457200" indent="-457200">
              <a:buAutoNum type="arabicParenR"/>
            </a:pPr>
            <a:r>
              <a:rPr lang="en-US" sz="2400" b="1" dirty="0" smtClean="0"/>
              <a:t>Experimental GOES-R (</a:t>
            </a:r>
            <a:r>
              <a:rPr lang="en-US" sz="2400" b="1" dirty="0" smtClean="0">
                <a:solidFill>
                  <a:schemeClr val="accent1"/>
                </a:solidFill>
              </a:rPr>
              <a:t>AMV2</a:t>
            </a:r>
            <a:r>
              <a:rPr lang="en-US" sz="2400" b="1" dirty="0" smtClean="0"/>
              <a:t>)</a:t>
            </a:r>
            <a:endParaRPr lang="en-US" sz="2400" b="1" dirty="0"/>
          </a:p>
        </p:txBody>
      </p:sp>
      <p:sp>
        <p:nvSpPr>
          <p:cNvPr id="12" name="TextBox 11"/>
          <p:cNvSpPr txBox="1"/>
          <p:nvPr/>
        </p:nvSpPr>
        <p:spPr>
          <a:xfrm>
            <a:off x="882650" y="1993900"/>
            <a:ext cx="1192955" cy="646331"/>
          </a:xfrm>
          <a:prstGeom prst="rect">
            <a:avLst/>
          </a:prstGeom>
          <a:solidFill>
            <a:schemeClr val="bg1"/>
          </a:solidFill>
        </p:spPr>
        <p:txBody>
          <a:bodyPr wrap="none" rtlCol="0">
            <a:spAutoFit/>
          </a:bodyPr>
          <a:lstStyle/>
          <a:p>
            <a:r>
              <a:rPr lang="en-US" dirty="0" smtClean="0">
                <a:solidFill>
                  <a:srgbClr val="CF58E6"/>
                </a:solidFill>
              </a:rPr>
              <a:t>IR WINDS</a:t>
            </a:r>
          </a:p>
          <a:p>
            <a:r>
              <a:rPr lang="en-US" dirty="0" smtClean="0">
                <a:solidFill>
                  <a:schemeClr val="accent5">
                    <a:lumMod val="60000"/>
                    <a:lumOff val="40000"/>
                  </a:schemeClr>
                </a:solidFill>
              </a:rPr>
              <a:t>VIS WINDS</a:t>
            </a:r>
            <a:endParaRPr lang="en-US" dirty="0">
              <a:solidFill>
                <a:schemeClr val="accent5">
                  <a:lumMod val="60000"/>
                  <a:lumOff val="40000"/>
                </a:schemeClr>
              </a:solidFill>
            </a:endParaRPr>
          </a:p>
        </p:txBody>
      </p:sp>
      <p:sp>
        <p:nvSpPr>
          <p:cNvPr id="2" name="Oval 1"/>
          <p:cNvSpPr/>
          <p:nvPr/>
        </p:nvSpPr>
        <p:spPr>
          <a:xfrm>
            <a:off x="2881312" y="3857625"/>
            <a:ext cx="295275" cy="28575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8" name="Slide Number Placeholder 7"/>
          <p:cNvSpPr>
            <a:spLocks noGrp="1"/>
          </p:cNvSpPr>
          <p:nvPr>
            <p:ph type="sldNum" sz="quarter" idx="12"/>
          </p:nvPr>
        </p:nvSpPr>
        <p:spPr/>
        <p:txBody>
          <a:bodyPr/>
          <a:lstStyle/>
          <a:p>
            <a:fld id="{48140BBE-5578-C34F-8AA8-EA951404730A}" type="slidenum">
              <a:rPr lang="en-US" smtClean="0"/>
              <a:pPr/>
              <a:t>14</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5327" y="140823"/>
            <a:ext cx="8787161" cy="1143000"/>
          </a:xfrm>
        </p:spPr>
        <p:txBody>
          <a:bodyPr>
            <a:normAutofit fontScale="90000"/>
          </a:bodyPr>
          <a:lstStyle/>
          <a:p>
            <a:r>
              <a:rPr lang="en-US" dirty="0">
                <a:latin typeface="Optima"/>
              </a:rPr>
              <a:t>Hurricane Sandy HWRF Impact Study</a:t>
            </a:r>
            <a:br>
              <a:rPr lang="en-US" dirty="0">
                <a:latin typeface="Optima"/>
              </a:rPr>
            </a:br>
            <a:endParaRPr lang="en-US" dirty="0"/>
          </a:p>
        </p:txBody>
      </p:sp>
      <p:sp>
        <p:nvSpPr>
          <p:cNvPr id="6" name="TextBox 3"/>
          <p:cNvSpPr txBox="1">
            <a:spLocks noChangeArrowheads="1"/>
          </p:cNvSpPr>
          <p:nvPr/>
        </p:nvSpPr>
        <p:spPr bwMode="auto">
          <a:xfrm>
            <a:off x="2129413" y="926985"/>
            <a:ext cx="5114520" cy="69239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1"/>
                </a:solidFill>
                <a:latin typeface="Times New Roman" pitchFamily="18" charset="0"/>
                <a:ea typeface="MS PGothic" pitchFamily="34" charset="-128"/>
              </a:defRPr>
            </a:lvl1pPr>
            <a:lvl2pPr marL="742950" indent="-285750">
              <a:defRPr sz="2800">
                <a:solidFill>
                  <a:schemeClr val="tx1"/>
                </a:solidFill>
                <a:latin typeface="Times New Roman" pitchFamily="18" charset="0"/>
                <a:ea typeface="MS PGothic" pitchFamily="34" charset="-128"/>
              </a:defRPr>
            </a:lvl2pPr>
            <a:lvl3pPr marL="1143000" indent="-228600">
              <a:defRPr sz="2800">
                <a:solidFill>
                  <a:schemeClr val="tx1"/>
                </a:solidFill>
                <a:latin typeface="Times New Roman" pitchFamily="18" charset="0"/>
                <a:ea typeface="MS PGothic" pitchFamily="34" charset="-128"/>
              </a:defRPr>
            </a:lvl3pPr>
            <a:lvl4pPr marL="1600200" indent="-228600">
              <a:defRPr sz="2800">
                <a:solidFill>
                  <a:schemeClr val="tx1"/>
                </a:solidFill>
                <a:latin typeface="Times New Roman" pitchFamily="18" charset="0"/>
                <a:ea typeface="MS PGothic" pitchFamily="34" charset="-128"/>
              </a:defRPr>
            </a:lvl4pPr>
            <a:lvl5pPr marL="2057400" indent="-228600">
              <a:defRPr sz="28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r>
              <a:rPr lang="en-US" sz="1800" dirty="0">
                <a:solidFill>
                  <a:srgbClr val="000000"/>
                </a:solidFill>
                <a:latin typeface="Calibri" pitchFamily="34" charset="0"/>
                <a:cs typeface="Times New Roman" pitchFamily="18" charset="0"/>
              </a:rPr>
              <a:t>Hurricane Sandy Track Forecast Error (MAE in n mi) </a:t>
            </a:r>
            <a:endParaRPr lang="en-US" sz="1200" dirty="0">
              <a:cs typeface="Times New Roman" pitchFamily="18" charset="0"/>
            </a:endParaRPr>
          </a:p>
          <a:p>
            <a:r>
              <a:rPr lang="en-US" sz="1800" dirty="0">
                <a:solidFill>
                  <a:srgbClr val="000000"/>
                </a:solidFill>
                <a:latin typeface="Calibri" pitchFamily="34" charset="0"/>
                <a:cs typeface="Times New Roman" pitchFamily="18" charset="0"/>
              </a:rPr>
              <a:t>    </a:t>
            </a:r>
            <a:r>
              <a:rPr lang="en-US" sz="1800" dirty="0" smtClean="0">
                <a:solidFill>
                  <a:srgbClr val="000000"/>
                </a:solidFill>
                <a:latin typeface="Calibri" pitchFamily="34" charset="0"/>
                <a:cs typeface="Times New Roman" pitchFamily="18" charset="0"/>
              </a:rPr>
              <a:t>      18Z </a:t>
            </a:r>
            <a:r>
              <a:rPr lang="en-US" sz="1800" dirty="0">
                <a:solidFill>
                  <a:srgbClr val="000000"/>
                </a:solidFill>
                <a:latin typeface="Calibri" pitchFamily="34" charset="0"/>
                <a:cs typeface="Times New Roman" pitchFamily="18" charset="0"/>
              </a:rPr>
              <a:t>25OCT 2012 – 18Z 29OCT 2012</a:t>
            </a:r>
            <a:endParaRPr lang="en-US" sz="1200" dirty="0">
              <a:cs typeface="Times New Roman" pitchFamily="18" charset="0"/>
            </a:endParaRPr>
          </a:p>
        </p:txBody>
      </p:sp>
      <p:sp>
        <p:nvSpPr>
          <p:cNvPr id="3" name="TextBox 2"/>
          <p:cNvSpPr txBox="1"/>
          <p:nvPr/>
        </p:nvSpPr>
        <p:spPr>
          <a:xfrm>
            <a:off x="849087" y="6411686"/>
            <a:ext cx="7739742" cy="646331"/>
          </a:xfrm>
          <a:prstGeom prst="rect">
            <a:avLst/>
          </a:prstGeom>
          <a:noFill/>
        </p:spPr>
        <p:txBody>
          <a:bodyPr wrap="square" rtlCol="0">
            <a:spAutoFit/>
          </a:bodyPr>
          <a:lstStyle/>
          <a:p>
            <a:pPr>
              <a:buFont typeface="Arial"/>
              <a:buChar char="•"/>
            </a:pPr>
            <a:r>
              <a:rPr lang="en-US" b="1" i="1" dirty="0" smtClean="0"/>
              <a:t> Track </a:t>
            </a:r>
            <a:r>
              <a:rPr lang="en-US" b="1" i="1" dirty="0"/>
              <a:t>forecast error reduced </a:t>
            </a:r>
            <a:r>
              <a:rPr lang="en-US" b="1" i="1" dirty="0" smtClean="0"/>
              <a:t>from CTL over first 24 (60 </a:t>
            </a:r>
            <a:r>
              <a:rPr lang="en-US" b="1" i="1" dirty="0" err="1"/>
              <a:t>hr</a:t>
            </a:r>
            <a:r>
              <a:rPr lang="en-US" b="1" i="1" dirty="0"/>
              <a:t>)</a:t>
            </a:r>
            <a:r>
              <a:rPr lang="en-US" b="1" i="1" dirty="0">
                <a:solidFill>
                  <a:schemeClr val="bg1">
                    <a:lumMod val="50000"/>
                  </a:schemeClr>
                </a:solidFill>
              </a:rPr>
              <a:t> </a:t>
            </a:r>
            <a:r>
              <a:rPr lang="en-US" b="1" i="1" dirty="0"/>
              <a:t>in </a:t>
            </a:r>
            <a:r>
              <a:rPr lang="en-US" b="1" i="1" dirty="0">
                <a:solidFill>
                  <a:srgbClr val="FF0000"/>
                </a:solidFill>
              </a:rPr>
              <a:t>AMV1</a:t>
            </a:r>
            <a:r>
              <a:rPr lang="en-US" b="1" i="1" dirty="0"/>
              <a:t> (</a:t>
            </a:r>
            <a:r>
              <a:rPr lang="en-US" b="1" i="1" dirty="0">
                <a:solidFill>
                  <a:srgbClr val="0000FF"/>
                </a:solidFill>
              </a:rPr>
              <a:t>AMV2</a:t>
            </a:r>
            <a:r>
              <a:rPr lang="en-US" b="1" i="1" dirty="0" smtClean="0"/>
              <a:t>)</a:t>
            </a:r>
            <a:endParaRPr lang="en-US" b="1" i="1" dirty="0"/>
          </a:p>
          <a:p>
            <a:endParaRPr lang="en-US" dirty="0"/>
          </a:p>
        </p:txBody>
      </p:sp>
      <p:sp>
        <p:nvSpPr>
          <p:cNvPr id="9" name="TextBox 8"/>
          <p:cNvSpPr txBox="1"/>
          <p:nvPr/>
        </p:nvSpPr>
        <p:spPr>
          <a:xfrm>
            <a:off x="587511" y="1592606"/>
            <a:ext cx="1056700" cy="369332"/>
          </a:xfrm>
          <a:prstGeom prst="rect">
            <a:avLst/>
          </a:prstGeom>
          <a:noFill/>
        </p:spPr>
        <p:txBody>
          <a:bodyPr wrap="none" rtlCol="0">
            <a:spAutoFit/>
          </a:bodyPr>
          <a:lstStyle/>
          <a:p>
            <a:r>
              <a:rPr lang="en-US" dirty="0" smtClean="0"/>
              <a:t>Cases (N)</a:t>
            </a:r>
            <a:endParaRPr lang="en-US" dirty="0"/>
          </a:p>
        </p:txBody>
      </p:sp>
      <p:pic>
        <p:nvPicPr>
          <p:cNvPr id="10" name="Picture 84" descr="track_err.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bwMode="auto">
          <a:xfrm>
            <a:off x="1066801" y="1879394"/>
            <a:ext cx="6345818" cy="451167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 name="TextBox 4"/>
          <p:cNvSpPr txBox="1">
            <a:spLocks noChangeArrowheads="1"/>
          </p:cNvSpPr>
          <p:nvPr/>
        </p:nvSpPr>
        <p:spPr bwMode="auto">
          <a:xfrm>
            <a:off x="1589996" y="1592606"/>
            <a:ext cx="5852204" cy="2673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1"/>
                </a:solidFill>
                <a:latin typeface="Times New Roman" pitchFamily="18" charset="0"/>
                <a:ea typeface="MS PGothic" pitchFamily="34" charset="-128"/>
              </a:defRPr>
            </a:lvl1pPr>
            <a:lvl2pPr marL="742950" indent="-285750">
              <a:defRPr sz="2800">
                <a:solidFill>
                  <a:schemeClr val="tx1"/>
                </a:solidFill>
                <a:latin typeface="Times New Roman" pitchFamily="18" charset="0"/>
                <a:ea typeface="MS PGothic" pitchFamily="34" charset="-128"/>
              </a:defRPr>
            </a:lvl2pPr>
            <a:lvl3pPr marL="1143000" indent="-228600">
              <a:defRPr sz="2800">
                <a:solidFill>
                  <a:schemeClr val="tx1"/>
                </a:solidFill>
                <a:latin typeface="Times New Roman" pitchFamily="18" charset="0"/>
                <a:ea typeface="MS PGothic" pitchFamily="34" charset="-128"/>
              </a:defRPr>
            </a:lvl3pPr>
            <a:lvl4pPr marL="1600200" indent="-228600">
              <a:defRPr sz="2800">
                <a:solidFill>
                  <a:schemeClr val="tx1"/>
                </a:solidFill>
                <a:latin typeface="Times New Roman" pitchFamily="18" charset="0"/>
                <a:ea typeface="MS PGothic" pitchFamily="34" charset="-128"/>
              </a:defRPr>
            </a:lvl4pPr>
            <a:lvl5pPr marL="2057400" indent="-228600">
              <a:defRPr sz="28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r>
              <a:rPr lang="en-US" sz="1400" dirty="0">
                <a:solidFill>
                  <a:srgbClr val="7F7F7F"/>
                </a:solidFill>
                <a:latin typeface="Calibri" pitchFamily="34" charset="0"/>
                <a:cs typeface="Times New Roman" pitchFamily="18" charset="0"/>
              </a:rPr>
              <a:t>17                </a:t>
            </a:r>
            <a:r>
              <a:rPr lang="en-US" sz="1400" dirty="0" smtClean="0">
                <a:solidFill>
                  <a:srgbClr val="7F7F7F"/>
                </a:solidFill>
                <a:latin typeface="Calibri" pitchFamily="34" charset="0"/>
                <a:cs typeface="Times New Roman" pitchFamily="18" charset="0"/>
              </a:rPr>
              <a:t> 15               13                 </a:t>
            </a:r>
            <a:r>
              <a:rPr lang="en-US" sz="1400" dirty="0">
                <a:solidFill>
                  <a:srgbClr val="7F7F7F"/>
                </a:solidFill>
                <a:latin typeface="Calibri" pitchFamily="34" charset="0"/>
                <a:cs typeface="Times New Roman" pitchFamily="18" charset="0"/>
              </a:rPr>
              <a:t>11          </a:t>
            </a:r>
            <a:r>
              <a:rPr lang="en-US" sz="1400" dirty="0" smtClean="0">
                <a:solidFill>
                  <a:srgbClr val="7F7F7F"/>
                </a:solidFill>
                <a:latin typeface="Calibri" pitchFamily="34" charset="0"/>
                <a:cs typeface="Times New Roman" pitchFamily="18" charset="0"/>
              </a:rPr>
              <a:t>        9                  7                   5</a:t>
            </a:r>
            <a:endParaRPr lang="en-US" sz="1200" dirty="0">
              <a:cs typeface="Times New Roman" pitchFamily="18" charset="0"/>
            </a:endParaRPr>
          </a:p>
        </p:txBody>
      </p:sp>
      <p:sp>
        <p:nvSpPr>
          <p:cNvPr id="12" name="TextBox 5"/>
          <p:cNvSpPr txBox="1">
            <a:spLocks noChangeArrowheads="1"/>
          </p:cNvSpPr>
          <p:nvPr/>
        </p:nvSpPr>
        <p:spPr bwMode="auto">
          <a:xfrm>
            <a:off x="1789340" y="1886054"/>
            <a:ext cx="2693552" cy="32076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1"/>
                </a:solidFill>
                <a:latin typeface="Times New Roman" pitchFamily="18" charset="0"/>
                <a:ea typeface="MS PGothic" pitchFamily="34" charset="-128"/>
              </a:defRPr>
            </a:lvl1pPr>
            <a:lvl2pPr marL="742950" indent="-285750">
              <a:defRPr sz="2800">
                <a:solidFill>
                  <a:schemeClr val="tx1"/>
                </a:solidFill>
                <a:latin typeface="Times New Roman" pitchFamily="18" charset="0"/>
                <a:ea typeface="MS PGothic" pitchFamily="34" charset="-128"/>
              </a:defRPr>
            </a:lvl2pPr>
            <a:lvl3pPr marL="1143000" indent="-228600">
              <a:defRPr sz="2800">
                <a:solidFill>
                  <a:schemeClr val="tx1"/>
                </a:solidFill>
                <a:latin typeface="Times New Roman" pitchFamily="18" charset="0"/>
                <a:ea typeface="MS PGothic" pitchFamily="34" charset="-128"/>
              </a:defRPr>
            </a:lvl3pPr>
            <a:lvl4pPr marL="1600200" indent="-228600">
              <a:defRPr sz="2800">
                <a:solidFill>
                  <a:schemeClr val="tx1"/>
                </a:solidFill>
                <a:latin typeface="Times New Roman" pitchFamily="18" charset="0"/>
                <a:ea typeface="MS PGothic" pitchFamily="34" charset="-128"/>
              </a:defRPr>
            </a:lvl4pPr>
            <a:lvl5pPr marL="2057400" indent="-228600">
              <a:defRPr sz="28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r>
              <a:rPr lang="en-US" sz="1800" b="1">
                <a:solidFill>
                  <a:srgbClr val="7F7F7F"/>
                </a:solidFill>
                <a:latin typeface="Calibri" pitchFamily="34" charset="0"/>
                <a:cs typeface="Times New Roman" pitchFamily="18" charset="0"/>
              </a:rPr>
              <a:t>H214   </a:t>
            </a:r>
            <a:r>
              <a:rPr lang="en-US" sz="1800" b="1">
                <a:solidFill>
                  <a:srgbClr val="000000"/>
                </a:solidFill>
                <a:latin typeface="Calibri" pitchFamily="34" charset="0"/>
                <a:cs typeface="Times New Roman" pitchFamily="18" charset="0"/>
              </a:rPr>
              <a:t>CTL   </a:t>
            </a:r>
            <a:r>
              <a:rPr lang="en-US" sz="1800" b="1">
                <a:solidFill>
                  <a:srgbClr val="FF0000"/>
                </a:solidFill>
                <a:latin typeface="Calibri" pitchFamily="34" charset="0"/>
                <a:cs typeface="Times New Roman" pitchFamily="18" charset="0"/>
              </a:rPr>
              <a:t>AMV1</a:t>
            </a:r>
            <a:r>
              <a:rPr lang="en-US" sz="1800" b="1">
                <a:solidFill>
                  <a:srgbClr val="0000FF"/>
                </a:solidFill>
                <a:latin typeface="Calibri" pitchFamily="34" charset="0"/>
                <a:cs typeface="Times New Roman" pitchFamily="18" charset="0"/>
              </a:rPr>
              <a:t>  AMV2     </a:t>
            </a:r>
            <a:endParaRPr lang="en-US" sz="1200">
              <a:cs typeface="Times New Roman" pitchFamily="18" charset="0"/>
            </a:endParaRPr>
          </a:p>
        </p:txBody>
      </p:sp>
      <p:sp>
        <p:nvSpPr>
          <p:cNvPr id="4" name="Oval 3"/>
          <p:cNvSpPr/>
          <p:nvPr/>
        </p:nvSpPr>
        <p:spPr>
          <a:xfrm>
            <a:off x="6522158" y="1558593"/>
            <a:ext cx="481183" cy="42955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7003341" y="1773383"/>
            <a:ext cx="731520" cy="1485"/>
          </a:xfrm>
          <a:prstGeom prst="line">
            <a:avLst/>
          </a:prstGeom>
          <a:ln w="22225"/>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0025" y="1562888"/>
            <a:ext cx="1025089" cy="646331"/>
          </a:xfrm>
          <a:prstGeom prst="rect">
            <a:avLst/>
          </a:prstGeom>
          <a:noFill/>
        </p:spPr>
        <p:txBody>
          <a:bodyPr wrap="none" rtlCol="0">
            <a:spAutoFit/>
          </a:bodyPr>
          <a:lstStyle/>
          <a:p>
            <a:r>
              <a:rPr lang="en-US" dirty="0" smtClean="0"/>
              <a:t>Only 5</a:t>
            </a:r>
          </a:p>
          <a:p>
            <a:r>
              <a:rPr lang="en-US" dirty="0" smtClean="0"/>
              <a:t>forecasts</a:t>
            </a:r>
            <a:endParaRPr lang="en-US" dirty="0"/>
          </a:p>
        </p:txBody>
      </p:sp>
      <p:sp>
        <p:nvSpPr>
          <p:cNvPr id="13" name="Slide Number Placeholder 12"/>
          <p:cNvSpPr>
            <a:spLocks noGrp="1"/>
          </p:cNvSpPr>
          <p:nvPr>
            <p:ph type="sldNum" sz="quarter" idx="12"/>
          </p:nvPr>
        </p:nvSpPr>
        <p:spPr/>
        <p:txBody>
          <a:bodyPr/>
          <a:lstStyle/>
          <a:p>
            <a:fld id="{48140BBE-5578-C34F-8AA8-EA951404730A}" type="slidenum">
              <a:rPr lang="en-US" smtClean="0"/>
              <a:pPr/>
              <a:t>15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6937878"/>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4966" y="129673"/>
            <a:ext cx="8854068" cy="1143000"/>
          </a:xfrm>
        </p:spPr>
        <p:txBody>
          <a:bodyPr>
            <a:normAutofit fontScale="90000"/>
          </a:bodyPr>
          <a:lstStyle/>
          <a:p>
            <a:r>
              <a:rPr lang="en-US" dirty="0">
                <a:latin typeface="Optima"/>
              </a:rPr>
              <a:t>Hurricane Sandy HWRF Impact Study</a:t>
            </a:r>
            <a:br>
              <a:rPr lang="en-US" dirty="0">
                <a:latin typeface="Optima"/>
              </a:rPr>
            </a:br>
            <a:endParaRPr lang="en-US" dirty="0"/>
          </a:p>
        </p:txBody>
      </p:sp>
      <p:sp>
        <p:nvSpPr>
          <p:cNvPr id="6" name="TextBox 4"/>
          <p:cNvSpPr txBox="1">
            <a:spLocks noChangeArrowheads="1"/>
          </p:cNvSpPr>
          <p:nvPr/>
        </p:nvSpPr>
        <p:spPr bwMode="auto">
          <a:xfrm>
            <a:off x="2090794" y="996835"/>
            <a:ext cx="5196268" cy="55540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1"/>
                </a:solidFill>
                <a:latin typeface="Times New Roman" pitchFamily="18" charset="0"/>
                <a:ea typeface="MS PGothic" pitchFamily="34" charset="-128"/>
              </a:defRPr>
            </a:lvl1pPr>
            <a:lvl2pPr marL="742950" indent="-285750">
              <a:defRPr sz="2800">
                <a:solidFill>
                  <a:schemeClr val="tx1"/>
                </a:solidFill>
                <a:latin typeface="Times New Roman" pitchFamily="18" charset="0"/>
                <a:ea typeface="MS PGothic" pitchFamily="34" charset="-128"/>
              </a:defRPr>
            </a:lvl2pPr>
            <a:lvl3pPr marL="1143000" indent="-228600">
              <a:defRPr sz="2800">
                <a:solidFill>
                  <a:schemeClr val="tx1"/>
                </a:solidFill>
                <a:latin typeface="Times New Roman" pitchFamily="18" charset="0"/>
                <a:ea typeface="MS PGothic" pitchFamily="34" charset="-128"/>
              </a:defRPr>
            </a:lvl3pPr>
            <a:lvl4pPr marL="1600200" indent="-228600">
              <a:defRPr sz="2800">
                <a:solidFill>
                  <a:schemeClr val="tx1"/>
                </a:solidFill>
                <a:latin typeface="Times New Roman" pitchFamily="18" charset="0"/>
                <a:ea typeface="MS PGothic" pitchFamily="34" charset="-128"/>
              </a:defRPr>
            </a:lvl4pPr>
            <a:lvl5pPr marL="2057400" indent="-228600">
              <a:defRPr sz="28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r>
              <a:rPr lang="en-US" sz="1800" dirty="0">
                <a:solidFill>
                  <a:srgbClr val="000000"/>
                </a:solidFill>
                <a:latin typeface="Calibri" pitchFamily="34" charset="0"/>
                <a:cs typeface="Times New Roman" pitchFamily="18" charset="0"/>
              </a:rPr>
              <a:t>Hurricane Sandy Intensity Forecast Error (MAE in </a:t>
            </a:r>
            <a:r>
              <a:rPr lang="en-US" sz="1800" dirty="0" err="1">
                <a:solidFill>
                  <a:srgbClr val="000000"/>
                </a:solidFill>
                <a:latin typeface="Calibri" pitchFamily="34" charset="0"/>
                <a:cs typeface="Times New Roman" pitchFamily="18" charset="0"/>
              </a:rPr>
              <a:t>kt</a:t>
            </a:r>
            <a:r>
              <a:rPr lang="en-US" sz="1800" dirty="0">
                <a:solidFill>
                  <a:srgbClr val="000000"/>
                </a:solidFill>
                <a:latin typeface="Calibri" pitchFamily="34" charset="0"/>
                <a:cs typeface="Times New Roman" pitchFamily="18" charset="0"/>
              </a:rPr>
              <a:t>)</a:t>
            </a:r>
            <a:endParaRPr lang="en-US" sz="1200" dirty="0">
              <a:cs typeface="Times New Roman" pitchFamily="18" charset="0"/>
            </a:endParaRPr>
          </a:p>
          <a:p>
            <a:r>
              <a:rPr lang="en-US" sz="1800" dirty="0">
                <a:solidFill>
                  <a:srgbClr val="000000"/>
                </a:solidFill>
                <a:latin typeface="Calibri" pitchFamily="34" charset="0"/>
                <a:cs typeface="Times New Roman" pitchFamily="18" charset="0"/>
              </a:rPr>
              <a:t>       </a:t>
            </a:r>
            <a:r>
              <a:rPr lang="en-US" sz="1800" dirty="0" smtClean="0">
                <a:solidFill>
                  <a:srgbClr val="000000"/>
                </a:solidFill>
                <a:latin typeface="Calibri" pitchFamily="34" charset="0"/>
                <a:cs typeface="Times New Roman" pitchFamily="18" charset="0"/>
              </a:rPr>
              <a:t>      18Z </a:t>
            </a:r>
            <a:r>
              <a:rPr lang="en-US" sz="1800" dirty="0">
                <a:solidFill>
                  <a:srgbClr val="000000"/>
                </a:solidFill>
                <a:latin typeface="Calibri" pitchFamily="34" charset="0"/>
                <a:cs typeface="Times New Roman" pitchFamily="18" charset="0"/>
              </a:rPr>
              <a:t>25OCT 2012 – 18Z 29OCT 2012</a:t>
            </a:r>
            <a:endParaRPr lang="en-US" sz="1200" dirty="0">
              <a:cs typeface="Times New Roman" pitchFamily="18" charset="0"/>
            </a:endParaRPr>
          </a:p>
        </p:txBody>
      </p:sp>
      <p:sp>
        <p:nvSpPr>
          <p:cNvPr id="9" name="TextBox 8"/>
          <p:cNvSpPr txBox="1"/>
          <p:nvPr/>
        </p:nvSpPr>
        <p:spPr>
          <a:xfrm>
            <a:off x="0" y="6384721"/>
            <a:ext cx="9144000" cy="646331"/>
          </a:xfrm>
          <a:prstGeom prst="rect">
            <a:avLst/>
          </a:prstGeom>
          <a:noFill/>
        </p:spPr>
        <p:txBody>
          <a:bodyPr wrap="square" rtlCol="0">
            <a:spAutoFit/>
          </a:bodyPr>
          <a:lstStyle/>
          <a:p>
            <a:pPr>
              <a:buFont typeface="Arial"/>
              <a:buChar char="•"/>
            </a:pPr>
            <a:r>
              <a:rPr lang="en-US" b="1" i="1" dirty="0" smtClean="0"/>
              <a:t> With </a:t>
            </a:r>
            <a:r>
              <a:rPr lang="en-US" b="1" i="1" dirty="0"/>
              <a:t>the exception of </a:t>
            </a:r>
            <a:r>
              <a:rPr lang="en-US" b="1" i="1" dirty="0" smtClean="0"/>
              <a:t>t=72, </a:t>
            </a:r>
            <a:r>
              <a:rPr lang="en-US" b="1" i="1" dirty="0"/>
              <a:t>better </a:t>
            </a:r>
            <a:r>
              <a:rPr lang="en-US" b="1" i="1" dirty="0" smtClean="0"/>
              <a:t>intensity </a:t>
            </a:r>
            <a:r>
              <a:rPr lang="en-US" b="1" i="1" dirty="0"/>
              <a:t>at most </a:t>
            </a:r>
            <a:r>
              <a:rPr lang="en-US" b="1" i="1" dirty="0" smtClean="0"/>
              <a:t>forecast </a:t>
            </a:r>
            <a:r>
              <a:rPr lang="en-US" b="1" i="1" dirty="0"/>
              <a:t>times (</a:t>
            </a:r>
            <a:r>
              <a:rPr lang="en-US" b="1" i="1" dirty="0">
                <a:solidFill>
                  <a:srgbClr val="FF0000"/>
                </a:solidFill>
              </a:rPr>
              <a:t>AMV1</a:t>
            </a:r>
            <a:r>
              <a:rPr lang="en-US" b="1" i="1" dirty="0"/>
              <a:t> </a:t>
            </a:r>
            <a:r>
              <a:rPr lang="en-US" b="1" i="1" dirty="0" smtClean="0"/>
              <a:t>most </a:t>
            </a:r>
            <a:r>
              <a:rPr lang="en-US" b="1" i="1" dirty="0"/>
              <a:t>consistently</a:t>
            </a:r>
            <a:r>
              <a:rPr lang="en-US" b="1" i="1" dirty="0" smtClean="0"/>
              <a:t>)</a:t>
            </a:r>
            <a:endParaRPr lang="en-US" b="1" i="1" dirty="0"/>
          </a:p>
          <a:p>
            <a:endParaRPr lang="en-US" dirty="0"/>
          </a:p>
        </p:txBody>
      </p:sp>
      <p:pic>
        <p:nvPicPr>
          <p:cNvPr id="10" name="Picture 89" descr="wind_err.eps"/>
          <p:cNvPicPr preferRelativeResize="0">
            <a:picLocks/>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bwMode="auto">
          <a:xfrm>
            <a:off x="1145780" y="1856626"/>
            <a:ext cx="6345936" cy="45079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 name="TextBox 6"/>
          <p:cNvSpPr txBox="1">
            <a:spLocks noChangeArrowheads="1"/>
          </p:cNvSpPr>
          <p:nvPr/>
        </p:nvSpPr>
        <p:spPr bwMode="auto">
          <a:xfrm>
            <a:off x="4496971" y="1995688"/>
            <a:ext cx="2827506" cy="31651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1"/>
                </a:solidFill>
                <a:latin typeface="Times New Roman" pitchFamily="18" charset="0"/>
                <a:ea typeface="MS PGothic" pitchFamily="34" charset="-128"/>
              </a:defRPr>
            </a:lvl1pPr>
            <a:lvl2pPr marL="742950" indent="-285750">
              <a:defRPr sz="2800">
                <a:solidFill>
                  <a:schemeClr val="tx1"/>
                </a:solidFill>
                <a:latin typeface="Times New Roman" pitchFamily="18" charset="0"/>
                <a:ea typeface="MS PGothic" pitchFamily="34" charset="-128"/>
              </a:defRPr>
            </a:lvl2pPr>
            <a:lvl3pPr marL="1143000" indent="-228600">
              <a:defRPr sz="2800">
                <a:solidFill>
                  <a:schemeClr val="tx1"/>
                </a:solidFill>
                <a:latin typeface="Times New Roman" pitchFamily="18" charset="0"/>
                <a:ea typeface="MS PGothic" pitchFamily="34" charset="-128"/>
              </a:defRPr>
            </a:lvl3pPr>
            <a:lvl4pPr marL="1600200" indent="-228600">
              <a:defRPr sz="2800">
                <a:solidFill>
                  <a:schemeClr val="tx1"/>
                </a:solidFill>
                <a:latin typeface="Times New Roman" pitchFamily="18" charset="0"/>
                <a:ea typeface="MS PGothic" pitchFamily="34" charset="-128"/>
              </a:defRPr>
            </a:lvl4pPr>
            <a:lvl5pPr marL="2057400" indent="-228600">
              <a:defRPr sz="28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r>
              <a:rPr lang="en-US" sz="1800" b="1">
                <a:solidFill>
                  <a:srgbClr val="7F7F7F"/>
                </a:solidFill>
                <a:latin typeface="Calibri" pitchFamily="34" charset="0"/>
                <a:cs typeface="Times New Roman" pitchFamily="18" charset="0"/>
              </a:rPr>
              <a:t>H214   </a:t>
            </a:r>
            <a:r>
              <a:rPr lang="en-US" sz="1800" b="1">
                <a:solidFill>
                  <a:srgbClr val="000000"/>
                </a:solidFill>
                <a:latin typeface="Calibri" pitchFamily="34" charset="0"/>
                <a:cs typeface="Times New Roman" pitchFamily="18" charset="0"/>
              </a:rPr>
              <a:t>CTL   </a:t>
            </a:r>
            <a:r>
              <a:rPr lang="en-US" sz="1800" b="1">
                <a:solidFill>
                  <a:srgbClr val="FF0000"/>
                </a:solidFill>
                <a:latin typeface="Calibri" pitchFamily="34" charset="0"/>
                <a:cs typeface="Times New Roman" pitchFamily="18" charset="0"/>
              </a:rPr>
              <a:t>AMV1</a:t>
            </a:r>
            <a:r>
              <a:rPr lang="en-US" sz="1800" b="1">
                <a:solidFill>
                  <a:srgbClr val="0000FF"/>
                </a:solidFill>
                <a:latin typeface="Calibri" pitchFamily="34" charset="0"/>
                <a:cs typeface="Times New Roman" pitchFamily="18" charset="0"/>
              </a:rPr>
              <a:t>   AMV2    </a:t>
            </a:r>
            <a:endParaRPr lang="en-US" sz="1200">
              <a:cs typeface="Times New Roman" pitchFamily="18" charset="0"/>
            </a:endParaRPr>
          </a:p>
        </p:txBody>
      </p:sp>
      <p:sp>
        <p:nvSpPr>
          <p:cNvPr id="12" name="TextBox 4"/>
          <p:cNvSpPr txBox="1">
            <a:spLocks noChangeArrowheads="1"/>
          </p:cNvSpPr>
          <p:nvPr/>
        </p:nvSpPr>
        <p:spPr bwMode="auto">
          <a:xfrm>
            <a:off x="1589996" y="1592606"/>
            <a:ext cx="5852204" cy="2673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1"/>
                </a:solidFill>
                <a:latin typeface="Times New Roman" pitchFamily="18" charset="0"/>
                <a:ea typeface="MS PGothic" pitchFamily="34" charset="-128"/>
              </a:defRPr>
            </a:lvl1pPr>
            <a:lvl2pPr marL="742950" indent="-285750">
              <a:defRPr sz="2800">
                <a:solidFill>
                  <a:schemeClr val="tx1"/>
                </a:solidFill>
                <a:latin typeface="Times New Roman" pitchFamily="18" charset="0"/>
                <a:ea typeface="MS PGothic" pitchFamily="34" charset="-128"/>
              </a:defRPr>
            </a:lvl2pPr>
            <a:lvl3pPr marL="1143000" indent="-228600">
              <a:defRPr sz="2800">
                <a:solidFill>
                  <a:schemeClr val="tx1"/>
                </a:solidFill>
                <a:latin typeface="Times New Roman" pitchFamily="18" charset="0"/>
                <a:ea typeface="MS PGothic" pitchFamily="34" charset="-128"/>
              </a:defRPr>
            </a:lvl3pPr>
            <a:lvl4pPr marL="1600200" indent="-228600">
              <a:defRPr sz="2800">
                <a:solidFill>
                  <a:schemeClr val="tx1"/>
                </a:solidFill>
                <a:latin typeface="Times New Roman" pitchFamily="18" charset="0"/>
                <a:ea typeface="MS PGothic" pitchFamily="34" charset="-128"/>
              </a:defRPr>
            </a:lvl4pPr>
            <a:lvl5pPr marL="2057400" indent="-228600">
              <a:defRPr sz="28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r>
              <a:rPr lang="en-US" sz="1400" dirty="0">
                <a:solidFill>
                  <a:srgbClr val="7F7F7F"/>
                </a:solidFill>
                <a:latin typeface="Calibri" pitchFamily="34" charset="0"/>
                <a:cs typeface="Times New Roman" pitchFamily="18" charset="0"/>
              </a:rPr>
              <a:t>17                </a:t>
            </a:r>
            <a:r>
              <a:rPr lang="en-US" sz="1400" dirty="0" smtClean="0">
                <a:solidFill>
                  <a:srgbClr val="7F7F7F"/>
                </a:solidFill>
                <a:latin typeface="Calibri" pitchFamily="34" charset="0"/>
                <a:cs typeface="Times New Roman" pitchFamily="18" charset="0"/>
              </a:rPr>
              <a:t> 15                13                 </a:t>
            </a:r>
            <a:r>
              <a:rPr lang="en-US" sz="1400" dirty="0">
                <a:solidFill>
                  <a:srgbClr val="7F7F7F"/>
                </a:solidFill>
                <a:latin typeface="Calibri" pitchFamily="34" charset="0"/>
                <a:cs typeface="Times New Roman" pitchFamily="18" charset="0"/>
              </a:rPr>
              <a:t>11          </a:t>
            </a:r>
            <a:r>
              <a:rPr lang="en-US" sz="1400" dirty="0" smtClean="0">
                <a:solidFill>
                  <a:srgbClr val="7F7F7F"/>
                </a:solidFill>
                <a:latin typeface="Calibri" pitchFamily="34" charset="0"/>
                <a:cs typeface="Times New Roman" pitchFamily="18" charset="0"/>
              </a:rPr>
              <a:t>        9                   7                   5</a:t>
            </a:r>
            <a:endParaRPr lang="en-US" sz="1200" dirty="0">
              <a:cs typeface="Times New Roman" pitchFamily="18" charset="0"/>
            </a:endParaRPr>
          </a:p>
        </p:txBody>
      </p:sp>
      <p:sp>
        <p:nvSpPr>
          <p:cNvPr id="3" name="TextBox 2"/>
          <p:cNvSpPr txBox="1"/>
          <p:nvPr/>
        </p:nvSpPr>
        <p:spPr>
          <a:xfrm>
            <a:off x="555171" y="1563204"/>
            <a:ext cx="1056700" cy="646331"/>
          </a:xfrm>
          <a:prstGeom prst="rect">
            <a:avLst/>
          </a:prstGeom>
          <a:noFill/>
        </p:spPr>
        <p:txBody>
          <a:bodyPr wrap="none" rtlCol="0">
            <a:spAutoFit/>
          </a:bodyPr>
          <a:lstStyle/>
          <a:p>
            <a:r>
              <a:rPr lang="en-US" dirty="0"/>
              <a:t>Cases (N)</a:t>
            </a:r>
          </a:p>
          <a:p>
            <a:endParaRPr lang="en-US" dirty="0"/>
          </a:p>
        </p:txBody>
      </p:sp>
      <p:sp>
        <p:nvSpPr>
          <p:cNvPr id="13" name="Slide Number Placeholder 12"/>
          <p:cNvSpPr>
            <a:spLocks noGrp="1"/>
          </p:cNvSpPr>
          <p:nvPr>
            <p:ph type="sldNum" sz="quarter" idx="12"/>
          </p:nvPr>
        </p:nvSpPr>
        <p:spPr/>
        <p:txBody>
          <a:bodyPr/>
          <a:lstStyle/>
          <a:p>
            <a:fld id="{48140BBE-5578-C34F-8AA8-EA951404730A}" type="slidenum">
              <a:rPr lang="en-US" smtClean="0"/>
              <a:pPr/>
              <a:t>16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0226896"/>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3815" y="163126"/>
            <a:ext cx="8920975" cy="1143000"/>
          </a:xfrm>
        </p:spPr>
        <p:txBody>
          <a:bodyPr>
            <a:normAutofit fontScale="90000"/>
          </a:bodyPr>
          <a:lstStyle/>
          <a:p>
            <a:r>
              <a:rPr lang="en-US" dirty="0">
                <a:latin typeface="Optima"/>
              </a:rPr>
              <a:t>Hurricane Sandy HWRF Impact Study</a:t>
            </a:r>
            <a:br>
              <a:rPr lang="en-US" dirty="0">
                <a:latin typeface="Optima"/>
              </a:rPr>
            </a:br>
            <a:endParaRPr lang="en-US" dirty="0"/>
          </a:p>
        </p:txBody>
      </p:sp>
      <p:sp>
        <p:nvSpPr>
          <p:cNvPr id="6" name="TextBox 4"/>
          <p:cNvSpPr txBox="1">
            <a:spLocks noChangeArrowheads="1"/>
          </p:cNvSpPr>
          <p:nvPr/>
        </p:nvSpPr>
        <p:spPr bwMode="auto">
          <a:xfrm>
            <a:off x="1563771" y="947467"/>
            <a:ext cx="6078653" cy="761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1"/>
                </a:solidFill>
                <a:latin typeface="Times New Roman" pitchFamily="18" charset="0"/>
                <a:ea typeface="MS PGothic" pitchFamily="34" charset="-128"/>
              </a:defRPr>
            </a:lvl1pPr>
            <a:lvl2pPr marL="742950" indent="-285750">
              <a:defRPr sz="2800">
                <a:solidFill>
                  <a:schemeClr val="tx1"/>
                </a:solidFill>
                <a:latin typeface="Times New Roman" pitchFamily="18" charset="0"/>
                <a:ea typeface="MS PGothic" pitchFamily="34" charset="-128"/>
              </a:defRPr>
            </a:lvl2pPr>
            <a:lvl3pPr marL="1143000" indent="-228600">
              <a:defRPr sz="2800">
                <a:solidFill>
                  <a:schemeClr val="tx1"/>
                </a:solidFill>
                <a:latin typeface="Times New Roman" pitchFamily="18" charset="0"/>
                <a:ea typeface="MS PGothic" pitchFamily="34" charset="-128"/>
              </a:defRPr>
            </a:lvl3pPr>
            <a:lvl4pPr marL="1600200" indent="-228600">
              <a:defRPr sz="2800">
                <a:solidFill>
                  <a:schemeClr val="tx1"/>
                </a:solidFill>
                <a:latin typeface="Times New Roman" pitchFamily="18" charset="0"/>
                <a:ea typeface="MS PGothic" pitchFamily="34" charset="-128"/>
              </a:defRPr>
            </a:lvl4pPr>
            <a:lvl5pPr marL="2057400" indent="-228600">
              <a:defRPr sz="28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ctr"/>
            <a:r>
              <a:rPr lang="en-US" sz="1800" dirty="0">
                <a:solidFill>
                  <a:srgbClr val="000000"/>
                </a:solidFill>
                <a:latin typeface="Calibri" pitchFamily="34" charset="0"/>
                <a:cs typeface="Times New Roman" pitchFamily="18" charset="0"/>
              </a:rPr>
              <a:t>Hurricane Sandy Intensity Bias (</a:t>
            </a:r>
            <a:r>
              <a:rPr lang="en-US" sz="1800" dirty="0" err="1">
                <a:solidFill>
                  <a:srgbClr val="000000"/>
                </a:solidFill>
                <a:latin typeface="Calibri" pitchFamily="34" charset="0"/>
                <a:cs typeface="Times New Roman" pitchFamily="18" charset="0"/>
              </a:rPr>
              <a:t>kt</a:t>
            </a:r>
            <a:r>
              <a:rPr lang="en-US" sz="1800" dirty="0">
                <a:solidFill>
                  <a:srgbClr val="000000"/>
                </a:solidFill>
                <a:latin typeface="Calibri" pitchFamily="34" charset="0"/>
                <a:cs typeface="Times New Roman" pitchFamily="18" charset="0"/>
              </a:rPr>
              <a:t>)</a:t>
            </a:r>
            <a:endParaRPr lang="en-US" sz="1200" dirty="0">
              <a:cs typeface="Times New Roman" pitchFamily="18" charset="0"/>
            </a:endParaRPr>
          </a:p>
          <a:p>
            <a:pPr algn="ctr"/>
            <a:r>
              <a:rPr lang="en-US" sz="1800" dirty="0">
                <a:solidFill>
                  <a:srgbClr val="000000"/>
                </a:solidFill>
                <a:latin typeface="Calibri" pitchFamily="34" charset="0"/>
                <a:cs typeface="Times New Roman" pitchFamily="18" charset="0"/>
              </a:rPr>
              <a:t>18Z 25OCT 2012 – 18Z 29OCT 2012</a:t>
            </a:r>
            <a:endParaRPr lang="en-US" sz="1200" dirty="0">
              <a:cs typeface="Times New Roman" pitchFamily="18" charset="0"/>
            </a:endParaRPr>
          </a:p>
        </p:txBody>
      </p:sp>
      <p:sp>
        <p:nvSpPr>
          <p:cNvPr id="10" name="TextBox 9"/>
          <p:cNvSpPr txBox="1"/>
          <p:nvPr/>
        </p:nvSpPr>
        <p:spPr>
          <a:xfrm>
            <a:off x="1050865" y="6326918"/>
            <a:ext cx="7381010" cy="646331"/>
          </a:xfrm>
          <a:prstGeom prst="rect">
            <a:avLst/>
          </a:prstGeom>
          <a:noFill/>
        </p:spPr>
        <p:txBody>
          <a:bodyPr wrap="square" rtlCol="0">
            <a:spAutoFit/>
          </a:bodyPr>
          <a:lstStyle/>
          <a:p>
            <a:pPr>
              <a:buFont typeface="Arial"/>
              <a:buChar char="•"/>
            </a:pPr>
            <a:r>
              <a:rPr lang="en-US" b="1" i="1" dirty="0" smtClean="0"/>
              <a:t>  Notable </a:t>
            </a:r>
            <a:r>
              <a:rPr lang="en-US" b="1" i="1" dirty="0"/>
              <a:t>reduction in intensity bias </a:t>
            </a:r>
            <a:r>
              <a:rPr lang="en-US" b="1" i="1" dirty="0" smtClean="0"/>
              <a:t>over the CTL in both </a:t>
            </a:r>
            <a:r>
              <a:rPr lang="en-US" b="1" i="1" dirty="0" smtClean="0">
                <a:solidFill>
                  <a:srgbClr val="FF0000"/>
                </a:solidFill>
              </a:rPr>
              <a:t>AMV1 </a:t>
            </a:r>
            <a:r>
              <a:rPr lang="en-US" b="1" i="1" dirty="0"/>
              <a:t>and </a:t>
            </a:r>
            <a:r>
              <a:rPr lang="en-US" b="1" i="1" dirty="0" smtClean="0">
                <a:solidFill>
                  <a:srgbClr val="0000FF"/>
                </a:solidFill>
              </a:rPr>
              <a:t>AMV2</a:t>
            </a:r>
            <a:endParaRPr lang="en-US" b="1" i="1" dirty="0"/>
          </a:p>
          <a:p>
            <a:endParaRPr lang="en-US" dirty="0"/>
          </a:p>
        </p:txBody>
      </p:sp>
      <p:pic>
        <p:nvPicPr>
          <p:cNvPr id="11" name="Picture 94" descr="wind_bias.eps"/>
          <p:cNvPicPr preferRelativeResize="0">
            <a:picLocks/>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bwMode="auto">
          <a:xfrm>
            <a:off x="1154165" y="1784218"/>
            <a:ext cx="6345936" cy="45079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2" name="TextBox 6"/>
          <p:cNvSpPr txBox="1">
            <a:spLocks noChangeArrowheads="1"/>
          </p:cNvSpPr>
          <p:nvPr/>
        </p:nvSpPr>
        <p:spPr bwMode="auto">
          <a:xfrm>
            <a:off x="4603097" y="1967755"/>
            <a:ext cx="2703493" cy="3074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1"/>
                </a:solidFill>
                <a:latin typeface="Times New Roman" pitchFamily="18" charset="0"/>
                <a:ea typeface="MS PGothic" pitchFamily="34" charset="-128"/>
              </a:defRPr>
            </a:lvl1pPr>
            <a:lvl2pPr marL="742950" indent="-285750">
              <a:defRPr sz="2800">
                <a:solidFill>
                  <a:schemeClr val="tx1"/>
                </a:solidFill>
                <a:latin typeface="Times New Roman" pitchFamily="18" charset="0"/>
                <a:ea typeface="MS PGothic" pitchFamily="34" charset="-128"/>
              </a:defRPr>
            </a:lvl2pPr>
            <a:lvl3pPr marL="1143000" indent="-228600">
              <a:defRPr sz="2800">
                <a:solidFill>
                  <a:schemeClr val="tx1"/>
                </a:solidFill>
                <a:latin typeface="Times New Roman" pitchFamily="18" charset="0"/>
                <a:ea typeface="MS PGothic" pitchFamily="34" charset="-128"/>
              </a:defRPr>
            </a:lvl3pPr>
            <a:lvl4pPr marL="1600200" indent="-228600">
              <a:defRPr sz="2800">
                <a:solidFill>
                  <a:schemeClr val="tx1"/>
                </a:solidFill>
                <a:latin typeface="Times New Roman" pitchFamily="18" charset="0"/>
                <a:ea typeface="MS PGothic" pitchFamily="34" charset="-128"/>
              </a:defRPr>
            </a:lvl4pPr>
            <a:lvl5pPr marL="2057400" indent="-228600">
              <a:defRPr sz="28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r>
              <a:rPr lang="en-US" sz="1800" b="1">
                <a:solidFill>
                  <a:srgbClr val="7F7F7F"/>
                </a:solidFill>
                <a:latin typeface="Calibri" pitchFamily="34" charset="0"/>
                <a:cs typeface="Times New Roman" pitchFamily="18" charset="0"/>
              </a:rPr>
              <a:t>H214   </a:t>
            </a:r>
            <a:r>
              <a:rPr lang="en-US" sz="1800" b="1">
                <a:solidFill>
                  <a:srgbClr val="000000"/>
                </a:solidFill>
                <a:latin typeface="Calibri" pitchFamily="34" charset="0"/>
                <a:cs typeface="Times New Roman" pitchFamily="18" charset="0"/>
              </a:rPr>
              <a:t>CTL   </a:t>
            </a:r>
            <a:r>
              <a:rPr lang="en-US" sz="1800" b="1">
                <a:solidFill>
                  <a:srgbClr val="FF0000"/>
                </a:solidFill>
                <a:latin typeface="Calibri" pitchFamily="34" charset="0"/>
                <a:cs typeface="Times New Roman" pitchFamily="18" charset="0"/>
              </a:rPr>
              <a:t>AMV1</a:t>
            </a:r>
            <a:r>
              <a:rPr lang="en-US" sz="1800" b="1">
                <a:solidFill>
                  <a:srgbClr val="0000FF"/>
                </a:solidFill>
                <a:latin typeface="Calibri" pitchFamily="34" charset="0"/>
                <a:cs typeface="Times New Roman" pitchFamily="18" charset="0"/>
              </a:rPr>
              <a:t>   AMV2    </a:t>
            </a:r>
            <a:endParaRPr lang="en-US" sz="1200">
              <a:cs typeface="Times New Roman" pitchFamily="18" charset="0"/>
            </a:endParaRPr>
          </a:p>
        </p:txBody>
      </p:sp>
      <p:sp>
        <p:nvSpPr>
          <p:cNvPr id="13" name="TextBox 4"/>
          <p:cNvSpPr txBox="1">
            <a:spLocks noChangeArrowheads="1"/>
          </p:cNvSpPr>
          <p:nvPr/>
        </p:nvSpPr>
        <p:spPr bwMode="auto">
          <a:xfrm>
            <a:off x="1589996" y="1618006"/>
            <a:ext cx="5852204" cy="2673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1"/>
                </a:solidFill>
                <a:latin typeface="Times New Roman" pitchFamily="18" charset="0"/>
                <a:ea typeface="MS PGothic" pitchFamily="34" charset="-128"/>
              </a:defRPr>
            </a:lvl1pPr>
            <a:lvl2pPr marL="742950" indent="-285750">
              <a:defRPr sz="2800">
                <a:solidFill>
                  <a:schemeClr val="tx1"/>
                </a:solidFill>
                <a:latin typeface="Times New Roman" pitchFamily="18" charset="0"/>
                <a:ea typeface="MS PGothic" pitchFamily="34" charset="-128"/>
              </a:defRPr>
            </a:lvl2pPr>
            <a:lvl3pPr marL="1143000" indent="-228600">
              <a:defRPr sz="2800">
                <a:solidFill>
                  <a:schemeClr val="tx1"/>
                </a:solidFill>
                <a:latin typeface="Times New Roman" pitchFamily="18" charset="0"/>
                <a:ea typeface="MS PGothic" pitchFamily="34" charset="-128"/>
              </a:defRPr>
            </a:lvl3pPr>
            <a:lvl4pPr marL="1600200" indent="-228600">
              <a:defRPr sz="2800">
                <a:solidFill>
                  <a:schemeClr val="tx1"/>
                </a:solidFill>
                <a:latin typeface="Times New Roman" pitchFamily="18" charset="0"/>
                <a:ea typeface="MS PGothic" pitchFamily="34" charset="-128"/>
              </a:defRPr>
            </a:lvl4pPr>
            <a:lvl5pPr marL="2057400" indent="-228600">
              <a:defRPr sz="28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r>
              <a:rPr lang="en-US" sz="1400" dirty="0">
                <a:solidFill>
                  <a:srgbClr val="7F7F7F"/>
                </a:solidFill>
                <a:latin typeface="Calibri" pitchFamily="34" charset="0"/>
                <a:cs typeface="Times New Roman" pitchFamily="18" charset="0"/>
              </a:rPr>
              <a:t>17                </a:t>
            </a:r>
            <a:r>
              <a:rPr lang="en-US" sz="1400" dirty="0" smtClean="0">
                <a:solidFill>
                  <a:srgbClr val="7F7F7F"/>
                </a:solidFill>
                <a:latin typeface="Calibri" pitchFamily="34" charset="0"/>
                <a:cs typeface="Times New Roman" pitchFamily="18" charset="0"/>
              </a:rPr>
              <a:t> 15                13                 </a:t>
            </a:r>
            <a:r>
              <a:rPr lang="en-US" sz="1400" dirty="0">
                <a:solidFill>
                  <a:srgbClr val="7F7F7F"/>
                </a:solidFill>
                <a:latin typeface="Calibri" pitchFamily="34" charset="0"/>
                <a:cs typeface="Times New Roman" pitchFamily="18" charset="0"/>
              </a:rPr>
              <a:t>11          </a:t>
            </a:r>
            <a:r>
              <a:rPr lang="en-US" sz="1400" dirty="0" smtClean="0">
                <a:solidFill>
                  <a:srgbClr val="7F7F7F"/>
                </a:solidFill>
                <a:latin typeface="Calibri" pitchFamily="34" charset="0"/>
                <a:cs typeface="Times New Roman" pitchFamily="18" charset="0"/>
              </a:rPr>
              <a:t>        9                   7                   5</a:t>
            </a:r>
            <a:endParaRPr lang="en-US" sz="1200" dirty="0">
              <a:cs typeface="Times New Roman" pitchFamily="18" charset="0"/>
            </a:endParaRPr>
          </a:p>
        </p:txBody>
      </p:sp>
      <p:sp>
        <p:nvSpPr>
          <p:cNvPr id="3" name="TextBox 2"/>
          <p:cNvSpPr txBox="1"/>
          <p:nvPr/>
        </p:nvSpPr>
        <p:spPr>
          <a:xfrm>
            <a:off x="522514" y="1584955"/>
            <a:ext cx="1056700" cy="646331"/>
          </a:xfrm>
          <a:prstGeom prst="rect">
            <a:avLst/>
          </a:prstGeom>
          <a:noFill/>
        </p:spPr>
        <p:txBody>
          <a:bodyPr wrap="none" rtlCol="0">
            <a:spAutoFit/>
          </a:bodyPr>
          <a:lstStyle/>
          <a:p>
            <a:r>
              <a:rPr lang="en-US" dirty="0"/>
              <a:t>Cases (N)</a:t>
            </a:r>
          </a:p>
          <a:p>
            <a:endParaRPr lang="en-US" dirty="0"/>
          </a:p>
        </p:txBody>
      </p:sp>
      <p:sp>
        <p:nvSpPr>
          <p:cNvPr id="9" name="Slide Number Placeholder 8"/>
          <p:cNvSpPr>
            <a:spLocks noGrp="1"/>
          </p:cNvSpPr>
          <p:nvPr>
            <p:ph type="sldNum" sz="quarter" idx="12"/>
          </p:nvPr>
        </p:nvSpPr>
        <p:spPr/>
        <p:txBody>
          <a:bodyPr/>
          <a:lstStyle/>
          <a:p>
            <a:fld id="{48140BBE-5578-C34F-8AA8-EA951404730A}" type="slidenum">
              <a:rPr lang="en-US" smtClean="0"/>
              <a:pPr/>
              <a:t>17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6567523"/>
      </p:ext>
    </p:extLst>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1" name="Group 20"/>
          <p:cNvGrpSpPr/>
          <p:nvPr/>
        </p:nvGrpSpPr>
        <p:grpSpPr>
          <a:xfrm>
            <a:off x="504302" y="505489"/>
            <a:ext cx="8080898" cy="395114"/>
            <a:chOff x="1035690" y="394528"/>
            <a:chExt cx="7488492" cy="395114"/>
          </a:xfrm>
        </p:grpSpPr>
        <p:sp>
          <p:nvSpPr>
            <p:cNvPr id="22" name="TextBox 21"/>
            <p:cNvSpPr txBox="1"/>
            <p:nvPr/>
          </p:nvSpPr>
          <p:spPr>
            <a:xfrm>
              <a:off x="1035690" y="394528"/>
              <a:ext cx="2074766" cy="369332"/>
            </a:xfrm>
            <a:prstGeom prst="rect">
              <a:avLst/>
            </a:prstGeom>
            <a:noFill/>
          </p:spPr>
          <p:txBody>
            <a:bodyPr wrap="square" rtlCol="0">
              <a:spAutoFit/>
            </a:bodyPr>
            <a:lstStyle/>
            <a:p>
              <a:r>
                <a:rPr lang="en-US" dirty="0" smtClean="0"/>
                <a:t>       Background </a:t>
              </a:r>
              <a:r>
                <a:rPr lang="en-US" b="1" dirty="0" smtClean="0"/>
                <a:t>T</a:t>
              </a:r>
              <a:r>
                <a:rPr lang="en-US" dirty="0" smtClean="0"/>
                <a:t>’ (K)                                                                             </a:t>
              </a:r>
              <a:endParaRPr lang="en-US" dirty="0"/>
            </a:p>
          </p:txBody>
        </p:sp>
        <p:sp>
          <p:nvSpPr>
            <p:cNvPr id="23" name="TextBox 22"/>
            <p:cNvSpPr txBox="1"/>
            <p:nvPr/>
          </p:nvSpPr>
          <p:spPr>
            <a:xfrm>
              <a:off x="3843074" y="394528"/>
              <a:ext cx="2056628" cy="369332"/>
            </a:xfrm>
            <a:prstGeom prst="rect">
              <a:avLst/>
            </a:prstGeom>
            <a:noFill/>
          </p:spPr>
          <p:txBody>
            <a:bodyPr wrap="square" rtlCol="0">
              <a:spAutoFit/>
            </a:bodyPr>
            <a:lstStyle/>
            <a:p>
              <a:r>
                <a:rPr lang="en-US" b="1" dirty="0" smtClean="0"/>
                <a:t>      T </a:t>
              </a:r>
              <a:r>
                <a:rPr lang="en-US" dirty="0" smtClean="0"/>
                <a:t>increment (K)</a:t>
              </a:r>
              <a:endParaRPr lang="en-US" b="1" dirty="0"/>
            </a:p>
          </p:txBody>
        </p:sp>
        <p:sp>
          <p:nvSpPr>
            <p:cNvPr id="24" name="TextBox 23"/>
            <p:cNvSpPr txBox="1"/>
            <p:nvPr/>
          </p:nvSpPr>
          <p:spPr>
            <a:xfrm>
              <a:off x="6567816" y="420310"/>
              <a:ext cx="1956366" cy="369332"/>
            </a:xfrm>
            <a:prstGeom prst="rect">
              <a:avLst/>
            </a:prstGeom>
            <a:noFill/>
          </p:spPr>
          <p:txBody>
            <a:bodyPr wrap="square" rtlCol="0">
              <a:spAutoFit/>
            </a:bodyPr>
            <a:lstStyle/>
            <a:p>
              <a:r>
                <a:rPr lang="en-US" dirty="0" smtClean="0"/>
                <a:t> </a:t>
              </a:r>
              <a:r>
                <a:rPr lang="en-US" b="1" dirty="0" smtClean="0"/>
                <a:t>U </a:t>
              </a:r>
              <a:r>
                <a:rPr lang="en-US" dirty="0" smtClean="0"/>
                <a:t>increment (</a:t>
              </a:r>
              <a:r>
                <a:rPr lang="en-US" dirty="0" err="1" smtClean="0"/>
                <a:t>m/s</a:t>
              </a:r>
              <a:r>
                <a:rPr lang="en-US" dirty="0" smtClean="0"/>
                <a:t>)</a:t>
              </a:r>
              <a:endParaRPr lang="en-US" b="1" dirty="0"/>
            </a:p>
          </p:txBody>
        </p:sp>
      </p:grpSp>
      <p:sp>
        <p:nvSpPr>
          <p:cNvPr id="25" name="TextBox 24"/>
          <p:cNvSpPr txBox="1"/>
          <p:nvPr/>
        </p:nvSpPr>
        <p:spPr>
          <a:xfrm rot="16200000">
            <a:off x="-2246897" y="3381318"/>
            <a:ext cx="5099195" cy="369332"/>
          </a:xfrm>
          <a:prstGeom prst="rect">
            <a:avLst/>
          </a:prstGeom>
          <a:noFill/>
        </p:spPr>
        <p:txBody>
          <a:bodyPr wrap="square" rtlCol="0">
            <a:spAutoFit/>
          </a:bodyPr>
          <a:lstStyle/>
          <a:p>
            <a:r>
              <a:rPr lang="en-US" b="1" dirty="0" smtClean="0">
                <a:solidFill>
                  <a:srgbClr val="0000FF"/>
                </a:solidFill>
              </a:rPr>
              <a:t> AMV2</a:t>
            </a:r>
            <a:r>
              <a:rPr lang="en-US" dirty="0" smtClean="0"/>
              <a:t>                          </a:t>
            </a:r>
            <a:r>
              <a:rPr lang="en-US" b="1" dirty="0" smtClean="0">
                <a:solidFill>
                  <a:srgbClr val="FF0000"/>
                </a:solidFill>
              </a:rPr>
              <a:t>AMV1</a:t>
            </a:r>
            <a:r>
              <a:rPr lang="en-US" dirty="0" smtClean="0"/>
              <a:t>                            </a:t>
            </a:r>
            <a:r>
              <a:rPr lang="en-US" b="1" dirty="0" smtClean="0"/>
              <a:t>CTL</a:t>
            </a:r>
            <a:endParaRPr lang="en-US" b="1" dirty="0"/>
          </a:p>
        </p:txBody>
      </p:sp>
      <p:sp>
        <p:nvSpPr>
          <p:cNvPr id="26" name="TextBox 25"/>
          <p:cNvSpPr txBox="1"/>
          <p:nvPr/>
        </p:nvSpPr>
        <p:spPr>
          <a:xfrm>
            <a:off x="223868" y="83706"/>
            <a:ext cx="8691879" cy="461665"/>
          </a:xfrm>
          <a:prstGeom prst="rect">
            <a:avLst/>
          </a:prstGeom>
          <a:noFill/>
        </p:spPr>
        <p:txBody>
          <a:bodyPr wrap="none" rtlCol="0">
            <a:spAutoFit/>
          </a:bodyPr>
          <a:lstStyle/>
          <a:p>
            <a:r>
              <a:rPr lang="en-US" sz="2400" dirty="0" err="1" smtClean="0">
                <a:latin typeface="Optima"/>
              </a:rPr>
              <a:t>Meridional</a:t>
            </a:r>
            <a:r>
              <a:rPr lang="en-US" sz="2400" dirty="0" smtClean="0">
                <a:latin typeface="Optima"/>
              </a:rPr>
              <a:t> Cross Sections: 18 UTC 25 OCT Analysis Increments</a:t>
            </a:r>
            <a:endParaRPr lang="en-US" sz="2400" dirty="0">
              <a:latin typeface="Optima"/>
            </a:endParaRPr>
          </a:p>
        </p:txBody>
      </p:sp>
      <p:grpSp>
        <p:nvGrpSpPr>
          <p:cNvPr id="27" name="Group 26"/>
          <p:cNvGrpSpPr/>
          <p:nvPr/>
        </p:nvGrpSpPr>
        <p:grpSpPr>
          <a:xfrm>
            <a:off x="431800" y="817908"/>
            <a:ext cx="8445500" cy="6055760"/>
            <a:chOff x="381000" y="703608"/>
            <a:chExt cx="8445500" cy="6055760"/>
          </a:xfrm>
        </p:grpSpPr>
        <p:pic>
          <p:nvPicPr>
            <p:cNvPr id="28" name="Picture 27" descr="background_tpert_merid_xsctn_2012102518.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81000" y="703608"/>
              <a:ext cx="2794000" cy="2133600"/>
            </a:xfrm>
            <a:prstGeom prst="rect">
              <a:avLst/>
            </a:prstGeom>
          </p:spPr>
        </p:pic>
        <p:pic>
          <p:nvPicPr>
            <p:cNvPr id="31" name="Picture 30" descr="delta_temp_merid_xsctn_2012102518.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175000" y="703608"/>
              <a:ext cx="2844800" cy="2133600"/>
            </a:xfrm>
            <a:prstGeom prst="rect">
              <a:avLst/>
            </a:prstGeom>
          </p:spPr>
        </p:pic>
        <p:pic>
          <p:nvPicPr>
            <p:cNvPr id="32" name="Picture 31" descr="delta_temp_merid_xsctn_2012102518.eps"/>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3149600" y="2664602"/>
              <a:ext cx="2844800" cy="2133600"/>
            </a:xfrm>
            <a:prstGeom prst="rect">
              <a:avLst/>
            </a:prstGeom>
          </p:spPr>
        </p:pic>
        <p:pic>
          <p:nvPicPr>
            <p:cNvPr id="33" name="Picture 32" descr="delta_temp_merid_xsctn_2012102518.eps"/>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3149600" y="4617035"/>
              <a:ext cx="2844800" cy="2133600"/>
            </a:xfrm>
            <a:prstGeom prst="rect">
              <a:avLst/>
            </a:prstGeom>
          </p:spPr>
        </p:pic>
        <p:pic>
          <p:nvPicPr>
            <p:cNvPr id="34" name="Picture 33" descr="delta_uwnd_merid_xsctn_2012102518.eps"/>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5994400" y="703608"/>
              <a:ext cx="2832100" cy="2133600"/>
            </a:xfrm>
            <a:prstGeom prst="rect">
              <a:avLst/>
            </a:prstGeom>
          </p:spPr>
        </p:pic>
        <p:pic>
          <p:nvPicPr>
            <p:cNvPr id="35" name="Picture 34" descr="delta_uwnd_merid_xsctn_2012102518.eps"/>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5994400" y="2664602"/>
              <a:ext cx="2832100" cy="2133600"/>
            </a:xfrm>
            <a:prstGeom prst="rect">
              <a:avLst/>
            </a:prstGeom>
          </p:spPr>
        </p:pic>
        <p:pic>
          <p:nvPicPr>
            <p:cNvPr id="36" name="Picture 35" descr="delta_uwnd_merid_xsctn_2012102518.eps"/>
            <p:cNvPicPr>
              <a:picLocks noChangeAspect="1"/>
            </p:cNvPicPr>
            <p:nvPr/>
          </p:nvPicPr>
          <mc:AlternateContent>
            <mc:Choice xmlns:ma="http://schemas.microsoft.com/office/mac/drawingml/2008/main" Requires="ma">
              <p:blipFill>
                <a:blip r:embed="rId14"/>
                <a:stretch>
                  <a:fillRect/>
                </a:stretch>
              </p:blipFill>
            </mc:Choice>
            <mc:Fallback>
              <p:blipFill>
                <a:blip r:embed="rId15"/>
                <a:stretch>
                  <a:fillRect/>
                </a:stretch>
              </p:blipFill>
            </mc:Fallback>
          </mc:AlternateContent>
          <p:spPr>
            <a:xfrm>
              <a:off x="5994400" y="4625768"/>
              <a:ext cx="2832100" cy="2133600"/>
            </a:xfrm>
            <a:prstGeom prst="rect">
              <a:avLst/>
            </a:prstGeom>
          </p:spPr>
        </p:pic>
      </p:grpSp>
      <p:pic>
        <p:nvPicPr>
          <p:cNvPr id="37" name="Picture 36" descr="amv1_obslocs_vert_2012102518.eps"/>
          <p:cNvPicPr preferRelativeResize="0">
            <a:picLocks/>
          </p:cNvPicPr>
          <p:nvPr/>
        </p:nvPicPr>
        <mc:AlternateContent>
          <mc:Choice xmlns:ma="http://schemas.microsoft.com/office/mac/drawingml/2008/main" Requires="ma">
            <p:blipFill>
              <a:blip r:embed="rId16"/>
              <a:stretch>
                <a:fillRect/>
              </a:stretch>
            </p:blipFill>
          </mc:Choice>
          <mc:Fallback>
            <p:blipFill>
              <a:blip r:embed="rId17"/>
              <a:stretch>
                <a:fillRect/>
              </a:stretch>
            </p:blipFill>
          </mc:Fallback>
        </mc:AlternateContent>
        <p:spPr>
          <a:xfrm>
            <a:off x="410298" y="2770435"/>
            <a:ext cx="2569464" cy="2148840"/>
          </a:xfrm>
          <a:prstGeom prst="rect">
            <a:avLst/>
          </a:prstGeom>
        </p:spPr>
      </p:pic>
      <p:pic>
        <p:nvPicPr>
          <p:cNvPr id="38" name="Picture 37" descr="amv3_obslocs_vert_2012102518.eps"/>
          <p:cNvPicPr preferRelativeResize="0">
            <a:picLocks/>
          </p:cNvPicPr>
          <p:nvPr/>
        </p:nvPicPr>
        <mc:AlternateContent>
          <mc:Choice xmlns:ma="http://schemas.microsoft.com/office/mac/drawingml/2008/main" Requires="ma">
            <p:blipFill>
              <a:blip r:embed="rId18"/>
              <a:stretch>
                <a:fillRect/>
              </a:stretch>
            </p:blipFill>
          </mc:Choice>
          <mc:Fallback>
            <p:blipFill>
              <a:blip r:embed="rId19"/>
              <a:stretch>
                <a:fillRect/>
              </a:stretch>
            </p:blipFill>
          </mc:Fallback>
        </mc:AlternateContent>
        <p:spPr>
          <a:xfrm>
            <a:off x="414188" y="4717627"/>
            <a:ext cx="2569464" cy="2148840"/>
          </a:xfrm>
          <a:prstGeom prst="rect">
            <a:avLst/>
          </a:prstGeom>
        </p:spPr>
      </p:pic>
      <p:sp>
        <p:nvSpPr>
          <p:cNvPr id="39" name="TextBox 38"/>
          <p:cNvSpPr txBox="1"/>
          <p:nvPr/>
        </p:nvSpPr>
        <p:spPr>
          <a:xfrm>
            <a:off x="992721" y="2775621"/>
            <a:ext cx="1860550" cy="246221"/>
          </a:xfrm>
          <a:prstGeom prst="rect">
            <a:avLst/>
          </a:prstGeom>
          <a:solidFill>
            <a:schemeClr val="bg1"/>
          </a:solidFill>
        </p:spPr>
        <p:txBody>
          <a:bodyPr wrap="square" rtlCol="0">
            <a:spAutoFit/>
          </a:bodyPr>
          <a:lstStyle/>
          <a:p>
            <a:r>
              <a:rPr lang="en-US" sz="1000" dirty="0" smtClean="0">
                <a:solidFill>
                  <a:srgbClr val="CF58E6"/>
                </a:solidFill>
              </a:rPr>
              <a:t>IR WINDS     </a:t>
            </a:r>
            <a:r>
              <a:rPr lang="en-US" sz="1000" dirty="0" smtClean="0">
                <a:solidFill>
                  <a:schemeClr val="accent5">
                    <a:lumMod val="60000"/>
                    <a:lumOff val="40000"/>
                  </a:schemeClr>
                </a:solidFill>
              </a:rPr>
              <a:t>SWIR/VIS WINDS</a:t>
            </a:r>
            <a:endParaRPr lang="en-US" sz="1000" dirty="0">
              <a:solidFill>
                <a:schemeClr val="accent5">
                  <a:lumMod val="60000"/>
                  <a:lumOff val="40000"/>
                </a:schemeClr>
              </a:solidFill>
            </a:endParaRPr>
          </a:p>
        </p:txBody>
      </p:sp>
      <p:sp>
        <p:nvSpPr>
          <p:cNvPr id="19" name="Slide Number Placeholder 18"/>
          <p:cNvSpPr>
            <a:spLocks noGrp="1"/>
          </p:cNvSpPr>
          <p:nvPr>
            <p:ph type="sldNum" sz="quarter" idx="12"/>
          </p:nvPr>
        </p:nvSpPr>
        <p:spPr/>
        <p:txBody>
          <a:bodyPr/>
          <a:lstStyle/>
          <a:p>
            <a:fld id="{48140BBE-5578-C34F-8AA8-EA951404730A}" type="slidenum">
              <a:rPr lang="en-US" smtClean="0"/>
              <a:pPr/>
              <a:t>18</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67449"/>
            <a:ext cx="8229600" cy="1143000"/>
          </a:xfrm>
        </p:spPr>
        <p:txBody>
          <a:bodyPr/>
          <a:lstStyle/>
          <a:p>
            <a:r>
              <a:rPr lang="en-US" dirty="0" smtClean="0">
                <a:latin typeface="Optima"/>
              </a:rPr>
              <a:t>Motivation</a:t>
            </a:r>
            <a:endParaRPr lang="en-US" dirty="0">
              <a:latin typeface="Optima"/>
            </a:endParaRPr>
          </a:p>
        </p:txBody>
      </p:sp>
      <p:sp>
        <p:nvSpPr>
          <p:cNvPr id="9" name="TextBox 8"/>
          <p:cNvSpPr txBox="1"/>
          <p:nvPr/>
        </p:nvSpPr>
        <p:spPr>
          <a:xfrm>
            <a:off x="5107084" y="1155454"/>
            <a:ext cx="3283075" cy="2308324"/>
          </a:xfrm>
          <a:prstGeom prst="rect">
            <a:avLst/>
          </a:prstGeom>
          <a:noFill/>
        </p:spPr>
        <p:txBody>
          <a:bodyPr wrap="square" rtlCol="0">
            <a:spAutoFit/>
          </a:bodyPr>
          <a:lstStyle/>
          <a:p>
            <a:r>
              <a:rPr lang="en-US" sz="2400" b="1" dirty="0" smtClean="0"/>
              <a:t>HWRF model upgrades have resulted in steady improvement in </a:t>
            </a:r>
          </a:p>
          <a:p>
            <a:r>
              <a:rPr lang="en-US" sz="2400" b="1" dirty="0" smtClean="0"/>
              <a:t>year-over-year track performance...</a:t>
            </a:r>
          </a:p>
          <a:p>
            <a:endParaRPr lang="en-US" sz="2400" b="1" dirty="0"/>
          </a:p>
        </p:txBody>
      </p:sp>
      <p:pic>
        <p:nvPicPr>
          <p:cNvPr id="11" name="Picture 10"/>
          <p:cNvPicPr>
            <a:picLocks noChangeAspect="1"/>
          </p:cNvPicPr>
          <p:nvPr/>
        </p:nvPicPr>
        <p:blipFill>
          <a:blip r:embed="rId2"/>
          <a:stretch>
            <a:fillRect/>
          </a:stretch>
        </p:blipFill>
        <p:spPr>
          <a:xfrm>
            <a:off x="0" y="979043"/>
            <a:ext cx="4658360" cy="2565400"/>
          </a:xfrm>
          <a:prstGeom prst="rect">
            <a:avLst/>
          </a:prstGeom>
        </p:spPr>
      </p:pic>
      <p:pic>
        <p:nvPicPr>
          <p:cNvPr id="13" name="Picture 12"/>
          <p:cNvPicPr>
            <a:picLocks noChangeAspect="1"/>
          </p:cNvPicPr>
          <p:nvPr/>
        </p:nvPicPr>
        <p:blipFill>
          <a:blip r:embed="rId3"/>
          <a:stretch>
            <a:fillRect/>
          </a:stretch>
        </p:blipFill>
        <p:spPr>
          <a:xfrm>
            <a:off x="213360" y="3637153"/>
            <a:ext cx="4445000" cy="3213100"/>
          </a:xfrm>
          <a:prstGeom prst="rect">
            <a:avLst/>
          </a:prstGeom>
        </p:spPr>
      </p:pic>
      <p:sp>
        <p:nvSpPr>
          <p:cNvPr id="14" name="TextBox 13"/>
          <p:cNvSpPr txBox="1"/>
          <p:nvPr/>
        </p:nvSpPr>
        <p:spPr>
          <a:xfrm>
            <a:off x="5107083" y="4246357"/>
            <a:ext cx="3283075" cy="1107996"/>
          </a:xfrm>
          <a:prstGeom prst="rect">
            <a:avLst/>
          </a:prstGeom>
          <a:noFill/>
        </p:spPr>
        <p:txBody>
          <a:bodyPr wrap="square" rtlCol="0">
            <a:spAutoFit/>
          </a:bodyPr>
          <a:lstStyle/>
          <a:p>
            <a:r>
              <a:rPr lang="en-US" sz="2400" b="1" dirty="0" smtClean="0"/>
              <a:t>…exemplified in 2014 Atlantic results.</a:t>
            </a:r>
          </a:p>
          <a:p>
            <a:endParaRPr lang="en-US" dirty="0"/>
          </a:p>
        </p:txBody>
      </p:sp>
      <p:sp>
        <p:nvSpPr>
          <p:cNvPr id="7" name="Slide Number Placeholder 6"/>
          <p:cNvSpPr>
            <a:spLocks noGrp="1"/>
          </p:cNvSpPr>
          <p:nvPr>
            <p:ph type="sldNum" sz="quarter" idx="12"/>
          </p:nvPr>
        </p:nvSpPr>
        <p:spPr/>
        <p:txBody>
          <a:bodyPr/>
          <a:lstStyle/>
          <a:p>
            <a:fld id="{48140BBE-5578-C34F-8AA8-EA951404730A}" type="slidenum">
              <a:rPr lang="en-US" smtClean="0"/>
              <a:pPr/>
              <a:t>1</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76436"/>
            <a:ext cx="9144000" cy="4525963"/>
          </a:xfrm>
        </p:spPr>
        <p:txBody>
          <a:bodyPr>
            <a:normAutofit fontScale="77500" lnSpcReduction="20000"/>
          </a:bodyPr>
          <a:lstStyle/>
          <a:p>
            <a:r>
              <a:rPr lang="en-US" b="1" dirty="0" smtClean="0">
                <a:solidFill>
                  <a:schemeClr val="tx2"/>
                </a:solidFill>
              </a:rPr>
              <a:t>No harm was done to the patient!!</a:t>
            </a:r>
          </a:p>
          <a:p>
            <a:r>
              <a:rPr lang="en-US" b="1" dirty="0" smtClean="0">
                <a:solidFill>
                  <a:schemeClr val="tx2"/>
                </a:solidFill>
              </a:rPr>
              <a:t>Direct assimilation of AMVs generally yield small HWRF track forecast improvements </a:t>
            </a:r>
            <a:r>
              <a:rPr lang="en-US" b="1" dirty="0" err="1" smtClean="0">
                <a:solidFill>
                  <a:schemeClr val="tx2"/>
                </a:solidFill>
              </a:rPr>
              <a:t>wrt</a:t>
            </a:r>
            <a:r>
              <a:rPr lang="en-US" b="1" dirty="0" smtClean="0">
                <a:solidFill>
                  <a:schemeClr val="tx2"/>
                </a:solidFill>
              </a:rPr>
              <a:t> CTL thru 60 </a:t>
            </a:r>
            <a:r>
              <a:rPr lang="en-US" b="1" dirty="0" err="1" smtClean="0">
                <a:solidFill>
                  <a:schemeClr val="tx2"/>
                </a:solidFill>
              </a:rPr>
              <a:t>hr</a:t>
            </a:r>
            <a:r>
              <a:rPr lang="en-US" b="1" dirty="0" smtClean="0">
                <a:solidFill>
                  <a:schemeClr val="tx2"/>
                </a:solidFill>
              </a:rPr>
              <a:t> for Sandy.</a:t>
            </a:r>
          </a:p>
          <a:p>
            <a:r>
              <a:rPr lang="en-US" b="1" dirty="0" smtClean="0">
                <a:solidFill>
                  <a:schemeClr val="tx2"/>
                </a:solidFill>
              </a:rPr>
              <a:t>AMVs generally improve Sandy intensity (</a:t>
            </a:r>
            <a:r>
              <a:rPr lang="en-US" b="1" dirty="0" err="1" smtClean="0">
                <a:solidFill>
                  <a:schemeClr val="tx2"/>
                </a:solidFill>
              </a:rPr>
              <a:t>Vmax</a:t>
            </a:r>
            <a:r>
              <a:rPr lang="en-US" b="1" dirty="0" smtClean="0">
                <a:solidFill>
                  <a:schemeClr val="tx2"/>
                </a:solidFill>
              </a:rPr>
              <a:t>) forecasts thru 60 </a:t>
            </a:r>
            <a:r>
              <a:rPr lang="en-US" b="1" dirty="0" err="1" smtClean="0">
                <a:solidFill>
                  <a:schemeClr val="tx2"/>
                </a:solidFill>
              </a:rPr>
              <a:t>hr</a:t>
            </a:r>
            <a:r>
              <a:rPr lang="en-US" b="1" dirty="0" smtClean="0">
                <a:solidFill>
                  <a:schemeClr val="tx2"/>
                </a:solidFill>
              </a:rPr>
              <a:t>, and notably improve the intensity bias at most lead times.</a:t>
            </a:r>
          </a:p>
          <a:p>
            <a:r>
              <a:rPr lang="en-US" b="1" dirty="0" smtClean="0">
                <a:solidFill>
                  <a:schemeClr val="tx2"/>
                </a:solidFill>
              </a:rPr>
              <a:t>The AMV experiment results for Sandy are on par with already quite good H214 results (operational HWRF run with all data assimilated including recon drops and TDR, but no direct assimilation of AMVs) for both track and intensity forecasts.</a:t>
            </a:r>
          </a:p>
          <a:p>
            <a:endParaRPr lang="en-US" b="1" dirty="0" smtClean="0">
              <a:solidFill>
                <a:schemeClr val="tx2"/>
              </a:solidFill>
            </a:endParaRPr>
          </a:p>
          <a:p>
            <a:pPr marL="0" indent="0" algn="ctr">
              <a:buNone/>
            </a:pPr>
            <a:r>
              <a:rPr lang="en-US" b="1" dirty="0" smtClean="0">
                <a:solidFill>
                  <a:srgbClr val="C00000"/>
                </a:solidFill>
              </a:rPr>
              <a:t>So, encouraging first results!......but…</a:t>
            </a:r>
          </a:p>
        </p:txBody>
      </p:sp>
      <p:sp>
        <p:nvSpPr>
          <p:cNvPr id="4" name="Title 1"/>
          <p:cNvSpPr>
            <a:spLocks noGrp="1"/>
          </p:cNvSpPr>
          <p:nvPr>
            <p:ph type="title"/>
          </p:nvPr>
        </p:nvSpPr>
        <p:spPr>
          <a:xfrm>
            <a:off x="100361" y="353347"/>
            <a:ext cx="8920976" cy="1143000"/>
          </a:xfrm>
        </p:spPr>
        <p:txBody>
          <a:bodyPr>
            <a:normAutofit fontScale="90000"/>
          </a:bodyPr>
          <a:lstStyle/>
          <a:p>
            <a:r>
              <a:rPr lang="en-US" dirty="0">
                <a:latin typeface="Optima"/>
              </a:rPr>
              <a:t>Direct Assimilation </a:t>
            </a:r>
            <a:r>
              <a:rPr lang="en-US" dirty="0" smtClean="0">
                <a:latin typeface="Optima"/>
              </a:rPr>
              <a:t>of </a:t>
            </a:r>
            <a:r>
              <a:rPr lang="en-US" dirty="0">
                <a:latin typeface="Optima"/>
              </a:rPr>
              <a:t>Satellite-Derived </a:t>
            </a:r>
            <a:r>
              <a:rPr lang="en-US" dirty="0" smtClean="0">
                <a:latin typeface="Optima"/>
              </a:rPr>
              <a:t>AMVs into </a:t>
            </a:r>
            <a:r>
              <a:rPr lang="en-US" dirty="0">
                <a:latin typeface="Optima"/>
              </a:rPr>
              <a:t>HWRF: First </a:t>
            </a:r>
            <a:r>
              <a:rPr lang="en-US" dirty="0" smtClean="0">
                <a:latin typeface="Optima"/>
              </a:rPr>
              <a:t>Results</a:t>
            </a:r>
            <a:br>
              <a:rPr lang="en-US" dirty="0" smtClean="0">
                <a:latin typeface="Optima"/>
              </a:rPr>
            </a:br>
            <a:r>
              <a:rPr lang="en-US" sz="1300" dirty="0">
                <a:latin typeface="Optima"/>
              </a:rPr>
              <a:t/>
            </a:r>
            <a:br>
              <a:rPr lang="en-US" sz="1300" dirty="0">
                <a:latin typeface="Optima"/>
              </a:rPr>
            </a:br>
            <a:r>
              <a:rPr lang="en-US" b="1" dirty="0">
                <a:solidFill>
                  <a:srgbClr val="C00000"/>
                </a:solidFill>
                <a:latin typeface="Optima"/>
              </a:rPr>
              <a:t>Conclusions</a:t>
            </a:r>
          </a:p>
        </p:txBody>
      </p:sp>
      <p:sp>
        <p:nvSpPr>
          <p:cNvPr id="5" name="Slide Number Placeholder 4"/>
          <p:cNvSpPr>
            <a:spLocks noGrp="1"/>
          </p:cNvSpPr>
          <p:nvPr>
            <p:ph type="sldNum" sz="quarter" idx="12"/>
          </p:nvPr>
        </p:nvSpPr>
        <p:spPr/>
        <p:txBody>
          <a:bodyPr/>
          <a:lstStyle/>
          <a:p>
            <a:fld id="{48140BBE-5578-C34F-8AA8-EA951404730A}" type="slidenum">
              <a:rPr lang="en-US" smtClean="0"/>
              <a:pPr/>
              <a:t>19</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963204"/>
            <a:ext cx="9021336" cy="4525963"/>
          </a:xfrm>
        </p:spPr>
        <p:txBody>
          <a:bodyPr>
            <a:noAutofit/>
          </a:bodyPr>
          <a:lstStyle/>
          <a:p>
            <a:r>
              <a:rPr lang="en-US" sz="2400" b="1" dirty="0" smtClean="0">
                <a:solidFill>
                  <a:schemeClr val="tx2"/>
                </a:solidFill>
              </a:rPr>
              <a:t>Sandy: Rerun AMV experiments with </a:t>
            </a:r>
            <a:r>
              <a:rPr lang="en-US" sz="2400" b="1" dirty="0">
                <a:solidFill>
                  <a:schemeClr val="tx2"/>
                </a:solidFill>
              </a:rPr>
              <a:t>observation sets </a:t>
            </a:r>
            <a:r>
              <a:rPr lang="en-US" sz="2400" b="1" dirty="0" smtClean="0">
                <a:solidFill>
                  <a:schemeClr val="tx2"/>
                </a:solidFill>
              </a:rPr>
              <a:t>initially withheld (</a:t>
            </a:r>
            <a:r>
              <a:rPr lang="en-US" sz="2400" b="1" dirty="0">
                <a:solidFill>
                  <a:schemeClr val="tx2"/>
                </a:solidFill>
              </a:rPr>
              <a:t>TDR, </a:t>
            </a:r>
            <a:r>
              <a:rPr lang="en-US" sz="2400" b="1" dirty="0" err="1">
                <a:solidFill>
                  <a:schemeClr val="tx2"/>
                </a:solidFill>
              </a:rPr>
              <a:t>dropsondes</a:t>
            </a:r>
            <a:r>
              <a:rPr lang="en-US" sz="2400" b="1" dirty="0">
                <a:solidFill>
                  <a:schemeClr val="tx2"/>
                </a:solidFill>
              </a:rPr>
              <a:t>, satellite radiances, etc</a:t>
            </a:r>
            <a:r>
              <a:rPr lang="en-US" sz="2400" b="1" dirty="0" smtClean="0">
                <a:solidFill>
                  <a:schemeClr val="tx2"/>
                </a:solidFill>
              </a:rPr>
              <a:t>.)</a:t>
            </a:r>
          </a:p>
          <a:p>
            <a:r>
              <a:rPr lang="en-US" sz="2400" b="1" dirty="0">
                <a:solidFill>
                  <a:schemeClr val="tx2"/>
                </a:solidFill>
              </a:rPr>
              <a:t>Examine output/forecast </a:t>
            </a:r>
            <a:r>
              <a:rPr lang="en-US" sz="2400" b="1" dirty="0" smtClean="0">
                <a:solidFill>
                  <a:schemeClr val="tx2"/>
                </a:solidFill>
              </a:rPr>
              <a:t>fields/increments </a:t>
            </a:r>
            <a:r>
              <a:rPr lang="en-US" sz="2400" b="1" dirty="0">
                <a:solidFill>
                  <a:schemeClr val="tx2"/>
                </a:solidFill>
              </a:rPr>
              <a:t>to help diagnose where AMVs are impacting the TC analysis and subsequent forecasts</a:t>
            </a:r>
          </a:p>
          <a:p>
            <a:r>
              <a:rPr lang="en-US" sz="2400" b="1" dirty="0" smtClean="0">
                <a:solidFill>
                  <a:schemeClr val="tx2"/>
                </a:solidFill>
              </a:rPr>
              <a:t>Increase sample size (TC Gonzalo next, then other cases)</a:t>
            </a:r>
          </a:p>
          <a:p>
            <a:r>
              <a:rPr lang="en-US" sz="2400" b="1" dirty="0" smtClean="0">
                <a:solidFill>
                  <a:schemeClr val="tx2"/>
                </a:solidFill>
              </a:rPr>
              <a:t>Further tuning to optimize AMV DA (vertical </a:t>
            </a:r>
            <a:r>
              <a:rPr lang="en-US" sz="2400" b="1" dirty="0" err="1" smtClean="0">
                <a:solidFill>
                  <a:schemeClr val="tx2"/>
                </a:solidFill>
              </a:rPr>
              <a:t>obs</a:t>
            </a:r>
            <a:r>
              <a:rPr lang="en-US" sz="2400" b="1" dirty="0" smtClean="0">
                <a:solidFill>
                  <a:schemeClr val="tx2"/>
                </a:solidFill>
              </a:rPr>
              <a:t> error, QC, etc.) </a:t>
            </a:r>
          </a:p>
          <a:p>
            <a:r>
              <a:rPr lang="en-US" sz="2400" b="1" dirty="0" smtClean="0">
                <a:solidFill>
                  <a:schemeClr val="tx2"/>
                </a:solidFill>
              </a:rPr>
              <a:t>Hourly FGAT? (should result in better background fields for the high-density AMVs)</a:t>
            </a:r>
          </a:p>
          <a:p>
            <a:r>
              <a:rPr lang="en-US" sz="2400" b="1" dirty="0" smtClean="0">
                <a:solidFill>
                  <a:schemeClr val="tx2"/>
                </a:solidFill>
              </a:rPr>
              <a:t>3-hourly DA cycling? Eventually 1-hourly to maximize AMV impact?</a:t>
            </a:r>
          </a:p>
          <a:p>
            <a:r>
              <a:rPr lang="en-US" sz="2400" b="1" dirty="0" smtClean="0">
                <a:solidFill>
                  <a:schemeClr val="tx2"/>
                </a:solidFill>
              </a:rPr>
              <a:t>Increase spatial domain of AMV </a:t>
            </a:r>
            <a:r>
              <a:rPr lang="en-US" sz="2400" b="1" dirty="0" smtClean="0">
                <a:solidFill>
                  <a:schemeClr val="tx2"/>
                </a:solidFill>
              </a:rPr>
              <a:t>assimilation? (currently limited to HWRF inner domain analysis)</a:t>
            </a:r>
            <a:endParaRPr lang="en-US" sz="2400" b="1" dirty="0" smtClean="0">
              <a:solidFill>
                <a:schemeClr val="tx2"/>
              </a:solidFill>
            </a:endParaRPr>
          </a:p>
        </p:txBody>
      </p:sp>
      <p:sp>
        <p:nvSpPr>
          <p:cNvPr id="4" name="Title 1"/>
          <p:cNvSpPr>
            <a:spLocks noGrp="1"/>
          </p:cNvSpPr>
          <p:nvPr>
            <p:ph type="title"/>
          </p:nvPr>
        </p:nvSpPr>
        <p:spPr>
          <a:xfrm>
            <a:off x="133815" y="386801"/>
            <a:ext cx="8887522" cy="1143000"/>
          </a:xfrm>
        </p:spPr>
        <p:txBody>
          <a:bodyPr>
            <a:normAutofit fontScale="90000"/>
          </a:bodyPr>
          <a:lstStyle/>
          <a:p>
            <a:r>
              <a:rPr lang="en-US" dirty="0">
                <a:latin typeface="Optima"/>
              </a:rPr>
              <a:t>Direct Assimilation of Satellite-Derived AMVs into HWRF: First Results</a:t>
            </a:r>
            <a:br>
              <a:rPr lang="en-US" dirty="0">
                <a:latin typeface="Optima"/>
              </a:rPr>
            </a:br>
            <a:r>
              <a:rPr lang="en-US" sz="1300" dirty="0">
                <a:latin typeface="Optima"/>
              </a:rPr>
              <a:t/>
            </a:r>
            <a:br>
              <a:rPr lang="en-US" sz="1300" dirty="0">
                <a:latin typeface="Optima"/>
              </a:rPr>
            </a:br>
            <a:r>
              <a:rPr lang="en-US" sz="3600" b="1" dirty="0" smtClean="0">
                <a:solidFill>
                  <a:srgbClr val="C00000"/>
                </a:solidFill>
                <a:latin typeface="Optima"/>
              </a:rPr>
              <a:t>…More Work Ahead</a:t>
            </a:r>
            <a:endParaRPr lang="en-US" sz="3600" b="1" dirty="0">
              <a:solidFill>
                <a:srgbClr val="C00000"/>
              </a:solidFill>
              <a:latin typeface="Optima"/>
            </a:endParaRPr>
          </a:p>
        </p:txBody>
      </p:sp>
      <p:sp>
        <p:nvSpPr>
          <p:cNvPr id="5" name="Slide Number Placeholder 4"/>
          <p:cNvSpPr>
            <a:spLocks noGrp="1"/>
          </p:cNvSpPr>
          <p:nvPr>
            <p:ph type="sldNum" sz="quarter" idx="12"/>
          </p:nvPr>
        </p:nvSpPr>
        <p:spPr/>
        <p:txBody>
          <a:bodyPr/>
          <a:lstStyle/>
          <a:p>
            <a:fld id="{48140BBE-5578-C34F-8AA8-EA951404730A}" type="slidenum">
              <a:rPr lang="en-US" smtClean="0"/>
              <a:pPr/>
              <a:t>20</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andy.A2012301.1830.2km.jpg"/>
          <p:cNvPicPr>
            <a:picLocks noChangeAspect="1"/>
          </p:cNvPicPr>
          <p:nvPr/>
        </p:nvPicPr>
        <p:blipFill>
          <a:blip r:embed="rId2">
            <a:alphaModFix amt="40000"/>
          </a:blip>
          <a:stretch>
            <a:fillRect/>
          </a:stretch>
        </p:blipFill>
        <p:spPr>
          <a:xfrm>
            <a:off x="0" y="0"/>
            <a:ext cx="9143999" cy="6858000"/>
          </a:xfrm>
          <a:prstGeom prst="rect">
            <a:avLst/>
          </a:prstGeom>
        </p:spPr>
      </p:pic>
      <p:sp>
        <p:nvSpPr>
          <p:cNvPr id="2" name="Title 1"/>
          <p:cNvSpPr>
            <a:spLocks noGrp="1"/>
          </p:cNvSpPr>
          <p:nvPr>
            <p:ph type="ctrTitle"/>
          </p:nvPr>
        </p:nvSpPr>
        <p:spPr>
          <a:xfrm>
            <a:off x="190718" y="752754"/>
            <a:ext cx="8751171" cy="1470025"/>
          </a:xfrm>
        </p:spPr>
        <p:txBody>
          <a:bodyPr>
            <a:normAutofit fontScale="90000"/>
          </a:bodyPr>
          <a:lstStyle/>
          <a:p>
            <a:r>
              <a:rPr lang="en-US" dirty="0" smtClean="0">
                <a:latin typeface="Optima"/>
              </a:rPr>
              <a:t>Direct Assimilation </a:t>
            </a:r>
            <a:br>
              <a:rPr lang="en-US" dirty="0" smtClean="0">
                <a:latin typeface="Optima"/>
              </a:rPr>
            </a:br>
            <a:r>
              <a:rPr lang="en-US" dirty="0" smtClean="0">
                <a:latin typeface="Optima"/>
              </a:rPr>
              <a:t>of Satellite-Derived </a:t>
            </a:r>
            <a:r>
              <a:rPr lang="en-US" dirty="0" err="1" smtClean="0">
                <a:latin typeface="Optima"/>
              </a:rPr>
              <a:t>AMVs</a:t>
            </a:r>
            <a:r>
              <a:rPr lang="en-US" dirty="0" smtClean="0">
                <a:latin typeface="Optima"/>
              </a:rPr>
              <a:t> </a:t>
            </a:r>
            <a:br>
              <a:rPr lang="en-US" dirty="0" smtClean="0">
                <a:latin typeface="Optima"/>
              </a:rPr>
            </a:br>
            <a:r>
              <a:rPr lang="en-US" dirty="0" smtClean="0">
                <a:latin typeface="Optima"/>
              </a:rPr>
              <a:t>into HWRF: First Results</a:t>
            </a:r>
            <a:endParaRPr lang="en-US" dirty="0">
              <a:latin typeface="Optima"/>
            </a:endParaRPr>
          </a:p>
        </p:txBody>
      </p:sp>
      <p:sp>
        <p:nvSpPr>
          <p:cNvPr id="3" name="Subtitle 2"/>
          <p:cNvSpPr>
            <a:spLocks noGrp="1"/>
          </p:cNvSpPr>
          <p:nvPr>
            <p:ph type="subTitle" idx="1"/>
          </p:nvPr>
        </p:nvSpPr>
        <p:spPr>
          <a:xfrm>
            <a:off x="1177125" y="2754671"/>
            <a:ext cx="6789747" cy="1752600"/>
          </a:xfrm>
        </p:spPr>
        <p:txBody>
          <a:bodyPr/>
          <a:lstStyle/>
          <a:p>
            <a:r>
              <a:rPr lang="en-US" b="1" dirty="0" smtClean="0">
                <a:solidFill>
                  <a:srgbClr val="C00000"/>
                </a:solidFill>
              </a:rPr>
              <a:t>William E. Lewis</a:t>
            </a:r>
            <a:r>
              <a:rPr lang="en-US" b="1" baseline="30000" dirty="0" smtClean="0">
                <a:solidFill>
                  <a:srgbClr val="C00000"/>
                </a:solidFill>
              </a:rPr>
              <a:t>*</a:t>
            </a:r>
            <a:r>
              <a:rPr lang="en-US" b="1" dirty="0" smtClean="0">
                <a:solidFill>
                  <a:srgbClr val="C00000"/>
                </a:solidFill>
              </a:rPr>
              <a:t>, Christopher </a:t>
            </a:r>
            <a:r>
              <a:rPr lang="en-US" b="1" dirty="0" err="1" smtClean="0">
                <a:solidFill>
                  <a:srgbClr val="C00000"/>
                </a:solidFill>
              </a:rPr>
              <a:t>Velden</a:t>
            </a:r>
            <a:r>
              <a:rPr lang="en-US" b="1" baseline="30000" dirty="0" smtClean="0">
                <a:solidFill>
                  <a:srgbClr val="C00000"/>
                </a:solidFill>
              </a:rPr>
              <a:t>*</a:t>
            </a:r>
          </a:p>
          <a:p>
            <a:r>
              <a:rPr lang="en-US" b="1" dirty="0" smtClean="0">
                <a:solidFill>
                  <a:srgbClr val="C00000"/>
                </a:solidFill>
              </a:rPr>
              <a:t>Vijay Tallapragada</a:t>
            </a:r>
            <a:r>
              <a:rPr lang="en-US" b="1" baseline="30000" dirty="0" smtClean="0">
                <a:solidFill>
                  <a:srgbClr val="C00000"/>
                </a:solidFill>
              </a:rPr>
              <a:t>†</a:t>
            </a:r>
            <a:r>
              <a:rPr lang="en-US" b="1" dirty="0" smtClean="0">
                <a:solidFill>
                  <a:srgbClr val="C00000"/>
                </a:solidFill>
              </a:rPr>
              <a:t>, Jaime Daniels</a:t>
            </a:r>
            <a:r>
              <a:rPr lang="en-US" b="1" baseline="30000" dirty="0" smtClean="0">
                <a:solidFill>
                  <a:srgbClr val="C00000"/>
                </a:solidFill>
              </a:rPr>
              <a:t>‡</a:t>
            </a:r>
            <a:endParaRPr lang="en-US" b="1" baseline="30000" dirty="0">
              <a:solidFill>
                <a:srgbClr val="C00000"/>
              </a:solidFill>
            </a:endParaRPr>
          </a:p>
        </p:txBody>
      </p:sp>
      <p:sp>
        <p:nvSpPr>
          <p:cNvPr id="4" name="TextBox 3"/>
          <p:cNvSpPr txBox="1"/>
          <p:nvPr/>
        </p:nvSpPr>
        <p:spPr>
          <a:xfrm>
            <a:off x="2454304" y="3953273"/>
            <a:ext cx="4235390" cy="1107996"/>
          </a:xfrm>
          <a:prstGeom prst="rect">
            <a:avLst/>
          </a:prstGeom>
          <a:noFill/>
        </p:spPr>
        <p:txBody>
          <a:bodyPr wrap="none" rtlCol="0">
            <a:spAutoFit/>
          </a:bodyPr>
          <a:lstStyle/>
          <a:p>
            <a:r>
              <a:rPr lang="en-US" sz="1600" dirty="0" smtClean="0"/>
              <a:t>* SSEC/CIMSS (University of Wisconsin-Madison)</a:t>
            </a:r>
          </a:p>
          <a:p>
            <a:r>
              <a:rPr lang="en-US" sz="1600" baseline="30000" dirty="0" smtClean="0"/>
              <a:t>†  </a:t>
            </a:r>
            <a:r>
              <a:rPr lang="en-US" sz="1600" dirty="0" smtClean="0"/>
              <a:t>NOAA EMC</a:t>
            </a:r>
            <a:endParaRPr lang="en-US" sz="1600" baseline="30000" dirty="0" smtClean="0"/>
          </a:p>
          <a:p>
            <a:r>
              <a:rPr lang="en-US" sz="1600" baseline="30000" dirty="0" smtClean="0"/>
              <a:t>‡  </a:t>
            </a:r>
            <a:r>
              <a:rPr lang="en-US" sz="1600" dirty="0" smtClean="0"/>
              <a:t>NOAA STAR</a:t>
            </a:r>
          </a:p>
          <a:p>
            <a:endParaRPr lang="en-US" dirty="0"/>
          </a:p>
        </p:txBody>
      </p:sp>
      <p:sp>
        <p:nvSpPr>
          <p:cNvPr id="7" name="TextBox 6"/>
          <p:cNvSpPr txBox="1"/>
          <p:nvPr/>
        </p:nvSpPr>
        <p:spPr>
          <a:xfrm>
            <a:off x="1797767" y="6150114"/>
            <a:ext cx="5672900" cy="707886"/>
          </a:xfrm>
          <a:prstGeom prst="rect">
            <a:avLst/>
          </a:prstGeom>
          <a:noFill/>
        </p:spPr>
        <p:txBody>
          <a:bodyPr wrap="none" rtlCol="0">
            <a:spAutoFit/>
          </a:bodyPr>
          <a:lstStyle/>
          <a:p>
            <a:pPr algn="ctr"/>
            <a:r>
              <a:rPr lang="en-US" sz="2000" b="1" i="1" dirty="0"/>
              <a:t>Research sponsors: HFIP and GOES-R Risk Reduction</a:t>
            </a:r>
          </a:p>
          <a:p>
            <a:pPr algn="ctr"/>
            <a:endParaRPr lang="en-US" sz="2000" dirty="0">
              <a:latin typeface="Optima"/>
            </a:endParaRPr>
          </a:p>
        </p:txBody>
      </p:sp>
      <p:sp>
        <p:nvSpPr>
          <p:cNvPr id="6" name="TextBox 5"/>
          <p:cNvSpPr txBox="1"/>
          <p:nvPr/>
        </p:nvSpPr>
        <p:spPr>
          <a:xfrm>
            <a:off x="3190875" y="5004226"/>
            <a:ext cx="3039102" cy="830997"/>
          </a:xfrm>
          <a:prstGeom prst="rect">
            <a:avLst/>
          </a:prstGeom>
          <a:noFill/>
        </p:spPr>
        <p:txBody>
          <a:bodyPr wrap="none" rtlCol="0">
            <a:spAutoFit/>
          </a:bodyPr>
          <a:lstStyle/>
          <a:p>
            <a:r>
              <a:rPr lang="en-US" sz="4800" b="1" dirty="0" smtClean="0">
                <a:solidFill>
                  <a:srgbClr val="C00000"/>
                </a:solidFill>
              </a:rPr>
              <a:t>Questions?</a:t>
            </a:r>
            <a:endParaRPr lang="en-US" sz="4800" b="1" dirty="0">
              <a:solidFill>
                <a:srgbClr val="C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535976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457199" y="-198183"/>
            <a:ext cx="8229600" cy="1143000"/>
          </a:xfrm>
        </p:spPr>
        <p:txBody>
          <a:bodyPr/>
          <a:lstStyle/>
          <a:p>
            <a:r>
              <a:rPr lang="en-US" dirty="0" smtClean="0">
                <a:latin typeface="Optima"/>
              </a:rPr>
              <a:t>Motivation</a:t>
            </a:r>
            <a:endParaRPr lang="en-US" dirty="0">
              <a:latin typeface="Optima"/>
            </a:endParaRPr>
          </a:p>
        </p:txBody>
      </p:sp>
      <p:pic>
        <p:nvPicPr>
          <p:cNvPr id="5" name="Picture 4"/>
          <p:cNvPicPr>
            <a:picLocks noChangeAspect="1"/>
          </p:cNvPicPr>
          <p:nvPr/>
        </p:nvPicPr>
        <p:blipFill>
          <a:blip r:embed="rId2"/>
          <a:stretch>
            <a:fillRect/>
          </a:stretch>
        </p:blipFill>
        <p:spPr>
          <a:xfrm>
            <a:off x="268837" y="3805873"/>
            <a:ext cx="4178300" cy="3020314"/>
          </a:xfrm>
          <a:prstGeom prst="rect">
            <a:avLst/>
          </a:prstGeom>
        </p:spPr>
      </p:pic>
      <p:pic>
        <p:nvPicPr>
          <p:cNvPr id="6" name="Picture 5"/>
          <p:cNvPicPr>
            <a:picLocks noChangeAspect="1"/>
          </p:cNvPicPr>
          <p:nvPr/>
        </p:nvPicPr>
        <p:blipFill>
          <a:blip r:embed="rId3"/>
          <a:stretch>
            <a:fillRect/>
          </a:stretch>
        </p:blipFill>
        <p:spPr>
          <a:xfrm>
            <a:off x="122220" y="944817"/>
            <a:ext cx="4449779" cy="2795508"/>
          </a:xfrm>
          <a:prstGeom prst="rect">
            <a:avLst/>
          </a:prstGeom>
        </p:spPr>
      </p:pic>
      <p:sp>
        <p:nvSpPr>
          <p:cNvPr id="7" name="Oval 6"/>
          <p:cNvSpPr>
            <a:spLocks noChangeAspect="1"/>
          </p:cNvSpPr>
          <p:nvPr/>
        </p:nvSpPr>
        <p:spPr>
          <a:xfrm rot="1471606">
            <a:off x="883579" y="2061941"/>
            <a:ext cx="503502" cy="1186986"/>
          </a:xfrm>
          <a:prstGeom prst="ellipse">
            <a:avLst/>
          </a:prstGeom>
          <a:noFill/>
          <a:ln w="38100">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705265" y="4346534"/>
            <a:ext cx="4217093" cy="1938992"/>
          </a:xfrm>
          <a:prstGeom prst="rect">
            <a:avLst/>
          </a:prstGeom>
          <a:solidFill>
            <a:schemeClr val="tx2">
              <a:lumMod val="20000"/>
              <a:lumOff val="80000"/>
            </a:schemeClr>
          </a:solidFill>
          <a:ln>
            <a:solidFill>
              <a:schemeClr val="tx1"/>
            </a:solidFill>
          </a:ln>
        </p:spPr>
        <p:txBody>
          <a:bodyPr wrap="square" rtlCol="0">
            <a:spAutoFit/>
          </a:bodyPr>
          <a:lstStyle/>
          <a:p>
            <a:r>
              <a:rPr lang="en-US" sz="2400" b="1" i="1" dirty="0" smtClean="0"/>
              <a:t>Observations at the vortex scale, available at (hourly)</a:t>
            </a:r>
            <a:r>
              <a:rPr lang="en-US" sz="2400" b="1" i="1" baseline="30000" dirty="0" smtClean="0"/>
              <a:t>-1</a:t>
            </a:r>
            <a:r>
              <a:rPr lang="en-US" sz="2400" b="1" i="1" dirty="0" smtClean="0"/>
              <a:t> or greater frequency, around the clock with continuous DA cycling, would be desirable...</a:t>
            </a:r>
            <a:endParaRPr lang="en-US" dirty="0"/>
          </a:p>
        </p:txBody>
      </p:sp>
      <p:sp>
        <p:nvSpPr>
          <p:cNvPr id="9" name="TextBox 8"/>
          <p:cNvSpPr txBox="1"/>
          <p:nvPr/>
        </p:nvSpPr>
        <p:spPr>
          <a:xfrm>
            <a:off x="4705266" y="941319"/>
            <a:ext cx="4438734" cy="3046988"/>
          </a:xfrm>
          <a:prstGeom prst="rect">
            <a:avLst/>
          </a:prstGeom>
          <a:noFill/>
        </p:spPr>
        <p:txBody>
          <a:bodyPr wrap="square" rtlCol="0">
            <a:spAutoFit/>
          </a:bodyPr>
          <a:lstStyle/>
          <a:p>
            <a:r>
              <a:rPr lang="en-US" sz="2400" b="1" dirty="0" smtClean="0"/>
              <a:t>However, intensity results have yet to catch up (</a:t>
            </a:r>
            <a:r>
              <a:rPr lang="en-US" sz="2400" b="1" i="1" dirty="0" smtClean="0">
                <a:solidFill>
                  <a:srgbClr val="3366FF"/>
                </a:solidFill>
              </a:rPr>
              <a:t>0-24 hr skill remains negative w.r.t. SHIFOR, </a:t>
            </a:r>
          </a:p>
          <a:p>
            <a:r>
              <a:rPr lang="en-US" sz="2400" b="1" i="1" dirty="0" smtClean="0">
                <a:solidFill>
                  <a:srgbClr val="3366FF"/>
                </a:solidFill>
              </a:rPr>
              <a:t>and improvement has been rather sluggish compared to other lead times</a:t>
            </a:r>
            <a:r>
              <a:rPr lang="en-US" sz="2400" b="1" dirty="0" smtClean="0"/>
              <a:t>). This highlights</a:t>
            </a:r>
          </a:p>
          <a:p>
            <a:r>
              <a:rPr lang="en-US" sz="2400" b="1" dirty="0"/>
              <a:t>t</a:t>
            </a:r>
            <a:r>
              <a:rPr lang="en-US" sz="2400" b="1" dirty="0" smtClean="0"/>
              <a:t>he importance of TC initialization.</a:t>
            </a:r>
            <a:endParaRPr lang="en-US" sz="2400" b="1" dirty="0"/>
          </a:p>
        </p:txBody>
      </p:sp>
      <p:sp>
        <p:nvSpPr>
          <p:cNvPr id="10" name="Slide Number Placeholder 9"/>
          <p:cNvSpPr>
            <a:spLocks noGrp="1"/>
          </p:cNvSpPr>
          <p:nvPr>
            <p:ph type="sldNum" sz="quarter" idx="12"/>
          </p:nvPr>
        </p:nvSpPr>
        <p:spPr/>
        <p:txBody>
          <a:bodyPr/>
          <a:lstStyle/>
          <a:p>
            <a:fld id="{48140BBE-5578-C34F-8AA8-EA951404730A}" type="slidenum">
              <a:rPr lang="en-US" smtClean="0"/>
              <a:pPr/>
              <a:t>2</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
            <a:ext cx="8229600" cy="1143000"/>
          </a:xfrm>
        </p:spPr>
        <p:txBody>
          <a:bodyPr>
            <a:normAutofit fontScale="90000"/>
          </a:bodyPr>
          <a:lstStyle/>
          <a:p>
            <a:r>
              <a:rPr lang="en-US" dirty="0" smtClean="0">
                <a:latin typeface="Optima"/>
              </a:rPr>
              <a:t>Satellite-Derived Atmospheric Motion Vectors (AMVs)</a:t>
            </a:r>
            <a:endParaRPr lang="en-US" dirty="0">
              <a:latin typeface="Optima"/>
            </a:endParaRPr>
          </a:p>
        </p:txBody>
      </p:sp>
      <p:grpSp>
        <p:nvGrpSpPr>
          <p:cNvPr id="5" name="Group 4"/>
          <p:cNvGrpSpPr/>
          <p:nvPr/>
        </p:nvGrpSpPr>
        <p:grpSpPr>
          <a:xfrm>
            <a:off x="0" y="1769120"/>
            <a:ext cx="9144000" cy="4346059"/>
            <a:chOff x="0" y="919161"/>
            <a:chExt cx="9144000" cy="5120640"/>
          </a:xfrm>
        </p:grpSpPr>
        <p:pic>
          <p:nvPicPr>
            <p:cNvPr id="6" name="Picture 5"/>
            <p:cNvPicPr>
              <a:picLocks/>
            </p:cNvPicPr>
            <p:nvPr/>
          </p:nvPicPr>
          <p:blipFill>
            <a:blip r:embed="rId2"/>
            <a:stretch>
              <a:fillRect/>
            </a:stretch>
          </p:blipFill>
          <p:spPr>
            <a:xfrm>
              <a:off x="0" y="944562"/>
              <a:ext cx="4937760" cy="4937760"/>
            </a:xfrm>
            <a:prstGeom prst="rect">
              <a:avLst/>
            </a:prstGeom>
          </p:spPr>
        </p:pic>
        <p:pic>
          <p:nvPicPr>
            <p:cNvPr id="7" name="Picture 6" descr="OBSPLOT_2008091018.eps"/>
            <p:cNvPicPr>
              <a:picLocks/>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114800" y="919161"/>
              <a:ext cx="5029200" cy="5120640"/>
            </a:xfrm>
            <a:prstGeom prst="rect">
              <a:avLst/>
            </a:prstGeom>
          </p:spPr>
        </p:pic>
      </p:grpSp>
      <p:sp>
        <p:nvSpPr>
          <p:cNvPr id="8" name="TextBox 7"/>
          <p:cNvSpPr txBox="1"/>
          <p:nvPr/>
        </p:nvSpPr>
        <p:spPr>
          <a:xfrm>
            <a:off x="4582563" y="6115179"/>
            <a:ext cx="4547399" cy="646331"/>
          </a:xfrm>
          <a:prstGeom prst="rect">
            <a:avLst/>
          </a:prstGeom>
          <a:noFill/>
        </p:spPr>
        <p:txBody>
          <a:bodyPr wrap="none" rtlCol="0">
            <a:spAutoFit/>
          </a:bodyPr>
          <a:lstStyle/>
          <a:p>
            <a:r>
              <a:rPr lang="en-US" b="1" dirty="0" smtClean="0"/>
              <a:t>        Example rapid-scan AMV plot for Ike </a:t>
            </a:r>
          </a:p>
          <a:p>
            <a:r>
              <a:rPr lang="en-US" b="1" dirty="0" smtClean="0">
                <a:solidFill>
                  <a:srgbClr val="FF0000"/>
                </a:solidFill>
              </a:rPr>
              <a:t>P ≤ 350 hPa    </a:t>
            </a:r>
            <a:r>
              <a:rPr lang="en-US" b="1" dirty="0" smtClean="0">
                <a:solidFill>
                  <a:srgbClr val="22F930"/>
                </a:solidFill>
              </a:rPr>
              <a:t>350 &lt; P ≤ 800 hPa     </a:t>
            </a:r>
            <a:r>
              <a:rPr lang="en-US" b="1" dirty="0" smtClean="0">
                <a:solidFill>
                  <a:srgbClr val="0000FF"/>
                </a:solidFill>
              </a:rPr>
              <a:t>P &gt; 800 hPa</a:t>
            </a:r>
            <a:endParaRPr lang="en-US" b="1" dirty="0">
              <a:solidFill>
                <a:srgbClr val="0000FF"/>
              </a:solidFill>
            </a:endParaRPr>
          </a:p>
        </p:txBody>
      </p:sp>
      <p:sp>
        <p:nvSpPr>
          <p:cNvPr id="10" name="TextBox 9"/>
          <p:cNvSpPr txBox="1"/>
          <p:nvPr/>
        </p:nvSpPr>
        <p:spPr>
          <a:xfrm>
            <a:off x="2026143" y="1239869"/>
            <a:ext cx="4886274" cy="400110"/>
          </a:xfrm>
          <a:prstGeom prst="rect">
            <a:avLst/>
          </a:prstGeom>
          <a:noFill/>
        </p:spPr>
        <p:txBody>
          <a:bodyPr wrap="none" rtlCol="0">
            <a:spAutoFit/>
          </a:bodyPr>
          <a:lstStyle/>
          <a:p>
            <a:r>
              <a:rPr lang="en-US" sz="2000" b="1" i="1" dirty="0" smtClean="0">
                <a:solidFill>
                  <a:srgbClr val="C00000"/>
                </a:solidFill>
              </a:rPr>
              <a:t>…have the potential to address such criteria.</a:t>
            </a:r>
            <a:endParaRPr lang="en-US" sz="2000" b="1" i="1" dirty="0">
              <a:solidFill>
                <a:srgbClr val="C00000"/>
              </a:solidFill>
            </a:endParaRPr>
          </a:p>
        </p:txBody>
      </p:sp>
      <p:sp>
        <p:nvSpPr>
          <p:cNvPr id="3" name="TextBox 2"/>
          <p:cNvSpPr txBox="1"/>
          <p:nvPr/>
        </p:nvSpPr>
        <p:spPr>
          <a:xfrm>
            <a:off x="880946" y="6108338"/>
            <a:ext cx="2119876" cy="369332"/>
          </a:xfrm>
          <a:prstGeom prst="rect">
            <a:avLst/>
          </a:prstGeom>
          <a:noFill/>
        </p:spPr>
        <p:txBody>
          <a:bodyPr wrap="none" rtlCol="0">
            <a:spAutoFit/>
          </a:bodyPr>
          <a:lstStyle/>
          <a:p>
            <a:r>
              <a:rPr lang="en-US" b="1" dirty="0" smtClean="0"/>
              <a:t>Hurricane Ike (2008)</a:t>
            </a:r>
            <a:endParaRPr lang="en-US" b="1" dirty="0"/>
          </a:p>
        </p:txBody>
      </p:sp>
      <p:sp>
        <p:nvSpPr>
          <p:cNvPr id="9" name="Slide Number Placeholder 8"/>
          <p:cNvSpPr>
            <a:spLocks noGrp="1"/>
          </p:cNvSpPr>
          <p:nvPr>
            <p:ph type="sldNum" sz="quarter" idx="12"/>
          </p:nvPr>
        </p:nvSpPr>
        <p:spPr/>
        <p:txBody>
          <a:bodyPr/>
          <a:lstStyle/>
          <a:p>
            <a:fld id="{48140BBE-5578-C34F-8AA8-EA951404730A}" type="slidenum">
              <a:rPr lang="en-US" smtClean="0"/>
              <a:pPr/>
              <a:t>3</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Title 1"/>
          <p:cNvSpPr>
            <a:spLocks noGrp="1"/>
          </p:cNvSpPr>
          <p:nvPr>
            <p:ph type="title"/>
          </p:nvPr>
        </p:nvSpPr>
        <p:spPr>
          <a:xfrm>
            <a:off x="1" y="-120497"/>
            <a:ext cx="9143999" cy="1143000"/>
          </a:xfrm>
        </p:spPr>
        <p:txBody>
          <a:bodyPr/>
          <a:lstStyle/>
          <a:p>
            <a:r>
              <a:rPr lang="en-US" sz="3600" b="1" dirty="0" smtClean="0">
                <a:solidFill>
                  <a:srgbClr val="3333CC"/>
                </a:solidFill>
              </a:rPr>
              <a:t>Recent Research </a:t>
            </a:r>
            <a:br>
              <a:rPr lang="en-US" sz="3600" b="1" dirty="0" smtClean="0">
                <a:solidFill>
                  <a:srgbClr val="3333CC"/>
                </a:solidFill>
              </a:rPr>
            </a:br>
            <a:r>
              <a:rPr lang="en-US" sz="2000" b="1" i="1" dirty="0" smtClean="0">
                <a:solidFill>
                  <a:srgbClr val="3333CC"/>
                </a:solidFill>
              </a:rPr>
              <a:t>(Wu, </a:t>
            </a:r>
            <a:r>
              <a:rPr lang="en-US" sz="2000" b="1" i="1" dirty="0" err="1" smtClean="0">
                <a:solidFill>
                  <a:srgbClr val="3333CC"/>
                </a:solidFill>
              </a:rPr>
              <a:t>Velden</a:t>
            </a:r>
            <a:r>
              <a:rPr lang="en-US" sz="2000" b="1" i="1" dirty="0" smtClean="0">
                <a:solidFill>
                  <a:srgbClr val="3333CC"/>
                </a:solidFill>
              </a:rPr>
              <a:t> and </a:t>
            </a:r>
            <a:r>
              <a:rPr lang="en-US" sz="2000" b="1" i="1" dirty="0" err="1" smtClean="0">
                <a:solidFill>
                  <a:srgbClr val="3333CC"/>
                </a:solidFill>
              </a:rPr>
              <a:t>Majumdar</a:t>
            </a:r>
            <a:r>
              <a:rPr lang="en-US" sz="2000" b="1" i="1" dirty="0" smtClean="0">
                <a:solidFill>
                  <a:srgbClr val="3333CC"/>
                </a:solidFill>
              </a:rPr>
              <a:t>, 2014 - MWR)      </a:t>
            </a:r>
          </a:p>
        </p:txBody>
      </p:sp>
      <p:pic>
        <p:nvPicPr>
          <p:cNvPr id="6" name="Picture 4" descr="track_ike.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4525" b="48889"/>
          <a:stretch>
            <a:fillRect/>
          </a:stretch>
        </p:blipFill>
        <p:spPr bwMode="auto">
          <a:xfrm rot="5400000">
            <a:off x="2236169" y="-386451"/>
            <a:ext cx="4440550" cy="732524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Rectangle 2"/>
          <p:cNvSpPr/>
          <p:nvPr/>
        </p:nvSpPr>
        <p:spPr>
          <a:xfrm>
            <a:off x="1836463" y="913663"/>
            <a:ext cx="5239961" cy="523220"/>
          </a:xfrm>
          <a:prstGeom prst="rect">
            <a:avLst/>
          </a:prstGeom>
        </p:spPr>
        <p:txBody>
          <a:bodyPr wrap="none">
            <a:spAutoFit/>
          </a:bodyPr>
          <a:lstStyle/>
          <a:p>
            <a:r>
              <a:rPr lang="en-US" sz="2800" b="1" dirty="0" smtClean="0">
                <a:latin typeface="Times New Roman" pitchFamily="18" charset="0"/>
                <a:cs typeface="Times New Roman" pitchFamily="18" charset="0"/>
              </a:rPr>
              <a:t>Hurricane Ike Intensity Analyses</a:t>
            </a:r>
            <a:endParaRPr lang="en-US" sz="2800" b="1" dirty="0">
              <a:latin typeface="Times New Roman" pitchFamily="18" charset="0"/>
              <a:cs typeface="Times New Roman" pitchFamily="18" charset="0"/>
            </a:endParaRPr>
          </a:p>
        </p:txBody>
      </p:sp>
      <p:sp>
        <p:nvSpPr>
          <p:cNvPr id="4" name="Rectangle 3"/>
          <p:cNvSpPr/>
          <p:nvPr/>
        </p:nvSpPr>
        <p:spPr>
          <a:xfrm>
            <a:off x="251209" y="5388098"/>
            <a:ext cx="8762161" cy="1200329"/>
          </a:xfrm>
          <a:prstGeom prst="rect">
            <a:avLst/>
          </a:prstGeom>
        </p:spPr>
        <p:txBody>
          <a:bodyPr wrap="square">
            <a:spAutoFit/>
          </a:bodyPr>
          <a:lstStyle/>
          <a:p>
            <a:pPr algn="ctr"/>
            <a:r>
              <a:rPr lang="en-US" sz="2400" b="1" i="1" kern="0" dirty="0">
                <a:latin typeface="Times New Roman" pitchFamily="18" charset="0"/>
                <a:ea typeface="宋体"/>
                <a:cs typeface="Times New Roman" pitchFamily="18" charset="0"/>
              </a:rPr>
              <a:t>Assimilation of the </a:t>
            </a:r>
            <a:r>
              <a:rPr lang="en-US" sz="2400" b="1" i="1" kern="0" dirty="0" smtClean="0">
                <a:solidFill>
                  <a:srgbClr val="00B050"/>
                </a:solidFill>
                <a:latin typeface="Times New Roman" pitchFamily="18" charset="0"/>
                <a:ea typeface="宋体"/>
                <a:cs typeface="Times New Roman" pitchFamily="18" charset="0"/>
              </a:rPr>
              <a:t>GOES rapid-scan (RS) AMVs </a:t>
            </a:r>
            <a:r>
              <a:rPr lang="en-US" sz="2400" b="1" i="1" kern="0" dirty="0">
                <a:latin typeface="Times New Roman" pitchFamily="18" charset="0"/>
                <a:ea typeface="宋体"/>
                <a:cs typeface="Times New Roman" pitchFamily="18" charset="0"/>
              </a:rPr>
              <a:t>into the </a:t>
            </a:r>
            <a:r>
              <a:rPr lang="en-US" sz="2400" b="1" i="1" kern="0" dirty="0" err="1">
                <a:latin typeface="Times New Roman" pitchFamily="18" charset="0"/>
                <a:ea typeface="宋体"/>
                <a:cs typeface="Times New Roman" pitchFamily="18" charset="0"/>
              </a:rPr>
              <a:t>mesoscale</a:t>
            </a:r>
            <a:r>
              <a:rPr lang="en-US" sz="2400" b="1" i="1" kern="0" dirty="0">
                <a:latin typeface="Times New Roman" pitchFamily="18" charset="0"/>
                <a:ea typeface="宋体"/>
                <a:cs typeface="Times New Roman" pitchFamily="18" charset="0"/>
              </a:rPr>
              <a:t> DART/WRF system </a:t>
            </a:r>
            <a:r>
              <a:rPr lang="en-US" sz="2400" b="1" i="1" kern="0" dirty="0" smtClean="0">
                <a:latin typeface="Times New Roman" pitchFamily="18" charset="0"/>
                <a:ea typeface="宋体"/>
                <a:cs typeface="Times New Roman" pitchFamily="18" charset="0"/>
              </a:rPr>
              <a:t>--- initial analyses </a:t>
            </a:r>
            <a:r>
              <a:rPr lang="en-US" sz="2400" b="1" i="1" kern="0" dirty="0">
                <a:latin typeface="Times New Roman" pitchFamily="18" charset="0"/>
                <a:ea typeface="宋体"/>
                <a:cs typeface="Times New Roman" pitchFamily="18" charset="0"/>
              </a:rPr>
              <a:t>of </a:t>
            </a:r>
            <a:r>
              <a:rPr lang="en-US" sz="2400" b="1" i="1" kern="0" dirty="0">
                <a:solidFill>
                  <a:srgbClr val="FF0000"/>
                </a:solidFill>
                <a:latin typeface="Times New Roman" pitchFamily="18" charset="0"/>
                <a:ea typeface="宋体"/>
                <a:cs typeface="Times New Roman" pitchFamily="18" charset="0"/>
              </a:rPr>
              <a:t>Hurricane</a:t>
            </a:r>
            <a:r>
              <a:rPr lang="en-US" sz="2400" b="1" i="1" kern="0" dirty="0">
                <a:latin typeface="Times New Roman" pitchFamily="18" charset="0"/>
                <a:ea typeface="宋体"/>
                <a:cs typeface="Times New Roman" pitchFamily="18" charset="0"/>
              </a:rPr>
              <a:t> </a:t>
            </a:r>
            <a:r>
              <a:rPr lang="en-US" sz="2400" b="1" i="1" kern="0" dirty="0">
                <a:solidFill>
                  <a:srgbClr val="FF0000"/>
                </a:solidFill>
                <a:latin typeface="Times New Roman" pitchFamily="18" charset="0"/>
                <a:ea typeface="宋体"/>
                <a:cs typeface="Times New Roman" pitchFamily="18" charset="0"/>
              </a:rPr>
              <a:t>Ike’s intensity (OBS) </a:t>
            </a:r>
            <a:r>
              <a:rPr lang="en-US" sz="2400" b="1" i="1" kern="0" dirty="0" smtClean="0">
                <a:latin typeface="Times New Roman" pitchFamily="18" charset="0"/>
                <a:ea typeface="宋体"/>
                <a:cs typeface="Times New Roman" pitchFamily="18" charset="0"/>
              </a:rPr>
              <a:t>vs. </a:t>
            </a:r>
            <a:r>
              <a:rPr lang="en-US" sz="2400" b="1" i="1" kern="0" dirty="0">
                <a:latin typeface="Times New Roman" pitchFamily="18" charset="0"/>
                <a:ea typeface="宋体"/>
                <a:cs typeface="Times New Roman" pitchFamily="18" charset="0"/>
              </a:rPr>
              <a:t>a</a:t>
            </a:r>
            <a:r>
              <a:rPr lang="en-US" sz="2400" b="1" i="1" kern="0" dirty="0">
                <a:solidFill>
                  <a:srgbClr val="FF0000"/>
                </a:solidFill>
                <a:latin typeface="Times New Roman" pitchFamily="18" charset="0"/>
                <a:ea typeface="宋体"/>
                <a:cs typeface="Times New Roman" pitchFamily="18" charset="0"/>
              </a:rPr>
              <a:t> </a:t>
            </a:r>
            <a:r>
              <a:rPr lang="en-US" sz="2400" b="1" i="1" kern="0" dirty="0">
                <a:solidFill>
                  <a:srgbClr val="3333CC"/>
                </a:solidFill>
                <a:latin typeface="Times New Roman" pitchFamily="18" charset="0"/>
                <a:ea typeface="宋体"/>
                <a:cs typeface="Times New Roman" pitchFamily="18" charset="0"/>
              </a:rPr>
              <a:t>Control (CTL) without the </a:t>
            </a:r>
            <a:r>
              <a:rPr lang="en-US" sz="2400" b="1" i="1" kern="0" dirty="0" smtClean="0">
                <a:solidFill>
                  <a:srgbClr val="3333CC"/>
                </a:solidFill>
                <a:latin typeface="Times New Roman" pitchFamily="18" charset="0"/>
                <a:ea typeface="宋体"/>
                <a:cs typeface="Times New Roman" pitchFamily="18" charset="0"/>
              </a:rPr>
              <a:t>RS AMVs.</a:t>
            </a:r>
            <a:r>
              <a:rPr lang="en-US" sz="2400" b="1" i="1" kern="0" dirty="0" smtClean="0">
                <a:solidFill>
                  <a:srgbClr val="FF0000"/>
                </a:solidFill>
                <a:latin typeface="Times New Roman" pitchFamily="18" charset="0"/>
                <a:ea typeface="宋体"/>
                <a:cs typeface="Times New Roman" pitchFamily="18" charset="0"/>
              </a:rPr>
              <a:t> </a:t>
            </a:r>
            <a:endParaRPr lang="en-US" sz="2400" i="1" dirty="0">
              <a:solidFill>
                <a:srgbClr val="FF0000"/>
              </a:solidFill>
            </a:endParaRPr>
          </a:p>
        </p:txBody>
      </p:sp>
      <p:sp>
        <p:nvSpPr>
          <p:cNvPr id="7" name="Slide Number Placeholder 6"/>
          <p:cNvSpPr>
            <a:spLocks noGrp="1"/>
          </p:cNvSpPr>
          <p:nvPr>
            <p:ph type="sldNum" sz="quarter" idx="12"/>
          </p:nvPr>
        </p:nvSpPr>
        <p:spPr/>
        <p:txBody>
          <a:bodyPr/>
          <a:lstStyle/>
          <a:p>
            <a:fld id="{48140BBE-5578-C34F-8AA8-EA951404730A}" type="slidenum">
              <a:rPr lang="en-US" smtClean="0"/>
              <a:pPr/>
              <a:t>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97477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3" y="-131537"/>
            <a:ext cx="8055428" cy="1470025"/>
          </a:xfrm>
        </p:spPr>
        <p:txBody>
          <a:bodyPr/>
          <a:lstStyle/>
          <a:p>
            <a:r>
              <a:rPr lang="en-US" sz="2400" b="1" i="1" dirty="0">
                <a:solidFill>
                  <a:srgbClr val="3333CC"/>
                </a:solidFill>
              </a:rPr>
              <a:t>(Wu, </a:t>
            </a:r>
            <a:r>
              <a:rPr lang="en-US" sz="2400" b="1" i="1" dirty="0" err="1">
                <a:solidFill>
                  <a:srgbClr val="3333CC"/>
                </a:solidFill>
              </a:rPr>
              <a:t>Velden</a:t>
            </a:r>
            <a:r>
              <a:rPr lang="en-US" sz="2400" b="1" i="1" dirty="0">
                <a:solidFill>
                  <a:srgbClr val="3333CC"/>
                </a:solidFill>
              </a:rPr>
              <a:t> and </a:t>
            </a:r>
            <a:r>
              <a:rPr lang="en-US" sz="2400" b="1" i="1" dirty="0" err="1">
                <a:solidFill>
                  <a:srgbClr val="3333CC"/>
                </a:solidFill>
              </a:rPr>
              <a:t>Majumdar</a:t>
            </a:r>
            <a:r>
              <a:rPr lang="en-US" sz="2400" b="1" i="1" dirty="0">
                <a:solidFill>
                  <a:srgbClr val="3333CC"/>
                </a:solidFill>
              </a:rPr>
              <a:t>, 2014 - MWR) </a:t>
            </a:r>
            <a:r>
              <a:rPr lang="en-US" sz="2800" b="1" dirty="0" smtClean="0"/>
              <a:t/>
            </a:r>
            <a:br>
              <a:rPr lang="en-US" sz="2800" b="1" dirty="0" smtClean="0"/>
            </a:br>
            <a:r>
              <a:rPr lang="en-US" sz="2800" b="1" dirty="0" smtClean="0"/>
              <a:t>Hurricane Ike Vortex Structure Analyses</a:t>
            </a:r>
            <a:br>
              <a:rPr lang="en-US" sz="2800" b="1" dirty="0" smtClean="0"/>
            </a:br>
            <a:r>
              <a:rPr lang="en-US" sz="2000" dirty="0"/>
              <a:t>1200 UTC 04 Sep 2008</a:t>
            </a:r>
            <a:endParaRPr lang="en-US" sz="2000" b="1" dirty="0"/>
          </a:p>
        </p:txBody>
      </p:sp>
      <p:sp>
        <p:nvSpPr>
          <p:cNvPr id="3" name="Subtitle 2"/>
          <p:cNvSpPr>
            <a:spLocks noGrp="1"/>
          </p:cNvSpPr>
          <p:nvPr>
            <p:ph type="subTitle" idx="1"/>
          </p:nvPr>
        </p:nvSpPr>
        <p:spPr>
          <a:xfrm>
            <a:off x="1" y="5880100"/>
            <a:ext cx="9143999" cy="870857"/>
          </a:xfrm>
        </p:spPr>
        <p:txBody>
          <a:bodyPr/>
          <a:lstStyle/>
          <a:p>
            <a:r>
              <a:rPr lang="en-US" sz="2000" dirty="0"/>
              <a:t>Axisymmetric tangential wind (black </a:t>
            </a:r>
            <a:r>
              <a:rPr lang="en-US" sz="2000" dirty="0" smtClean="0"/>
              <a:t>contour, </a:t>
            </a:r>
            <a:r>
              <a:rPr lang="en-US" sz="2000" dirty="0"/>
              <a:t>2 </a:t>
            </a:r>
            <a:r>
              <a:rPr lang="en-US" sz="2000" dirty="0" smtClean="0"/>
              <a:t>ms</a:t>
            </a:r>
            <a:r>
              <a:rPr lang="en-US" sz="2000" baseline="30000" dirty="0" smtClean="0"/>
              <a:t>-1 </a:t>
            </a:r>
            <a:r>
              <a:rPr lang="en-US" sz="2000" dirty="0" smtClean="0"/>
              <a:t>int.), </a:t>
            </a:r>
            <a:r>
              <a:rPr lang="en-US" sz="2000" dirty="0"/>
              <a:t>radial wind (shading), vertical </a:t>
            </a:r>
            <a:r>
              <a:rPr lang="en-US" sz="2000" dirty="0" smtClean="0"/>
              <a:t>motion </a:t>
            </a:r>
            <a:r>
              <a:rPr lang="en-US" sz="2000" dirty="0"/>
              <a:t>(green </a:t>
            </a:r>
            <a:r>
              <a:rPr lang="en-US" sz="2000" dirty="0" smtClean="0"/>
              <a:t>upwards, orange downwards, contour int. = 0.05 ms</a:t>
            </a:r>
            <a:r>
              <a:rPr lang="en-US" sz="2000" baseline="30000" dirty="0" smtClean="0"/>
              <a:t>-1 </a:t>
            </a:r>
            <a:r>
              <a:rPr lang="en-US" sz="2000" dirty="0" smtClean="0"/>
              <a:t>).</a:t>
            </a:r>
            <a:endParaRPr lang="en-US" sz="2000" dirty="0"/>
          </a:p>
          <a:p>
            <a:endParaRPr lang="en-US" dirty="0"/>
          </a:p>
        </p:txBody>
      </p:sp>
      <p:pic>
        <p:nvPicPr>
          <p:cNvPr id="9" name="Picture 8" descr="sym_dyn_vrvtw_ori_zoomin3_2008090412.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74171" y="1208314"/>
            <a:ext cx="8817430" cy="4671785"/>
          </a:xfrm>
          <a:prstGeom prst="rect">
            <a:avLst/>
          </a:prstGeom>
        </p:spPr>
      </p:pic>
      <p:sp>
        <p:nvSpPr>
          <p:cNvPr id="7" name="Slide Number Placeholder 5"/>
          <p:cNvSpPr>
            <a:spLocks noGrp="1"/>
          </p:cNvSpPr>
          <p:nvPr>
            <p:ph type="sldNum" sz="quarter" idx="12"/>
          </p:nvPr>
        </p:nvSpPr>
        <p:spPr>
          <a:xfrm>
            <a:off x="8823960" y="0"/>
            <a:ext cx="320040" cy="328613"/>
          </a:xfrm>
        </p:spPr>
        <p:txBody>
          <a:bodyPr/>
          <a:lstStyle/>
          <a:p>
            <a:fld id="{48140BBE-5578-C34F-8AA8-EA951404730A}" type="slidenum">
              <a:rPr lang="en-US" smtClean="0"/>
              <a:pPr/>
              <a:t>5</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70912034"/>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546781"/>
            <a:ext cx="9143999" cy="1143000"/>
          </a:xfrm>
        </p:spPr>
        <p:txBody>
          <a:bodyPr>
            <a:normAutofit fontScale="90000"/>
          </a:bodyPr>
          <a:lstStyle/>
          <a:p>
            <a:r>
              <a:rPr lang="en-US" sz="2400" b="1" i="1" dirty="0">
                <a:solidFill>
                  <a:srgbClr val="3333CC"/>
                </a:solidFill>
              </a:rPr>
              <a:t>(Wu, </a:t>
            </a:r>
            <a:r>
              <a:rPr lang="en-US" sz="2400" b="1" i="1" dirty="0" err="1">
                <a:solidFill>
                  <a:srgbClr val="3333CC"/>
                </a:solidFill>
              </a:rPr>
              <a:t>Velden</a:t>
            </a:r>
            <a:r>
              <a:rPr lang="en-US" sz="2400" b="1" i="1" dirty="0">
                <a:solidFill>
                  <a:srgbClr val="3333CC"/>
                </a:solidFill>
              </a:rPr>
              <a:t> and </a:t>
            </a:r>
            <a:r>
              <a:rPr lang="en-US" sz="2400" b="1" i="1" dirty="0" err="1">
                <a:solidFill>
                  <a:srgbClr val="3333CC"/>
                </a:solidFill>
              </a:rPr>
              <a:t>Majumdar</a:t>
            </a:r>
            <a:r>
              <a:rPr lang="en-US" sz="2400" b="1" i="1" dirty="0">
                <a:solidFill>
                  <a:srgbClr val="3333CC"/>
                </a:solidFill>
              </a:rPr>
              <a:t>, 2014 - MWR) </a:t>
            </a:r>
            <a:r>
              <a:rPr lang="en-US" sz="2400" dirty="0" smtClean="0"/>
              <a:t/>
            </a:r>
            <a:br>
              <a:rPr lang="en-US" sz="2400" dirty="0" smtClean="0"/>
            </a:br>
            <a:r>
              <a:rPr lang="en-US" sz="2400" dirty="0" smtClean="0"/>
              <a:t/>
            </a:r>
            <a:br>
              <a:rPr lang="en-US" sz="2400" dirty="0" smtClean="0"/>
            </a:br>
            <a:r>
              <a:rPr lang="en-US" sz="2800" b="1" dirty="0" smtClean="0"/>
              <a:t>Hurricane Ike Track and Intensity Forecasts </a:t>
            </a:r>
            <a:br>
              <a:rPr lang="en-US" sz="2800" b="1" dirty="0" smtClean="0"/>
            </a:br>
            <a:r>
              <a:rPr lang="en-US" sz="1200" b="1" dirty="0" smtClean="0"/>
              <a:t/>
            </a:r>
            <a:br>
              <a:rPr lang="en-US" sz="1200" b="1" dirty="0" smtClean="0"/>
            </a:br>
            <a:r>
              <a:rPr lang="en-US" sz="2400" b="1" dirty="0" smtClean="0"/>
              <a:t>WRF-ARW Model Ensemble (84mem) -- CTL vs. CIMSS(RS)</a:t>
            </a:r>
            <a:br>
              <a:rPr lang="en-US" sz="2400" b="1" dirty="0" smtClean="0"/>
            </a:br>
            <a:r>
              <a:rPr lang="en-US" sz="2400" b="1" dirty="0" smtClean="0"/>
              <a:t>For 3 forecast times: 00UTC on Sept. 2/4/6</a:t>
            </a:r>
            <a:endParaRPr lang="en-US" sz="2400" b="1" dirty="0"/>
          </a:p>
        </p:txBody>
      </p:sp>
      <p:pic>
        <p:nvPicPr>
          <p:cNvPr id="4" name="Picture 3" descr="Ike_fcst_intensity_error_RS.png"/>
          <p:cNvPicPr>
            <a:picLocks noChangeAspect="1"/>
          </p:cNvPicPr>
          <p:nvPr/>
        </p:nvPicPr>
        <p:blipFill>
          <a:blip r:embed="rId2"/>
          <a:stretch>
            <a:fillRect/>
          </a:stretch>
        </p:blipFill>
        <p:spPr>
          <a:xfrm>
            <a:off x="4724150" y="2514600"/>
            <a:ext cx="3962650" cy="4050791"/>
          </a:xfrm>
          <a:prstGeom prst="rect">
            <a:avLst/>
          </a:prstGeom>
        </p:spPr>
      </p:pic>
      <p:pic>
        <p:nvPicPr>
          <p:cNvPr id="5" name="Picture 4" descr="Ike_fcst_track_error_RS.png"/>
          <p:cNvPicPr>
            <a:picLocks noChangeAspect="1"/>
          </p:cNvPicPr>
          <p:nvPr/>
        </p:nvPicPr>
        <p:blipFill>
          <a:blip r:embed="rId3"/>
          <a:stretch>
            <a:fillRect/>
          </a:stretch>
        </p:blipFill>
        <p:spPr>
          <a:xfrm>
            <a:off x="457200" y="2514600"/>
            <a:ext cx="3942020" cy="4050791"/>
          </a:xfrm>
          <a:prstGeom prst="rect">
            <a:avLst/>
          </a:prstGeom>
        </p:spPr>
      </p:pic>
      <p:sp>
        <p:nvSpPr>
          <p:cNvPr id="6" name="Slide Number Placeholder 5"/>
          <p:cNvSpPr>
            <a:spLocks noGrp="1"/>
          </p:cNvSpPr>
          <p:nvPr>
            <p:ph type="sldNum" sz="quarter" idx="12"/>
          </p:nvPr>
        </p:nvSpPr>
        <p:spPr/>
        <p:txBody>
          <a:bodyPr/>
          <a:lstStyle/>
          <a:p>
            <a:fld id="{48140BBE-5578-C34F-8AA8-EA951404730A}" type="slidenum">
              <a:rPr lang="en-US" smtClean="0"/>
              <a:pPr/>
              <a:t>6</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84523276"/>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140BBE-5578-C34F-8AA8-EA951404730A}" type="slidenum">
              <a:rPr lang="en-US" smtClean="0"/>
              <a:pPr/>
              <a:t>7</a:t>
            </a:fld>
            <a:endParaRPr lang="en-US"/>
          </a:p>
        </p:txBody>
      </p:sp>
      <p:grpSp>
        <p:nvGrpSpPr>
          <p:cNvPr id="5" name="Group 4"/>
          <p:cNvGrpSpPr/>
          <p:nvPr/>
        </p:nvGrpSpPr>
        <p:grpSpPr>
          <a:xfrm>
            <a:off x="4648200" y="4320370"/>
            <a:ext cx="4481909" cy="1960686"/>
            <a:chOff x="4382739" y="4325793"/>
            <a:chExt cx="4814033" cy="2281103"/>
          </a:xfrm>
        </p:grpSpPr>
        <p:grpSp>
          <p:nvGrpSpPr>
            <p:cNvPr id="6" name="Group 5"/>
            <p:cNvGrpSpPr/>
            <p:nvPr/>
          </p:nvGrpSpPr>
          <p:grpSpPr>
            <a:xfrm>
              <a:off x="4382739" y="4598898"/>
              <a:ext cx="4814033" cy="2007998"/>
              <a:chOff x="4537635" y="4191000"/>
              <a:chExt cx="4814033" cy="2007998"/>
            </a:xfrm>
          </p:grpSpPr>
          <p:pic>
            <p:nvPicPr>
              <p:cNvPr id="8" name="Picture 2" descr="C:\PW-Study\Sandy\AMV\dataset1_resutls\3-hour\RMSE_line_amsua_amv_3hr.png"/>
              <p:cNvPicPr>
                <a:picLocks noChangeAspect="1" noChangeArrowheads="1"/>
              </p:cNvPicPr>
              <p:nvPr/>
            </p:nvPicPr>
            <p:blipFill rotWithShape="1">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852" t="36790" r="6601" b="37860"/>
              <a:stretch/>
            </p:blipFill>
            <p:spPr bwMode="auto">
              <a:xfrm>
                <a:off x="4537635" y="4191000"/>
                <a:ext cx="4814033" cy="200799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9" name="TextBox 8"/>
              <p:cNvSpPr txBox="1"/>
              <p:nvPr/>
            </p:nvSpPr>
            <p:spPr>
              <a:xfrm>
                <a:off x="7971546" y="4231462"/>
                <a:ext cx="1002748" cy="276999"/>
              </a:xfrm>
              <a:prstGeom prst="rect">
                <a:avLst/>
              </a:prstGeom>
              <a:solidFill>
                <a:srgbClr val="FFFF00"/>
              </a:solidFill>
              <a:ln>
                <a:solidFill>
                  <a:schemeClr val="tx1"/>
                </a:solidFill>
              </a:ln>
            </p:spPr>
            <p:txBody>
              <a:bodyPr wrap="square" rtlCol="0">
                <a:spAutoFit/>
              </a:bodyPr>
              <a:lstStyle/>
              <a:p>
                <a:pPr algn="ctr"/>
                <a:r>
                  <a:rPr lang="en-US" sz="1200" dirty="0" smtClean="0"/>
                  <a:t>SLP RMSE</a:t>
                </a:r>
                <a:endParaRPr lang="en-US" sz="1200" dirty="0"/>
              </a:p>
            </p:txBody>
          </p:sp>
        </p:grpSp>
        <p:sp>
          <p:nvSpPr>
            <p:cNvPr id="7" name="TextBox 6"/>
            <p:cNvSpPr txBox="1"/>
            <p:nvPr/>
          </p:nvSpPr>
          <p:spPr>
            <a:xfrm>
              <a:off x="5201206" y="4325793"/>
              <a:ext cx="3618193" cy="358074"/>
            </a:xfrm>
            <a:prstGeom prst="rect">
              <a:avLst/>
            </a:prstGeom>
            <a:noFill/>
          </p:spPr>
          <p:txBody>
            <a:bodyPr wrap="square" rtlCol="0">
              <a:spAutoFit/>
            </a:bodyPr>
            <a:lstStyle/>
            <a:p>
              <a:r>
                <a:rPr lang="en-US" sz="1400" dirty="0" smtClean="0"/>
                <a:t>Forecast statistical results (9 samples)</a:t>
              </a:r>
              <a:endParaRPr lang="en-US" sz="1400" dirty="0"/>
            </a:p>
          </p:txBody>
        </p:sp>
      </p:grpSp>
      <p:grpSp>
        <p:nvGrpSpPr>
          <p:cNvPr id="10" name="Group 9"/>
          <p:cNvGrpSpPr/>
          <p:nvPr/>
        </p:nvGrpSpPr>
        <p:grpSpPr>
          <a:xfrm>
            <a:off x="4953000" y="2664894"/>
            <a:ext cx="2106335" cy="1682421"/>
            <a:chOff x="5314542" y="2808811"/>
            <a:chExt cx="1823666" cy="1456642"/>
          </a:xfrm>
        </p:grpSpPr>
        <p:pic>
          <p:nvPicPr>
            <p:cNvPr id="11" name="Picture 5" descr="C:\PW-Study\Sandy\AMV\dataset1_resutls\2012102518\AMV_IR_OB_hist_qi_08.png"/>
            <p:cNvPicPr>
              <a:picLocks noChangeAspect="1" noChangeArrowheads="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598" t="5805" r="8619" b="3902"/>
            <a:stretch/>
          </p:blipFill>
          <p:spPr bwMode="auto">
            <a:xfrm>
              <a:off x="5314542" y="2808811"/>
              <a:ext cx="1823666" cy="145664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2" name="TextBox 11"/>
            <p:cNvSpPr txBox="1"/>
            <p:nvPr/>
          </p:nvSpPr>
          <p:spPr>
            <a:xfrm>
              <a:off x="6068024" y="2859287"/>
              <a:ext cx="1066800" cy="415498"/>
            </a:xfrm>
            <a:prstGeom prst="rect">
              <a:avLst/>
            </a:prstGeom>
            <a:solidFill>
              <a:schemeClr val="accent5">
                <a:lumMod val="40000"/>
                <a:lumOff val="60000"/>
              </a:schemeClr>
            </a:solidFill>
          </p:spPr>
          <p:txBody>
            <a:bodyPr wrap="square" rtlCol="0">
              <a:spAutoFit/>
            </a:bodyPr>
            <a:lstStyle/>
            <a:p>
              <a:pPr algn="ctr"/>
              <a:r>
                <a:rPr lang="en-US" sz="1050" dirty="0" smtClean="0"/>
                <a:t>AMV IR</a:t>
              </a:r>
            </a:p>
            <a:p>
              <a:pPr algn="ctr"/>
              <a:r>
                <a:rPr lang="en-US" sz="1050" dirty="0" smtClean="0"/>
                <a:t>Above 300 hPa</a:t>
              </a:r>
              <a:endParaRPr lang="en-US" sz="1050" dirty="0"/>
            </a:p>
          </p:txBody>
        </p:sp>
        <p:cxnSp>
          <p:nvCxnSpPr>
            <p:cNvPr id="13" name="Straight Arrow Connector 12"/>
            <p:cNvCxnSpPr/>
            <p:nvPr/>
          </p:nvCxnSpPr>
          <p:spPr>
            <a:xfrm flipH="1">
              <a:off x="5867400" y="3170786"/>
              <a:ext cx="304800" cy="291109"/>
            </a:xfrm>
            <a:prstGeom prst="straightConnector1">
              <a:avLst/>
            </a:prstGeom>
            <a:ln w="3810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7064828" y="2631914"/>
            <a:ext cx="2110775" cy="1717050"/>
            <a:chOff x="7537286" y="1780945"/>
            <a:chExt cx="2010262" cy="1635286"/>
          </a:xfrm>
        </p:grpSpPr>
        <p:pic>
          <p:nvPicPr>
            <p:cNvPr id="15" name="Picture 4" descr="C:\PW-Study\Sandy\AMV\dataset1_resutls\2012102518\AMV_VIS_OB_hist_qi_08.png"/>
            <p:cNvPicPr>
              <a:picLocks noChangeAspect="1" noChangeArrowheads="1"/>
            </p:cNvPicPr>
            <p:nvPr/>
          </p:nvPicPr>
          <p:blipFill rotWithShape="1">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21" t="3535" r="8395" b="3313"/>
            <a:stretch/>
          </p:blipFill>
          <p:spPr bwMode="auto">
            <a:xfrm>
              <a:off x="7537286" y="1780945"/>
              <a:ext cx="2010262" cy="163528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6" name="TextBox 15"/>
            <p:cNvSpPr txBox="1"/>
            <p:nvPr/>
          </p:nvSpPr>
          <p:spPr>
            <a:xfrm>
              <a:off x="7788171" y="1982730"/>
              <a:ext cx="1066800" cy="415498"/>
            </a:xfrm>
            <a:prstGeom prst="rect">
              <a:avLst/>
            </a:prstGeom>
            <a:solidFill>
              <a:schemeClr val="accent5">
                <a:lumMod val="40000"/>
                <a:lumOff val="60000"/>
              </a:schemeClr>
            </a:solidFill>
          </p:spPr>
          <p:txBody>
            <a:bodyPr wrap="square" rtlCol="0">
              <a:spAutoFit/>
            </a:bodyPr>
            <a:lstStyle/>
            <a:p>
              <a:pPr algn="ctr"/>
              <a:r>
                <a:rPr lang="en-US" sz="1050" dirty="0" smtClean="0"/>
                <a:t>AMV VIS</a:t>
              </a:r>
            </a:p>
            <a:p>
              <a:pPr algn="ctr"/>
              <a:r>
                <a:rPr lang="en-US" sz="1050" dirty="0" smtClean="0"/>
                <a:t>below </a:t>
              </a:r>
              <a:r>
                <a:rPr lang="en-US" sz="1050" dirty="0"/>
                <a:t>7</a:t>
              </a:r>
              <a:r>
                <a:rPr lang="en-US" sz="1050" dirty="0" smtClean="0"/>
                <a:t>00 hPa</a:t>
              </a:r>
              <a:endParaRPr lang="en-US" sz="1050" dirty="0"/>
            </a:p>
          </p:txBody>
        </p:sp>
        <p:cxnSp>
          <p:nvCxnSpPr>
            <p:cNvPr id="17" name="Straight Arrow Connector 16"/>
            <p:cNvCxnSpPr>
              <a:stCxn id="16" idx="2"/>
            </p:cNvCxnSpPr>
            <p:nvPr/>
          </p:nvCxnSpPr>
          <p:spPr>
            <a:xfrm>
              <a:off x="8321571" y="2398228"/>
              <a:ext cx="533400" cy="168978"/>
            </a:xfrm>
            <a:prstGeom prst="straightConnector1">
              <a:avLst/>
            </a:prstGeom>
            <a:ln w="3810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5181600" y="984479"/>
            <a:ext cx="1793734" cy="1632206"/>
            <a:chOff x="5384848" y="1120408"/>
            <a:chExt cx="1749975" cy="1620477"/>
          </a:xfrm>
        </p:grpSpPr>
        <p:pic>
          <p:nvPicPr>
            <p:cNvPr id="19" name="Picture 2" descr="C:\PW-Study\Sandy\AMV\dataset1_resutls\2012102518\AMV_IR_qi_08_use.png"/>
            <p:cNvPicPr>
              <a:picLocks noChangeAspect="1" noChangeArrowheads="1"/>
            </p:cNvPicPr>
            <p:nvPr/>
          </p:nvPicPr>
          <p:blipFill rotWithShape="1">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4938" t="6342" r="14837" b="6954"/>
            <a:stretch/>
          </p:blipFill>
          <p:spPr bwMode="auto">
            <a:xfrm>
              <a:off x="5384848" y="1120408"/>
              <a:ext cx="1749975" cy="1620477"/>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0" name="TextBox 19"/>
            <p:cNvSpPr txBox="1"/>
            <p:nvPr/>
          </p:nvSpPr>
          <p:spPr>
            <a:xfrm>
              <a:off x="6785849" y="2384554"/>
              <a:ext cx="348974" cy="276999"/>
            </a:xfrm>
            <a:prstGeom prst="rect">
              <a:avLst/>
            </a:prstGeom>
            <a:solidFill>
              <a:srgbClr val="FFFF00"/>
            </a:solidFill>
            <a:ln>
              <a:solidFill>
                <a:schemeClr val="tx1"/>
              </a:solidFill>
            </a:ln>
          </p:spPr>
          <p:txBody>
            <a:bodyPr wrap="square" rtlCol="0">
              <a:spAutoFit/>
            </a:bodyPr>
            <a:lstStyle/>
            <a:p>
              <a:pPr algn="ctr"/>
              <a:r>
                <a:rPr lang="en-US" sz="1200" dirty="0" smtClean="0"/>
                <a:t>IR</a:t>
              </a:r>
              <a:endParaRPr lang="en-US" sz="1200" dirty="0"/>
            </a:p>
          </p:txBody>
        </p:sp>
      </p:grpSp>
      <p:grpSp>
        <p:nvGrpSpPr>
          <p:cNvPr id="21" name="Group 20"/>
          <p:cNvGrpSpPr/>
          <p:nvPr/>
        </p:nvGrpSpPr>
        <p:grpSpPr>
          <a:xfrm>
            <a:off x="7086600" y="984479"/>
            <a:ext cx="1863232" cy="1617553"/>
            <a:chOff x="7300353" y="1120407"/>
            <a:chExt cx="1764966" cy="1643429"/>
          </a:xfrm>
        </p:grpSpPr>
        <p:pic>
          <p:nvPicPr>
            <p:cNvPr id="22" name="Picture 3" descr="C:\PW-Study\Sandy\AMV\dataset1_resutls\2012102518\AMV_VIS_qi_08_use.png"/>
            <p:cNvPicPr>
              <a:picLocks noChangeAspect="1" noChangeArrowheads="1"/>
            </p:cNvPicPr>
            <p:nvPr/>
          </p:nvPicPr>
          <p:blipFill rotWithShape="1">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4741" t="5478" r="15455" b="7859"/>
            <a:stretch/>
          </p:blipFill>
          <p:spPr bwMode="auto">
            <a:xfrm>
              <a:off x="7300353" y="1120407"/>
              <a:ext cx="1764966" cy="164342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3" name="TextBox 22"/>
            <p:cNvSpPr txBox="1"/>
            <p:nvPr/>
          </p:nvSpPr>
          <p:spPr>
            <a:xfrm>
              <a:off x="8576243" y="2429782"/>
              <a:ext cx="423276" cy="276999"/>
            </a:xfrm>
            <a:prstGeom prst="rect">
              <a:avLst/>
            </a:prstGeom>
            <a:solidFill>
              <a:srgbClr val="FFFF00"/>
            </a:solidFill>
            <a:ln>
              <a:solidFill>
                <a:schemeClr val="tx1"/>
              </a:solidFill>
            </a:ln>
          </p:spPr>
          <p:txBody>
            <a:bodyPr wrap="square" rtlCol="0">
              <a:spAutoFit/>
            </a:bodyPr>
            <a:lstStyle/>
            <a:p>
              <a:pPr algn="ctr"/>
              <a:r>
                <a:rPr lang="en-US" sz="1200" dirty="0" smtClean="0"/>
                <a:t>VIS</a:t>
              </a:r>
              <a:endParaRPr lang="en-US" sz="1200" dirty="0"/>
            </a:p>
          </p:txBody>
        </p:sp>
      </p:grpSp>
      <p:sp>
        <p:nvSpPr>
          <p:cNvPr id="24" name="TextBox 23"/>
          <p:cNvSpPr txBox="1"/>
          <p:nvPr/>
        </p:nvSpPr>
        <p:spPr>
          <a:xfrm>
            <a:off x="5638800" y="637401"/>
            <a:ext cx="3147370" cy="276999"/>
          </a:xfrm>
          <a:prstGeom prst="rect">
            <a:avLst/>
          </a:prstGeom>
          <a:solidFill>
            <a:schemeClr val="accent5">
              <a:lumMod val="40000"/>
              <a:lumOff val="60000"/>
            </a:schemeClr>
          </a:solidFill>
          <a:ln>
            <a:solidFill>
              <a:schemeClr val="tx1"/>
            </a:solidFill>
          </a:ln>
        </p:spPr>
        <p:txBody>
          <a:bodyPr wrap="square" rtlCol="0">
            <a:spAutoFit/>
          </a:bodyPr>
          <a:lstStyle/>
          <a:p>
            <a:r>
              <a:rPr lang="en-US" sz="1200" dirty="0" smtClean="0"/>
              <a:t>18 UTC 25 Oct 2012 AMV assimilated in GSI</a:t>
            </a:r>
            <a:endParaRPr lang="en-US" sz="1200" dirty="0"/>
          </a:p>
        </p:txBody>
      </p:sp>
      <p:sp>
        <p:nvSpPr>
          <p:cNvPr id="25" name="TextBox 24"/>
          <p:cNvSpPr txBox="1"/>
          <p:nvPr/>
        </p:nvSpPr>
        <p:spPr>
          <a:xfrm>
            <a:off x="-11413" y="76200"/>
            <a:ext cx="9144000" cy="461665"/>
          </a:xfrm>
          <a:prstGeom prst="rect">
            <a:avLst/>
          </a:prstGeom>
          <a:noFill/>
        </p:spPr>
        <p:txBody>
          <a:bodyPr wrap="square" rtlCol="0">
            <a:spAutoFit/>
          </a:bodyPr>
          <a:lstStyle/>
          <a:p>
            <a:pPr algn="ctr"/>
            <a:r>
              <a:rPr lang="en-US" sz="2400" b="1" dirty="0" smtClean="0">
                <a:solidFill>
                  <a:srgbClr val="FF0000"/>
                </a:solidFill>
              </a:rPr>
              <a:t>AMV assimilation experiments with</a:t>
            </a:r>
            <a:r>
              <a:rPr lang="en-US" sz="2400" b="1" dirty="0" smtClean="0">
                <a:solidFill>
                  <a:srgbClr val="0070C0"/>
                </a:solidFill>
              </a:rPr>
              <a:t> CIMSS SDAT as research </a:t>
            </a:r>
            <a:r>
              <a:rPr lang="en-US" sz="2400" b="1" dirty="0" err="1" smtClean="0">
                <a:solidFill>
                  <a:srgbClr val="0070C0"/>
                </a:solidFill>
              </a:rPr>
              <a:t>testbed</a:t>
            </a:r>
            <a:r>
              <a:rPr lang="en-US" sz="2400" b="1" dirty="0" smtClean="0"/>
              <a:t>  </a:t>
            </a:r>
          </a:p>
        </p:txBody>
      </p:sp>
      <p:sp>
        <p:nvSpPr>
          <p:cNvPr id="26" name="TextBox 2"/>
          <p:cNvSpPr txBox="1"/>
          <p:nvPr/>
        </p:nvSpPr>
        <p:spPr>
          <a:xfrm>
            <a:off x="101968" y="496669"/>
            <a:ext cx="5689232" cy="646331"/>
          </a:xfrm>
          <a:prstGeom prst="rect">
            <a:avLst/>
          </a:prstGeom>
          <a:noFill/>
        </p:spPr>
        <p:txBody>
          <a:bodyPr wrap="square" rtlCol="0">
            <a:spAutoFit/>
          </a:bodyPr>
          <a:lstStyle/>
          <a:p>
            <a:r>
              <a:rPr lang="en-US" sz="2000" b="1" dirty="0" smtClean="0">
                <a:solidFill>
                  <a:srgbClr val="0000FF"/>
                </a:solidFill>
              </a:rPr>
              <a:t>SDAT</a:t>
            </a:r>
            <a:r>
              <a:rPr lang="en-US" sz="2000" dirty="0" smtClean="0">
                <a:solidFill>
                  <a:srgbClr val="0070C0"/>
                </a:solidFill>
              </a:rPr>
              <a:t> </a:t>
            </a:r>
            <a:r>
              <a:rPr lang="en-US" sz="2000" dirty="0" smtClean="0"/>
              <a:t>– Satellite Data Assimilation for Tropical storm </a:t>
            </a:r>
            <a:r>
              <a:rPr lang="en-US" sz="1600" dirty="0" smtClean="0"/>
              <a:t>(CIMSS/SSEC/UW-Madison)  </a:t>
            </a:r>
            <a:r>
              <a:rPr lang="en-US" sz="1600" dirty="0">
                <a:hlinkClick r:id="rId7"/>
              </a:rPr>
              <a:t>http://cimss.ssec.wisc.edu/sdat</a:t>
            </a:r>
            <a:r>
              <a:rPr lang="en-US" sz="1600" dirty="0" smtClean="0">
                <a:hlinkClick r:id="rId7"/>
              </a:rPr>
              <a:t>/</a:t>
            </a:r>
            <a:endParaRPr lang="en-US" sz="1600" dirty="0" smtClean="0"/>
          </a:p>
        </p:txBody>
      </p:sp>
      <p:sp>
        <p:nvSpPr>
          <p:cNvPr id="27" name="TextBox 26"/>
          <p:cNvSpPr txBox="1"/>
          <p:nvPr/>
        </p:nvSpPr>
        <p:spPr>
          <a:xfrm>
            <a:off x="319154" y="1143000"/>
            <a:ext cx="4557645" cy="523220"/>
          </a:xfrm>
          <a:prstGeom prst="rect">
            <a:avLst/>
          </a:prstGeom>
          <a:noFill/>
          <a:ln>
            <a:solidFill>
              <a:srgbClr val="4F81BD"/>
            </a:solidFill>
          </a:ln>
          <a:effectLst/>
        </p:spPr>
        <p:txBody>
          <a:bodyPr wrap="square" rtlCol="0">
            <a:spAutoFit/>
          </a:bodyPr>
          <a:lstStyle/>
          <a:p>
            <a:r>
              <a:rPr lang="en-US" sz="1400" dirty="0" smtClean="0">
                <a:solidFill>
                  <a:srgbClr val="FF0000"/>
                </a:solidFill>
                <a:latin typeface="Arial" pitchFamily="34" charset="0"/>
                <a:cs typeface="Arial" pitchFamily="34" charset="0"/>
              </a:rPr>
              <a:t>WRF</a:t>
            </a:r>
            <a:r>
              <a:rPr lang="en-US" altLang="zh-CN" sz="1400" dirty="0" smtClean="0">
                <a:solidFill>
                  <a:srgbClr val="FF0000"/>
                </a:solidFill>
                <a:latin typeface="Arial" pitchFamily="34" charset="0"/>
                <a:cs typeface="Arial" pitchFamily="34" charset="0"/>
              </a:rPr>
              <a:t>-ARW</a:t>
            </a:r>
            <a:r>
              <a:rPr lang="zh-CN" altLang="en-US" sz="1400" dirty="0" smtClean="0">
                <a:solidFill>
                  <a:srgbClr val="FF0000"/>
                </a:solidFill>
                <a:latin typeface="Arial" pitchFamily="34" charset="0"/>
                <a:cs typeface="Arial" pitchFamily="34" charset="0"/>
              </a:rPr>
              <a:t> </a:t>
            </a:r>
            <a:r>
              <a:rPr lang="en-US" altLang="zh-CN" sz="1400" dirty="0" smtClean="0">
                <a:latin typeface="Arial" pitchFamily="34" charset="0"/>
                <a:cs typeface="Arial" pitchFamily="34" charset="0"/>
              </a:rPr>
              <a:t>v3.2.1:</a:t>
            </a:r>
            <a:r>
              <a:rPr lang="zh-CN" altLang="en-US" sz="1400" dirty="0" smtClean="0">
                <a:latin typeface="Arial" pitchFamily="34" charset="0"/>
                <a:cs typeface="Arial" pitchFamily="34" charset="0"/>
              </a:rPr>
              <a:t> </a:t>
            </a:r>
            <a:r>
              <a:rPr lang="en-US" altLang="zh-CN" sz="1400" dirty="0" smtClean="0">
                <a:latin typeface="Arial" pitchFamily="34" charset="0"/>
                <a:cs typeface="Arial" pitchFamily="34" charset="0"/>
              </a:rPr>
              <a:t>12</a:t>
            </a:r>
            <a:r>
              <a:rPr lang="zh-CN" altLang="en-US" sz="1400" dirty="0" smtClean="0">
                <a:latin typeface="Arial" pitchFamily="34" charset="0"/>
                <a:cs typeface="Arial" pitchFamily="34" charset="0"/>
              </a:rPr>
              <a:t> </a:t>
            </a:r>
            <a:r>
              <a:rPr lang="en-US" altLang="zh-CN" sz="1400" dirty="0" smtClean="0">
                <a:latin typeface="Arial" pitchFamily="34" charset="0"/>
                <a:cs typeface="Arial" pitchFamily="34" charset="0"/>
              </a:rPr>
              <a:t>km</a:t>
            </a:r>
            <a:r>
              <a:rPr lang="zh-CN" altLang="en-US" sz="1400" dirty="0" smtClean="0">
                <a:latin typeface="Arial" pitchFamily="34" charset="0"/>
                <a:cs typeface="Arial" pitchFamily="34" charset="0"/>
              </a:rPr>
              <a:t> </a:t>
            </a:r>
            <a:r>
              <a:rPr lang="en-US" altLang="zh-CN" sz="1400" dirty="0" smtClean="0">
                <a:latin typeface="Arial" pitchFamily="34" charset="0"/>
                <a:cs typeface="Arial" pitchFamily="34" charset="0"/>
              </a:rPr>
              <a:t>horizontal</a:t>
            </a:r>
            <a:r>
              <a:rPr lang="zh-CN" altLang="en-US" sz="1400" dirty="0" smtClean="0">
                <a:latin typeface="Arial" pitchFamily="34" charset="0"/>
                <a:cs typeface="Arial" pitchFamily="34" charset="0"/>
              </a:rPr>
              <a:t> </a:t>
            </a:r>
            <a:r>
              <a:rPr lang="en-US" altLang="zh-CN" sz="1400" dirty="0" smtClean="0">
                <a:latin typeface="Arial" pitchFamily="34" charset="0"/>
                <a:cs typeface="Arial" pitchFamily="34" charset="0"/>
              </a:rPr>
              <a:t>resolution</a:t>
            </a:r>
            <a:r>
              <a:rPr lang="zh-CN" altLang="en-US" sz="1400" dirty="0" smtClean="0">
                <a:latin typeface="Arial" pitchFamily="34" charset="0"/>
                <a:cs typeface="Arial" pitchFamily="34" charset="0"/>
              </a:rPr>
              <a:t> </a:t>
            </a:r>
            <a:r>
              <a:rPr lang="en-US" altLang="zh-CN" sz="1400" dirty="0" smtClean="0">
                <a:latin typeface="Arial" pitchFamily="34" charset="0"/>
                <a:cs typeface="Arial" pitchFamily="34" charset="0"/>
              </a:rPr>
              <a:t>(400</a:t>
            </a:r>
            <a:r>
              <a:rPr lang="zh-CN" altLang="en-US" sz="1400" dirty="0" smtClean="0">
                <a:latin typeface="Arial" pitchFamily="34" charset="0"/>
                <a:cs typeface="Arial" pitchFamily="34" charset="0"/>
              </a:rPr>
              <a:t>*</a:t>
            </a:r>
            <a:r>
              <a:rPr lang="en-US" altLang="zh-CN" sz="1400" dirty="0" smtClean="0">
                <a:latin typeface="Arial" pitchFamily="34" charset="0"/>
                <a:cs typeface="Arial" pitchFamily="34" charset="0"/>
              </a:rPr>
              <a:t>350)</a:t>
            </a:r>
            <a:r>
              <a:rPr lang="zh-CN" altLang="en-US" sz="1400" dirty="0" smtClean="0">
                <a:latin typeface="Arial" pitchFamily="34" charset="0"/>
                <a:cs typeface="Arial" pitchFamily="34" charset="0"/>
              </a:rPr>
              <a:t> </a:t>
            </a:r>
            <a:r>
              <a:rPr lang="en-US" altLang="zh-CN" sz="1400" dirty="0" smtClean="0">
                <a:latin typeface="Arial" pitchFamily="34" charset="0"/>
                <a:cs typeface="Arial" pitchFamily="34" charset="0"/>
              </a:rPr>
              <a:t>, 52 vertical layers from surface to 10 </a:t>
            </a:r>
            <a:r>
              <a:rPr lang="en-US" altLang="zh-CN" sz="1400" dirty="0" err="1" smtClean="0">
                <a:latin typeface="Arial" pitchFamily="34" charset="0"/>
                <a:cs typeface="Arial" pitchFamily="34" charset="0"/>
              </a:rPr>
              <a:t>hPa</a:t>
            </a:r>
            <a:endParaRPr lang="en-US" altLang="zh-CN" sz="1400" dirty="0" smtClean="0">
              <a:latin typeface="Arial" pitchFamily="34" charset="0"/>
              <a:cs typeface="Arial" pitchFamily="34" charset="0"/>
            </a:endParaRPr>
          </a:p>
        </p:txBody>
      </p:sp>
      <p:sp>
        <p:nvSpPr>
          <p:cNvPr id="28" name="TextBox 27"/>
          <p:cNvSpPr txBox="1"/>
          <p:nvPr/>
        </p:nvSpPr>
        <p:spPr>
          <a:xfrm>
            <a:off x="319155" y="1728000"/>
            <a:ext cx="4557644" cy="1600438"/>
          </a:xfrm>
          <a:prstGeom prst="rect">
            <a:avLst/>
          </a:prstGeom>
          <a:noFill/>
          <a:ln>
            <a:solidFill>
              <a:srgbClr val="4F81BD"/>
            </a:solidFill>
          </a:ln>
          <a:effectLst/>
        </p:spPr>
        <p:txBody>
          <a:bodyPr wrap="square" rtlCol="0">
            <a:spAutoFit/>
          </a:bodyPr>
          <a:lstStyle/>
          <a:p>
            <a:r>
              <a:rPr lang="en-US" sz="1400" dirty="0" smtClean="0">
                <a:solidFill>
                  <a:srgbClr val="FF0000"/>
                </a:solidFill>
                <a:latin typeface="Arial" pitchFamily="34" charset="0"/>
                <a:cs typeface="Arial" pitchFamily="34" charset="0"/>
              </a:rPr>
              <a:t>GSI</a:t>
            </a:r>
            <a:r>
              <a:rPr lang="zh-CN" altLang="en-US" sz="1400" dirty="0" smtClean="0">
                <a:latin typeface="Arial" pitchFamily="34" charset="0"/>
                <a:cs typeface="Arial" pitchFamily="34" charset="0"/>
              </a:rPr>
              <a:t> </a:t>
            </a:r>
            <a:r>
              <a:rPr lang="en-US" altLang="zh-CN" sz="1400" dirty="0" smtClean="0">
                <a:latin typeface="Arial" pitchFamily="34" charset="0"/>
                <a:cs typeface="Arial" pitchFamily="34" charset="0"/>
              </a:rPr>
              <a:t>v3.1</a:t>
            </a:r>
            <a:r>
              <a:rPr lang="zh-CN" altLang="en-US" sz="1400" dirty="0" smtClean="0">
                <a:latin typeface="Arial" pitchFamily="34" charset="0"/>
                <a:cs typeface="Arial" pitchFamily="34" charset="0"/>
              </a:rPr>
              <a:t>: </a:t>
            </a:r>
            <a:r>
              <a:rPr lang="en-US" altLang="zh-CN" sz="1400" dirty="0" smtClean="0">
                <a:latin typeface="Arial" pitchFamily="34" charset="0"/>
                <a:cs typeface="Arial" pitchFamily="34" charset="0"/>
              </a:rPr>
              <a:t>3-Dvar</a:t>
            </a:r>
            <a:r>
              <a:rPr lang="zh-CN" altLang="en-US" sz="1400" dirty="0" smtClean="0">
                <a:latin typeface="Arial" pitchFamily="34" charset="0"/>
                <a:cs typeface="Arial" pitchFamily="34" charset="0"/>
              </a:rPr>
              <a:t> </a:t>
            </a:r>
            <a:r>
              <a:rPr lang="en-US" altLang="zh-CN" sz="1400" dirty="0" smtClean="0">
                <a:latin typeface="Arial" pitchFamily="34" charset="0"/>
                <a:cs typeface="Arial" pitchFamily="34" charset="0"/>
              </a:rPr>
              <a:t>Data</a:t>
            </a:r>
            <a:r>
              <a:rPr lang="zh-CN" altLang="en-US" sz="1400" dirty="0" smtClean="0">
                <a:latin typeface="Arial" pitchFamily="34" charset="0"/>
                <a:cs typeface="Arial" pitchFamily="34" charset="0"/>
              </a:rPr>
              <a:t> </a:t>
            </a:r>
            <a:r>
              <a:rPr lang="en-US" altLang="zh-CN" sz="1400" dirty="0" smtClean="0">
                <a:latin typeface="Arial" pitchFamily="34" charset="0"/>
                <a:cs typeface="Arial" pitchFamily="34" charset="0"/>
              </a:rPr>
              <a:t>Assimilation</a:t>
            </a:r>
            <a:r>
              <a:rPr lang="zh-CN" altLang="en-US" sz="1400" dirty="0" smtClean="0">
                <a:latin typeface="Arial" pitchFamily="34" charset="0"/>
                <a:cs typeface="Arial" pitchFamily="34" charset="0"/>
              </a:rPr>
              <a:t> </a:t>
            </a:r>
            <a:r>
              <a:rPr lang="en-US" altLang="zh-CN" sz="1400" dirty="0" smtClean="0">
                <a:latin typeface="Arial" pitchFamily="34" charset="0"/>
                <a:cs typeface="Arial" pitchFamily="34" charset="0"/>
              </a:rPr>
              <a:t>Method</a:t>
            </a:r>
          </a:p>
          <a:p>
            <a:pPr marL="285750" indent="-285750">
              <a:buFont typeface="Arial" panose="020B0604020202020204" pitchFamily="34" charset="0"/>
              <a:buChar char="•"/>
            </a:pPr>
            <a:r>
              <a:rPr lang="en-US" altLang="zh-CN" sz="1400" dirty="0" smtClean="0">
                <a:latin typeface="Arial" pitchFamily="34" charset="0"/>
                <a:cs typeface="Arial" pitchFamily="34" charset="0"/>
              </a:rPr>
              <a:t>NAM background error covariance matrix</a:t>
            </a:r>
          </a:p>
          <a:p>
            <a:pPr marL="285750" indent="-285750">
              <a:buFont typeface="Arial" panose="020B0604020202020204" pitchFamily="34" charset="0"/>
              <a:buChar char="•"/>
            </a:pPr>
            <a:r>
              <a:rPr lang="en-US" altLang="zh-CN" sz="1400" dirty="0" smtClean="0">
                <a:latin typeface="Arial" pitchFamily="34" charset="0"/>
                <a:cs typeface="Arial" pitchFamily="34" charset="0"/>
              </a:rPr>
              <a:t>Cycled bias correction</a:t>
            </a:r>
          </a:p>
          <a:p>
            <a:pPr marL="285750" indent="-285750">
              <a:buFont typeface="Arial" panose="020B0604020202020204" pitchFamily="34" charset="0"/>
              <a:buChar char="•"/>
            </a:pPr>
            <a:r>
              <a:rPr lang="en-US" altLang="zh-CN" sz="1400" dirty="0" smtClean="0">
                <a:latin typeface="Arial" pitchFamily="34" charset="0"/>
                <a:cs typeface="Arial" pitchFamily="34" charset="0"/>
              </a:rPr>
              <a:t>Conventional Data – from GTS</a:t>
            </a:r>
          </a:p>
          <a:p>
            <a:pPr marL="285750" indent="-285750">
              <a:buFont typeface="Arial" panose="020B0604020202020204" pitchFamily="34" charset="0"/>
              <a:buChar char="•"/>
            </a:pPr>
            <a:r>
              <a:rPr lang="en-US" altLang="zh-CN" sz="1400" dirty="0" smtClean="0">
                <a:latin typeface="Arial" pitchFamily="34" charset="0"/>
                <a:cs typeface="Arial" pitchFamily="34" charset="0"/>
              </a:rPr>
              <a:t>Satellite radiances: AMSU-A from AQUA</a:t>
            </a:r>
            <a:r>
              <a:rPr lang="en-US" altLang="zh-CN" sz="1400" dirty="0">
                <a:latin typeface="Arial" pitchFamily="34" charset="0"/>
                <a:cs typeface="Arial" pitchFamily="34" charset="0"/>
              </a:rPr>
              <a:t>, </a:t>
            </a:r>
            <a:r>
              <a:rPr lang="en-US" altLang="zh-CN" sz="1400" dirty="0" err="1">
                <a:latin typeface="Arial" pitchFamily="34" charset="0"/>
                <a:cs typeface="Arial" pitchFamily="34" charset="0"/>
              </a:rPr>
              <a:t>Metop</a:t>
            </a:r>
            <a:r>
              <a:rPr lang="en-US" altLang="zh-CN" sz="1400" dirty="0">
                <a:latin typeface="Arial" pitchFamily="34" charset="0"/>
                <a:cs typeface="Arial" pitchFamily="34" charset="0"/>
              </a:rPr>
              <a:t>-A, NOAA-15 and </a:t>
            </a:r>
            <a:r>
              <a:rPr lang="en-US" altLang="zh-CN" sz="1400" dirty="0" smtClean="0">
                <a:latin typeface="Arial" pitchFamily="34" charset="0"/>
                <a:cs typeface="Arial" pitchFamily="34" charset="0"/>
              </a:rPr>
              <a:t>NOAA-18</a:t>
            </a:r>
          </a:p>
          <a:p>
            <a:pPr marL="285750" indent="-285750">
              <a:buFont typeface="Arial" panose="020B0604020202020204" pitchFamily="34" charset="0"/>
              <a:buChar char="•"/>
            </a:pPr>
            <a:r>
              <a:rPr lang="en-US" altLang="zh-CN" sz="1400" dirty="0" smtClean="0">
                <a:latin typeface="Arial" pitchFamily="34" charset="0"/>
                <a:cs typeface="Arial" pitchFamily="34" charset="0"/>
              </a:rPr>
              <a:t>AMVs: GOES IR, VIS (</a:t>
            </a:r>
            <a:r>
              <a:rPr lang="en-US" altLang="zh-CN" sz="1400" dirty="0" err="1" smtClean="0">
                <a:latin typeface="Arial" pitchFamily="34" charset="0"/>
                <a:cs typeface="Arial" pitchFamily="34" charset="0"/>
              </a:rPr>
              <a:t>Velden</a:t>
            </a:r>
            <a:r>
              <a:rPr lang="en-US" altLang="zh-CN" sz="1400" dirty="0" smtClean="0">
                <a:latin typeface="Arial" pitchFamily="34" charset="0"/>
                <a:cs typeface="Arial" pitchFamily="34" charset="0"/>
              </a:rPr>
              <a:t> et al.)</a:t>
            </a:r>
          </a:p>
        </p:txBody>
      </p:sp>
      <p:sp>
        <p:nvSpPr>
          <p:cNvPr id="29" name="TextBox 28"/>
          <p:cNvSpPr txBox="1"/>
          <p:nvPr/>
        </p:nvSpPr>
        <p:spPr>
          <a:xfrm>
            <a:off x="325319" y="3380679"/>
            <a:ext cx="4573251" cy="1169551"/>
          </a:xfrm>
          <a:prstGeom prst="rect">
            <a:avLst/>
          </a:prstGeom>
          <a:noFill/>
          <a:ln>
            <a:solidFill>
              <a:srgbClr val="4F81BD"/>
            </a:solidFill>
          </a:ln>
          <a:effectLst/>
        </p:spPr>
        <p:txBody>
          <a:bodyPr wrap="square" rtlCol="0">
            <a:spAutoFit/>
          </a:bodyPr>
          <a:lstStyle/>
          <a:p>
            <a:r>
              <a:rPr lang="en-US" sz="1400" dirty="0" smtClean="0">
                <a:solidFill>
                  <a:srgbClr val="FF0000"/>
                </a:solidFill>
                <a:latin typeface="Arial" pitchFamily="34" charset="0"/>
                <a:cs typeface="Arial" pitchFamily="34" charset="0"/>
              </a:rPr>
              <a:t>Hurricane Sandy</a:t>
            </a:r>
          </a:p>
          <a:p>
            <a:pPr marL="285750" indent="-285750">
              <a:buFont typeface="Arial" panose="020B0604020202020204" pitchFamily="34" charset="0"/>
              <a:buChar char="•"/>
            </a:pPr>
            <a:r>
              <a:rPr lang="en-US" altLang="zh-CN" sz="1400" dirty="0" smtClean="0">
                <a:latin typeface="Arial" pitchFamily="34" charset="0"/>
                <a:cs typeface="Arial" pitchFamily="34" charset="0"/>
              </a:rPr>
              <a:t>Assimilation : Oct 25 18z to Oct 27 18z, 2012</a:t>
            </a:r>
          </a:p>
          <a:p>
            <a:pPr marL="285750" indent="-285750">
              <a:buFont typeface="Arial" panose="020B0604020202020204" pitchFamily="34" charset="0"/>
              <a:buChar char="•"/>
            </a:pPr>
            <a:r>
              <a:rPr lang="en-US" altLang="zh-CN" sz="1400" dirty="0" smtClean="0">
                <a:latin typeface="Arial" pitchFamily="34" charset="0"/>
                <a:cs typeface="Arial" pitchFamily="34" charset="0"/>
              </a:rPr>
              <a:t>Forecasts: Oct 25 18z to Oct 30 18z, 2012</a:t>
            </a:r>
          </a:p>
          <a:p>
            <a:pPr marL="285750" indent="-285750">
              <a:buFont typeface="Arial" panose="020B0604020202020204" pitchFamily="34" charset="0"/>
              <a:buChar char="•"/>
            </a:pPr>
            <a:r>
              <a:rPr lang="en-US" altLang="zh-CN" sz="1400" dirty="0" smtClean="0">
                <a:latin typeface="Arial" pitchFamily="34" charset="0"/>
                <a:cs typeface="Arial" pitchFamily="34" charset="0"/>
              </a:rPr>
              <a:t>Assimilation every 3 hour</a:t>
            </a:r>
          </a:p>
          <a:p>
            <a:pPr marL="285750" indent="-285750">
              <a:buFont typeface="Arial" panose="020B0604020202020204" pitchFamily="34" charset="0"/>
              <a:buChar char="•"/>
            </a:pPr>
            <a:r>
              <a:rPr lang="en-US" altLang="zh-CN" sz="1400" dirty="0" smtClean="0">
                <a:latin typeface="Arial" pitchFamily="34" charset="0"/>
                <a:cs typeface="Arial" pitchFamily="34" charset="0"/>
              </a:rPr>
              <a:t>9 Groups of experiments</a:t>
            </a:r>
          </a:p>
        </p:txBody>
      </p:sp>
      <p:sp>
        <p:nvSpPr>
          <p:cNvPr id="30" name="TextBox 29"/>
          <p:cNvSpPr txBox="1"/>
          <p:nvPr/>
        </p:nvSpPr>
        <p:spPr>
          <a:xfrm>
            <a:off x="4724400" y="6334780"/>
            <a:ext cx="4419600" cy="523220"/>
          </a:xfrm>
          <a:prstGeom prst="rect">
            <a:avLst/>
          </a:prstGeom>
          <a:noFill/>
        </p:spPr>
        <p:txBody>
          <a:bodyPr wrap="square" rtlCol="0">
            <a:spAutoFit/>
          </a:bodyPr>
          <a:lstStyle/>
          <a:p>
            <a:pPr marL="342900" indent="-342900">
              <a:buAutoNum type="arabicParenBoth"/>
            </a:pPr>
            <a:r>
              <a:rPr lang="en-US" sz="1400" b="1" dirty="0" smtClean="0"/>
              <a:t>VIS AMVs can improve TC track forecasts;</a:t>
            </a:r>
          </a:p>
          <a:p>
            <a:pPr marL="342900" indent="-342900">
              <a:buAutoNum type="arabicParenBoth"/>
            </a:pPr>
            <a:r>
              <a:rPr lang="en-US" sz="1400" b="1" dirty="0" smtClean="0"/>
              <a:t>VIS+IR AMVs improve </a:t>
            </a:r>
            <a:r>
              <a:rPr lang="en-US" sz="1400" b="1" dirty="0" smtClean="0">
                <a:solidFill>
                  <a:srgbClr val="FF0000"/>
                </a:solidFill>
              </a:rPr>
              <a:t>hurricane intensity </a:t>
            </a:r>
            <a:r>
              <a:rPr lang="en-US" sz="1400" b="1" dirty="0" smtClean="0"/>
              <a:t>forecasts</a:t>
            </a:r>
            <a:endParaRPr lang="en-US" sz="1400" b="1" dirty="0"/>
          </a:p>
        </p:txBody>
      </p:sp>
      <p:pic>
        <p:nvPicPr>
          <p:cNvPr id="31" name="Picture 2" descr="C:\PW-Study\Sandy\Sandy_cc\cc_clr_v31_10hPa\plot_BT\obs\goes13-2012-301-2045-WV.png"/>
          <p:cNvPicPr>
            <a:picLocks noChangeAspect="1" noChangeArrowheads="1"/>
          </p:cNvPicPr>
          <p:nvPr/>
        </p:nvPicPr>
        <p:blipFill rotWithShape="1">
          <a:blip r:embed="rId8"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8600" t="5908" r="11301" b="6752"/>
          <a:stretch/>
        </p:blipFill>
        <p:spPr bwMode="auto">
          <a:xfrm>
            <a:off x="101968" y="4585860"/>
            <a:ext cx="2173530" cy="177751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32" name="Picture 3" descr="C:\PW-Study\Sandy\Sandy_cc\cc_clr_v31_10hPa\plot_BT\obs\goes13-2012-301-2045-IR.png"/>
          <p:cNvPicPr>
            <a:picLocks noChangeAspect="1" noChangeArrowheads="1"/>
          </p:cNvPicPr>
          <p:nvPr/>
        </p:nvPicPr>
        <p:blipFill rotWithShape="1">
          <a:blip r:embed="rId9"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8996" t="6358" r="9199" b="6090"/>
          <a:stretch/>
        </p:blipFill>
        <p:spPr bwMode="auto">
          <a:xfrm>
            <a:off x="2281075" y="4585860"/>
            <a:ext cx="2263906" cy="181720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33" name="TextBox 32"/>
          <p:cNvSpPr txBox="1"/>
          <p:nvPr/>
        </p:nvSpPr>
        <p:spPr>
          <a:xfrm>
            <a:off x="457200" y="6403065"/>
            <a:ext cx="1524000" cy="276999"/>
          </a:xfrm>
          <a:prstGeom prst="rect">
            <a:avLst/>
          </a:prstGeom>
          <a:noFill/>
        </p:spPr>
        <p:txBody>
          <a:bodyPr wrap="square" rtlCol="0">
            <a:spAutoFit/>
          </a:bodyPr>
          <a:lstStyle/>
          <a:p>
            <a:r>
              <a:rPr lang="en-US" sz="1200" dirty="0" smtClean="0"/>
              <a:t>GOES-13 WV 6.5</a:t>
            </a:r>
            <a:r>
              <a:rPr lang="el-GR" sz="1200" dirty="0" smtClean="0">
                <a:ea typeface="Adobe Fan Heiti Std B"/>
              </a:rPr>
              <a:t>μ</a:t>
            </a:r>
            <a:r>
              <a:rPr lang="en-US" sz="1200" dirty="0" smtClean="0">
                <a:ea typeface="Adobe Fan Heiti Std B"/>
              </a:rPr>
              <a:t>m</a:t>
            </a:r>
            <a:endParaRPr lang="en-US" sz="1200" dirty="0"/>
          </a:p>
        </p:txBody>
      </p:sp>
      <p:sp>
        <p:nvSpPr>
          <p:cNvPr id="34" name="TextBox 33"/>
          <p:cNvSpPr txBox="1"/>
          <p:nvPr/>
        </p:nvSpPr>
        <p:spPr>
          <a:xfrm>
            <a:off x="2651028" y="6442140"/>
            <a:ext cx="1524000" cy="276999"/>
          </a:xfrm>
          <a:prstGeom prst="rect">
            <a:avLst/>
          </a:prstGeom>
          <a:noFill/>
        </p:spPr>
        <p:txBody>
          <a:bodyPr wrap="square" rtlCol="0">
            <a:spAutoFit/>
          </a:bodyPr>
          <a:lstStyle/>
          <a:p>
            <a:r>
              <a:rPr lang="en-US" sz="1200" dirty="0" smtClean="0"/>
              <a:t>GOES-13 IR 11</a:t>
            </a:r>
            <a:r>
              <a:rPr lang="el-GR" sz="1200" dirty="0" smtClean="0">
                <a:ea typeface="Adobe Fan Heiti Std B"/>
              </a:rPr>
              <a:t>μ</a:t>
            </a:r>
            <a:r>
              <a:rPr lang="en-US" sz="1200" dirty="0" smtClean="0">
                <a:ea typeface="Adobe Fan Heiti Std B"/>
              </a:rPr>
              <a:t>m</a:t>
            </a:r>
            <a:endParaRPr lang="en-US" sz="1200"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AMV Datasets for Sandy</a:t>
            </a:r>
            <a:endParaRPr lang="en-US" dirty="0"/>
          </a:p>
        </p:txBody>
      </p:sp>
      <p:sp>
        <p:nvSpPr>
          <p:cNvPr id="3" name="Content Placeholder 2"/>
          <p:cNvSpPr>
            <a:spLocks noGrp="1"/>
          </p:cNvSpPr>
          <p:nvPr>
            <p:ph idx="1"/>
          </p:nvPr>
        </p:nvSpPr>
        <p:spPr>
          <a:xfrm>
            <a:off x="0" y="1314450"/>
            <a:ext cx="9001125" cy="5210175"/>
          </a:xfrm>
        </p:spPr>
        <p:txBody>
          <a:bodyPr>
            <a:normAutofit fontScale="77500" lnSpcReduction="20000"/>
          </a:bodyPr>
          <a:lstStyle/>
          <a:p>
            <a:r>
              <a:rPr lang="en-US" dirty="0" smtClean="0"/>
              <a:t>For this study, all AMVs derived from special GOES-14 Super-Rapid-Scan Operations (SRSO)—continuous limited-area 1-min. imagery during Sandy</a:t>
            </a:r>
          </a:p>
          <a:p>
            <a:endParaRPr lang="en-US" dirty="0" smtClean="0"/>
          </a:p>
          <a:p>
            <a:r>
              <a:rPr lang="en-US" dirty="0" smtClean="0"/>
              <a:t>Two AMV algorithms tested:</a:t>
            </a:r>
          </a:p>
          <a:p>
            <a:pPr marL="514350" indent="457200">
              <a:buAutoNum type="arabicParenR"/>
            </a:pPr>
            <a:r>
              <a:rPr lang="en-US" dirty="0" smtClean="0"/>
              <a:t>Heritage—currently operational at NESDIS (</a:t>
            </a:r>
            <a:r>
              <a:rPr lang="en-US" b="1" dirty="0" smtClean="0">
                <a:solidFill>
                  <a:srgbClr val="FF0000"/>
                </a:solidFill>
              </a:rPr>
              <a:t>AMV1</a:t>
            </a:r>
            <a:r>
              <a:rPr lang="en-US" dirty="0" smtClean="0"/>
              <a:t>)</a:t>
            </a:r>
          </a:p>
          <a:p>
            <a:pPr marL="514350" indent="457200">
              <a:buAutoNum type="arabicParenR"/>
            </a:pPr>
            <a:r>
              <a:rPr lang="en-US" dirty="0" smtClean="0"/>
              <a:t>Experimental—being developed for GOES-R (</a:t>
            </a:r>
            <a:r>
              <a:rPr lang="en-US" b="1" dirty="0" smtClean="0">
                <a:solidFill>
                  <a:srgbClr val="00B0F0"/>
                </a:solidFill>
              </a:rPr>
              <a:t>AMV2</a:t>
            </a:r>
            <a:r>
              <a:rPr lang="en-US" dirty="0" smtClean="0"/>
              <a:t>)</a:t>
            </a:r>
          </a:p>
          <a:p>
            <a:pPr marL="514350" indent="-514350">
              <a:buAutoNum type="arabicParenR"/>
            </a:pPr>
            <a:endParaRPr lang="en-US" dirty="0" smtClean="0"/>
          </a:p>
          <a:p>
            <a:pPr>
              <a:buFont typeface="Arial" pitchFamily="34" charset="0"/>
              <a:buChar char="•"/>
            </a:pPr>
            <a:r>
              <a:rPr lang="en-US" dirty="0" smtClean="0"/>
              <a:t>Both algorithms process </a:t>
            </a:r>
            <a:r>
              <a:rPr lang="en-US" dirty="0" err="1" smtClean="0"/>
              <a:t>AMVs</a:t>
            </a:r>
            <a:r>
              <a:rPr lang="en-US" dirty="0" smtClean="0"/>
              <a:t> from triplets of VIS (3-min. imagery) and LWIR/SWIR (5-min. imagery)</a:t>
            </a:r>
          </a:p>
          <a:p>
            <a:pPr>
              <a:buFont typeface="Arial" pitchFamily="34" charset="0"/>
              <a:buChar char="•"/>
            </a:pPr>
            <a:endParaRPr lang="en-US" dirty="0" smtClean="0"/>
          </a:p>
          <a:p>
            <a:pPr>
              <a:buFont typeface="Arial" pitchFamily="34" charset="0"/>
              <a:buChar char="•"/>
            </a:pPr>
            <a:r>
              <a:rPr lang="en-US" dirty="0" smtClean="0"/>
              <a:t>All AMVs are objectively </a:t>
            </a:r>
            <a:r>
              <a:rPr lang="en-US" dirty="0" err="1" smtClean="0"/>
              <a:t>QC’d</a:t>
            </a:r>
            <a:r>
              <a:rPr lang="en-US" dirty="0" smtClean="0"/>
              <a:t>, and output with Quality Indicator and Expected Error tags, which are used to filter inputs to the DA (thresholds based on previous research)</a:t>
            </a:r>
          </a:p>
        </p:txBody>
      </p:sp>
      <p:sp>
        <p:nvSpPr>
          <p:cNvPr id="4" name="Slide Number Placeholder 3"/>
          <p:cNvSpPr>
            <a:spLocks noGrp="1"/>
          </p:cNvSpPr>
          <p:nvPr>
            <p:ph type="sldNum" sz="quarter" idx="12"/>
          </p:nvPr>
        </p:nvSpPr>
        <p:spPr/>
        <p:txBody>
          <a:bodyPr/>
          <a:lstStyle/>
          <a:p>
            <a:fld id="{48140BBE-5578-C34F-8AA8-EA951404730A}" type="slidenum">
              <a:rPr lang="en-US" smtClean="0"/>
              <a:pPr/>
              <a:t>8</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5787</TotalTime>
  <Words>1716</Words>
  <Application>Microsoft Macintosh PowerPoint</Application>
  <PresentationFormat>On-screen Show (4:3)</PresentationFormat>
  <Paragraphs>201</Paragraphs>
  <Slides>22</Slides>
  <Notes>3</Notes>
  <HiddenSlides>0</HiddenSlides>
  <MMClips>0</MMClips>
  <ScaleCrop>false</ScaleCrop>
  <HeadingPairs>
    <vt:vector size="4" baseType="variant">
      <vt:variant>
        <vt:lpstr>Design Template</vt:lpstr>
      </vt:variant>
      <vt:variant>
        <vt:i4>1</vt:i4>
      </vt:variant>
      <vt:variant>
        <vt:lpstr>Slide Titles</vt:lpstr>
      </vt:variant>
      <vt:variant>
        <vt:i4>22</vt:i4>
      </vt:variant>
    </vt:vector>
  </HeadingPairs>
  <TitlesOfParts>
    <vt:vector size="23" baseType="lpstr">
      <vt:lpstr>Office Theme</vt:lpstr>
      <vt:lpstr>Direct Assimilation  of Satellite-Derived AMVs  into HWRF: First Results</vt:lpstr>
      <vt:lpstr>Motivation</vt:lpstr>
      <vt:lpstr>Motivation</vt:lpstr>
      <vt:lpstr>Satellite-Derived Atmospheric Motion Vectors (AMVs)</vt:lpstr>
      <vt:lpstr>Recent Research  (Wu, Velden and Majumdar, 2014 - MWR)      </vt:lpstr>
      <vt:lpstr>(Wu, Velden and Majumdar, 2014 - MWR)  Hurricane Ike Vortex Structure Analyses 1200 UTC 04 Sep 2008</vt:lpstr>
      <vt:lpstr>(Wu, Velden and Majumdar, 2014 - MWR)   Hurricane Ike Track and Intensity Forecasts   WRF-ARW Model Ensemble (84mem) -- CTL vs. CIMSS(RS) For 3 forecast times: 00UTC on Sept. 2/4/6</vt:lpstr>
      <vt:lpstr>Slide 7</vt:lpstr>
      <vt:lpstr>AMV Datasets for Sandy</vt:lpstr>
      <vt:lpstr>Slide 9</vt:lpstr>
      <vt:lpstr>Exploit higher temporal sampling to generate higher-density AMV coverage  </vt:lpstr>
      <vt:lpstr>HWRF Experiments -- Methodology</vt:lpstr>
      <vt:lpstr>Slide 12</vt:lpstr>
      <vt:lpstr>Slide 13</vt:lpstr>
      <vt:lpstr>Slide 14</vt:lpstr>
      <vt:lpstr>Hurricane Sandy HWRF Impact Study </vt:lpstr>
      <vt:lpstr>Hurricane Sandy HWRF Impact Study </vt:lpstr>
      <vt:lpstr>Hurricane Sandy HWRF Impact Study </vt:lpstr>
      <vt:lpstr>Slide 18</vt:lpstr>
      <vt:lpstr>Direct Assimilation of Satellite-Derived AMVs into HWRF: First Results  Conclusions</vt:lpstr>
      <vt:lpstr>Direct Assimilation of Satellite-Derived AMVs into HWRF: First Results  …More Work Ahead</vt:lpstr>
      <vt:lpstr>Direct Assimilation  of Satellite-Derived AMVs  into HWRF: First Results</vt:lpstr>
    </vt:vector>
  </TitlesOfParts>
  <Company>UW-AOS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 Assimilation of Satellite-Derived AMVs into HWRF: First Results</dc:title>
  <dc:creator>William Lewis</dc:creator>
  <cp:lastModifiedBy>William Lewis</cp:lastModifiedBy>
  <cp:revision>95</cp:revision>
  <dcterms:created xsi:type="dcterms:W3CDTF">2015-02-25T22:42:32Z</dcterms:created>
  <dcterms:modified xsi:type="dcterms:W3CDTF">2015-02-25T23:31:06Z</dcterms:modified>
</cp:coreProperties>
</file>