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68" r:id="rId3"/>
    <p:sldId id="257" r:id="rId4"/>
    <p:sldId id="261" r:id="rId5"/>
    <p:sldId id="270" r:id="rId6"/>
    <p:sldId id="273" r:id="rId7"/>
    <p:sldId id="271" r:id="rId8"/>
    <p:sldId id="272" r:id="rId9"/>
    <p:sldId id="274" r:id="rId10"/>
    <p:sldId id="275" r:id="rId11"/>
    <p:sldId id="280" r:id="rId12"/>
    <p:sldId id="282" r:id="rId13"/>
    <p:sldId id="281" r:id="rId14"/>
    <p:sldId id="27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28A8"/>
    <a:srgbClr val="BA74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91" autoAdjust="0"/>
    <p:restoredTop sz="94656" autoAdjust="0"/>
  </p:normalViewPr>
  <p:slideViewPr>
    <p:cSldViewPr>
      <p:cViewPr>
        <p:scale>
          <a:sx n="79" d="100"/>
          <a:sy n="79" d="100"/>
        </p:scale>
        <p:origin x="-72" y="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7B34D-64D3-4CB6-9839-74AA2ADD40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A25D7-93F7-4B09-936D-E7A18EDD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50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A25D7-93F7-4B09-936D-E7A18EDD27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37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A25D7-93F7-4B09-936D-E7A18EDD27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6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1C4E-1AE6-4A01-839E-45525A755332}" type="datetime1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FB31-EC76-4183-9E41-5F26FFDDB2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2F4D-EB9D-477E-937B-CDF58CD3DA8F}" type="datetime1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FB31-EC76-4183-9E41-5F26FFDDB2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72F2-9585-4BC0-9ABC-E5151BAD000A}" type="datetime1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FB31-EC76-4183-9E41-5F26FFDDB2D6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8504F-E53A-4070-B769-9505C00FD69F}" type="datetime1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FB31-EC76-4183-9E41-5F26FFDDB2D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B324-B087-4913-9695-D15B964AE79E}" type="datetime1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FB31-EC76-4183-9E41-5F26FFDDB2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1D8F-E58B-4276-BFF6-955F153EF6A9}" type="datetime1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FB31-EC76-4183-9E41-5F26FFDDB2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959C-96B8-4E01-9CBA-F5DF126AAB30}" type="datetime1">
              <a:rPr lang="en-US" smtClean="0"/>
              <a:t>3/4/2015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FB31-EC76-4183-9E41-5F26FFDDB2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4B0-3DD2-4B68-8396-E21F60907851}" type="datetime1">
              <a:rPr lang="en-US" smtClean="0"/>
              <a:t>3/4/2015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FB31-EC76-4183-9E41-5F26FFDDB2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480C-C4B8-4ED5-AA23-3E1AAA61C32D}" type="datetime1">
              <a:rPr lang="en-US" smtClean="0"/>
              <a:t>3/4/2015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FB31-EC76-4183-9E41-5F26FFDDB2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426E6-88DE-4419-972B-E50F4FF81FDA}" type="datetime1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FB31-EC76-4183-9E41-5F26FFDDB2D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7925-E9EF-4BAB-B7DF-999B4A2DE8E2}" type="datetime1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FB31-EC76-4183-9E41-5F26FFDDB2D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E657A49-3DBD-49ED-8670-545C25B9AE83}" type="datetime1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9D7FB31-EC76-4183-9E41-5F26FFDDB2D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Hurricane forecasts with Regional NMMB: Impact of HWRF Physics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971800"/>
            <a:ext cx="6934200" cy="2006600"/>
          </a:xfrm>
        </p:spPr>
        <p:txBody>
          <a:bodyPr>
            <a:normAutofit fontScale="62500" lnSpcReduction="20000"/>
          </a:bodyPr>
          <a:lstStyle/>
          <a:p>
            <a:r>
              <a:rPr lang="en-US" sz="4200" dirty="0" err="1" smtClean="0"/>
              <a:t>Weiguo</a:t>
            </a:r>
            <a:r>
              <a:rPr lang="en-US" sz="4200" dirty="0" smtClean="0"/>
              <a:t> Wang and Vijay </a:t>
            </a:r>
            <a:r>
              <a:rPr lang="en-US" sz="4200" dirty="0" err="1" smtClean="0"/>
              <a:t>Tallapragada</a:t>
            </a:r>
            <a:endParaRPr lang="en-US" sz="4200" dirty="0" smtClean="0"/>
          </a:p>
          <a:p>
            <a:r>
              <a:rPr lang="en-US" sz="4200" dirty="0"/>
              <a:t>EMC/NCEP/NOAA, College Park, MD 20740 </a:t>
            </a:r>
          </a:p>
          <a:p>
            <a:endParaRPr lang="en-US" dirty="0" smtClean="0"/>
          </a:p>
          <a:p>
            <a:r>
              <a:rPr lang="en-US" sz="2600" dirty="0" smtClean="0"/>
              <a:t>TCRF/69th IHC</a:t>
            </a:r>
          </a:p>
          <a:p>
            <a:r>
              <a:rPr lang="en-US" sz="2600" dirty="0" smtClean="0"/>
              <a:t>Mar. </a:t>
            </a:r>
            <a:r>
              <a:rPr lang="en-US" sz="2600" dirty="0" smtClean="0"/>
              <a:t>2015</a:t>
            </a:r>
          </a:p>
          <a:p>
            <a:endParaRPr lang="en-US" sz="2600" dirty="0" smtClean="0"/>
          </a:p>
          <a:p>
            <a:r>
              <a:rPr lang="en-US" sz="2600" dirty="0" smtClean="0"/>
              <a:t>HIWPP Project Co-Lead</a:t>
            </a:r>
            <a:r>
              <a:rPr lang="en-US" sz="2600" b="1" dirty="0" smtClean="0"/>
              <a:t>: S.G. </a:t>
            </a:r>
            <a:r>
              <a:rPr lang="en-US" sz="2600" b="1" dirty="0" err="1" smtClean="0"/>
              <a:t>Gopalakrishnan</a:t>
            </a:r>
            <a:r>
              <a:rPr lang="en-US" sz="2600" b="1" dirty="0" smtClean="0"/>
              <a:t>, AOML/HRD</a:t>
            </a:r>
            <a:endParaRPr lang="en-US" sz="2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FB31-EC76-4183-9E41-5F26FFDDB2D6}" type="slidenum">
              <a:rPr lang="en-US" smtClean="0"/>
              <a:t>1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61" y="5443499"/>
            <a:ext cx="1155939" cy="110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4360" y="5301360"/>
            <a:ext cx="1329840" cy="132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423640" y="5355360"/>
            <a:ext cx="1281960" cy="1274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87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3262"/>
            <a:ext cx="3733800" cy="400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2971800"/>
            <a:ext cx="4535903" cy="333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533398"/>
            <a:ext cx="38861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</a:t>
            </a:r>
            <a:r>
              <a:rPr lang="en-US" sz="2800" dirty="0" smtClean="0"/>
              <a:t>ther physics options:</a:t>
            </a:r>
          </a:p>
          <a:p>
            <a:endParaRPr lang="en-US" sz="2000" dirty="0" smtClean="0"/>
          </a:p>
          <a:p>
            <a:r>
              <a:rPr lang="en-US" sz="2000" dirty="0" smtClean="0"/>
              <a:t>GFSPBL-MYJ-</a:t>
            </a:r>
            <a:r>
              <a:rPr lang="en-US" sz="2000" dirty="0" err="1" smtClean="0"/>
              <a:t>noahLSM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(modified z0 over sea in MYJ </a:t>
            </a:r>
            <a:r>
              <a:rPr lang="en-US" sz="2000" dirty="0" err="1" smtClean="0"/>
              <a:t>sfc</a:t>
            </a:r>
            <a:r>
              <a:rPr lang="en-US" sz="2000" dirty="0" smtClean="0"/>
              <a:t>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300628"/>
            <a:ext cx="1161826" cy="365125"/>
          </a:xfrm>
        </p:spPr>
        <p:txBody>
          <a:bodyPr/>
          <a:lstStyle/>
          <a:p>
            <a:fld id="{59D7FB31-EC76-4183-9E41-5F26FFDDB2D6}" type="slidenum">
              <a:rPr lang="en-US" sz="2000" smtClean="0"/>
              <a:t>10</a:t>
            </a:fld>
            <a:endParaRPr lang="en-US" sz="2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197642" y="1752600"/>
            <a:ext cx="822158" cy="0"/>
          </a:xfrm>
          <a:prstGeom prst="line">
            <a:avLst/>
          </a:prstGeom>
          <a:ln w="38100">
            <a:solidFill>
              <a:srgbClr val="BA74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81600" y="1981200"/>
            <a:ext cx="82215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97642" y="2209800"/>
            <a:ext cx="82215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96000" y="15240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Operational HWRF</a:t>
            </a:r>
          </a:p>
          <a:p>
            <a:r>
              <a:rPr lang="en-US" dirty="0" smtClean="0"/>
              <a:t>NMMB-</a:t>
            </a:r>
            <a:r>
              <a:rPr lang="en-US" dirty="0" err="1" smtClean="0"/>
              <a:t>hwrfphys</a:t>
            </a:r>
            <a:endParaRPr lang="en-US" dirty="0" smtClean="0"/>
          </a:p>
          <a:p>
            <a:r>
              <a:rPr lang="en-US" dirty="0" smtClean="0"/>
              <a:t>NMMB-</a:t>
            </a:r>
            <a:r>
              <a:rPr lang="en-US" dirty="0" err="1" smtClean="0"/>
              <a:t>hwrfphys</a:t>
            </a:r>
            <a:r>
              <a:rPr lang="en-US" dirty="0"/>
              <a:t>-</a:t>
            </a:r>
            <a:r>
              <a:rPr lang="en-US" dirty="0" smtClean="0"/>
              <a:t>NOAH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67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570829" y="6248400"/>
            <a:ext cx="1161826" cy="365125"/>
          </a:xfrm>
        </p:spPr>
        <p:txBody>
          <a:bodyPr/>
          <a:lstStyle/>
          <a:p>
            <a:fld id="{59D7FB31-EC76-4183-9E41-5F26FFDDB2D6}" type="slidenum">
              <a:rPr lang="en-US" sz="2000" smtClean="0"/>
              <a:t>11</a:t>
            </a:fld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68579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Issues: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302042" y="12192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issues for NMMB-hurricane still need to be addressed, </a:t>
            </a:r>
          </a:p>
          <a:p>
            <a:r>
              <a:rPr lang="en-US" dirty="0" smtClean="0"/>
              <a:t>for example,  nest motion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70221"/>
            <a:ext cx="7067243" cy="3590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8243" y="2514600"/>
            <a:ext cx="1406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Nests do not move with vortex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Bad track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172200" y="2971800"/>
            <a:ext cx="1276043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7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1161826" cy="365125"/>
          </a:xfrm>
        </p:spPr>
        <p:txBody>
          <a:bodyPr/>
          <a:lstStyle/>
          <a:p>
            <a:fld id="{59D7FB31-EC76-4183-9E41-5F26FFDDB2D6}" type="slidenum">
              <a:rPr lang="en-US" sz="2000" smtClean="0"/>
              <a:t>12</a:t>
            </a:fld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685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Plans: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507255"/>
              </p:ext>
            </p:extLst>
          </p:nvPr>
        </p:nvGraphicFramePr>
        <p:xfrm>
          <a:off x="990600" y="1676400"/>
          <a:ext cx="7848600" cy="4639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200"/>
                <a:gridCol w="2398183"/>
                <a:gridCol w="2834217"/>
              </a:tblGrid>
              <a:tr h="5824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Task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Status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note</a:t>
                      </a:r>
                      <a:endParaRPr lang="en-US" sz="2800" dirty="0"/>
                    </a:p>
                  </a:txBody>
                  <a:tcPr/>
                </a:tc>
              </a:tr>
              <a:tr h="582467">
                <a:tc>
                  <a:txBody>
                    <a:bodyPr/>
                    <a:lstStyle/>
                    <a:p>
                      <a:r>
                        <a:rPr lang="en-US" dirty="0" smtClean="0"/>
                        <a:t>Transition of HWRF physics suite to NMMB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DONE  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Already In </a:t>
                      </a:r>
                      <a:r>
                        <a:rPr lang="en-US" dirty="0" err="1" smtClean="0"/>
                        <a:t>nems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trunk</a:t>
                      </a:r>
                    </a:p>
                    <a:p>
                      <a:r>
                        <a:rPr lang="en-US" dirty="0" smtClean="0"/>
                        <a:t>Need extensive tests</a:t>
                      </a:r>
                      <a:endParaRPr lang="en-US" dirty="0"/>
                    </a:p>
                  </a:txBody>
                  <a:tcPr/>
                </a:tc>
              </a:tr>
              <a:tr h="582467">
                <a:tc>
                  <a:txBody>
                    <a:bodyPr/>
                    <a:lstStyle/>
                    <a:p>
                      <a:r>
                        <a:rPr lang="en-US" dirty="0" smtClean="0"/>
                        <a:t>HWRF nest motion algorithm</a:t>
                      </a:r>
                      <a:r>
                        <a:rPr lang="en-US" baseline="0" dirty="0" smtClean="0"/>
                        <a:t> to NMMB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7728A8"/>
                          </a:solidFill>
                        </a:rPr>
                        <a:t>ONGOING</a:t>
                      </a:r>
                      <a:endParaRPr lang="en-US" sz="2400" dirty="0">
                        <a:solidFill>
                          <a:srgbClr val="7728A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82467">
                <a:tc>
                  <a:txBody>
                    <a:bodyPr/>
                    <a:lstStyle/>
                    <a:p>
                      <a:r>
                        <a:rPr lang="en-US" dirty="0" smtClean="0"/>
                        <a:t>HWRF vortex initialization to NMMB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7030A0"/>
                          </a:solidFill>
                        </a:rPr>
                        <a:t>ONGOING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 have</a:t>
                      </a:r>
                      <a:r>
                        <a:rPr lang="en-US" baseline="0" dirty="0" smtClean="0"/>
                        <a:t> old version working</a:t>
                      </a:r>
                      <a:endParaRPr lang="en-US" dirty="0"/>
                    </a:p>
                  </a:txBody>
                  <a:tcPr/>
                </a:tc>
              </a:tr>
              <a:tr h="582467">
                <a:tc>
                  <a:txBody>
                    <a:bodyPr/>
                    <a:lstStyle/>
                    <a:p>
                      <a:r>
                        <a:rPr lang="en-US" dirty="0" smtClean="0"/>
                        <a:t>HWRF</a:t>
                      </a:r>
                      <a:r>
                        <a:rPr lang="en-US" baseline="0" dirty="0" smtClean="0"/>
                        <a:t> data assimilation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Planned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GSI-</a:t>
                      </a:r>
                      <a:r>
                        <a:rPr lang="en-US" dirty="0" err="1" smtClean="0"/>
                        <a:t>EnKF</a:t>
                      </a:r>
                      <a:r>
                        <a:rPr lang="en-US" dirty="0" smtClean="0"/>
                        <a:t> ?</a:t>
                      </a:r>
                      <a:endParaRPr lang="en-US" dirty="0"/>
                    </a:p>
                  </a:txBody>
                  <a:tcPr/>
                </a:tc>
              </a:tr>
              <a:tr h="820010">
                <a:tc>
                  <a:txBody>
                    <a:bodyPr/>
                    <a:lstStyle/>
                    <a:p>
                      <a:r>
                        <a:rPr lang="en-US" dirty="0" smtClean="0"/>
                        <a:t>Ocean coupling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Planned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nems</a:t>
                      </a:r>
                      <a:r>
                        <a:rPr lang="en-US" baseline="0" dirty="0" smtClean="0"/>
                        <a:t> coupler if OK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Add coupler</a:t>
                      </a:r>
                      <a:r>
                        <a:rPr lang="en-US" baseline="0" dirty="0" smtClean="0"/>
                        <a:t> for moving </a:t>
                      </a:r>
                      <a:r>
                        <a:rPr lang="en-US" dirty="0" smtClean="0"/>
                        <a:t>nests</a:t>
                      </a:r>
                      <a:endParaRPr lang="en-US" dirty="0"/>
                    </a:p>
                  </a:txBody>
                  <a:tcPr/>
                </a:tc>
              </a:tr>
              <a:tr h="582467">
                <a:tc>
                  <a:txBody>
                    <a:bodyPr/>
                    <a:lstStyle/>
                    <a:p>
                      <a:r>
                        <a:rPr lang="en-US" dirty="0" smtClean="0"/>
                        <a:t>Post processing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Planned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Add in-model diagnostic fields; OK to use </a:t>
                      </a:r>
                      <a:r>
                        <a:rPr lang="en-US" baseline="0" dirty="0" err="1" smtClean="0"/>
                        <a:t>ncep</a:t>
                      </a:r>
                      <a:r>
                        <a:rPr lang="en-US" baseline="0" dirty="0" smtClean="0"/>
                        <a:t>-post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4600" y="8382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Ongoing NMMB-hurricane tasks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838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48600" y="6418421"/>
            <a:ext cx="1161826" cy="365125"/>
          </a:xfrm>
        </p:spPr>
        <p:txBody>
          <a:bodyPr/>
          <a:lstStyle/>
          <a:p>
            <a:fld id="{59D7FB31-EC76-4183-9E41-5F26FFDDB2D6}" type="slidenum">
              <a:rPr lang="en-US" sz="2000" smtClean="0"/>
              <a:t>13</a:t>
            </a:fld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685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Plans:</a:t>
            </a:r>
            <a:endParaRPr lang="en-US" sz="3600" dirty="0"/>
          </a:p>
        </p:txBody>
      </p:sp>
      <p:pic>
        <p:nvPicPr>
          <p:cNvPr id="2050" name="Picture 2" descr="http://cog-esgf.esrl.noaa.gov/site_media/projects/couplednems/NEMS_Mediator_ManyModels_gre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30179"/>
            <a:ext cx="6096000" cy="45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5400" y="6078379"/>
            <a:ext cx="3733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http://cog-esgf.esrl.noaa.gov/projects/couplednems/architecture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280177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NMMB-hurricane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05200" y="3030379"/>
            <a:ext cx="3048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3328340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Coupled with many other components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895600" y="9144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NMMB-hurricane  in </a:t>
            </a:r>
            <a:r>
              <a:rPr lang="en-US" sz="2800" dirty="0" smtClean="0"/>
              <a:t>NEMS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647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372574" y="6207283"/>
            <a:ext cx="1161826" cy="365125"/>
          </a:xfrm>
        </p:spPr>
        <p:txBody>
          <a:bodyPr/>
          <a:lstStyle/>
          <a:p>
            <a:fld id="{59D7FB31-EC76-4183-9E41-5F26FFDDB2D6}" type="slidenum">
              <a:rPr lang="en-US" sz="2000" smtClean="0"/>
              <a:t>14</a:t>
            </a:fld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219200"/>
            <a:ext cx="77724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With HWRF </a:t>
            </a:r>
            <a:r>
              <a:rPr lang="en-US" sz="2400" dirty="0" err="1" smtClean="0"/>
              <a:t>phys</a:t>
            </a:r>
            <a:r>
              <a:rPr lang="en-US" sz="2400" dirty="0" smtClean="0"/>
              <a:t> package, regional NMMB can well simulate hurricane structure, intensity and track, showing potential to further advance NCEP capability to hurricane forecast.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Comparison with physics options in NAM shows importance of using good physics parameterizations for hurricanes.  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Future work:  improve nest motion algorithm, other components </a:t>
            </a:r>
            <a:r>
              <a:rPr lang="en-US" sz="2400" dirty="0"/>
              <a:t>(e.g., DA + </a:t>
            </a:r>
            <a:r>
              <a:rPr lang="en-US" sz="2400" dirty="0" err="1" smtClean="0"/>
              <a:t>init</a:t>
            </a:r>
            <a:r>
              <a:rPr lang="en-US" sz="2400" dirty="0" smtClean="0"/>
              <a:t>) from </a:t>
            </a:r>
            <a:r>
              <a:rPr lang="en-US" sz="2400" dirty="0"/>
              <a:t>HWRF </a:t>
            </a:r>
            <a:r>
              <a:rPr lang="en-US" sz="2400" dirty="0" smtClean="0"/>
              <a:t>system, …, work with other components under </a:t>
            </a:r>
            <a:r>
              <a:rPr lang="en-US" sz="2400" dirty="0" err="1" smtClean="0"/>
              <a:t>nems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51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815" y="1646237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n-US" sz="3400" dirty="0" smtClean="0"/>
              <a:t>HWRF physics packages into NMMB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n-US" sz="3400" dirty="0"/>
              <a:t>Hurricane </a:t>
            </a:r>
            <a:r>
              <a:rPr lang="en-US" sz="3400" dirty="0" smtClean="0"/>
              <a:t>simulations with regional NMMB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3400" dirty="0"/>
              <a:t>  </a:t>
            </a:r>
            <a:r>
              <a:rPr lang="en-US" sz="3400" dirty="0" smtClean="0"/>
              <a:t>      </a:t>
            </a:r>
            <a:r>
              <a:rPr lang="en-US" sz="2900" dirty="0" smtClean="0"/>
              <a:t>+</a:t>
            </a:r>
            <a:r>
              <a:rPr lang="en-US" sz="3400" dirty="0" smtClean="0"/>
              <a:t>  </a:t>
            </a:r>
            <a:r>
              <a:rPr lang="en-US" sz="2900" dirty="0"/>
              <a:t>NMMB with </a:t>
            </a:r>
            <a:r>
              <a:rPr lang="en-US" sz="2900" dirty="0" smtClean="0"/>
              <a:t>‘NAM physics’ </a:t>
            </a:r>
            <a:r>
              <a:rPr lang="en-US" sz="2900" dirty="0"/>
              <a:t>vs with </a:t>
            </a:r>
            <a:r>
              <a:rPr lang="en-US" sz="2900" dirty="0" smtClean="0"/>
              <a:t>‘HWRF physics’</a:t>
            </a:r>
            <a:endParaRPr lang="en-US" sz="2900" dirty="0"/>
          </a:p>
          <a:p>
            <a:pPr marL="0" indent="0">
              <a:lnSpc>
                <a:spcPct val="160000"/>
              </a:lnSpc>
              <a:buNone/>
            </a:pPr>
            <a:r>
              <a:rPr lang="en-US" sz="2900" dirty="0"/>
              <a:t>         </a:t>
            </a:r>
            <a:r>
              <a:rPr lang="en-US" sz="2900" dirty="0" smtClean="0"/>
              <a:t> +  </a:t>
            </a:r>
            <a:r>
              <a:rPr lang="en-US" sz="2900" dirty="0"/>
              <a:t>NMMB </a:t>
            </a:r>
            <a:r>
              <a:rPr lang="en-US" sz="2900" dirty="0" smtClean="0"/>
              <a:t>with ‘HWRF </a:t>
            </a:r>
            <a:r>
              <a:rPr lang="en-US" sz="2900" dirty="0" err="1" smtClean="0"/>
              <a:t>phys</a:t>
            </a:r>
            <a:r>
              <a:rPr lang="en-US" sz="2900" dirty="0" smtClean="0"/>
              <a:t>’ vs operational HWRF 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n-US" sz="3400" dirty="0" smtClean="0"/>
              <a:t>Issues and plans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n-US" sz="3400" dirty="0" smtClean="0"/>
              <a:t>Summary and Future work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43800" y="6248400"/>
            <a:ext cx="1161826" cy="365125"/>
          </a:xfrm>
        </p:spPr>
        <p:txBody>
          <a:bodyPr/>
          <a:lstStyle/>
          <a:p>
            <a:fld id="{59D7FB31-EC76-4183-9E41-5F26FFDDB2D6}" type="slidenum">
              <a:rPr lang="en-US" sz="2000" smtClean="0"/>
              <a:t>2</a:t>
            </a:fld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30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4683" y="609600"/>
            <a:ext cx="77724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HWRF physics into NMMB</a:t>
            </a:r>
          </a:p>
          <a:p>
            <a:endParaRPr lang="en-US" dirty="0" smtClean="0"/>
          </a:p>
          <a:p>
            <a:r>
              <a:rPr lang="en-US" sz="2800" dirty="0" smtClean="0"/>
              <a:t>Following physics schemes used in operational HWRF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have been added to NMMB: </a:t>
            </a:r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GFSPBL scheme 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GFDL surface layer plus GFDL land surface scheme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SAS scheme 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MESO-SAS scheme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Add empirical z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for hurricane to  MYJ surface scheme </a:t>
            </a:r>
          </a:p>
          <a:p>
            <a:endParaRPr lang="en-US" sz="2400" dirty="0"/>
          </a:p>
          <a:p>
            <a:r>
              <a:rPr lang="en-US" sz="2400" dirty="0" smtClean="0"/>
              <a:t>         NMMB has “</a:t>
            </a:r>
            <a:r>
              <a:rPr lang="en-US" sz="2400" dirty="0" err="1" smtClean="0"/>
              <a:t>fer</a:t>
            </a:r>
            <a:r>
              <a:rPr lang="en-US" sz="2400" dirty="0" smtClean="0"/>
              <a:t>”, “</a:t>
            </a:r>
            <a:r>
              <a:rPr lang="en-US" sz="2400" dirty="0" err="1" smtClean="0"/>
              <a:t>fer_high</a:t>
            </a:r>
            <a:r>
              <a:rPr lang="en-US" sz="2400" dirty="0" smtClean="0"/>
              <a:t>” </a:t>
            </a:r>
            <a:r>
              <a:rPr lang="en-US" sz="2400" dirty="0" err="1" smtClean="0"/>
              <a:t>micophysics</a:t>
            </a:r>
            <a:r>
              <a:rPr lang="en-US" sz="2400" dirty="0" smtClean="0"/>
              <a:t> schemes, and “</a:t>
            </a:r>
            <a:r>
              <a:rPr lang="en-US" sz="2400" dirty="0" err="1" smtClean="0"/>
              <a:t>gfdl</a:t>
            </a:r>
            <a:r>
              <a:rPr lang="en-US" sz="2400" dirty="0" smtClean="0"/>
              <a:t>”, “</a:t>
            </a:r>
            <a:r>
              <a:rPr lang="en-US" sz="2400" dirty="0" err="1" smtClean="0"/>
              <a:t>rrtmg</a:t>
            </a:r>
            <a:r>
              <a:rPr lang="en-US" sz="2400" dirty="0" smtClean="0"/>
              <a:t>” for radiation; those are very similar to  HWRF’s.</a:t>
            </a:r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00" y="6188075"/>
            <a:ext cx="1161826" cy="365125"/>
          </a:xfrm>
        </p:spPr>
        <p:txBody>
          <a:bodyPr/>
          <a:lstStyle/>
          <a:p>
            <a:fld id="{59D7FB31-EC76-4183-9E41-5F26FFDDB2D6}" type="slidenum">
              <a:rPr lang="en-US" sz="2000" smtClean="0"/>
              <a:t>3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088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Callout 2"/>
          <p:cNvSpPr/>
          <p:nvPr/>
        </p:nvSpPr>
        <p:spPr>
          <a:xfrm>
            <a:off x="1600200" y="2286000"/>
            <a:ext cx="2743200" cy="1143000"/>
          </a:xfrm>
          <a:prstGeom prst="downArrow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0" y="2303502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Operational HWRF vortex Initial conditions  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" name="Down Arrow Callout 4"/>
          <p:cNvSpPr/>
          <p:nvPr/>
        </p:nvSpPr>
        <p:spPr>
          <a:xfrm>
            <a:off x="4572000" y="2286000"/>
            <a:ext cx="2438400" cy="1143000"/>
          </a:xfrm>
          <a:prstGeom prst="downArrow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0" y="2319997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GFS 0.5-degree data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Boundary Conditions 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2895600" y="3429000"/>
            <a:ext cx="2930692" cy="838200"/>
          </a:xfrm>
          <a:prstGeom prst="downArrow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24300" y="3424320"/>
            <a:ext cx="1028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00"/>
                </a:solidFill>
              </a:rPr>
              <a:t>NPS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9" name="Down Arrow Callout 8"/>
          <p:cNvSpPr/>
          <p:nvPr/>
        </p:nvSpPr>
        <p:spPr>
          <a:xfrm>
            <a:off x="3470108" y="4267200"/>
            <a:ext cx="1752600" cy="762000"/>
          </a:xfrm>
          <a:prstGeom prst="downArrow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98708" y="42773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NMMB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31092" y="4034134"/>
            <a:ext cx="2631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configure_file_d01</a:t>
            </a:r>
          </a:p>
          <a:p>
            <a:r>
              <a:rPr lang="en-US" sz="2400" dirty="0" smtClean="0"/>
              <a:t>configure_file_d02</a:t>
            </a:r>
            <a:endParaRPr lang="en-US" sz="2400" dirty="0"/>
          </a:p>
          <a:p>
            <a:r>
              <a:rPr lang="en-US" sz="2400" dirty="0" smtClean="0"/>
              <a:t>configure_file_d03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330616" y="329250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</a:t>
            </a:r>
            <a:r>
              <a:rPr lang="en-US" sz="2400" dirty="0" err="1" smtClean="0"/>
              <a:t>amelist.nps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endCxn id="10" idx="3"/>
          </p:cNvCxnSpPr>
          <p:nvPr/>
        </p:nvCxnSpPr>
        <p:spPr>
          <a:xfrm flipH="1" flipV="1">
            <a:off x="5298908" y="4538990"/>
            <a:ext cx="568492" cy="953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7" idx="3"/>
          </p:cNvCxnSpPr>
          <p:nvPr/>
        </p:nvCxnSpPr>
        <p:spPr>
          <a:xfrm flipH="1">
            <a:off x="5826292" y="3523340"/>
            <a:ext cx="504324" cy="1779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own Arrow Callout 18"/>
          <p:cNvSpPr/>
          <p:nvPr/>
        </p:nvSpPr>
        <p:spPr>
          <a:xfrm>
            <a:off x="3317708" y="5016787"/>
            <a:ext cx="2057400" cy="698213"/>
          </a:xfrm>
          <a:prstGeom prst="downArrow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279608" y="4953000"/>
            <a:ext cx="224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Post/Tracker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20954" y="5715000"/>
            <a:ext cx="2265446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Analysis/plots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864016" y="1693719"/>
            <a:ext cx="2127584" cy="673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245016" y="1693719"/>
            <a:ext cx="174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 be replaced by spectral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0" y="1600200"/>
            <a:ext cx="1905000" cy="673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52400" y="166381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To be replaced by NMMB-DA/INIT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7068051" y="2396975"/>
            <a:ext cx="567397" cy="276965"/>
          </a:xfrm>
          <a:custGeom>
            <a:avLst/>
            <a:gdLst>
              <a:gd name="connsiteX0" fmla="*/ 365760 w 365760"/>
              <a:gd name="connsiteY0" fmla="*/ 0 h 310962"/>
              <a:gd name="connsiteX1" fmla="*/ 295422 w 365760"/>
              <a:gd name="connsiteY1" fmla="*/ 42203 h 310962"/>
              <a:gd name="connsiteX2" fmla="*/ 211015 w 365760"/>
              <a:gd name="connsiteY2" fmla="*/ 70338 h 310962"/>
              <a:gd name="connsiteX3" fmla="*/ 182880 w 365760"/>
              <a:gd name="connsiteY3" fmla="*/ 154745 h 310962"/>
              <a:gd name="connsiteX4" fmla="*/ 154745 w 365760"/>
              <a:gd name="connsiteY4" fmla="*/ 126609 h 310962"/>
              <a:gd name="connsiteX5" fmla="*/ 98474 w 365760"/>
              <a:gd name="connsiteY5" fmla="*/ 211015 h 310962"/>
              <a:gd name="connsiteX6" fmla="*/ 42203 w 365760"/>
              <a:gd name="connsiteY6" fmla="*/ 267286 h 310962"/>
              <a:gd name="connsiteX7" fmla="*/ 14068 w 365760"/>
              <a:gd name="connsiteY7" fmla="*/ 309489 h 310962"/>
              <a:gd name="connsiteX8" fmla="*/ 0 w 365760"/>
              <a:gd name="connsiteY8" fmla="*/ 309489 h 31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" h="310962">
                <a:moveTo>
                  <a:pt x="365760" y="0"/>
                </a:moveTo>
                <a:cubicBezTo>
                  <a:pt x="342314" y="14068"/>
                  <a:pt x="320314" y="30889"/>
                  <a:pt x="295422" y="42203"/>
                </a:cubicBezTo>
                <a:cubicBezTo>
                  <a:pt x="268423" y="54475"/>
                  <a:pt x="211015" y="70338"/>
                  <a:pt x="211015" y="70338"/>
                </a:cubicBezTo>
                <a:cubicBezTo>
                  <a:pt x="201637" y="98474"/>
                  <a:pt x="203851" y="133774"/>
                  <a:pt x="182880" y="154745"/>
                </a:cubicBezTo>
                <a:cubicBezTo>
                  <a:pt x="173502" y="164124"/>
                  <a:pt x="164124" y="117230"/>
                  <a:pt x="154745" y="126609"/>
                </a:cubicBezTo>
                <a:cubicBezTo>
                  <a:pt x="35916" y="245438"/>
                  <a:pt x="226526" y="168333"/>
                  <a:pt x="98474" y="211015"/>
                </a:cubicBezTo>
                <a:cubicBezTo>
                  <a:pt x="79717" y="229772"/>
                  <a:pt x="56917" y="245215"/>
                  <a:pt x="42203" y="267286"/>
                </a:cubicBezTo>
                <a:cubicBezTo>
                  <a:pt x="32825" y="281354"/>
                  <a:pt x="26023" y="297534"/>
                  <a:pt x="14068" y="309489"/>
                </a:cubicBezTo>
                <a:cubicBezTo>
                  <a:pt x="10752" y="312805"/>
                  <a:pt x="4689" y="309489"/>
                  <a:pt x="0" y="30948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1295400" y="2309446"/>
            <a:ext cx="267286" cy="281354"/>
          </a:xfrm>
          <a:custGeom>
            <a:avLst/>
            <a:gdLst>
              <a:gd name="connsiteX0" fmla="*/ 0 w 267286"/>
              <a:gd name="connsiteY0" fmla="*/ 0 h 281354"/>
              <a:gd name="connsiteX1" fmla="*/ 14067 w 267286"/>
              <a:gd name="connsiteY1" fmla="*/ 70338 h 281354"/>
              <a:gd name="connsiteX2" fmla="*/ 98474 w 267286"/>
              <a:gd name="connsiteY2" fmla="*/ 70338 h 281354"/>
              <a:gd name="connsiteX3" fmla="*/ 126609 w 267286"/>
              <a:gd name="connsiteY3" fmla="*/ 140677 h 281354"/>
              <a:gd name="connsiteX4" fmla="*/ 154744 w 267286"/>
              <a:gd name="connsiteY4" fmla="*/ 182880 h 281354"/>
              <a:gd name="connsiteX5" fmla="*/ 182880 w 267286"/>
              <a:gd name="connsiteY5" fmla="*/ 196948 h 281354"/>
              <a:gd name="connsiteX6" fmla="*/ 196947 w 267286"/>
              <a:gd name="connsiteY6" fmla="*/ 239151 h 281354"/>
              <a:gd name="connsiteX7" fmla="*/ 239151 w 267286"/>
              <a:gd name="connsiteY7" fmla="*/ 253218 h 281354"/>
              <a:gd name="connsiteX8" fmla="*/ 267286 w 267286"/>
              <a:gd name="connsiteY8" fmla="*/ 281354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286" h="281354">
                <a:moveTo>
                  <a:pt x="0" y="0"/>
                </a:moveTo>
                <a:cubicBezTo>
                  <a:pt x="4689" y="23446"/>
                  <a:pt x="804" y="50443"/>
                  <a:pt x="14067" y="70338"/>
                </a:cubicBezTo>
                <a:cubicBezTo>
                  <a:pt x="34530" y="101032"/>
                  <a:pt x="78011" y="77159"/>
                  <a:pt x="98474" y="70338"/>
                </a:cubicBezTo>
                <a:cubicBezTo>
                  <a:pt x="73134" y="171694"/>
                  <a:pt x="71950" y="96950"/>
                  <a:pt x="126609" y="140677"/>
                </a:cubicBezTo>
                <a:cubicBezTo>
                  <a:pt x="139811" y="151239"/>
                  <a:pt x="145366" y="168812"/>
                  <a:pt x="154744" y="182880"/>
                </a:cubicBezTo>
                <a:cubicBezTo>
                  <a:pt x="121839" y="281599"/>
                  <a:pt x="143722" y="187158"/>
                  <a:pt x="182880" y="196948"/>
                </a:cubicBezTo>
                <a:cubicBezTo>
                  <a:pt x="197266" y="200545"/>
                  <a:pt x="186462" y="228666"/>
                  <a:pt x="196947" y="239151"/>
                </a:cubicBezTo>
                <a:cubicBezTo>
                  <a:pt x="207433" y="249637"/>
                  <a:pt x="225083" y="248529"/>
                  <a:pt x="239151" y="253218"/>
                </a:cubicBezTo>
                <a:lnTo>
                  <a:pt x="267286" y="28135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981200" y="939225"/>
            <a:ext cx="5416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NMMB-hurricane flowchart</a:t>
            </a:r>
            <a:endParaRPr lang="en-US" sz="3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635448" y="6232051"/>
            <a:ext cx="1161826" cy="365125"/>
          </a:xfrm>
        </p:spPr>
        <p:txBody>
          <a:bodyPr/>
          <a:lstStyle/>
          <a:p>
            <a:fld id="{59D7FB31-EC76-4183-9E41-5F26FFDDB2D6}" type="slidenum">
              <a:rPr lang="en-US" sz="2000" smtClean="0"/>
              <a:t>4</a:t>
            </a:fld>
            <a:endParaRPr lang="en-US" sz="2000" dirty="0"/>
          </a:p>
        </p:txBody>
      </p:sp>
      <p:sp>
        <p:nvSpPr>
          <p:cNvPr id="37" name="Left Brace 36"/>
          <p:cNvSpPr/>
          <p:nvPr/>
        </p:nvSpPr>
        <p:spPr>
          <a:xfrm>
            <a:off x="5943600" y="4267200"/>
            <a:ext cx="228600" cy="762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228600"/>
            <a:ext cx="7391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NMMB Hurricane simulations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27-9-3 domains,  43-level, feedback=0.5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No ocean, no DA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96200" y="6248400"/>
            <a:ext cx="1161826" cy="365125"/>
          </a:xfrm>
        </p:spPr>
        <p:txBody>
          <a:bodyPr/>
          <a:lstStyle/>
          <a:p>
            <a:fld id="{59D7FB31-EC76-4183-9E41-5F26FFDDB2D6}" type="slidenum">
              <a:rPr lang="en-US" sz="2000" smtClean="0"/>
              <a:t>5</a:t>
            </a:fld>
            <a:endParaRPr lang="en-US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996313"/>
              </p:ext>
            </p:extLst>
          </p:nvPr>
        </p:nvGraphicFramePr>
        <p:xfrm>
          <a:off x="533400" y="2133600"/>
          <a:ext cx="8077200" cy="4148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  <a:gridCol w="2019300"/>
                <a:gridCol w="2019300"/>
              </a:tblGrid>
              <a:tr h="78377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Phys</a:t>
                      </a:r>
                      <a:r>
                        <a:rPr lang="en-US" dirty="0" smtClean="0"/>
                        <a:t> Options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Configuration</a:t>
                      </a:r>
                      <a:r>
                        <a:rPr lang="en-US" baseline="0" dirty="0" smtClean="0"/>
                        <a:t> 01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NAM-like </a:t>
                      </a:r>
                      <a:r>
                        <a:rPr lang="en-US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phys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Configuration</a:t>
                      </a:r>
                      <a:r>
                        <a:rPr lang="en-US" baseline="0" dirty="0" smtClean="0"/>
                        <a:t> 02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hwrfphys</a:t>
                      </a:r>
                      <a:endParaRPr lang="en-US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Configuration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03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Hwrfphys-noah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5409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prstClr val="black"/>
                          </a:solidFill>
                        </a:rPr>
                        <a:t>Turbulence/</a:t>
                      </a:r>
                      <a:r>
                        <a:rPr lang="en-US" sz="1800" dirty="0" err="1" smtClean="0">
                          <a:solidFill>
                            <a:prstClr val="black"/>
                          </a:solidFill>
                        </a:rPr>
                        <a:t>pbl</a:t>
                      </a:r>
                      <a:r>
                        <a:rPr lang="en-US" sz="1800" dirty="0" smtClean="0">
                          <a:solidFill>
                            <a:prstClr val="black"/>
                          </a:solidFill>
                        </a:rPr>
                        <a:t>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MYJ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GFSHUR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GFSPBL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54090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prstClr val="black"/>
                          </a:solidFill>
                        </a:rPr>
                        <a:t>sfc_layer</a:t>
                      </a:r>
                      <a:r>
                        <a:rPr lang="en-US" sz="1800" dirty="0" smtClean="0">
                          <a:solidFill>
                            <a:prstClr val="black"/>
                          </a:solidFill>
                        </a:rPr>
                        <a:t>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MYJ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GFDL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MYJ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(z0 modification)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54090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prstClr val="black"/>
                          </a:solidFill>
                        </a:rPr>
                        <a:t>land_surface</a:t>
                      </a:r>
                      <a:r>
                        <a:rPr lang="en-US" sz="1800" dirty="0" smtClean="0">
                          <a:solidFill>
                            <a:prstClr val="black"/>
                          </a:solidFill>
                        </a:rPr>
                        <a:t>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NOAH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GFDLSLAB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NOAH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5409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prstClr val="black"/>
                          </a:solidFill>
                        </a:rPr>
                        <a:t>convection: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BMJ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SASHUR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SASHUR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5409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prstClr val="black"/>
                          </a:solidFill>
                        </a:rPr>
                        <a:t>microphysics: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FER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FER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5409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prstClr val="black"/>
                          </a:solidFill>
                        </a:rPr>
                        <a:t>shortwave: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GFDL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GFDL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GFDL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5409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prstClr val="black"/>
                          </a:solidFill>
                        </a:rPr>
                        <a:t>longwave: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GFDL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GFDL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GFDL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03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457200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ARTHUR simulated by regional NMMB with HWRF </a:t>
            </a:r>
            <a:r>
              <a:rPr lang="en-US" sz="2800" dirty="0" err="1" smtClean="0"/>
              <a:t>phys</a:t>
            </a:r>
            <a:r>
              <a:rPr lang="en-US" sz="2800" dirty="0" smtClean="0"/>
              <a:t>:  cycle 2014070112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72400" y="6248400"/>
            <a:ext cx="1161826" cy="365125"/>
          </a:xfrm>
        </p:spPr>
        <p:txBody>
          <a:bodyPr/>
          <a:lstStyle/>
          <a:p>
            <a:fld id="{59D7FB31-EC76-4183-9E41-5F26FFDDB2D6}" type="slidenum">
              <a:rPr lang="en-US" sz="2000" smtClean="0"/>
              <a:t>6</a:t>
            </a:fld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7921508" cy="455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9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1" y="2097810"/>
            <a:ext cx="3206509" cy="322598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softEdge rad="127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496163"/>
            <a:ext cx="3867980" cy="2919530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3962400" y="1885890"/>
            <a:ext cx="1905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HWRF </a:t>
            </a:r>
            <a:r>
              <a:rPr lang="en-US" sz="2000" dirty="0" err="1" smtClean="0"/>
              <a:t>phys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331594" y="2286000"/>
            <a:ext cx="944880" cy="68580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971800" y="2209800"/>
            <a:ext cx="1219200" cy="58401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14800" y="4552890"/>
            <a:ext cx="1447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NAM </a:t>
            </a:r>
            <a:r>
              <a:rPr lang="en-US" sz="2000" dirty="0" err="1" smtClean="0"/>
              <a:t>phys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331594" y="3810000"/>
            <a:ext cx="944880" cy="98167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 flipH="1" flipV="1">
            <a:off x="3124200" y="3276600"/>
            <a:ext cx="990600" cy="147634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7675196" y="6324600"/>
            <a:ext cx="1161826" cy="365125"/>
          </a:xfrm>
        </p:spPr>
        <p:txBody>
          <a:bodyPr/>
          <a:lstStyle/>
          <a:p>
            <a:fld id="{59D7FB31-EC76-4183-9E41-5F26FFDDB2D6}" type="slidenum">
              <a:rPr lang="en-US" sz="2000" smtClean="0"/>
              <a:t>7</a:t>
            </a:fld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676400" y="464403"/>
            <a:ext cx="571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NMMB Track and intensity</a:t>
            </a:r>
          </a:p>
          <a:p>
            <a:pPr algn="ctr"/>
            <a:r>
              <a:rPr lang="en-US" sz="2800" dirty="0" err="1" smtClean="0"/>
              <a:t>Hwrfphys</a:t>
            </a:r>
            <a:r>
              <a:rPr lang="en-US" sz="2800" dirty="0" smtClean="0"/>
              <a:t> vs Nam-like </a:t>
            </a:r>
            <a:r>
              <a:rPr lang="en-US" sz="2800" dirty="0" err="1" smtClean="0"/>
              <a:t>phys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" y="5681246"/>
            <a:ext cx="807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Convection or/and surface layer (z0) schemes  in NAM </a:t>
            </a:r>
            <a:r>
              <a:rPr lang="en-US" sz="1600" dirty="0" err="1" smtClean="0"/>
              <a:t>phys</a:t>
            </a:r>
            <a:r>
              <a:rPr lang="en-US" sz="1600" dirty="0" smtClean="0"/>
              <a:t> may explain its weaker intensity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687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36576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86200"/>
            <a:ext cx="36576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43000"/>
            <a:ext cx="36576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962400"/>
            <a:ext cx="36576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23878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Wind Structure  at 36 </a:t>
            </a:r>
            <a:r>
              <a:rPr lang="en-US" sz="2800" dirty="0" err="1" smtClean="0"/>
              <a:t>hr</a:t>
            </a:r>
            <a:r>
              <a:rPr lang="en-US" sz="2800" dirty="0" smtClean="0"/>
              <a:t>, near landing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209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10m wind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80060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E-W cross section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05000" y="9144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NAM </a:t>
            </a:r>
            <a:r>
              <a:rPr lang="en-US" sz="2400" dirty="0" err="1" smtClean="0"/>
              <a:t>phys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486400" y="9144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HWRF </a:t>
            </a:r>
            <a:r>
              <a:rPr lang="en-US" sz="2400" dirty="0" err="1" smtClean="0"/>
              <a:t>phys</a:t>
            </a:r>
            <a:endParaRPr lang="en-US" sz="2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982174" y="6340475"/>
            <a:ext cx="1161826" cy="365125"/>
          </a:xfrm>
        </p:spPr>
        <p:txBody>
          <a:bodyPr/>
          <a:lstStyle/>
          <a:p>
            <a:fld id="{59D7FB31-EC76-4183-9E41-5F26FFDDB2D6}" type="slidenum">
              <a:rPr lang="en-US" sz="2000" smtClean="0"/>
              <a:t>8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628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1"/>
          <a:stretch/>
        </p:blipFill>
        <p:spPr bwMode="auto">
          <a:xfrm>
            <a:off x="152400" y="1233906"/>
            <a:ext cx="8458200" cy="441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228600"/>
            <a:ext cx="563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Compare NMMB using HWRF </a:t>
            </a:r>
            <a:r>
              <a:rPr lang="en-US" sz="2800" dirty="0" err="1" smtClean="0"/>
              <a:t>phys</a:t>
            </a:r>
            <a:r>
              <a:rPr lang="en-US" sz="2800" dirty="0" smtClean="0"/>
              <a:t> with Operational HWRF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431310" y="5791200"/>
            <a:ext cx="624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NMMB (</a:t>
            </a:r>
            <a:r>
              <a:rPr lang="en-US" sz="2400" dirty="0">
                <a:solidFill>
                  <a:srgbClr val="FF0000"/>
                </a:solidFill>
              </a:rPr>
              <a:t>red</a:t>
            </a:r>
            <a:r>
              <a:rPr lang="en-US" sz="2400" dirty="0"/>
              <a:t>) Intensity very close to HWRF (</a:t>
            </a:r>
            <a:r>
              <a:rPr lang="en-US" sz="2400" dirty="0">
                <a:solidFill>
                  <a:srgbClr val="7030A0"/>
                </a:solidFill>
              </a:rPr>
              <a:t>purple</a:t>
            </a:r>
            <a:r>
              <a:rPr lang="en-US" sz="2400" dirty="0"/>
              <a:t>),  and even  better timing of max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895600" y="2667000"/>
            <a:ext cx="2895600" cy="3124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172200" y="2667000"/>
            <a:ext cx="38100" cy="320040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07784" y="6257072"/>
            <a:ext cx="1161826" cy="365125"/>
          </a:xfrm>
        </p:spPr>
        <p:txBody>
          <a:bodyPr/>
          <a:lstStyle/>
          <a:p>
            <a:fld id="{59D7FB31-EC76-4183-9E41-5F26FFDDB2D6}" type="slidenum">
              <a:rPr lang="en-US" sz="2000" smtClean="0"/>
              <a:t>9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272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3339</TotalTime>
  <Words>547</Words>
  <Application>Microsoft Office PowerPoint</Application>
  <PresentationFormat>On-screen Show (4:3)</PresentationFormat>
  <Paragraphs>160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Waveform</vt:lpstr>
      <vt:lpstr>Hurricane forecasts with Regional NMMB: Impact of HWRF Physics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</vt:lpstr>
    </vt:vector>
  </TitlesOfParts>
  <Company>EMC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NMMB-TC</dc:title>
  <dc:creator>Weiguo Wang</dc:creator>
  <cp:lastModifiedBy>ITD</cp:lastModifiedBy>
  <cp:revision>108</cp:revision>
  <dcterms:created xsi:type="dcterms:W3CDTF">2014-07-24T17:21:32Z</dcterms:created>
  <dcterms:modified xsi:type="dcterms:W3CDTF">2015-03-04T18:11:14Z</dcterms:modified>
</cp:coreProperties>
</file>