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34" r:id="rId2"/>
    <p:sldMasterId id="2147483721" r:id="rId3"/>
    <p:sldMasterId id="2147483698" r:id="rId4"/>
    <p:sldMasterId id="2147483709" r:id="rId5"/>
  </p:sldMasterIdLst>
  <p:notesMasterIdLst>
    <p:notesMasterId r:id="rId22"/>
  </p:notesMasterIdLst>
  <p:handoutMasterIdLst>
    <p:handoutMasterId r:id="rId23"/>
  </p:handoutMasterIdLst>
  <p:sldIdLst>
    <p:sldId id="257" r:id="rId6"/>
    <p:sldId id="319" r:id="rId7"/>
    <p:sldId id="297" r:id="rId8"/>
    <p:sldId id="298" r:id="rId9"/>
    <p:sldId id="320" r:id="rId10"/>
    <p:sldId id="321" r:id="rId11"/>
    <p:sldId id="323" r:id="rId12"/>
    <p:sldId id="272" r:id="rId13"/>
    <p:sldId id="322" r:id="rId14"/>
    <p:sldId id="301" r:id="rId15"/>
    <p:sldId id="303" r:id="rId16"/>
    <p:sldId id="304" r:id="rId17"/>
    <p:sldId id="305" r:id="rId18"/>
    <p:sldId id="310" r:id="rId19"/>
    <p:sldId id="311" r:id="rId20"/>
    <p:sldId id="318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  <a:srgbClr val="A8F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1" autoAdjust="0"/>
    <p:restoredTop sz="94660"/>
  </p:normalViewPr>
  <p:slideViewPr>
    <p:cSldViewPr>
      <p:cViewPr varScale="1">
        <p:scale>
          <a:sx n="115" d="100"/>
          <a:sy n="11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65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8E250-C45D-4166-A37B-45D96F34055E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064F2-F384-4AE3-BAE3-C92F3C060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3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92E5B43-F7FB-49D2-BC42-3CAC7C3E7062}" type="datetimeFigureOut">
              <a:rPr lang="en-US"/>
              <a:pPr>
                <a:defRPr/>
              </a:pPr>
              <a:t>2/17/2015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7426F82-5264-4EA6-B5B7-93F969959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9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Bi-static scattering geometry with GPS direct signal proving reference and quasi-specular forward scattered signal containing ocean surface roughness information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300" dirty="0" smtClean="0"/>
              <a:t>Animation illustrates – propagation and scattering geometries – GNSS bi-static scatterometry</a:t>
            </a:r>
          </a:p>
          <a:p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quasi-specular forward scattered signal from the ocean surface -- received by nadir ant array</a:t>
            </a:r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Ideal reflected signal (perfect ocean surface) -- mirror image of direct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scattered signal contains detailed information about surface roughness statistics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Glistening zone broadens from perfect surface to broad area given increase in surface wind speed.</a:t>
            </a:r>
          </a:p>
          <a:p>
            <a:pPr lvl="3">
              <a:buFont typeface="Arial" pitchFamily="34" charset="0"/>
              <a:buChar char="•"/>
            </a:pPr>
            <a:r>
              <a:rPr lang="en-US" sz="1300" dirty="0" smtClean="0"/>
              <a:t>Use example of Sun reflection while flying on airplane overwater to conference</a:t>
            </a:r>
          </a:p>
          <a:p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direct GPS signal -- coherent reference for the coded GPS transmit signal – received by zenith ant</a:t>
            </a:r>
          </a:p>
          <a:p>
            <a:endParaRPr lang="en-US" sz="1300" dirty="0" smtClean="0"/>
          </a:p>
          <a:p>
            <a:r>
              <a:rPr lang="en-US" sz="1300" dirty="0" smtClean="0"/>
              <a:t>Inset:</a:t>
            </a:r>
            <a:r>
              <a:rPr lang="en-US" sz="1300" baseline="0" dirty="0" smtClean="0"/>
              <a:t> </a:t>
            </a:r>
            <a:r>
              <a:rPr lang="en-US" sz="1300" dirty="0" smtClean="0"/>
              <a:t>Image produced from data by the UK-DMC-1 demonstration spaceborne mission shows scattering cross-section</a:t>
            </a:r>
          </a:p>
          <a:p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Two coordinates of the image:</a:t>
            </a:r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Variable lag correlation (signal delay)</a:t>
            </a:r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Doppler shift</a:t>
            </a:r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The DDM enable the spatial distribution of the GPS signal surface scattering cross section to be resolved</a:t>
            </a:r>
          </a:p>
          <a:p>
            <a:pPr lvl="1">
              <a:buFont typeface="Arial" pitchFamily="34" charset="0"/>
              <a:buChar char="•"/>
            </a:pPr>
            <a:endParaRPr lang="en-US" sz="1300" dirty="0" smtClean="0"/>
          </a:p>
          <a:p>
            <a:pPr lvl="1">
              <a:buFont typeface="Arial" pitchFamily="34" charset="0"/>
              <a:buChar char="•"/>
            </a:pPr>
            <a:r>
              <a:rPr lang="en-US" sz="1300" dirty="0" smtClean="0"/>
              <a:t>Measurement of the ocean surface roughness and near-surface wind speed is possible from two properties of the DDM</a:t>
            </a:r>
          </a:p>
          <a:p>
            <a:pPr lvl="0"/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The scattering cross-section can be related to surface</a:t>
            </a:r>
            <a:r>
              <a:rPr lang="en-US" sz="1300" baseline="0" dirty="0" smtClean="0"/>
              <a:t> </a:t>
            </a:r>
            <a:r>
              <a:rPr lang="en-US" sz="1300" dirty="0" smtClean="0"/>
              <a:t>roughness which corresponds</a:t>
            </a:r>
            <a:r>
              <a:rPr lang="en-US" sz="1300" baseline="0" dirty="0" smtClean="0"/>
              <a:t> to near surface </a:t>
            </a:r>
            <a:r>
              <a:rPr lang="en-US" sz="1300" dirty="0" smtClean="0"/>
              <a:t>wind speed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2">
              <a:buFont typeface="Arial" pitchFamily="34" charset="0"/>
              <a:buChar char="•"/>
            </a:pPr>
            <a:r>
              <a:rPr lang="en-US" sz="1300" dirty="0" smtClean="0"/>
              <a:t>Wind speed can also be estimated from the shape of the scattering arc (the red and yellow regions)</a:t>
            </a:r>
          </a:p>
          <a:p>
            <a:pPr lvl="2">
              <a:buFont typeface="Arial" pitchFamily="34" charset="0"/>
              <a:buChar char="•"/>
            </a:pPr>
            <a:endParaRPr lang="en-US" sz="1300" dirty="0" smtClean="0"/>
          </a:p>
          <a:p>
            <a:pPr lvl="3">
              <a:buFont typeface="Arial" pitchFamily="34" charset="0"/>
              <a:buChar char="•"/>
            </a:pPr>
            <a:r>
              <a:rPr lang="en-US" sz="1300" dirty="0" smtClean="0"/>
              <a:t>The arc represents the departure of the actual bi-static scattering from the purely specular case that would correspond to a perfectly flat ocean surface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8162E-4E20-4E41-A23C-8C000EA235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Susan and Randy: Do we need this slide?  Or, do</a:t>
            </a:r>
            <a:r>
              <a:rPr lang="en-US" baseline="0" dirty="0" smtClean="0"/>
              <a:t> we want to keep it just for completion.</a:t>
            </a:r>
          </a:p>
          <a:p>
            <a:r>
              <a:rPr lang="en-US" baseline="0" dirty="0" smtClean="0"/>
              <a:t>from Chris: This slide is meant to replace the series of slides at SRR showing the successful previous airborne and </a:t>
            </a:r>
            <a:r>
              <a:rPr lang="en-US" baseline="0" dirty="0" err="1" smtClean="0"/>
              <a:t>spaceborne</a:t>
            </a:r>
            <a:r>
              <a:rPr lang="en-US" baseline="0" dirty="0" smtClean="0"/>
              <a:t> demonstrations of GNSS-R for winds. It’s our “science heritage”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C08F-B3FE-4745-A276-DE9C5AC4AA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0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Susan and Randy: Do we need this slide?  Or, do</a:t>
            </a:r>
            <a:r>
              <a:rPr lang="en-US" baseline="0" dirty="0" smtClean="0"/>
              <a:t> we want to keep it just for completion.</a:t>
            </a:r>
          </a:p>
          <a:p>
            <a:r>
              <a:rPr lang="en-US" baseline="0" dirty="0" smtClean="0"/>
              <a:t>from Chris: This slide is meant to replace the series of slides at SRR showing the successful previous airborne and </a:t>
            </a:r>
            <a:r>
              <a:rPr lang="en-US" baseline="0" dirty="0" err="1" smtClean="0"/>
              <a:t>spaceborne</a:t>
            </a:r>
            <a:r>
              <a:rPr lang="en-US" baseline="0" dirty="0" smtClean="0"/>
              <a:t> demonstrations of GNSS-R for winds. It’s our “science heritage”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C08F-B3FE-4745-A276-DE9C5AC4AA5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07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7DA1A-9421-4355-BE8F-858D68CA093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10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Susan:</a:t>
            </a:r>
            <a:r>
              <a:rPr lang="en-US" baseline="0" dirty="0" smtClean="0"/>
              <a:t> Added definition for Range Corrected 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C08F-B3FE-4745-A276-DE9C5AC4AA5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0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3453C-BD27-4C44-9CF4-E102B6B18B6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94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26F82-5264-4EA6-B5B7-93F96995952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7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tiff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tiff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64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55213-D9B3-45DF-ADAB-0CA05C493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F4AED-1B21-40B3-BC0A-2DDEC0EF6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38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7724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7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64008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1B045-A14B-450D-AE66-AE8F6F1AE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950" y="6259322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UM_SPRL_logo.t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01000" y="6260592"/>
            <a:ext cx="838077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6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7724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7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9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UM_SPRL_logo.t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01000" y="6244590"/>
            <a:ext cx="838077" cy="5212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66675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0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7724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2350" y="6356793"/>
            <a:ext cx="552450" cy="40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UM_SPRL_logo.t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52926" y="6363745"/>
            <a:ext cx="633874" cy="394212"/>
          </a:xfrm>
          <a:prstGeom prst="rect">
            <a:avLst/>
          </a:prstGeom>
        </p:spPr>
      </p:pic>
      <p:sp>
        <p:nvSpPr>
          <p:cNvPr id="28" name="Line 6"/>
          <p:cNvSpPr>
            <a:spLocks noChangeShapeType="1"/>
          </p:cNvSpPr>
          <p:nvPr userDrawn="1"/>
        </p:nvSpPr>
        <p:spPr bwMode="auto">
          <a:xfrm>
            <a:off x="533400" y="6248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38784" y="6399784"/>
            <a:ext cx="700216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0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99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7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7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533400" y="6096000"/>
            <a:ext cx="8153400" cy="0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2192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8382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42" y="6248400"/>
            <a:ext cx="674635" cy="497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8400"/>
            <a:ext cx="800397" cy="4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47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84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4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7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0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44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8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3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4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99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6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52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78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23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41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8143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5403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5066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32B4-0F8D-49E9-A67D-5892CD372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4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046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Ruf, CYGNSS, 2015 TCRF, 69th IHC</a:t>
            </a: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45359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628" y="0"/>
            <a:ext cx="101739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67020"/>
            <a:ext cx="8077200" cy="64738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228600" y="990600"/>
            <a:ext cx="8686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black-surrey-LOGO_no_ltd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M_SPRL_logo.tif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381000" y="6370704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F81BD">
                    <a:lumMod val="75000"/>
                  </a:srgbClr>
                </a:solidFill>
              </a:rPr>
              <a:t>KDP-B – Mission Overview</a:t>
            </a:r>
            <a:endParaRPr lang="en-US" sz="12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4114800" y="636776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49DE305-6A02-4A0F-B62B-A552DE5D3F5D}" type="slidenum">
              <a:rPr lang="en-US" sz="1200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US" sz="12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68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Repeaters,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525" y="836613"/>
            <a:ext cx="4330700" cy="4802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836613"/>
            <a:ext cx="4330700" cy="533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4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0"/>
            <a:ext cx="863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023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7263" y="15368"/>
            <a:ext cx="7213600" cy="67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0" y="7318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19400" y="6477000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prstClr val="black"/>
                </a:solidFill>
              </a:rPr>
              <a:t>CYGNSS Monthly Status Report:  Sep. 8, 2013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fld id="{E61E3A35-BB1D-424E-BFD3-E488384FD0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8265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7724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3" cstate="print"/>
          <a:srcRect t="6822" b="705"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black-surrey-LOGO_no_ltd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UM_SPRL_logo.t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90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Repeaters, Blan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4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0"/>
            <a:ext cx="863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7263" y="15368"/>
            <a:ext cx="7213600" cy="67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Line 3"/>
          <p:cNvSpPr>
            <a:spLocks noChangeShapeType="1"/>
          </p:cNvSpPr>
          <p:nvPr userDrawn="1"/>
        </p:nvSpPr>
        <p:spPr bwMode="auto">
          <a:xfrm>
            <a:off x="0" y="7318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ea typeface="ＭＳ Ｐゴシック" pitchFamily="8" charset="-128"/>
              <a:cs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00435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00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36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8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13408-97F3-48DB-8588-8E06635C7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2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95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8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13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5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5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84459-BD68-4310-B6FD-4C20FFF0A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315D4-15E0-4F2F-B7AA-35640E8D1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5A214-47CF-4D0B-8AF3-BCA032304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55E3-F3FC-4C87-9DB4-E0F812803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0.tiff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396EA3-EB73-4F06-A4A7-2DED4A7AE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33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7" r:id="rId12"/>
    <p:sldLayoutId id="2147483746" r:id="rId13"/>
    <p:sldLayoutId id="2147483747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148-7EAD-4534-8CFB-86C1B5C8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0F43-760C-4F91-A533-2DF6B481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781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B045-A14B-450D-AE66-AE8F6F1AE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8166100" y="6197600"/>
            <a:ext cx="6731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534150" y="621665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black-surrey-LOGO_no_ltd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327900" y="6324600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6400" y="6324600"/>
            <a:ext cx="2743200" cy="36512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Ruf, CYGNSS, 2015 TCRF, 69th IHC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4572000" y="6324600"/>
            <a:ext cx="1066800" cy="365125"/>
          </a:xfrm>
          <a:prstGeom prst="rect">
            <a:avLst/>
          </a:prstGeom>
        </p:spPr>
        <p:txBody>
          <a:bodyPr anchor="t"/>
          <a:lstStyle/>
          <a:p>
            <a:pPr>
              <a:defRPr/>
            </a:pPr>
            <a:fld id="{2891B045-A14B-450D-AE66-AE8F6F1AEB58}" type="slidenum">
              <a:rPr lang="en-US" sz="1200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sz="1200" dirty="0" smtClean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6" name="Picture 15" descr="UM_SPRL_logo.tif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5542137" y="6247790"/>
            <a:ext cx="858663" cy="5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ransition spd="med">
    <p:fade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C4F8B-1D8A-4419-9BA6-C981BDAFA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6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wmv"/><Relationship Id="rId7" Type="http://schemas.openxmlformats.org/officeDocument/2006/relationships/image" Target="../media/image38.png"/><Relationship Id="rId2" Type="http://schemas.microsoft.com/office/2007/relationships/media" Target="../media/media1.wm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52600"/>
            <a:ext cx="2289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29250" y="152400"/>
            <a:ext cx="8763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 dirty="0"/>
              <a:t>2015 Tropical Cyclone Research Forum </a:t>
            </a:r>
            <a:r>
              <a:rPr lang="en-US" i="1" dirty="0" smtClean="0"/>
              <a:t>/</a:t>
            </a:r>
          </a:p>
          <a:p>
            <a:pPr algn="ctr" eaLnBrk="1" hangingPunct="1"/>
            <a:r>
              <a:rPr lang="en-US" i="1" dirty="0" smtClean="0"/>
              <a:t>69</a:t>
            </a:r>
            <a:r>
              <a:rPr lang="en-US" i="1" baseline="30000" dirty="0" smtClean="0"/>
              <a:t>th</a:t>
            </a:r>
            <a:r>
              <a:rPr lang="en-US" i="1" dirty="0" smtClean="0"/>
              <a:t> </a:t>
            </a:r>
            <a:r>
              <a:rPr lang="en-US" i="1" dirty="0"/>
              <a:t>Interdepartmental Hurricane </a:t>
            </a:r>
            <a:r>
              <a:rPr lang="en-US" i="1" dirty="0" smtClean="0"/>
              <a:t>Conference</a:t>
            </a:r>
          </a:p>
          <a:p>
            <a:pPr algn="ctr"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-5 March 2015</a:t>
            </a:r>
          </a:p>
          <a:p>
            <a:pPr algn="ctr" eaLnBrk="1" hangingPunct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Session 4b. Observations and Observing Strategies, Part 2</a:t>
            </a:r>
          </a:p>
          <a:p>
            <a:pPr algn="ctr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March 2015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075" y="3875782"/>
            <a:ext cx="8763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NASA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CYGNSS Satellite Constellation: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Probing the Inner Core of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Hurricanes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67350" y="5200471"/>
            <a:ext cx="872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Christopher Ruf</a:t>
            </a:r>
            <a:r>
              <a:rPr lang="en-US" sz="2400" baseline="30000" dirty="0"/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Aaron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Ridley</a:t>
            </a:r>
            <a:r>
              <a:rPr lang="en-US" sz="2400" baseline="30000" dirty="0" smtClean="0"/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Derek Posselt</a:t>
            </a:r>
            <a:r>
              <a:rPr lang="en-US" sz="2400" baseline="30000" dirty="0" smtClean="0"/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Scott Gleason</a:t>
            </a:r>
            <a:r>
              <a:rPr lang="en-US" sz="2400" baseline="30000" dirty="0" smtClean="0"/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Randy Rose</a:t>
            </a:r>
            <a:r>
              <a:rPr lang="en-US" sz="2400" baseline="30000" dirty="0" smtClean="0"/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John Scherrer</a:t>
            </a:r>
            <a:r>
              <a:rPr lang="en-US" sz="2400" baseline="30000" dirty="0" smtClean="0"/>
              <a:t>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eaLnBrk="1" hangingPunct="1">
              <a:buAutoNum type="arabicParenBoth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University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Michigan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Southwest Research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Institute</a:t>
            </a:r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80975"/>
            <a:ext cx="1066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0" y="2111614"/>
            <a:ext cx="907832" cy="669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0" y="1215081"/>
            <a:ext cx="1112384" cy="69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S_exam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33800"/>
            <a:ext cx="3711149" cy="226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018463" cy="679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DDM Observables: DDMA and 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" y="1600200"/>
            <a:ext cx="5349875" cy="432812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 smtClean="0"/>
              <a:t>DDM Average (DDMA) is the average value of the forward scattering cross-section over a delay-Doppler window</a:t>
            </a:r>
          </a:p>
          <a:p>
            <a:pPr lvl="1" algn="just"/>
            <a:r>
              <a:rPr lang="en-US" dirty="0" smtClean="0"/>
              <a:t>The size of the window is equivalent to ~25 km spatial resolution</a:t>
            </a:r>
          </a:p>
          <a:p>
            <a:pPr lvl="1" algn="just"/>
            <a:endParaRPr lang="en-US" sz="1600" dirty="0" smtClean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Leading Edge Slope (LES) is the slope of the leading edge off the Integrated Delay Waveform, obtained by integrating the DDM along the Doppler dimension</a:t>
            </a:r>
          </a:p>
          <a:p>
            <a:pPr lvl="1" algn="just"/>
            <a:r>
              <a:rPr lang="en-US" dirty="0" smtClean="0"/>
              <a:t>The delay-Doppler window of the linear regression that gives the slope is equivalent to ~25 km spatial resolution</a:t>
            </a:r>
          </a:p>
          <a:p>
            <a:pPr algn="just"/>
            <a:endParaRPr lang="en-US" dirty="0"/>
          </a:p>
          <a:p>
            <a:pPr lvl="1" algn="just"/>
            <a:endParaRPr lang="en-US" sz="1600" dirty="0" smtClean="0"/>
          </a:p>
          <a:p>
            <a:pPr lvl="1"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endParaRPr lang="en-US" sz="900" dirty="0" smtClean="0"/>
          </a:p>
        </p:txBody>
      </p:sp>
      <p:pic>
        <p:nvPicPr>
          <p:cNvPr id="5" name="Picture 4" descr="DDMA_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52955"/>
            <a:ext cx="2515141" cy="209762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858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472" y="152400"/>
            <a:ext cx="8055928" cy="1066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RMS Error for different RCG thresholds</a:t>
            </a:r>
            <a:br>
              <a:rPr lang="en-US" sz="3600" b="1" dirty="0" smtClean="0"/>
            </a:br>
            <a:r>
              <a:rPr lang="en-US" sz="3600" b="1" dirty="0" smtClean="0"/>
              <a:t>(25 </a:t>
            </a:r>
            <a:r>
              <a:rPr lang="en-US" sz="3600" b="1" dirty="0"/>
              <a:t>km </a:t>
            </a:r>
            <a:r>
              <a:rPr lang="en-US" sz="3600" b="1" dirty="0" smtClean="0"/>
              <a:t>spatial resolution)</a:t>
            </a:r>
            <a:endParaRPr lang="en-US" sz="3600" b="1" dirty="0"/>
          </a:p>
        </p:txBody>
      </p:sp>
      <p:pic>
        <p:nvPicPr>
          <p:cNvPr id="5" name="Picture 4" descr="RMSerror_for_different_RCGthreshold_Baseline_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947"/>
            <a:ext cx="6047182" cy="388805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943600" y="1752600"/>
          <a:ext cx="3013365" cy="3280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455"/>
                <a:gridCol w="1004455"/>
                <a:gridCol w="1004455"/>
              </a:tblGrid>
              <a:tr h="828006">
                <a:tc>
                  <a:txBody>
                    <a:bodyPr/>
                    <a:lstStyle/>
                    <a:p>
                      <a:r>
                        <a:rPr lang="en-US" dirty="0" smtClean="0"/>
                        <a:t>Wind speed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&lt;20m/s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&gt;20m/s</a:t>
                      </a:r>
                      <a:endParaRPr lang="en-US" sz="1800" dirty="0"/>
                    </a:p>
                  </a:txBody>
                  <a:tcPr/>
                </a:tc>
              </a:tr>
              <a:tr h="1182866">
                <a:tc>
                  <a:txBody>
                    <a:bodyPr/>
                    <a:lstStyle/>
                    <a:p>
                      <a:r>
                        <a:rPr lang="en-US" dirty="0" smtClean="0"/>
                        <a:t>RCG lower</a:t>
                      </a:r>
                    </a:p>
                    <a:p>
                      <a:r>
                        <a:rPr lang="en-US" dirty="0" smtClean="0"/>
                        <a:t>bound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&gt;5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&gt;10</a:t>
                      </a:r>
                      <a:endParaRPr lang="en-US" sz="2000" b="1" dirty="0"/>
                    </a:p>
                  </a:txBody>
                  <a:tcPr/>
                </a:tc>
              </a:tr>
              <a:tr h="1182866">
                <a:tc>
                  <a:txBody>
                    <a:bodyPr/>
                    <a:lstStyle/>
                    <a:p>
                      <a:r>
                        <a:rPr lang="en-US" dirty="0" smtClean="0"/>
                        <a:t>Avg.</a:t>
                      </a:r>
                    </a:p>
                    <a:p>
                      <a:r>
                        <a:rPr lang="en-US" dirty="0" smtClean="0"/>
                        <a:t>RMS 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1.4 m/s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9.2%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5334000"/>
            <a:ext cx="28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RCG = Range Corrected Gain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858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7239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Nature Run Life Cycle</a:t>
            </a:r>
            <a:r>
              <a:rPr lang="en-US" sz="3600" b="1" dirty="0"/>
              <a:t> </a:t>
            </a:r>
            <a:r>
              <a:rPr lang="en-US" sz="3600" b="1" dirty="0" smtClean="0"/>
              <a:t>Storm Track</a:t>
            </a:r>
            <a:br>
              <a:rPr lang="en-US" sz="3600" b="1" dirty="0" smtClean="0"/>
            </a:br>
            <a:r>
              <a:rPr lang="en-US" sz="3600" b="1" dirty="0" smtClean="0"/>
              <a:t>and 13-day CYGNSS Coverage</a:t>
            </a:r>
            <a:endParaRPr lang="en-US" sz="36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348559"/>
              </p:ext>
            </p:extLst>
          </p:nvPr>
        </p:nvGraphicFramePr>
        <p:xfrm>
          <a:off x="88900" y="1371600"/>
          <a:ext cx="47117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r:id="rId3" imgW="4710960" imgH="3047400" progId="">
                  <p:embed/>
                </p:oleObj>
              </mc:Choice>
              <mc:Fallback>
                <p:oleObj r:id="rId3" imgW="4710960" imgH="3047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900" y="1371600"/>
                        <a:ext cx="4711700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D:\user\CYGNSS\Algorithms\Level_3_(Atlas)\naturerun_all_mcnoldy140127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00460"/>
            <a:ext cx="4800600" cy="334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858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532"/>
            <a:ext cx="8077200" cy="97566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cs typeface="Arial"/>
              </a:rPr>
              <a:t>True vs. Retrieved Winds </a:t>
            </a:r>
            <a:br>
              <a:rPr lang="en-US" sz="3200" b="1" dirty="0" smtClean="0">
                <a:cs typeface="Arial"/>
              </a:rPr>
            </a:br>
            <a:r>
              <a:rPr lang="en-US" sz="3200" b="1" dirty="0" smtClean="0">
                <a:cs typeface="Arial"/>
              </a:rPr>
              <a:t>for Storm Center Transects</a:t>
            </a:r>
            <a:endParaRPr lang="en-US" sz="3200" b="1" dirty="0">
              <a:cs typeface="Arial"/>
            </a:endParaRPr>
          </a:p>
        </p:txBody>
      </p:sp>
      <p:pic>
        <p:nvPicPr>
          <p:cNvPr id="3" name="Picture 2" descr="true_vs_ret_winds_MV_CA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41" y="1339284"/>
            <a:ext cx="3099159" cy="2318316"/>
          </a:xfrm>
          <a:prstGeom prst="rect">
            <a:avLst/>
          </a:prstGeom>
        </p:spPr>
      </p:pic>
      <p:pic>
        <p:nvPicPr>
          <p:cNvPr id="4" name="Picture 3" descr="true_vs_ret_winds_MV_CAS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66" y="3733800"/>
            <a:ext cx="3127334" cy="2339392"/>
          </a:xfrm>
          <a:prstGeom prst="rect">
            <a:avLst/>
          </a:prstGeom>
        </p:spPr>
      </p:pic>
      <p:pic>
        <p:nvPicPr>
          <p:cNvPr id="6" name="Picture 5" descr="wind_filed_plot_day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6" y="1394408"/>
            <a:ext cx="3127334" cy="2339392"/>
          </a:xfrm>
          <a:prstGeom prst="rect">
            <a:avLst/>
          </a:prstGeom>
        </p:spPr>
      </p:pic>
      <p:pic>
        <p:nvPicPr>
          <p:cNvPr id="7" name="Picture 6" descr="wind_filed_plot_day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9" y="3733800"/>
            <a:ext cx="3161341" cy="236483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151903" y="2298357"/>
            <a:ext cx="801097" cy="5972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191000" y="4572000"/>
            <a:ext cx="801097" cy="5972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096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" y="1341870"/>
            <a:ext cx="3494040" cy="262053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48576" y="533400"/>
            <a:ext cx="7538224" cy="60476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WRF/ARW 1 km Regional Nature Run</a:t>
            </a:r>
            <a:br>
              <a:rPr lang="en-US" sz="3100" b="1" dirty="0" smtClean="0"/>
            </a:br>
            <a:r>
              <a:rPr lang="en-US" sz="2800" b="1" dirty="0" smtClean="0"/>
              <a:t>(on Aug 3, 4 and 6 at 00Z)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77" y="2514600"/>
            <a:ext cx="3409623" cy="25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51" y="3516241"/>
            <a:ext cx="3344850" cy="25086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096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61946"/>
            <a:ext cx="3239917" cy="227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860" y="2590800"/>
            <a:ext cx="3238740" cy="227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725904"/>
            <a:ext cx="3292738" cy="23088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8576" y="533400"/>
            <a:ext cx="7538224" cy="60476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CYGNSS +/- 3 </a:t>
            </a:r>
            <a:r>
              <a:rPr lang="en-US" sz="3100" b="1" dirty="0" err="1" smtClean="0"/>
              <a:t>hr</a:t>
            </a:r>
            <a:r>
              <a:rPr lang="en-US" sz="3100" b="1" dirty="0" smtClean="0"/>
              <a:t> Samples of Nature Run</a:t>
            </a:r>
            <a:br>
              <a:rPr lang="en-US" sz="3100" b="1" dirty="0" smtClean="0"/>
            </a:br>
            <a:r>
              <a:rPr lang="en-US" sz="2800" b="1" dirty="0" smtClean="0"/>
              <a:t>(on Aug 4, </a:t>
            </a:r>
            <a:r>
              <a:rPr lang="en-US" sz="2800" b="1" dirty="0"/>
              <a:t>5</a:t>
            </a:r>
            <a:r>
              <a:rPr lang="en-US" sz="2800" b="1" dirty="0" smtClean="0"/>
              <a:t> and 6 at 00Z)</a:t>
            </a:r>
            <a:endParaRPr lang="en-US" sz="28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858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Project </a:t>
            </a:r>
            <a:r>
              <a:rPr lang="en-US" dirty="0"/>
              <a:t>Schedule</a:t>
            </a:r>
            <a:endParaRPr lang="en-US" altLang="en-US" dirty="0" smtClean="0">
              <a:solidFill>
                <a:srgbClr val="254061"/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27" y="1371600"/>
            <a:ext cx="589714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359025" y="6324600"/>
            <a:ext cx="38131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533400" cy="365125"/>
          </a:xfrm>
        </p:spPr>
        <p:txBody>
          <a:bodyPr/>
          <a:lstStyle/>
          <a:p>
            <a:pPr>
              <a:defRPr/>
            </a:pPr>
            <a:fld id="{70DF6D35-8C9D-4DDA-8AFE-F7BD52C9520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96981" cy="8382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254061"/>
                </a:solidFill>
              </a:rPr>
              <a:t>CYGNSS Mission Overview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The Cyclone Global Navigation Satellite System (CYGNSS) is the first NASA Earth Venture Mission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CYGNSS consists of 8 microsatellites, each with a 4-channel </a:t>
            </a:r>
            <a:r>
              <a:rPr lang="en-US" altLang="en-US" sz="2400" dirty="0"/>
              <a:t>GPS </a:t>
            </a:r>
            <a:r>
              <a:rPr lang="en-US" altLang="en-US" sz="2400" dirty="0" smtClean="0"/>
              <a:t>bi-static radar receiver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Mission lead/Science Ops (University of Michigan)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Spacecraft/Integration/Mission Ops (Southwest Research Institute)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The driving science objective is rapid sampling of ocean surface winds in the inner core of tropical cyclones</a:t>
            </a:r>
          </a:p>
          <a:p>
            <a:r>
              <a:rPr lang="en-US" sz="2400" dirty="0"/>
              <a:t>CYGNSS uses a new measurement technique and a new satellite mission architecture</a:t>
            </a:r>
          </a:p>
          <a:p>
            <a:pPr lvl="1"/>
            <a:r>
              <a:rPr lang="en-US" sz="2000" dirty="0"/>
              <a:t>Measure the distortion of GPS signals scattered from the ocean surface to determine ocean surface roughness and wind speed</a:t>
            </a:r>
          </a:p>
          <a:p>
            <a:pPr lvl="1"/>
            <a:r>
              <a:rPr lang="en-US" sz="2000" dirty="0"/>
              <a:t>Use small satellites so many can be flown to improve </a:t>
            </a:r>
            <a:r>
              <a:rPr lang="en-US" sz="2000" dirty="0" smtClean="0"/>
              <a:t>sampling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533400" cy="365125"/>
          </a:xfrm>
        </p:spPr>
        <p:txBody>
          <a:bodyPr/>
          <a:lstStyle/>
          <a:p>
            <a:pPr>
              <a:defRPr/>
            </a:pPr>
            <a:fld id="{C747D23F-0D92-46EF-8A9B-EBB786A8980E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368425" y="6324600"/>
            <a:ext cx="38131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9542"/>
          <a:stretch/>
        </p:blipFill>
        <p:spPr>
          <a:xfrm>
            <a:off x="2756647" y="4629149"/>
            <a:ext cx="3784388" cy="2238456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452702" y="5491286"/>
            <a:ext cx="2842484" cy="1108256"/>
            <a:chOff x="3562161" y="3653173"/>
            <a:chExt cx="2273987" cy="7388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74" t="80535" r="48086" b="16914"/>
            <a:stretch/>
          </p:blipFill>
          <p:spPr>
            <a:xfrm>
              <a:off x="3562161" y="3702131"/>
              <a:ext cx="215109" cy="1166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421" y="3653173"/>
              <a:ext cx="2128727" cy="73883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56" y="1304773"/>
            <a:ext cx="6245365" cy="44549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42" y="1188381"/>
            <a:ext cx="5852171" cy="1514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9"/>
          <a:stretch/>
        </p:blipFill>
        <p:spPr>
          <a:xfrm>
            <a:off x="3123231" y="0"/>
            <a:ext cx="606078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28" y="4657585"/>
            <a:ext cx="2313436" cy="1185065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4450" y="3200400"/>
            <a:ext cx="3257550" cy="2546350"/>
          </a:xfrm>
          <a:prstGeom prst="rect">
            <a:avLst/>
          </a:prstGeom>
          <a:ln w="19050">
            <a:solidFill>
              <a:srgbClr val="00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coastal-spas.com/hp_wordpress/wp-content/uploads/2012/03/diet-fullmoon-water-reflectio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0" y="2743200"/>
            <a:ext cx="2762250" cy="1905000"/>
          </a:xfrm>
          <a:prstGeom prst="rect">
            <a:avLst/>
          </a:prstGeom>
          <a:ln w="19050">
            <a:solidFill>
              <a:srgbClr val="00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://www.ranchomurieta.com/files/images/moon_reflection_lak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3810000"/>
            <a:ext cx="2666031" cy="1905000"/>
          </a:xfrm>
          <a:prstGeom prst="rect">
            <a:avLst/>
          </a:prstGeom>
          <a:ln w="19050">
            <a:solidFill>
              <a:srgbClr val="0066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9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Spaceborne Empirical </a:t>
            </a:r>
            <a:r>
              <a:rPr lang="en-US" sz="3400" dirty="0"/>
              <a:t>Demonstration of Ocean Wind Speed Retrievals by GNSS-R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14400" y="1447800"/>
            <a:ext cx="8229600" cy="685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GNSS-R instrument (early version of CYGNSS science payload) deployed on UK-DMC-1 mission, launch 2003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3729"/>
            <a:ext cx="2763006" cy="207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73730"/>
            <a:ext cx="2763007" cy="204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06" y="2173729"/>
            <a:ext cx="2812346" cy="211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38200" y="4285456"/>
            <a:ext cx="251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/>
          <a:p>
            <a:pPr marL="322263" indent="-322263">
              <a:spcBef>
                <a:spcPts val="500"/>
              </a:spcBef>
              <a:buClr>
                <a:srgbClr val="800000"/>
              </a:buClr>
              <a:buFont typeface="Wingdings" pitchFamily="1" charset="2"/>
              <a:buChar char="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Winds ~ 2 m/s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733800" y="4285456"/>
            <a:ext cx="251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/>
          <a:p>
            <a:pPr marL="322263" indent="-322263">
              <a:spcBef>
                <a:spcPts val="500"/>
              </a:spcBef>
              <a:buClr>
                <a:srgbClr val="800000"/>
              </a:buClr>
              <a:buFont typeface="Wingdings" pitchFamily="1" charset="2"/>
              <a:buChar char="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Winds 7 m/s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6477000" y="4285456"/>
            <a:ext cx="209297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/>
          <a:p>
            <a:pPr marL="322263" indent="-322263">
              <a:spcBef>
                <a:spcPts val="500"/>
              </a:spcBef>
              <a:buClr>
                <a:srgbClr val="800000"/>
              </a:buClr>
              <a:buFont typeface="Wingdings" pitchFamily="1" charset="2"/>
              <a:buChar char="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Winds 10 m/s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4572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CYGNSS </a:t>
            </a:r>
            <a:r>
              <a:rPr lang="en-US" sz="3400" dirty="0"/>
              <a:t>Observatory Key Characteristics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4572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4648200" y="1447800"/>
            <a:ext cx="4038600" cy="46783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Power: 38.3 W</a:t>
            </a:r>
          </a:p>
          <a:p>
            <a:pPr lvl="1"/>
            <a:r>
              <a:rPr lang="en-US" dirty="0" smtClean="0"/>
              <a:t>Available: 70 W EOL</a:t>
            </a:r>
          </a:p>
          <a:p>
            <a:pPr lvl="1"/>
            <a:r>
              <a:rPr lang="en-US" dirty="0" smtClean="0"/>
              <a:t>Margin: 23%</a:t>
            </a:r>
          </a:p>
          <a:p>
            <a:r>
              <a:rPr lang="en-US" dirty="0" smtClean="0"/>
              <a:t>Pointing</a:t>
            </a:r>
          </a:p>
          <a:p>
            <a:pPr lvl="1"/>
            <a:r>
              <a:rPr lang="en-US" dirty="0" smtClean="0"/>
              <a:t>Star tracker based attitude knowledge</a:t>
            </a:r>
          </a:p>
          <a:p>
            <a:pPr lvl="1"/>
            <a:r>
              <a:rPr lang="en-US" dirty="0" smtClean="0"/>
              <a:t>3-axis reaction wheel stabilized</a:t>
            </a:r>
          </a:p>
          <a:p>
            <a:pPr lvl="1"/>
            <a:r>
              <a:rPr lang="en-US" dirty="0" smtClean="0"/>
              <a:t>Full momentum management without payload duty cycle interruption</a:t>
            </a:r>
          </a:p>
          <a:p>
            <a:pPr lvl="1"/>
            <a:r>
              <a:rPr lang="en-US" dirty="0" smtClean="0"/>
              <a:t>Capable of nadir, LVLH, or inertial pointing</a:t>
            </a:r>
          </a:p>
          <a:p>
            <a:pPr lvl="1"/>
            <a:r>
              <a:rPr lang="en-US" dirty="0" smtClean="0"/>
              <a:t>1.3 </a:t>
            </a:r>
            <a:r>
              <a:rPr lang="en-US" dirty="0" err="1" smtClean="0"/>
              <a:t>deg</a:t>
            </a:r>
            <a:r>
              <a:rPr lang="en-US" dirty="0" smtClean="0"/>
              <a:t> (3</a:t>
            </a:r>
            <a:r>
              <a:rPr lang="el-GR" dirty="0" smtClean="0"/>
              <a:t>σ</a:t>
            </a:r>
            <a:r>
              <a:rPr lang="en-US" dirty="0" smtClean="0"/>
              <a:t>) attitude knowledge</a:t>
            </a:r>
          </a:p>
          <a:p>
            <a:pPr lvl="1"/>
            <a:r>
              <a:rPr lang="en-US" dirty="0" smtClean="0"/>
              <a:t>2.2 </a:t>
            </a:r>
            <a:r>
              <a:rPr lang="en-US" dirty="0" err="1" smtClean="0"/>
              <a:t>deg</a:t>
            </a:r>
            <a:r>
              <a:rPr lang="en-US" dirty="0" smtClean="0"/>
              <a:t> (3</a:t>
            </a:r>
            <a:r>
              <a:rPr lang="el-GR" dirty="0" smtClean="0"/>
              <a:t>σ</a:t>
            </a:r>
            <a:r>
              <a:rPr lang="en-US" dirty="0" smtClean="0"/>
              <a:t>) attitude control</a:t>
            </a:r>
          </a:p>
          <a:p>
            <a:r>
              <a:rPr lang="en-US" dirty="0" smtClean="0"/>
              <a:t>Mass: 24.8 kg</a:t>
            </a:r>
          </a:p>
          <a:p>
            <a:pPr lvl="1"/>
            <a:endParaRPr lang="en-US" dirty="0"/>
          </a:p>
        </p:txBody>
      </p:sp>
      <p:pic>
        <p:nvPicPr>
          <p:cNvPr id="14" name="Picture 13" descr="Hurricane from orbit.png"/>
          <p:cNvPicPr>
            <a:picLocks noChangeAspect="1"/>
          </p:cNvPicPr>
          <p:nvPr/>
        </p:nvPicPr>
        <p:blipFill>
          <a:blip r:embed="rId3" cstate="print"/>
          <a:srcRect r="42105"/>
          <a:stretch>
            <a:fillRect/>
          </a:stretch>
        </p:blipFill>
        <p:spPr>
          <a:xfrm>
            <a:off x="381000" y="1371600"/>
            <a:ext cx="4038600" cy="4758170"/>
          </a:xfrm>
          <a:prstGeom prst="roundRect">
            <a:avLst>
              <a:gd name="adj" fmla="val 441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5" name="Picture 14" descr="CYGNSS - 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242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67136"/>
            <a:ext cx="5996879" cy="473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350567"/>
            <a:ext cx="3286255" cy="19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Observatory Design</a:t>
            </a:r>
          </a:p>
        </p:txBody>
      </p:sp>
      <p:sp>
        <p:nvSpPr>
          <p:cNvPr id="20485" name="TextBox 16"/>
          <p:cNvSpPr txBox="1">
            <a:spLocks noChangeArrowheads="1"/>
          </p:cNvSpPr>
          <p:nvPr/>
        </p:nvSpPr>
        <p:spPr bwMode="auto">
          <a:xfrm>
            <a:off x="3886200" y="5474473"/>
            <a:ext cx="2514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charset="0"/>
              </a:rPr>
              <a:t>Deployment Module </a:t>
            </a:r>
            <a:r>
              <a:rPr lang="en-US" altLang="en-US" sz="1400" dirty="0" smtClean="0">
                <a:latin typeface="Arial" charset="0"/>
              </a:rPr>
              <a:t>Interface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18" name="Straight Arrow Connector 17"/>
          <p:cNvCxnSpPr>
            <a:stCxn id="20485" idx="0"/>
          </p:cNvCxnSpPr>
          <p:nvPr/>
        </p:nvCxnSpPr>
        <p:spPr>
          <a:xfrm flipH="1" flipV="1">
            <a:off x="4876800" y="4267201"/>
            <a:ext cx="266700" cy="12072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87" name="TextBox 18"/>
          <p:cNvSpPr txBox="1">
            <a:spLocks noChangeArrowheads="1"/>
          </p:cNvSpPr>
          <p:nvPr/>
        </p:nvSpPr>
        <p:spPr bwMode="auto">
          <a:xfrm>
            <a:off x="1752600" y="5316399"/>
            <a:ext cx="188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charset="0"/>
              </a:rPr>
              <a:t>2x L-Band Science </a:t>
            </a:r>
            <a:r>
              <a:rPr lang="en-US" altLang="en-US" sz="1400" dirty="0" smtClean="0">
                <a:latin typeface="Arial" charset="0"/>
              </a:rPr>
              <a:t>Antenna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20488" name="TextBox 19"/>
          <p:cNvSpPr txBox="1">
            <a:spLocks noChangeArrowheads="1"/>
          </p:cNvSpPr>
          <p:nvPr/>
        </p:nvSpPr>
        <p:spPr bwMode="auto">
          <a:xfrm>
            <a:off x="4343400" y="1489075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charset="0"/>
              </a:rPr>
              <a:t>2x Ram/Wake Solar </a:t>
            </a:r>
            <a:r>
              <a:rPr lang="en-US" altLang="en-US" sz="1400" dirty="0" smtClean="0">
                <a:latin typeface="Arial" charset="0"/>
              </a:rPr>
              <a:t>Array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20489" name="TextBox 20"/>
          <p:cNvSpPr txBox="1">
            <a:spLocks noChangeArrowheads="1"/>
          </p:cNvSpPr>
          <p:nvPr/>
        </p:nvSpPr>
        <p:spPr bwMode="auto">
          <a:xfrm>
            <a:off x="914400" y="4049713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charset="0"/>
              </a:rPr>
              <a:t>2x Zenith Solar </a:t>
            </a:r>
            <a:r>
              <a:rPr lang="en-US" altLang="en-US" sz="1400" dirty="0" smtClean="0">
                <a:latin typeface="Arial" charset="0"/>
              </a:rPr>
              <a:t>Array, </a:t>
            </a:r>
            <a:r>
              <a:rPr lang="en-US" altLang="en-US" sz="1400" dirty="0">
                <a:latin typeface="Arial" charset="0"/>
              </a:rPr>
              <a:t>Deployed </a:t>
            </a:r>
            <a:r>
              <a:rPr lang="en-US" altLang="en-US" sz="1400" dirty="0" smtClean="0">
                <a:latin typeface="Arial" charset="0"/>
              </a:rPr>
              <a:t>State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22" name="Straight Arrow Connector 21"/>
          <p:cNvCxnSpPr>
            <a:stCxn id="20488" idx="2"/>
          </p:cNvCxnSpPr>
          <p:nvPr/>
        </p:nvCxnSpPr>
        <p:spPr>
          <a:xfrm>
            <a:off x="5143500" y="2012295"/>
            <a:ext cx="155575" cy="96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487" idx="0"/>
          </p:cNvCxnSpPr>
          <p:nvPr/>
        </p:nvCxnSpPr>
        <p:spPr>
          <a:xfrm flipV="1">
            <a:off x="2694782" y="4789488"/>
            <a:ext cx="2182018" cy="5269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487" idx="0"/>
          </p:cNvCxnSpPr>
          <p:nvPr/>
        </p:nvCxnSpPr>
        <p:spPr>
          <a:xfrm flipV="1">
            <a:off x="2694782" y="4049713"/>
            <a:ext cx="1420018" cy="1266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489" idx="0"/>
          </p:cNvCxnSpPr>
          <p:nvPr/>
        </p:nvCxnSpPr>
        <p:spPr>
          <a:xfrm flipV="1">
            <a:off x="1905000" y="2819401"/>
            <a:ext cx="457200" cy="12303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95" name="TextBox 20"/>
          <p:cNvSpPr txBox="1">
            <a:spLocks noChangeArrowheads="1"/>
          </p:cNvSpPr>
          <p:nvPr/>
        </p:nvSpPr>
        <p:spPr bwMode="auto">
          <a:xfrm>
            <a:off x="425450" y="1865313"/>
            <a:ext cx="1479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charset="0"/>
              </a:rPr>
              <a:t>Redundant Hinges &amp; Panel </a:t>
            </a:r>
            <a:r>
              <a:rPr lang="en-US" altLang="en-US" sz="1400" dirty="0" smtClean="0">
                <a:latin typeface="Arial" charset="0"/>
              </a:rPr>
              <a:t>Sequencer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20" name="Straight Arrow Connector 19"/>
          <p:cNvCxnSpPr>
            <a:stCxn id="20495" idx="3"/>
          </p:cNvCxnSpPr>
          <p:nvPr/>
        </p:nvCxnSpPr>
        <p:spPr>
          <a:xfrm>
            <a:off x="1905000" y="2234645"/>
            <a:ext cx="2438400" cy="37044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495" idx="3"/>
          </p:cNvCxnSpPr>
          <p:nvPr/>
        </p:nvCxnSpPr>
        <p:spPr>
          <a:xfrm>
            <a:off x="1905000" y="2234645"/>
            <a:ext cx="2057400" cy="833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0489" idx="0"/>
          </p:cNvCxnSpPr>
          <p:nvPr/>
        </p:nvCxnSpPr>
        <p:spPr>
          <a:xfrm flipV="1">
            <a:off x="1905000" y="3276601"/>
            <a:ext cx="1143000" cy="7731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99" name="TextBox 19"/>
          <p:cNvSpPr txBox="1">
            <a:spLocks noChangeArrowheads="1"/>
          </p:cNvSpPr>
          <p:nvPr/>
        </p:nvSpPr>
        <p:spPr bwMode="auto">
          <a:xfrm>
            <a:off x="7620000" y="3276600"/>
            <a:ext cx="110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charset="0"/>
              </a:rPr>
              <a:t>EGSE Connectors</a:t>
            </a:r>
          </a:p>
        </p:txBody>
      </p:sp>
      <p:cxnSp>
        <p:nvCxnSpPr>
          <p:cNvPr id="52" name="Straight Arrow Connector 51"/>
          <p:cNvCxnSpPr>
            <a:stCxn id="20499" idx="0"/>
          </p:cNvCxnSpPr>
          <p:nvPr/>
        </p:nvCxnSpPr>
        <p:spPr>
          <a:xfrm flipV="1">
            <a:off x="8172450" y="2705100"/>
            <a:ext cx="104775" cy="571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496981" cy="8382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CYGNSS </a:t>
            </a:r>
            <a:r>
              <a:rPr lang="en-US" sz="3600" dirty="0"/>
              <a:t>Specular </a:t>
            </a:r>
            <a:r>
              <a:rPr lang="en-US" sz="3600" dirty="0" smtClean="0"/>
              <a:t>Point Contacts and </a:t>
            </a:r>
            <a:r>
              <a:rPr lang="en-US" sz="3600" dirty="0"/>
              <a:t>Spatial Sampling</a:t>
            </a:r>
            <a:endParaRPr lang="en-US" altLang="en-US" sz="3600" dirty="0" smtClean="0">
              <a:solidFill>
                <a:srgbClr val="25406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359025" y="6324600"/>
            <a:ext cx="38131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533400" cy="365125"/>
          </a:xfrm>
        </p:spPr>
        <p:txBody>
          <a:bodyPr/>
          <a:lstStyle/>
          <a:p>
            <a:pPr>
              <a:defRPr/>
            </a:pPr>
            <a:fld id="{70DF6D35-8C9D-4DDA-8AFE-F7BD52C95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17730xxxx_cygnss_top_deploy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364" y="1371600"/>
            <a:ext cx="2200835" cy="1700646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796883"/>
              </p:ext>
            </p:extLst>
          </p:nvPr>
        </p:nvGraphicFramePr>
        <p:xfrm>
          <a:off x="304800" y="4495800"/>
          <a:ext cx="1919288" cy="143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Image" r:id="rId6" imgW="3076962" imgH="2294857" progId="">
                  <p:embed/>
                </p:oleObj>
              </mc:Choice>
              <mc:Fallback>
                <p:oleObj name="Image" r:id="rId6" imgW="3076962" imgH="2294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95800"/>
                        <a:ext cx="1919288" cy="143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v5_SnapOf5_Annotat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798" y="3200400"/>
            <a:ext cx="1920240" cy="1080136"/>
          </a:xfrm>
          <a:prstGeom prst="rect">
            <a:avLst/>
          </a:prstGeom>
        </p:spPr>
      </p:pic>
      <p:pic>
        <p:nvPicPr>
          <p:cNvPr id="10" name="CYGNSS_sampling_v2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2200" y="1371600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254061"/>
                </a:solidFill>
                <a:latin typeface="Times New Roman" pitchFamily="18" charset="0"/>
                <a:cs typeface="Times New Roman" pitchFamily="18" charset="0"/>
              </a:rPr>
              <a:t>CYGNSS Earth Coverage</a:t>
            </a:r>
          </a:p>
        </p:txBody>
      </p:sp>
      <p:graphicFrame>
        <p:nvGraphicFramePr>
          <p:cNvPr id="17412" name="Object 5"/>
          <p:cNvGraphicFramePr>
            <a:graphicFrameLocks noChangeAspect="1"/>
          </p:cNvGraphicFramePr>
          <p:nvPr/>
        </p:nvGraphicFramePr>
        <p:xfrm>
          <a:off x="3429000" y="1330325"/>
          <a:ext cx="5105400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" name="Image" r:id="rId3" imgW="3108966" imgH="1426286" progId="Photoshop.Image.10">
                  <p:embed/>
                </p:oleObj>
              </mc:Choice>
              <mc:Fallback>
                <p:oleObj name="Image" r:id="rId3" imgW="3108966" imgH="1426286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330325"/>
                        <a:ext cx="5105400" cy="234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6"/>
          <p:cNvGraphicFramePr>
            <a:graphicFrameLocks noChangeAspect="1"/>
          </p:cNvGraphicFramePr>
          <p:nvPr/>
        </p:nvGraphicFramePr>
        <p:xfrm>
          <a:off x="3429000" y="3744913"/>
          <a:ext cx="5080000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" name="Image" r:id="rId5" imgW="3099429" imgH="1412571" progId="Photoshop.Image.10">
                  <p:embed/>
                </p:oleObj>
              </mc:Choice>
              <mc:Fallback>
                <p:oleObj name="Image" r:id="rId5" imgW="3099429" imgH="1412571" progId="Photoshop.Image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744913"/>
                        <a:ext cx="5080000" cy="231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Content Placeholder 2"/>
          <p:cNvSpPr>
            <a:spLocks/>
          </p:cNvSpPr>
          <p:nvPr/>
        </p:nvSpPr>
        <p:spPr bwMode="auto">
          <a:xfrm>
            <a:off x="457200" y="1371600"/>
            <a:ext cx="2743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700">
                <a:latin typeface="Times New Roman" pitchFamily="18" charset="0"/>
                <a:cs typeface="Times New Roman" pitchFamily="18" charset="0"/>
              </a:rPr>
              <a:t>90 min (one orbit) coverage showing all specular reflection contacts by each of 8 s/c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700">
                <a:latin typeface="Times New Roman" pitchFamily="18" charset="0"/>
                <a:cs typeface="Times New Roman" pitchFamily="18" charset="0"/>
              </a:rPr>
              <a:t>24 hr coverage provides nearly gap free spatial sampling within +/- 35 deg orbit inclination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68425" y="6340475"/>
            <a:ext cx="625157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Ruf, CYGNSS, 2015 TCRF, 69th IHC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09600" cy="365125"/>
          </a:xfrm>
        </p:spPr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CYGNSS Revisit Time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4486694"/>
            <a:ext cx="8229600" cy="16855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Probability distribution of revisit time for all Earth samples within +/-35</a:t>
            </a:r>
            <a:r>
              <a:rPr lang="en-US" baseline="30000" dirty="0"/>
              <a:t>o</a:t>
            </a:r>
            <a:endParaRPr lang="en-US" dirty="0"/>
          </a:p>
          <a:p>
            <a:r>
              <a:rPr lang="en-US" dirty="0"/>
              <a:t>Revisit stats derived from PDF demonstrate </a:t>
            </a:r>
            <a:r>
              <a:rPr lang="en-US" b="1" u="sng" dirty="0" smtClean="0"/>
              <a:t>5.6 </a:t>
            </a:r>
            <a:r>
              <a:rPr lang="en-US" b="1" u="sng" dirty="0" err="1" smtClean="0"/>
              <a:t>hr</a:t>
            </a:r>
            <a:r>
              <a:rPr lang="en-US" dirty="0" smtClean="0"/>
              <a:t> </a:t>
            </a:r>
            <a:r>
              <a:rPr lang="en-US" dirty="0"/>
              <a:t>mean storm </a:t>
            </a:r>
            <a:r>
              <a:rPr lang="en-US" dirty="0" smtClean="0"/>
              <a:t>revisit (requirement is 12 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10200" cy="292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Ruf, CYGNSS, 2015 TCRF, 69th IHC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96EA3-EB73-4F06-A4A7-2DED4A7AE0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6.2|20.9"/>
</p:tagLst>
</file>

<file path=ppt/theme/theme1.xml><?xml version="1.0" encoding="utf-8"?>
<a:theme xmlns:a="http://schemas.openxmlformats.org/drawingml/2006/main" name="UMichig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5554</TotalTime>
  <Words>1029</Words>
  <Application>Microsoft Office PowerPoint</Application>
  <PresentationFormat>On-screen Show (4:3)</PresentationFormat>
  <Paragraphs>155</Paragraphs>
  <Slides>16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UMichigan</vt:lpstr>
      <vt:lpstr>3_Custom Design</vt:lpstr>
      <vt:lpstr>2_Custom Design</vt:lpstr>
      <vt:lpstr>1_Custom Design</vt:lpstr>
      <vt:lpstr>Custom Design</vt:lpstr>
      <vt:lpstr>Image</vt:lpstr>
      <vt:lpstr>PowerPoint Presentation</vt:lpstr>
      <vt:lpstr>CYGNSS Mission Overview</vt:lpstr>
      <vt:lpstr>PowerPoint Presentation</vt:lpstr>
      <vt:lpstr>Spaceborne Empirical Demonstration of Ocean Wind Speed Retrievals by GNSS-R</vt:lpstr>
      <vt:lpstr>CYGNSS Observatory Key Characteristics</vt:lpstr>
      <vt:lpstr>Observatory Design</vt:lpstr>
      <vt:lpstr>CYGNSS Specular Point Contacts and Spatial Sampling</vt:lpstr>
      <vt:lpstr>CYGNSS Earth Coverage</vt:lpstr>
      <vt:lpstr>CYGNSS Revisit Time</vt:lpstr>
      <vt:lpstr>DDM Observables: DDMA and LES</vt:lpstr>
      <vt:lpstr>RMS Error for different RCG thresholds (25 km spatial resolution)</vt:lpstr>
      <vt:lpstr>Nature Run Life Cycle Storm Track and 13-day CYGNSS Coverage</vt:lpstr>
      <vt:lpstr>True vs. Retrieved Winds  for Storm Center Transects</vt:lpstr>
      <vt:lpstr>WRF/ARW 1 km Regional Nature Run (on Aug 3, 4 and 6 at 00Z)</vt:lpstr>
      <vt:lpstr>CYGNSS +/- 3 hr Samples of Nature Run (on Aug 4, 5 and 6 at 00Z)</vt:lpstr>
      <vt:lpstr>Project Schedule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Ruf</dc:creator>
  <cp:lastModifiedBy>Chris Ruf</cp:lastModifiedBy>
  <cp:revision>116</cp:revision>
  <cp:lastPrinted>2012-12-08T23:12:32Z</cp:lastPrinted>
  <dcterms:created xsi:type="dcterms:W3CDTF">2011-10-21T15:31:39Z</dcterms:created>
  <dcterms:modified xsi:type="dcterms:W3CDTF">2015-02-17T18:28:40Z</dcterms:modified>
</cp:coreProperties>
</file>