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4" r:id="rId3"/>
    <p:sldId id="271" r:id="rId4"/>
    <p:sldId id="258" r:id="rId5"/>
    <p:sldId id="268" r:id="rId6"/>
    <p:sldId id="267" r:id="rId7"/>
    <p:sldId id="270" r:id="rId8"/>
    <p:sldId id="257" r:id="rId9"/>
    <p:sldId id="264" r:id="rId10"/>
    <p:sldId id="265" r:id="rId11"/>
    <p:sldId id="262" r:id="rId12"/>
    <p:sldId id="263" r:id="rId13"/>
    <p:sldId id="266" r:id="rId14"/>
    <p:sldId id="269" r:id="rId15"/>
    <p:sldId id="260" r:id="rId16"/>
    <p:sldId id="261"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2144" y="-2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14E47-2DB6-2546-A007-924219718925}" type="datetimeFigureOut">
              <a:rPr lang="en-US" smtClean="0"/>
              <a:pPr/>
              <a:t>2/25/15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89784F-CCB1-B940-98A2-CEB3B0C781EF}" type="slidenum">
              <a:rPr lang="en-US" smtClean="0"/>
              <a:pPr/>
              <a:t>‹#›</a:t>
            </a:fld>
            <a:endParaRPr lang="en-US"/>
          </a:p>
        </p:txBody>
      </p:sp>
    </p:spTree>
    <p:extLst>
      <p:ext uri="{BB962C8B-B14F-4D97-AF65-F5344CB8AC3E}">
        <p14:creationId xmlns:p14="http://schemas.microsoft.com/office/powerpoint/2010/main" val="2057866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same file formats as Argo Program.</a:t>
            </a:r>
            <a:r>
              <a:rPr lang="en-US" baseline="0" dirty="0" smtClean="0"/>
              <a:t>  Allows us to save everything we need in a standard documented format  - facilities exchange with AOML.</a:t>
            </a:r>
            <a:endParaRPr lang="en-US" dirty="0"/>
          </a:p>
        </p:txBody>
      </p:sp>
      <p:sp>
        <p:nvSpPr>
          <p:cNvPr id="4" name="Slide Number Placeholder 3"/>
          <p:cNvSpPr>
            <a:spLocks noGrp="1"/>
          </p:cNvSpPr>
          <p:nvPr>
            <p:ph type="sldNum" sz="quarter" idx="10"/>
          </p:nvPr>
        </p:nvSpPr>
        <p:spPr/>
        <p:txBody>
          <a:bodyPr/>
          <a:lstStyle/>
          <a:p>
            <a:fld id="{6B89784F-CCB1-B940-98A2-CEB3B0C781EF}"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F93E4E-6384-DC4F-A4B1-5BE08A84EDA9}" type="datetimeFigureOut">
              <a:rPr lang="en-US" smtClean="0"/>
              <a:pPr/>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EC16-0CE6-464E-ABCF-1A3203EA56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93E4E-6384-DC4F-A4B1-5BE08A84EDA9}" type="datetimeFigureOut">
              <a:rPr lang="en-US" smtClean="0"/>
              <a:pPr/>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EC16-0CE6-464E-ABCF-1A3203EA56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93E4E-6384-DC4F-A4B1-5BE08A84EDA9}" type="datetimeFigureOut">
              <a:rPr lang="en-US" smtClean="0"/>
              <a:pPr/>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EC16-0CE6-464E-ABCF-1A3203EA56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93E4E-6384-DC4F-A4B1-5BE08A84EDA9}" type="datetimeFigureOut">
              <a:rPr lang="en-US" smtClean="0"/>
              <a:pPr/>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EC16-0CE6-464E-ABCF-1A3203EA56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F93E4E-6384-DC4F-A4B1-5BE08A84EDA9}" type="datetimeFigureOut">
              <a:rPr lang="en-US" smtClean="0"/>
              <a:pPr/>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EC16-0CE6-464E-ABCF-1A3203EA56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F93E4E-6384-DC4F-A4B1-5BE08A84EDA9}" type="datetimeFigureOut">
              <a:rPr lang="en-US" smtClean="0"/>
              <a:pPr/>
              <a:t>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0EC16-0CE6-464E-ABCF-1A3203EA56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F93E4E-6384-DC4F-A4B1-5BE08A84EDA9}" type="datetimeFigureOut">
              <a:rPr lang="en-US" smtClean="0"/>
              <a:pPr/>
              <a:t>2/25/15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0EC16-0CE6-464E-ABCF-1A3203EA56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F93E4E-6384-DC4F-A4B1-5BE08A84EDA9}" type="datetimeFigureOut">
              <a:rPr lang="en-US" smtClean="0"/>
              <a:pPr/>
              <a:t>2/25/15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0EC16-0CE6-464E-ABCF-1A3203EA56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93E4E-6384-DC4F-A4B1-5BE08A84EDA9}" type="datetimeFigureOut">
              <a:rPr lang="en-US" smtClean="0"/>
              <a:pPr/>
              <a:t>2/25/15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0EC16-0CE6-464E-ABCF-1A3203EA56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93E4E-6384-DC4F-A4B1-5BE08A84EDA9}" type="datetimeFigureOut">
              <a:rPr lang="en-US" smtClean="0"/>
              <a:pPr/>
              <a:t>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0EC16-0CE6-464E-ABCF-1A3203EA56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93E4E-6384-DC4F-A4B1-5BE08A84EDA9}" type="datetimeFigureOut">
              <a:rPr lang="en-US" smtClean="0"/>
              <a:pPr/>
              <a:t>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0EC16-0CE6-464E-ABCF-1A3203EA56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93E4E-6384-DC4F-A4B1-5BE08A84EDA9}" type="datetimeFigureOut">
              <a:rPr lang="en-US" smtClean="0"/>
              <a:pPr/>
              <a:t>2/25/15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0EC16-0CE6-464E-ABCF-1A3203EA56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image" Target="../media/image1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US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516" y="3794252"/>
            <a:ext cx="1143000" cy="1660849"/>
          </a:xfrm>
          <a:prstGeom prst="rect">
            <a:avLst/>
          </a:prstGeom>
        </p:spPr>
      </p:pic>
      <p:sp>
        <p:nvSpPr>
          <p:cNvPr id="2" name="Title 1"/>
          <p:cNvSpPr>
            <a:spLocks noGrp="1"/>
          </p:cNvSpPr>
          <p:nvPr>
            <p:ph type="ctrTitle"/>
          </p:nvPr>
        </p:nvSpPr>
        <p:spPr>
          <a:xfrm>
            <a:off x="249042" y="1"/>
            <a:ext cx="8679058" cy="1092200"/>
          </a:xfrm>
        </p:spPr>
        <p:txBody>
          <a:bodyPr>
            <a:noAutofit/>
          </a:bodyPr>
          <a:lstStyle/>
          <a:p>
            <a:r>
              <a:rPr lang="en-US" sz="4800" dirty="0" smtClean="0">
                <a:solidFill>
                  <a:schemeClr val="accent2"/>
                </a:solidFill>
                <a:latin typeface="Tahoma"/>
                <a:cs typeface="Tahoma"/>
              </a:rPr>
              <a:t>Air-Deployable Profiling Floats</a:t>
            </a:r>
            <a:endParaRPr lang="en-US" sz="4800" dirty="0">
              <a:solidFill>
                <a:schemeClr val="accent2"/>
              </a:solidFill>
              <a:latin typeface="Tahoma"/>
              <a:cs typeface="Tahoma"/>
            </a:endParaRPr>
          </a:p>
        </p:txBody>
      </p:sp>
      <p:sp>
        <p:nvSpPr>
          <p:cNvPr id="3" name="Subtitle 2"/>
          <p:cNvSpPr>
            <a:spLocks noGrp="1"/>
          </p:cNvSpPr>
          <p:nvPr>
            <p:ph type="subTitle" idx="1"/>
          </p:nvPr>
        </p:nvSpPr>
        <p:spPr>
          <a:xfrm>
            <a:off x="249042" y="1254125"/>
            <a:ext cx="8679058" cy="2974974"/>
          </a:xfrm>
        </p:spPr>
        <p:txBody>
          <a:bodyPr>
            <a:normAutofit fontScale="70000" lnSpcReduction="20000"/>
          </a:bodyPr>
          <a:lstStyle/>
          <a:p>
            <a:r>
              <a:rPr lang="en-US" sz="4000" dirty="0" smtClean="0">
                <a:solidFill>
                  <a:srgbClr val="000000"/>
                </a:solidFill>
                <a:latin typeface="Tahoma"/>
                <a:cs typeface="Tahoma"/>
              </a:rPr>
              <a:t>Steven Jayne, </a:t>
            </a:r>
            <a:r>
              <a:rPr lang="en-US" sz="4000" dirty="0" err="1" smtClean="0">
                <a:solidFill>
                  <a:srgbClr val="000000"/>
                </a:solidFill>
                <a:latin typeface="Tahoma"/>
                <a:cs typeface="Tahoma"/>
              </a:rPr>
              <a:t>Breck</a:t>
            </a:r>
            <a:r>
              <a:rPr lang="en-US" sz="4000" dirty="0" smtClean="0">
                <a:solidFill>
                  <a:srgbClr val="000000"/>
                </a:solidFill>
                <a:latin typeface="Tahoma"/>
                <a:cs typeface="Tahoma"/>
              </a:rPr>
              <a:t> Owens and P.E. Robbins</a:t>
            </a:r>
          </a:p>
          <a:p>
            <a:r>
              <a:rPr lang="en-US" sz="3400" dirty="0" smtClean="0">
                <a:solidFill>
                  <a:srgbClr val="000000"/>
                </a:solidFill>
                <a:latin typeface="Tahoma"/>
                <a:cs typeface="Tahoma"/>
              </a:rPr>
              <a:t>Woods Hole Oceanographic Institution</a:t>
            </a:r>
          </a:p>
          <a:p>
            <a:endParaRPr lang="en-US" sz="1700" dirty="0" smtClean="0">
              <a:solidFill>
                <a:srgbClr val="000000"/>
              </a:solidFill>
              <a:latin typeface="Tahoma"/>
              <a:cs typeface="Tahoma"/>
            </a:endParaRPr>
          </a:p>
          <a:p>
            <a:pPr>
              <a:defRPr/>
            </a:pPr>
            <a:r>
              <a:rPr lang="en-US" sz="3400" dirty="0" smtClean="0">
                <a:solidFill>
                  <a:srgbClr val="000000"/>
                </a:solidFill>
                <a:latin typeface="Tahoma"/>
                <a:cs typeface="Tahoma"/>
              </a:rPr>
              <a:t>Jim </a:t>
            </a:r>
            <a:r>
              <a:rPr lang="en-US" sz="3400" dirty="0" err="1" smtClean="0">
                <a:solidFill>
                  <a:srgbClr val="000000"/>
                </a:solidFill>
                <a:latin typeface="Tahoma"/>
                <a:cs typeface="Tahoma"/>
              </a:rPr>
              <a:t>Dufour</a:t>
            </a:r>
            <a:r>
              <a:rPr lang="en-US" sz="3400" dirty="0" smtClean="0">
                <a:solidFill>
                  <a:srgbClr val="000000"/>
                </a:solidFill>
                <a:latin typeface="Tahoma"/>
                <a:cs typeface="Tahoma"/>
              </a:rPr>
              <a:t>, MRV Systems</a:t>
            </a:r>
          </a:p>
          <a:p>
            <a:pPr>
              <a:defRPr/>
            </a:pPr>
            <a:r>
              <a:rPr lang="en-US" sz="3400" dirty="0">
                <a:solidFill>
                  <a:srgbClr val="000000"/>
                </a:solidFill>
                <a:latin typeface="Tahoma"/>
                <a:cs typeface="Tahoma"/>
              </a:rPr>
              <a:t>Elizabeth </a:t>
            </a:r>
            <a:r>
              <a:rPr lang="en-US" sz="3400" dirty="0" err="1">
                <a:solidFill>
                  <a:srgbClr val="000000"/>
                </a:solidFill>
                <a:latin typeface="Tahoma"/>
                <a:cs typeface="Tahoma"/>
              </a:rPr>
              <a:t>Sanabia</a:t>
            </a:r>
            <a:r>
              <a:rPr lang="en-US" sz="3400" dirty="0">
                <a:solidFill>
                  <a:srgbClr val="000000"/>
                </a:solidFill>
                <a:latin typeface="Tahoma"/>
                <a:cs typeface="Tahoma"/>
              </a:rPr>
              <a:t>, US Naval Academy</a:t>
            </a:r>
          </a:p>
          <a:p>
            <a:pPr>
              <a:defRPr/>
            </a:pPr>
            <a:endParaRPr lang="en-US" sz="1700" dirty="0">
              <a:solidFill>
                <a:srgbClr val="000000"/>
              </a:solidFill>
              <a:latin typeface="Tahoma"/>
              <a:cs typeface="Tahoma"/>
            </a:endParaRPr>
          </a:p>
          <a:p>
            <a:pPr>
              <a:defRPr/>
            </a:pPr>
            <a:r>
              <a:rPr lang="en-US" sz="3400" dirty="0">
                <a:solidFill>
                  <a:srgbClr val="000000"/>
                </a:solidFill>
                <a:latin typeface="Tahoma"/>
                <a:cs typeface="Tahoma"/>
              </a:rPr>
              <a:t>In collaboration with </a:t>
            </a:r>
            <a:endParaRPr lang="en-US" sz="3400" dirty="0" smtClean="0">
              <a:solidFill>
                <a:srgbClr val="000000"/>
              </a:solidFill>
              <a:latin typeface="Tahoma"/>
              <a:cs typeface="Tahoma"/>
            </a:endParaRPr>
          </a:p>
          <a:p>
            <a:pPr>
              <a:defRPr/>
            </a:pPr>
            <a:r>
              <a:rPr lang="en-US" sz="3400" dirty="0" smtClean="0">
                <a:solidFill>
                  <a:srgbClr val="000000"/>
                </a:solidFill>
                <a:latin typeface="Tahoma"/>
                <a:cs typeface="Tahoma"/>
              </a:rPr>
              <a:t>US </a:t>
            </a:r>
            <a:r>
              <a:rPr lang="en-US" sz="3400" dirty="0">
                <a:solidFill>
                  <a:srgbClr val="000000"/>
                </a:solidFill>
                <a:latin typeface="Tahoma"/>
                <a:cs typeface="Tahoma"/>
              </a:rPr>
              <a:t>Air Force </a:t>
            </a:r>
            <a:r>
              <a:rPr lang="en-US" sz="3400" dirty="0" smtClean="0">
                <a:solidFill>
                  <a:srgbClr val="000000"/>
                </a:solidFill>
                <a:latin typeface="Tahoma"/>
                <a:cs typeface="Tahoma"/>
              </a:rPr>
              <a:t>Reserve </a:t>
            </a:r>
            <a:r>
              <a:rPr lang="en-US" sz="3400" dirty="0">
                <a:solidFill>
                  <a:srgbClr val="000000"/>
                </a:solidFill>
                <a:latin typeface="Tahoma"/>
                <a:cs typeface="Tahoma"/>
              </a:rPr>
              <a:t>53</a:t>
            </a:r>
            <a:r>
              <a:rPr lang="en-US" sz="3400" baseline="30000" dirty="0">
                <a:solidFill>
                  <a:srgbClr val="000000"/>
                </a:solidFill>
                <a:latin typeface="Tahoma"/>
                <a:cs typeface="Tahoma"/>
              </a:rPr>
              <a:t>rd</a:t>
            </a:r>
            <a:r>
              <a:rPr lang="en-US" sz="3400" dirty="0">
                <a:solidFill>
                  <a:srgbClr val="000000"/>
                </a:solidFill>
                <a:latin typeface="Tahoma"/>
                <a:cs typeface="Tahoma"/>
              </a:rPr>
              <a:t> Weather Reconnaissance Squadron </a:t>
            </a:r>
          </a:p>
          <a:p>
            <a:endParaRPr lang="en-US" sz="2162" dirty="0">
              <a:solidFill>
                <a:srgbClr val="000000"/>
              </a:solidFill>
              <a:latin typeface="Tahoma"/>
              <a:cs typeface="Tahoma"/>
            </a:endParaRPr>
          </a:p>
        </p:txBody>
      </p:sp>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9516" y="5435367"/>
            <a:ext cx="111521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Cinar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2460" y="4101634"/>
            <a:ext cx="22423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NOAA-Transparent-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53760" y="3959352"/>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mrv_logo.png"/>
          <p:cNvPicPr>
            <a:picLocks noChangeAspect="1"/>
          </p:cNvPicPr>
          <p:nvPr/>
        </p:nvPicPr>
        <p:blipFill>
          <a:blip r:embed="rId6">
            <a:extLst>
              <a:ext uri="{28A0092B-C50C-407E-A947-70E740481C1C}">
                <a14:useLocalDpi xmlns:a14="http://schemas.microsoft.com/office/drawing/2010/main" val="0"/>
              </a:ext>
            </a:extLst>
          </a:blip>
          <a:srcRect l="-9" r="78506"/>
          <a:stretch>
            <a:fillRect/>
          </a:stretch>
        </p:blipFill>
        <p:spPr bwMode="auto">
          <a:xfrm>
            <a:off x="5953760" y="5435367"/>
            <a:ext cx="12117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lue301logo.jpg"/>
          <p:cNvPicPr>
            <a:picLocks noChangeAspect="1"/>
          </p:cNvPicPr>
          <p:nvPr/>
        </p:nvPicPr>
        <p:blipFill>
          <a:blip r:embed="rId7"/>
          <a:stretch>
            <a:fillRect/>
          </a:stretch>
        </p:blipFill>
        <p:spPr>
          <a:xfrm>
            <a:off x="376589" y="4406667"/>
            <a:ext cx="1989403" cy="1828800"/>
          </a:xfrm>
          <a:prstGeom prst="rect">
            <a:avLst/>
          </a:prstGeom>
        </p:spPr>
      </p:pic>
      <p:pic>
        <p:nvPicPr>
          <p:cNvPr id="13" name="Picture 12"/>
          <p:cNvPicPr>
            <a:picLocks noChangeAspect="1"/>
          </p:cNvPicPr>
          <p:nvPr/>
        </p:nvPicPr>
        <p:blipFill>
          <a:blip r:embed="rId8"/>
          <a:stretch>
            <a:fillRect/>
          </a:stretch>
        </p:blipFill>
        <p:spPr>
          <a:xfrm>
            <a:off x="3020060" y="5435367"/>
            <a:ext cx="2540000" cy="1143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700263"/>
            <a:ext cx="8548183" cy="6094237"/>
          </a:xfrm>
          <a:prstGeom prst="rect">
            <a:avLst/>
          </a:prstGeom>
        </p:spPr>
      </p:pic>
      <p:sp>
        <p:nvSpPr>
          <p:cNvPr id="2" name="Title 1"/>
          <p:cNvSpPr>
            <a:spLocks noGrp="1"/>
          </p:cNvSpPr>
          <p:nvPr>
            <p:ph type="title"/>
          </p:nvPr>
        </p:nvSpPr>
        <p:spPr>
          <a:xfrm>
            <a:off x="457200" y="274638"/>
            <a:ext cx="8229600" cy="461962"/>
          </a:xfrm>
        </p:spPr>
        <p:txBody>
          <a:bodyPr>
            <a:normAutofit fontScale="90000"/>
          </a:bodyPr>
          <a:lstStyle/>
          <a:p>
            <a:r>
              <a:rPr lang="en-US" dirty="0" smtClean="0">
                <a:latin typeface="Tahoma"/>
                <a:cs typeface="Tahoma"/>
              </a:rPr>
              <a:t>4901723 Upper </a:t>
            </a:r>
            <a:r>
              <a:rPr lang="en-US" dirty="0" smtClean="0">
                <a:latin typeface="Tahoma"/>
                <a:cs typeface="Tahoma"/>
              </a:rPr>
              <a:t>Ocean </a:t>
            </a:r>
            <a:r>
              <a:rPr lang="en-US" dirty="0" smtClean="0">
                <a:latin typeface="Tahoma"/>
                <a:cs typeface="Tahoma"/>
              </a:rPr>
              <a:t>Temperature</a:t>
            </a:r>
            <a:endParaRPr lang="en-US" dirty="0">
              <a:latin typeface="Tahoma"/>
              <a:cs typeface="Tahoma"/>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750" t="5067" r="8284"/>
          <a:stretch/>
        </p:blipFill>
        <p:spPr>
          <a:xfrm>
            <a:off x="2404872" y="1103675"/>
            <a:ext cx="6739128" cy="5244573"/>
          </a:xfrm>
          <a:prstGeom prst="rect">
            <a:avLst/>
          </a:prstGeom>
        </p:spPr>
      </p:pic>
      <p:sp>
        <p:nvSpPr>
          <p:cNvPr id="2" name="Title 1"/>
          <p:cNvSpPr>
            <a:spLocks noGrp="1"/>
          </p:cNvSpPr>
          <p:nvPr>
            <p:ph type="title"/>
          </p:nvPr>
        </p:nvSpPr>
        <p:spPr>
          <a:xfrm>
            <a:off x="2258568" y="0"/>
            <a:ext cx="6885432" cy="1143000"/>
          </a:xfrm>
        </p:spPr>
        <p:txBody>
          <a:bodyPr>
            <a:normAutofit fontScale="90000"/>
          </a:bodyPr>
          <a:lstStyle/>
          <a:p>
            <a:r>
              <a:rPr lang="en-US" dirty="0" smtClean="0">
                <a:latin typeface="Tahoma"/>
                <a:cs typeface="Tahoma"/>
              </a:rPr>
              <a:t>Float 9032, WMO #4901725</a:t>
            </a:r>
            <a:endParaRPr lang="en-US" dirty="0">
              <a:latin typeface="Tahoma"/>
              <a:cs typeface="Tahoma"/>
            </a:endParaRPr>
          </a:p>
        </p:txBody>
      </p:sp>
      <p:sp>
        <p:nvSpPr>
          <p:cNvPr id="5" name="TextBox 4"/>
          <p:cNvSpPr txBox="1"/>
          <p:nvPr/>
        </p:nvSpPr>
        <p:spPr>
          <a:xfrm>
            <a:off x="260604" y="1417638"/>
            <a:ext cx="2144268" cy="4154983"/>
          </a:xfrm>
          <a:prstGeom prst="rect">
            <a:avLst/>
          </a:prstGeom>
          <a:noFill/>
        </p:spPr>
        <p:txBody>
          <a:bodyPr wrap="square" rtlCol="0">
            <a:spAutoFit/>
          </a:bodyPr>
          <a:lstStyle/>
          <a:p>
            <a:r>
              <a:rPr lang="en-US" sz="2400" dirty="0" smtClean="0">
                <a:latin typeface="Tahoma"/>
                <a:cs typeface="Tahoma"/>
              </a:rPr>
              <a:t>NE corner of </a:t>
            </a:r>
            <a:br>
              <a:rPr lang="en-US" sz="2400" dirty="0" smtClean="0">
                <a:latin typeface="Tahoma"/>
                <a:cs typeface="Tahoma"/>
              </a:rPr>
            </a:br>
            <a:r>
              <a:rPr lang="en-US" sz="2400" dirty="0" smtClean="0">
                <a:latin typeface="Tahoma"/>
                <a:cs typeface="Tahoma"/>
              </a:rPr>
              <a:t>Gulf </a:t>
            </a:r>
            <a:r>
              <a:rPr lang="en-US" sz="2400" dirty="0" smtClean="0">
                <a:latin typeface="Tahoma"/>
                <a:cs typeface="Tahoma"/>
              </a:rPr>
              <a:t>of Mexico</a:t>
            </a:r>
            <a:endParaRPr lang="en-US" sz="2400" dirty="0" smtClean="0">
              <a:latin typeface="Tahoma"/>
              <a:cs typeface="Tahoma"/>
            </a:endParaRPr>
          </a:p>
          <a:p>
            <a:endParaRPr lang="en-US" sz="2400" dirty="0">
              <a:latin typeface="Tahoma"/>
              <a:cs typeface="Tahoma"/>
            </a:endParaRPr>
          </a:p>
          <a:p>
            <a:r>
              <a:rPr lang="en-US" sz="2400" dirty="0" smtClean="0">
                <a:latin typeface="Tahoma"/>
                <a:cs typeface="Tahoma"/>
              </a:rPr>
              <a:t>Initially 4 profiles per day then set to once per day</a:t>
            </a:r>
          </a:p>
          <a:p>
            <a:endParaRPr lang="en-US" sz="2400" dirty="0" smtClean="0">
              <a:latin typeface="Tahoma"/>
              <a:cs typeface="Tahoma"/>
            </a:endParaRPr>
          </a:p>
          <a:p>
            <a:r>
              <a:rPr lang="en-US" sz="2400" dirty="0" smtClean="0">
                <a:latin typeface="Tahoma"/>
                <a:cs typeface="Tahoma"/>
              </a:rPr>
              <a:t>Aug </a:t>
            </a:r>
            <a:r>
              <a:rPr lang="en-US" sz="2400" dirty="0" smtClean="0">
                <a:latin typeface="Tahoma"/>
                <a:cs typeface="Tahoma"/>
              </a:rPr>
              <a:t>18 to</a:t>
            </a:r>
          </a:p>
          <a:p>
            <a:r>
              <a:rPr lang="en-US" sz="2400" dirty="0" smtClean="0">
                <a:latin typeface="Tahoma"/>
                <a:cs typeface="Tahoma"/>
              </a:rPr>
              <a:t>Nov </a:t>
            </a:r>
            <a:r>
              <a:rPr lang="en-US" sz="2400" dirty="0" smtClean="0">
                <a:latin typeface="Tahoma"/>
                <a:cs typeface="Tahoma"/>
              </a:rPr>
              <a:t>27</a:t>
            </a:r>
            <a:endParaRPr lang="en-US" sz="2400" dirty="0">
              <a:latin typeface="Tahoma"/>
              <a:cs typeface="Tahoma"/>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8980" y="977900"/>
            <a:ext cx="8247820" cy="5880100"/>
          </a:xfrm>
          <a:prstGeom prst="rect">
            <a:avLst/>
          </a:prstGeom>
        </p:spPr>
      </p:pic>
      <p:sp>
        <p:nvSpPr>
          <p:cNvPr id="2" name="Title 1"/>
          <p:cNvSpPr>
            <a:spLocks noGrp="1"/>
          </p:cNvSpPr>
          <p:nvPr>
            <p:ph type="title"/>
          </p:nvPr>
        </p:nvSpPr>
        <p:spPr>
          <a:xfrm>
            <a:off x="457200" y="274638"/>
            <a:ext cx="8686800" cy="703262"/>
          </a:xfrm>
        </p:spPr>
        <p:txBody>
          <a:bodyPr>
            <a:normAutofit fontScale="90000"/>
          </a:bodyPr>
          <a:lstStyle/>
          <a:p>
            <a:r>
              <a:rPr lang="en-US" dirty="0" smtClean="0">
                <a:latin typeface="Tahoma"/>
                <a:cs typeface="Tahoma"/>
              </a:rPr>
              <a:t>4901725 Upper Ocean Temperature</a:t>
            </a:r>
            <a:endParaRPr lang="en-US" dirty="0">
              <a:latin typeface="Tahoma"/>
              <a:cs typeface="Tahoma"/>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4662525" y="2109215"/>
            <a:ext cx="48859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68301" y="1980485"/>
            <a:ext cx="4229099" cy="830997"/>
          </a:xfrm>
          <a:prstGeom prst="rect">
            <a:avLst/>
          </a:prstGeom>
          <a:noFill/>
        </p:spPr>
        <p:txBody>
          <a:bodyPr wrap="square" rtlCol="0">
            <a:spAutoFit/>
          </a:bodyPr>
          <a:lstStyle/>
          <a:p>
            <a:r>
              <a:rPr lang="en-US" sz="2400" dirty="0" err="1" smtClean="0">
                <a:solidFill>
                  <a:srgbClr val="800000"/>
                </a:solidFill>
                <a:latin typeface="Tahoma"/>
                <a:cs typeface="Tahoma"/>
              </a:rPr>
              <a:t>Sawtooth</a:t>
            </a:r>
            <a:r>
              <a:rPr lang="en-US" sz="2400" dirty="0" smtClean="0">
                <a:solidFill>
                  <a:srgbClr val="800000"/>
                </a:solidFill>
                <a:latin typeface="Tahoma"/>
                <a:cs typeface="Tahoma"/>
              </a:rPr>
              <a:t> sampling</a:t>
            </a:r>
            <a:br>
              <a:rPr lang="en-US" sz="2400" dirty="0" smtClean="0">
                <a:solidFill>
                  <a:srgbClr val="800000"/>
                </a:solidFill>
                <a:latin typeface="Tahoma"/>
                <a:cs typeface="Tahoma"/>
              </a:rPr>
            </a:br>
            <a:r>
              <a:rPr lang="en-US" sz="2400" dirty="0" smtClean="0">
                <a:solidFill>
                  <a:srgbClr val="800000"/>
                </a:solidFill>
                <a:latin typeface="Tahoma"/>
                <a:cs typeface="Tahoma"/>
              </a:rPr>
              <a:t>4 profiles per day to 350 </a:t>
            </a:r>
            <a:r>
              <a:rPr lang="en-US" sz="2400" dirty="0" err="1" smtClean="0">
                <a:solidFill>
                  <a:srgbClr val="800000"/>
                </a:solidFill>
                <a:latin typeface="Tahoma"/>
                <a:cs typeface="Tahoma"/>
              </a:rPr>
              <a:t>dbar</a:t>
            </a:r>
            <a:endParaRPr lang="en-US" sz="2400" dirty="0">
              <a:solidFill>
                <a:srgbClr val="800000"/>
              </a:solidFill>
              <a:latin typeface="Tahoma"/>
              <a:cs typeface="Tahoma"/>
            </a:endParaRPr>
          </a:p>
        </p:txBody>
      </p:sp>
      <p:pic>
        <p:nvPicPr>
          <p:cNvPr id="11" name="Picture 10"/>
          <p:cNvPicPr>
            <a:picLocks noChangeAspect="1"/>
          </p:cNvPicPr>
          <p:nvPr/>
        </p:nvPicPr>
        <p:blipFill rotWithShape="1">
          <a:blip r:embed="rId2"/>
          <a:srcRect l="6053" r="8199"/>
          <a:stretch/>
        </p:blipFill>
        <p:spPr>
          <a:xfrm>
            <a:off x="5151120" y="-2"/>
            <a:ext cx="3840480" cy="3200400"/>
          </a:xfrm>
          <a:prstGeom prst="rect">
            <a:avLst/>
          </a:prstGeom>
        </p:spPr>
      </p:pic>
      <p:sp>
        <p:nvSpPr>
          <p:cNvPr id="4" name="Title 3"/>
          <p:cNvSpPr>
            <a:spLocks noGrp="1"/>
          </p:cNvSpPr>
          <p:nvPr>
            <p:ph type="title"/>
          </p:nvPr>
        </p:nvSpPr>
        <p:spPr>
          <a:xfrm>
            <a:off x="457200" y="0"/>
            <a:ext cx="4413793" cy="571500"/>
          </a:xfrm>
        </p:spPr>
        <p:txBody>
          <a:bodyPr>
            <a:noAutofit/>
          </a:bodyPr>
          <a:lstStyle/>
          <a:p>
            <a:r>
              <a:rPr lang="en-US" sz="3600" dirty="0" smtClean="0">
                <a:latin typeface="Tahoma"/>
                <a:cs typeface="Tahoma"/>
              </a:rPr>
              <a:t>Sampling strategy:</a:t>
            </a:r>
            <a:endParaRPr lang="en-US" sz="3600" dirty="0">
              <a:latin typeface="Tahoma"/>
              <a:cs typeface="Tahoma"/>
            </a:endParaRPr>
          </a:p>
        </p:txBody>
      </p:sp>
      <p:sp>
        <p:nvSpPr>
          <p:cNvPr id="12" name="Content Placeholder 11"/>
          <p:cNvSpPr>
            <a:spLocks noGrp="1"/>
          </p:cNvSpPr>
          <p:nvPr>
            <p:ph idx="1"/>
          </p:nvPr>
        </p:nvSpPr>
        <p:spPr>
          <a:xfrm>
            <a:off x="203200" y="571500"/>
            <a:ext cx="4796419" cy="1295399"/>
          </a:xfrm>
        </p:spPr>
        <p:txBody>
          <a:bodyPr>
            <a:noAutofit/>
          </a:bodyPr>
          <a:lstStyle/>
          <a:p>
            <a:r>
              <a:rPr lang="en-US" sz="2400" dirty="0">
                <a:latin typeface="Tahoma"/>
                <a:cs typeface="Tahoma"/>
              </a:rPr>
              <a:t>Rapid sampling vs. </a:t>
            </a:r>
            <a:r>
              <a:rPr lang="en-US" sz="2400" dirty="0" smtClean="0">
                <a:latin typeface="Tahoma"/>
                <a:cs typeface="Tahoma"/>
              </a:rPr>
              <a:t>longevity</a:t>
            </a:r>
          </a:p>
          <a:p>
            <a:r>
              <a:rPr lang="en-US" sz="2400" dirty="0" smtClean="0">
                <a:latin typeface="Tahoma"/>
                <a:cs typeface="Tahoma"/>
              </a:rPr>
              <a:t>How </a:t>
            </a:r>
            <a:r>
              <a:rPr lang="en-US" sz="2400" dirty="0">
                <a:latin typeface="Tahoma"/>
                <a:cs typeface="Tahoma"/>
              </a:rPr>
              <a:t>often to profile</a:t>
            </a:r>
            <a:r>
              <a:rPr lang="en-US" sz="2400" dirty="0" smtClean="0">
                <a:latin typeface="Tahoma"/>
                <a:cs typeface="Tahoma"/>
              </a:rPr>
              <a:t>?</a:t>
            </a:r>
          </a:p>
          <a:p>
            <a:r>
              <a:rPr lang="en-US" sz="2400" dirty="0" smtClean="0">
                <a:latin typeface="Tahoma"/>
                <a:cs typeface="Tahoma"/>
              </a:rPr>
              <a:t>What </a:t>
            </a:r>
            <a:r>
              <a:rPr lang="en-US" sz="2400" dirty="0">
                <a:latin typeface="Tahoma"/>
                <a:cs typeface="Tahoma"/>
              </a:rPr>
              <a:t>depth?</a:t>
            </a:r>
            <a:br>
              <a:rPr lang="en-US" sz="2400" dirty="0">
                <a:latin typeface="Tahoma"/>
                <a:cs typeface="Tahoma"/>
              </a:rPr>
            </a:br>
            <a:endParaRPr lang="en-US" sz="2400" dirty="0">
              <a:latin typeface="Tahoma"/>
              <a:cs typeface="Tahoma"/>
            </a:endParaRPr>
          </a:p>
        </p:txBody>
      </p:sp>
      <p:pic>
        <p:nvPicPr>
          <p:cNvPr id="5" name="Picture 4"/>
          <p:cNvPicPr>
            <a:picLocks noChangeAspect="1"/>
          </p:cNvPicPr>
          <p:nvPr/>
        </p:nvPicPr>
        <p:blipFill rotWithShape="1">
          <a:blip r:embed="rId3"/>
          <a:srcRect l="3970" r="8070"/>
          <a:stretch/>
        </p:blipFill>
        <p:spPr>
          <a:xfrm>
            <a:off x="4870993" y="3429000"/>
            <a:ext cx="3941064" cy="3200400"/>
          </a:xfrm>
          <a:prstGeom prst="rect">
            <a:avLst/>
          </a:prstGeom>
        </p:spPr>
      </p:pic>
      <p:sp>
        <p:nvSpPr>
          <p:cNvPr id="7" name="TextBox 6"/>
          <p:cNvSpPr txBox="1"/>
          <p:nvPr/>
        </p:nvSpPr>
        <p:spPr>
          <a:xfrm>
            <a:off x="368301" y="2811482"/>
            <a:ext cx="4178299" cy="830997"/>
          </a:xfrm>
          <a:prstGeom prst="rect">
            <a:avLst/>
          </a:prstGeom>
          <a:noFill/>
        </p:spPr>
        <p:txBody>
          <a:bodyPr wrap="square" rtlCol="0">
            <a:spAutoFit/>
          </a:bodyPr>
          <a:lstStyle/>
          <a:p>
            <a:r>
              <a:rPr lang="en-US" sz="2400" dirty="0" smtClean="0">
                <a:solidFill>
                  <a:srgbClr val="800000"/>
                </a:solidFill>
                <a:latin typeface="Tahoma"/>
                <a:cs typeface="Tahoma"/>
              </a:rPr>
              <a:t>Daily profile to ~1000 </a:t>
            </a:r>
            <a:r>
              <a:rPr lang="en-US" sz="2400" dirty="0" err="1" smtClean="0">
                <a:solidFill>
                  <a:srgbClr val="800000"/>
                </a:solidFill>
                <a:latin typeface="Tahoma"/>
                <a:cs typeface="Tahoma"/>
              </a:rPr>
              <a:t>dbar</a:t>
            </a:r>
            <a:r>
              <a:rPr lang="en-US" sz="2400" dirty="0" smtClean="0">
                <a:solidFill>
                  <a:srgbClr val="800000"/>
                </a:solidFill>
                <a:latin typeface="Tahoma"/>
                <a:cs typeface="Tahoma"/>
              </a:rPr>
              <a:t/>
            </a:r>
            <a:br>
              <a:rPr lang="en-US" sz="2400" dirty="0" smtClean="0">
                <a:solidFill>
                  <a:srgbClr val="800000"/>
                </a:solidFill>
                <a:latin typeface="Tahoma"/>
                <a:cs typeface="Tahoma"/>
              </a:rPr>
            </a:br>
            <a:r>
              <a:rPr lang="en-US" sz="2400" dirty="0" smtClean="0">
                <a:solidFill>
                  <a:srgbClr val="800000"/>
                </a:solidFill>
                <a:latin typeface="Tahoma"/>
                <a:cs typeface="Tahoma"/>
              </a:rPr>
              <a:t>deep drift between profiles</a:t>
            </a:r>
            <a:endParaRPr lang="en-US" sz="2400" dirty="0">
              <a:solidFill>
                <a:srgbClr val="800000"/>
              </a:solidFill>
              <a:latin typeface="Tahoma"/>
              <a:cs typeface="Tahoma"/>
            </a:endParaRPr>
          </a:p>
        </p:txBody>
      </p:sp>
      <p:sp>
        <p:nvSpPr>
          <p:cNvPr id="9" name="Right Arrow 8"/>
          <p:cNvSpPr/>
          <p:nvPr/>
        </p:nvSpPr>
        <p:spPr>
          <a:xfrm rot="1991515">
            <a:off x="4418228" y="3342982"/>
            <a:ext cx="488595" cy="484632"/>
          </a:xfrm>
          <a:prstGeom prst="rightArrow">
            <a:avLst>
              <a:gd name="adj1" fmla="val 50000"/>
              <a:gd name="adj2" fmla="val 5786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4801" y="3642479"/>
            <a:ext cx="4566192" cy="2862323"/>
          </a:xfrm>
          <a:prstGeom prst="rect">
            <a:avLst/>
          </a:prstGeom>
          <a:noFill/>
        </p:spPr>
        <p:txBody>
          <a:bodyPr wrap="square" rtlCol="0">
            <a:spAutoFit/>
          </a:bodyPr>
          <a:lstStyle/>
          <a:p>
            <a:r>
              <a:rPr lang="en-US" b="1" dirty="0" smtClean="0">
                <a:latin typeface="Tahoma"/>
                <a:cs typeface="Tahoma"/>
              </a:rPr>
              <a:t>Constraints:</a:t>
            </a:r>
          </a:p>
          <a:p>
            <a:r>
              <a:rPr lang="en-US" dirty="0" smtClean="0">
                <a:latin typeface="Tahoma"/>
                <a:cs typeface="Tahoma"/>
              </a:rPr>
              <a:t>descent speed: </a:t>
            </a:r>
            <a:r>
              <a:rPr lang="en-US" dirty="0" smtClean="0">
                <a:latin typeface="Tahoma"/>
                <a:cs typeface="Tahoma"/>
              </a:rPr>
              <a:t>5–15 </a:t>
            </a:r>
            <a:r>
              <a:rPr lang="en-US" dirty="0" smtClean="0">
                <a:latin typeface="Tahoma"/>
                <a:cs typeface="Tahoma"/>
              </a:rPr>
              <a:t>cm/s</a:t>
            </a:r>
          </a:p>
          <a:p>
            <a:r>
              <a:rPr lang="en-US" dirty="0" smtClean="0">
                <a:latin typeface="Tahoma"/>
                <a:cs typeface="Tahoma"/>
              </a:rPr>
              <a:t>ascent </a:t>
            </a:r>
            <a:r>
              <a:rPr lang="en-US" dirty="0" smtClean="0">
                <a:latin typeface="Tahoma"/>
                <a:cs typeface="Tahoma"/>
              </a:rPr>
              <a:t>speed: 10</a:t>
            </a:r>
            <a:r>
              <a:rPr lang="en-US" dirty="0" smtClean="0">
                <a:latin typeface="Tahoma"/>
                <a:cs typeface="Tahoma"/>
              </a:rPr>
              <a:t>–</a:t>
            </a:r>
            <a:r>
              <a:rPr lang="en-US" dirty="0" smtClean="0">
                <a:latin typeface="Tahoma"/>
                <a:cs typeface="Tahoma"/>
              </a:rPr>
              <a:t>30 </a:t>
            </a:r>
            <a:r>
              <a:rPr lang="en-US" dirty="0" smtClean="0">
                <a:latin typeface="Tahoma"/>
                <a:cs typeface="Tahoma"/>
              </a:rPr>
              <a:t>cm/s</a:t>
            </a:r>
          </a:p>
          <a:p>
            <a:endParaRPr lang="en-US" dirty="0" smtClean="0">
              <a:latin typeface="Tahoma"/>
              <a:cs typeface="Tahoma"/>
            </a:endParaRPr>
          </a:p>
          <a:p>
            <a:r>
              <a:rPr lang="en-US" dirty="0">
                <a:latin typeface="Tahoma"/>
                <a:cs typeface="Tahoma"/>
              </a:rPr>
              <a:t>5–15 </a:t>
            </a:r>
            <a:r>
              <a:rPr lang="en-US" dirty="0" smtClean="0">
                <a:latin typeface="Tahoma"/>
                <a:cs typeface="Tahoma"/>
              </a:rPr>
              <a:t>minutes on surface for GPS &amp; Iridium</a:t>
            </a:r>
          </a:p>
          <a:p>
            <a:endParaRPr lang="en-US" dirty="0" smtClean="0">
              <a:latin typeface="Tahoma"/>
              <a:cs typeface="Tahoma"/>
            </a:endParaRPr>
          </a:p>
          <a:p>
            <a:r>
              <a:rPr lang="en-US" dirty="0" smtClean="0">
                <a:latin typeface="Tahoma"/>
                <a:cs typeface="Tahoma"/>
              </a:rPr>
              <a:t> More energy to go deep</a:t>
            </a:r>
          </a:p>
          <a:p>
            <a:r>
              <a:rPr lang="en-US" dirty="0" smtClean="0">
                <a:latin typeface="Tahoma"/>
                <a:cs typeface="Tahoma"/>
              </a:rPr>
              <a:t> More energy to ascend fast</a:t>
            </a:r>
          </a:p>
          <a:p>
            <a:endParaRPr lang="en-US" dirty="0" smtClean="0">
              <a:latin typeface="Tahoma"/>
              <a:cs typeface="Tahoma"/>
            </a:endParaRPr>
          </a:p>
          <a:p>
            <a:r>
              <a:rPr lang="en-US" dirty="0" smtClean="0">
                <a:latin typeface="Tahoma"/>
                <a:cs typeface="Tahoma"/>
              </a:rPr>
              <a:t>500 meter profile requires about 4 </a:t>
            </a:r>
            <a:r>
              <a:rPr lang="en-US" dirty="0" smtClean="0">
                <a:latin typeface="Tahoma"/>
                <a:cs typeface="Tahoma"/>
              </a:rPr>
              <a:t>hours</a:t>
            </a:r>
            <a:endParaRPr lang="en-US" dirty="0">
              <a:latin typeface="Tahoma"/>
              <a:cs typeface="Tahoma"/>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107" r="7700"/>
          <a:stretch/>
        </p:blipFill>
        <p:spPr>
          <a:xfrm>
            <a:off x="91948" y="1189038"/>
            <a:ext cx="6245352" cy="5118100"/>
          </a:xfrm>
          <a:prstGeom prst="rect">
            <a:avLst/>
          </a:prstGeom>
        </p:spPr>
      </p:pic>
      <p:sp>
        <p:nvSpPr>
          <p:cNvPr id="7" name="TextBox 6"/>
          <p:cNvSpPr txBox="1"/>
          <p:nvPr/>
        </p:nvSpPr>
        <p:spPr>
          <a:xfrm>
            <a:off x="6337300" y="1205122"/>
            <a:ext cx="2806700" cy="3416320"/>
          </a:xfrm>
          <a:prstGeom prst="rect">
            <a:avLst/>
          </a:prstGeom>
          <a:noFill/>
        </p:spPr>
        <p:txBody>
          <a:bodyPr wrap="square" rtlCol="0">
            <a:spAutoFit/>
          </a:bodyPr>
          <a:lstStyle/>
          <a:p>
            <a:r>
              <a:rPr lang="en-US" sz="2400" dirty="0" smtClean="0">
                <a:latin typeface="Tahoma"/>
                <a:cs typeface="Tahoma"/>
              </a:rPr>
              <a:t>Gulf </a:t>
            </a:r>
            <a:r>
              <a:rPr lang="en-US" sz="2400" dirty="0" smtClean="0">
                <a:latin typeface="Tahoma"/>
                <a:cs typeface="Tahoma"/>
              </a:rPr>
              <a:t>of </a:t>
            </a:r>
            <a:r>
              <a:rPr lang="en-US" sz="2400" dirty="0" smtClean="0">
                <a:latin typeface="Tahoma"/>
                <a:cs typeface="Tahoma"/>
              </a:rPr>
              <a:t>Mexico – Bay of Campeche</a:t>
            </a:r>
            <a:endParaRPr lang="en-US" sz="2400" dirty="0" smtClean="0">
              <a:latin typeface="Tahoma"/>
              <a:cs typeface="Tahoma"/>
            </a:endParaRPr>
          </a:p>
          <a:p>
            <a:endParaRPr lang="en-US" sz="1200" dirty="0" smtClean="0">
              <a:latin typeface="Tahoma"/>
              <a:cs typeface="Tahoma"/>
            </a:endParaRPr>
          </a:p>
          <a:p>
            <a:r>
              <a:rPr lang="en-US" sz="2400" dirty="0" smtClean="0">
                <a:latin typeface="Tahoma"/>
                <a:cs typeface="Tahoma"/>
              </a:rPr>
              <a:t>Variable </a:t>
            </a:r>
            <a:r>
              <a:rPr lang="en-US" sz="2400" dirty="0" smtClean="0">
                <a:latin typeface="Tahoma"/>
                <a:cs typeface="Tahoma"/>
              </a:rPr>
              <a:t>sampling strategy:</a:t>
            </a:r>
          </a:p>
          <a:p>
            <a:endParaRPr lang="en-US" sz="1200" dirty="0" smtClean="0">
              <a:latin typeface="Tahoma"/>
              <a:cs typeface="Tahoma"/>
            </a:endParaRPr>
          </a:p>
          <a:p>
            <a:r>
              <a:rPr lang="en-US" sz="2400" dirty="0" smtClean="0">
                <a:latin typeface="Tahoma"/>
                <a:cs typeface="Tahoma"/>
              </a:rPr>
              <a:t>I</a:t>
            </a:r>
            <a:r>
              <a:rPr lang="en-US" sz="2400" dirty="0" smtClean="0">
                <a:latin typeface="Tahoma"/>
                <a:cs typeface="Tahoma"/>
              </a:rPr>
              <a:t>nitially </a:t>
            </a:r>
            <a:r>
              <a:rPr lang="en-US" sz="2400" dirty="0" smtClean="0">
                <a:latin typeface="Tahoma"/>
                <a:cs typeface="Tahoma"/>
              </a:rPr>
              <a:t>~10 profiles per day</a:t>
            </a:r>
            <a:r>
              <a:rPr lang="en-US" sz="2400" dirty="0" smtClean="0">
                <a:latin typeface="Tahoma"/>
                <a:cs typeface="Tahoma"/>
              </a:rPr>
              <a:t>, set </a:t>
            </a:r>
            <a:r>
              <a:rPr lang="en-US" sz="2400" dirty="0" smtClean="0">
                <a:latin typeface="Tahoma"/>
                <a:cs typeface="Tahoma"/>
              </a:rPr>
              <a:t>to daily profiles in November</a:t>
            </a:r>
            <a:endParaRPr lang="en-US" sz="2400" dirty="0">
              <a:latin typeface="Tahoma"/>
              <a:cs typeface="Tahoma"/>
            </a:endParaRPr>
          </a:p>
        </p:txBody>
      </p:sp>
      <p:pic>
        <p:nvPicPr>
          <p:cNvPr id="5" name="Picture 4"/>
          <p:cNvPicPr>
            <a:picLocks noChangeAspect="1"/>
          </p:cNvPicPr>
          <p:nvPr/>
        </p:nvPicPr>
        <p:blipFill>
          <a:blip r:embed="rId3"/>
          <a:stretch>
            <a:fillRect/>
          </a:stretch>
        </p:blipFill>
        <p:spPr>
          <a:xfrm>
            <a:off x="6172200" y="4612472"/>
            <a:ext cx="2971800" cy="2123522"/>
          </a:xfrm>
          <a:prstGeom prst="rect">
            <a:avLst/>
          </a:prstGeom>
        </p:spPr>
      </p:pic>
      <p:sp>
        <p:nvSpPr>
          <p:cNvPr id="2" name="Title 1"/>
          <p:cNvSpPr>
            <a:spLocks noGrp="1"/>
          </p:cNvSpPr>
          <p:nvPr>
            <p:ph type="title"/>
          </p:nvPr>
        </p:nvSpPr>
        <p:spPr>
          <a:xfrm>
            <a:off x="0" y="46038"/>
            <a:ext cx="6814312" cy="1143000"/>
          </a:xfrm>
        </p:spPr>
        <p:txBody>
          <a:bodyPr>
            <a:normAutofit/>
          </a:bodyPr>
          <a:lstStyle/>
          <a:p>
            <a:r>
              <a:rPr lang="en-US" sz="4000" dirty="0">
                <a:latin typeface="Tahoma"/>
                <a:cs typeface="Tahoma"/>
              </a:rPr>
              <a:t>Float </a:t>
            </a:r>
            <a:r>
              <a:rPr lang="en-US" sz="4000" dirty="0" smtClean="0">
                <a:latin typeface="Tahoma"/>
                <a:cs typeface="Tahoma"/>
              </a:rPr>
              <a:t>9043, WMO #4902040</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8"/>
            <a:ext cx="9144000" cy="1143000"/>
          </a:xfrm>
        </p:spPr>
        <p:txBody>
          <a:bodyPr>
            <a:normAutofit/>
          </a:bodyPr>
          <a:lstStyle/>
          <a:p>
            <a:r>
              <a:rPr lang="en-US" dirty="0" smtClean="0">
                <a:latin typeface="Tahoma"/>
                <a:cs typeface="Tahoma"/>
              </a:rPr>
              <a:t>ALAMO Data Management </a:t>
            </a:r>
            <a:r>
              <a:rPr lang="en-US" dirty="0">
                <a:latin typeface="Tahoma"/>
                <a:cs typeface="Tahoma"/>
              </a:rPr>
              <a:t>&amp;</a:t>
            </a:r>
            <a:r>
              <a:rPr lang="en-US" dirty="0" smtClean="0">
                <a:latin typeface="Tahoma"/>
                <a:cs typeface="Tahoma"/>
              </a:rPr>
              <a:t> GTS</a:t>
            </a:r>
            <a:endParaRPr lang="en-US" dirty="0">
              <a:latin typeface="Tahoma"/>
              <a:cs typeface="Tahoma"/>
            </a:endParaRPr>
          </a:p>
        </p:txBody>
      </p:sp>
      <p:sp>
        <p:nvSpPr>
          <p:cNvPr id="3" name="Content Placeholder 2"/>
          <p:cNvSpPr>
            <a:spLocks noGrp="1"/>
          </p:cNvSpPr>
          <p:nvPr>
            <p:ph idx="1"/>
          </p:nvPr>
        </p:nvSpPr>
        <p:spPr>
          <a:xfrm>
            <a:off x="457200" y="1176338"/>
            <a:ext cx="8229600" cy="5453062"/>
          </a:xfrm>
        </p:spPr>
        <p:txBody>
          <a:bodyPr>
            <a:normAutofit/>
          </a:bodyPr>
          <a:lstStyle/>
          <a:p>
            <a:r>
              <a:rPr lang="en-US" dirty="0" smtClean="0">
                <a:latin typeface="Tahoma"/>
                <a:cs typeface="Tahoma"/>
              </a:rPr>
              <a:t>Location, profile and engineering data sent by </a:t>
            </a:r>
            <a:r>
              <a:rPr lang="en-US" dirty="0" smtClean="0">
                <a:latin typeface="Tahoma"/>
                <a:cs typeface="Tahoma"/>
              </a:rPr>
              <a:t>Iridium </a:t>
            </a:r>
            <a:r>
              <a:rPr lang="en-US" dirty="0" smtClean="0">
                <a:latin typeface="Tahoma"/>
                <a:cs typeface="Tahoma"/>
              </a:rPr>
              <a:t>SBD (Short Burst </a:t>
            </a:r>
            <a:r>
              <a:rPr lang="en-US" dirty="0">
                <a:latin typeface="Tahoma"/>
                <a:cs typeface="Tahoma"/>
              </a:rPr>
              <a:t>D</a:t>
            </a:r>
            <a:r>
              <a:rPr lang="en-US" dirty="0" smtClean="0">
                <a:latin typeface="Tahoma"/>
                <a:cs typeface="Tahoma"/>
              </a:rPr>
              <a:t>ata) packets </a:t>
            </a:r>
            <a:r>
              <a:rPr lang="en-US" dirty="0" smtClean="0">
                <a:latin typeface="Tahoma"/>
                <a:cs typeface="Tahoma"/>
              </a:rPr>
              <a:t>and received by</a:t>
            </a:r>
            <a:r>
              <a:rPr lang="en-US" dirty="0" smtClean="0">
                <a:latin typeface="Tahoma"/>
                <a:cs typeface="Tahoma"/>
              </a:rPr>
              <a:t> email at WHOI</a:t>
            </a:r>
            <a:endParaRPr lang="en-US" dirty="0" smtClean="0">
              <a:latin typeface="Tahoma"/>
              <a:cs typeface="Tahoma"/>
            </a:endParaRPr>
          </a:p>
          <a:p>
            <a:r>
              <a:rPr lang="en-US" dirty="0" smtClean="0">
                <a:latin typeface="Tahoma"/>
                <a:cs typeface="Tahoma"/>
              </a:rPr>
              <a:t>WHOI decodes telemetry, updates local database, makes data files and </a:t>
            </a:r>
            <a:r>
              <a:rPr lang="en-US" dirty="0" smtClean="0">
                <a:latin typeface="Tahoma"/>
                <a:cs typeface="Tahoma"/>
              </a:rPr>
              <a:t>figures</a:t>
            </a:r>
            <a:endParaRPr lang="en-US" dirty="0" smtClean="0">
              <a:latin typeface="Tahoma"/>
              <a:cs typeface="Tahoma"/>
            </a:endParaRPr>
          </a:p>
          <a:p>
            <a:r>
              <a:rPr lang="en-US" dirty="0" smtClean="0">
                <a:latin typeface="Tahoma"/>
                <a:cs typeface="Tahoma"/>
              </a:rPr>
              <a:t>WHOI FTPs data file to </a:t>
            </a:r>
            <a:r>
              <a:rPr lang="en-US" dirty="0" smtClean="0">
                <a:latin typeface="Tahoma"/>
                <a:cs typeface="Tahoma"/>
              </a:rPr>
              <a:t>NOAA/AOML </a:t>
            </a:r>
            <a:r>
              <a:rPr lang="en-US" dirty="0" smtClean="0">
                <a:latin typeface="Tahoma"/>
                <a:cs typeface="Tahoma"/>
              </a:rPr>
              <a:t>in previously defined Argo PHY format.  AOML reformats data and submits to </a:t>
            </a:r>
            <a:r>
              <a:rPr lang="en-US" dirty="0" smtClean="0">
                <a:latin typeface="Tahoma"/>
                <a:cs typeface="Tahoma"/>
              </a:rPr>
              <a:t>GTS</a:t>
            </a:r>
          </a:p>
          <a:p>
            <a:endParaRPr lang="en-US" dirty="0">
              <a:latin typeface="Tahoma"/>
              <a:cs typeface="Tahoma"/>
            </a:endParaRPr>
          </a:p>
          <a:p>
            <a:pPr marL="0" indent="0" algn="ctr">
              <a:buNone/>
            </a:pPr>
            <a:r>
              <a:rPr lang="en-US" dirty="0" smtClean="0">
                <a:latin typeface="Tahoma"/>
                <a:cs typeface="Tahoma"/>
              </a:rPr>
              <a:t>http</a:t>
            </a:r>
            <a:r>
              <a:rPr lang="en-US" dirty="0">
                <a:latin typeface="Tahoma"/>
                <a:cs typeface="Tahoma"/>
              </a:rPr>
              <a:t>://</a:t>
            </a:r>
            <a:r>
              <a:rPr lang="en-US" dirty="0" err="1">
                <a:latin typeface="Tahoma"/>
                <a:cs typeface="Tahoma"/>
              </a:rPr>
              <a:t>argo.whoi.edu</a:t>
            </a:r>
            <a:r>
              <a:rPr lang="en-US" dirty="0">
                <a:latin typeface="Tahoma"/>
                <a:cs typeface="Tahoma"/>
              </a:rPr>
              <a:t>/</a:t>
            </a:r>
            <a:r>
              <a:rPr lang="en-US" dirty="0" err="1">
                <a:latin typeface="Tahoma"/>
                <a:cs typeface="Tahoma"/>
              </a:rPr>
              <a:t>alamo</a:t>
            </a:r>
            <a:r>
              <a:rPr lang="en-US" dirty="0">
                <a:latin typeface="Tahoma"/>
                <a:cs typeface="Tahoma"/>
              </a:rPr>
              <a:t>/</a:t>
            </a:r>
            <a:endParaRPr lang="en-US" dirty="0">
              <a:latin typeface="Tahoma"/>
              <a:cs typeface="Tahoma"/>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lstStyle/>
          <a:p>
            <a:r>
              <a:rPr lang="en-US" dirty="0" smtClean="0">
                <a:latin typeface="Tahoma"/>
                <a:cs typeface="Tahoma"/>
              </a:rPr>
              <a:t>ALAMO improvements for 2015</a:t>
            </a:r>
            <a:endParaRPr lang="en-US" dirty="0">
              <a:latin typeface="Tahoma"/>
              <a:cs typeface="Tahoma"/>
            </a:endParaRPr>
          </a:p>
        </p:txBody>
      </p:sp>
      <p:sp>
        <p:nvSpPr>
          <p:cNvPr id="3" name="Content Placeholder 2"/>
          <p:cNvSpPr>
            <a:spLocks noGrp="1"/>
          </p:cNvSpPr>
          <p:nvPr>
            <p:ph idx="1"/>
          </p:nvPr>
        </p:nvSpPr>
        <p:spPr/>
        <p:txBody>
          <a:bodyPr>
            <a:normAutofit fontScale="92500" lnSpcReduction="10000"/>
          </a:bodyPr>
          <a:lstStyle/>
          <a:p>
            <a:r>
              <a:rPr lang="en-US" sz="3500" dirty="0" smtClean="0">
                <a:latin typeface="Tahoma"/>
                <a:cs typeface="Tahoma"/>
              </a:rPr>
              <a:t>More robust parachute system for reliable deployment from aircraft at speeds up to 240 knots</a:t>
            </a:r>
          </a:p>
          <a:p>
            <a:r>
              <a:rPr lang="en-US" sz="3500" dirty="0" smtClean="0">
                <a:latin typeface="Tahoma"/>
                <a:cs typeface="Tahoma"/>
              </a:rPr>
              <a:t>Inductive salinity sensor in addition to temperature &amp; pressure (5 floats)</a:t>
            </a:r>
          </a:p>
          <a:p>
            <a:r>
              <a:rPr lang="en-US" sz="3500" dirty="0" smtClean="0">
                <a:latin typeface="Tahoma"/>
                <a:cs typeface="Tahoma"/>
              </a:rPr>
              <a:t>Additional features in float firmware:</a:t>
            </a:r>
          </a:p>
          <a:p>
            <a:pPr lvl="1"/>
            <a:r>
              <a:rPr lang="en-US" dirty="0" smtClean="0">
                <a:latin typeface="Tahoma"/>
                <a:cs typeface="Tahoma"/>
              </a:rPr>
              <a:t>Better algorithm for descent to park depth</a:t>
            </a:r>
          </a:p>
          <a:p>
            <a:pPr lvl="1"/>
            <a:r>
              <a:rPr lang="en-US" dirty="0" smtClean="0">
                <a:latin typeface="Tahoma"/>
                <a:cs typeface="Tahoma"/>
              </a:rPr>
              <a:t>Multiple dive/mission configurations</a:t>
            </a:r>
          </a:p>
          <a:p>
            <a:pPr lvl="1"/>
            <a:r>
              <a:rPr lang="en-US" dirty="0" smtClean="0">
                <a:latin typeface="Tahoma"/>
                <a:cs typeface="Tahoma"/>
              </a:rPr>
              <a:t>Accelerometer measurements of surface </a:t>
            </a:r>
            <a:r>
              <a:rPr lang="en-US" dirty="0" smtClean="0">
                <a:latin typeface="Tahoma"/>
                <a:cs typeface="Tahoma"/>
              </a:rPr>
              <a:t>waves</a:t>
            </a:r>
            <a:endParaRPr lang="en-US" dirty="0" smtClean="0">
              <a:latin typeface="Tahoma"/>
              <a:cs typeface="Tahoma"/>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smtClean="0">
                <a:latin typeface="Tahoma"/>
                <a:cs typeface="Tahoma"/>
              </a:rPr>
              <a:t>Discussion</a:t>
            </a:r>
            <a:endParaRPr lang="en-US" dirty="0">
              <a:latin typeface="Tahoma"/>
              <a:cs typeface="Tahoma"/>
            </a:endParaRPr>
          </a:p>
        </p:txBody>
      </p:sp>
      <p:sp>
        <p:nvSpPr>
          <p:cNvPr id="3" name="Content Placeholder 2"/>
          <p:cNvSpPr>
            <a:spLocks noGrp="1"/>
          </p:cNvSpPr>
          <p:nvPr>
            <p:ph idx="1"/>
          </p:nvPr>
        </p:nvSpPr>
        <p:spPr/>
        <p:txBody>
          <a:bodyPr/>
          <a:lstStyle/>
          <a:p>
            <a:r>
              <a:rPr lang="en-US" dirty="0" smtClean="0">
                <a:latin typeface="Tahoma"/>
                <a:cs typeface="Tahoma"/>
              </a:rPr>
              <a:t>Where to deploy</a:t>
            </a:r>
            <a:r>
              <a:rPr lang="en-US" dirty="0" smtClean="0">
                <a:latin typeface="Tahoma"/>
                <a:cs typeface="Tahoma"/>
              </a:rPr>
              <a:t>? (60 floats available)</a:t>
            </a:r>
            <a:endParaRPr lang="en-US" dirty="0" smtClean="0">
              <a:latin typeface="Tahoma"/>
              <a:cs typeface="Tahoma"/>
            </a:endParaRPr>
          </a:p>
          <a:p>
            <a:r>
              <a:rPr lang="en-US" dirty="0" smtClean="0">
                <a:latin typeface="Tahoma"/>
                <a:cs typeface="Tahoma"/>
              </a:rPr>
              <a:t>How far in advance of a storm</a:t>
            </a:r>
          </a:p>
          <a:p>
            <a:r>
              <a:rPr lang="en-US" dirty="0" smtClean="0">
                <a:latin typeface="Tahoma"/>
                <a:cs typeface="Tahoma"/>
              </a:rPr>
              <a:t>Demonstrate the goal of improving intensity forecasts</a:t>
            </a:r>
            <a:endParaRPr lang="en-US" dirty="0" smtClean="0">
              <a:latin typeface="Tahoma"/>
              <a:cs typeface="Tahoma"/>
            </a:endParaRPr>
          </a:p>
          <a:p>
            <a:r>
              <a:rPr lang="en-US" dirty="0" smtClean="0">
                <a:latin typeface="Tahoma"/>
                <a:cs typeface="Tahoma"/>
              </a:rPr>
              <a:t>Process </a:t>
            </a:r>
            <a:r>
              <a:rPr lang="en-US" dirty="0" smtClean="0">
                <a:latin typeface="Tahoma"/>
                <a:cs typeface="Tahoma"/>
              </a:rPr>
              <a:t>studies</a:t>
            </a:r>
          </a:p>
          <a:p>
            <a:pPr lvl="1"/>
            <a:r>
              <a:rPr lang="en-US" dirty="0" smtClean="0">
                <a:latin typeface="Tahoma"/>
                <a:cs typeface="Tahoma"/>
              </a:rPr>
              <a:t>Cold wake formation</a:t>
            </a:r>
          </a:p>
          <a:p>
            <a:pPr lvl="1"/>
            <a:r>
              <a:rPr lang="en-US" dirty="0" smtClean="0">
                <a:latin typeface="Tahoma"/>
                <a:cs typeface="Tahoma"/>
              </a:rPr>
              <a:t>Recovery: surface fluxes vs. lateral mixing</a:t>
            </a:r>
            <a:endParaRPr lang="en-US" dirty="0">
              <a:latin typeface="Tahoma"/>
              <a:cs typeface="Tahoma"/>
            </a:endParaRPr>
          </a:p>
        </p:txBody>
      </p:sp>
    </p:spTree>
    <p:extLst>
      <p:ext uri="{BB962C8B-B14F-4D97-AF65-F5344CB8AC3E}">
        <p14:creationId xmlns:p14="http://schemas.microsoft.com/office/powerpoint/2010/main" val="39252589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2538" y="0"/>
            <a:ext cx="6057900" cy="1143000"/>
          </a:xfrm>
        </p:spPr>
        <p:txBody>
          <a:bodyPr>
            <a:normAutofit/>
          </a:bodyPr>
          <a:lstStyle/>
          <a:p>
            <a:r>
              <a:rPr lang="en-US" dirty="0">
                <a:latin typeface="Tahoma"/>
                <a:cs typeface="Tahoma"/>
              </a:rPr>
              <a:t> </a:t>
            </a:r>
            <a:r>
              <a:rPr lang="en-US" dirty="0">
                <a:latin typeface="Tahoma"/>
                <a:ea typeface="Tahoma" panose="020B0604030504040204" pitchFamily="34" charset="0"/>
                <a:cs typeface="Tahoma"/>
              </a:rPr>
              <a:t>The TEMPESTS Project</a:t>
            </a:r>
            <a:endParaRPr lang="en-US" dirty="0"/>
          </a:p>
        </p:txBody>
      </p:sp>
      <p:sp>
        <p:nvSpPr>
          <p:cNvPr id="3" name="Content Placeholder 2"/>
          <p:cNvSpPr>
            <a:spLocks noGrp="1"/>
          </p:cNvSpPr>
          <p:nvPr>
            <p:ph idx="1"/>
          </p:nvPr>
        </p:nvSpPr>
        <p:spPr>
          <a:xfrm>
            <a:off x="457200" y="1354140"/>
            <a:ext cx="8229600" cy="4525963"/>
          </a:xfrm>
        </p:spPr>
        <p:txBody>
          <a:bodyPr>
            <a:noAutofit/>
          </a:bodyPr>
          <a:lstStyle/>
          <a:p>
            <a:pPr>
              <a:lnSpc>
                <a:spcPct val="90000"/>
              </a:lnSpc>
            </a:pPr>
            <a:r>
              <a:rPr lang="en-US" sz="2400" b="1" dirty="0">
                <a:latin typeface="Tahoma"/>
                <a:cs typeface="Tahoma"/>
              </a:rPr>
              <a:t> T</a:t>
            </a:r>
            <a:r>
              <a:rPr lang="en-US" sz="2400" dirty="0">
                <a:latin typeface="Tahoma"/>
                <a:cs typeface="Tahoma"/>
              </a:rPr>
              <a:t>he</a:t>
            </a:r>
            <a:r>
              <a:rPr lang="en-US" sz="2400" b="1" dirty="0">
                <a:latin typeface="Tahoma"/>
                <a:cs typeface="Tahoma"/>
              </a:rPr>
              <a:t> E</a:t>
            </a:r>
            <a:r>
              <a:rPr lang="en-US" sz="2400" dirty="0">
                <a:latin typeface="Tahoma"/>
                <a:cs typeface="Tahoma"/>
              </a:rPr>
              <a:t>xperiment to </a:t>
            </a:r>
            <a:r>
              <a:rPr lang="en-US" sz="2400" b="1" dirty="0">
                <a:latin typeface="Tahoma"/>
                <a:cs typeface="Tahoma"/>
              </a:rPr>
              <a:t>M</a:t>
            </a:r>
            <a:r>
              <a:rPr lang="en-US" sz="2400" dirty="0">
                <a:latin typeface="Tahoma"/>
                <a:cs typeface="Tahoma"/>
              </a:rPr>
              <a:t>easure and </a:t>
            </a:r>
            <a:r>
              <a:rPr lang="en-US" sz="2400" b="1" dirty="0">
                <a:latin typeface="Tahoma"/>
                <a:cs typeface="Tahoma"/>
              </a:rPr>
              <a:t>P</a:t>
            </a:r>
            <a:r>
              <a:rPr lang="en-US" sz="2400" dirty="0">
                <a:latin typeface="Tahoma"/>
                <a:cs typeface="Tahoma"/>
              </a:rPr>
              <a:t>redict </a:t>
            </a:r>
            <a:br>
              <a:rPr lang="en-US" sz="2400" dirty="0">
                <a:latin typeface="Tahoma"/>
                <a:cs typeface="Tahoma"/>
              </a:rPr>
            </a:br>
            <a:r>
              <a:rPr lang="en-US" sz="2400" dirty="0">
                <a:latin typeface="Tahoma"/>
                <a:cs typeface="Tahoma"/>
              </a:rPr>
              <a:t> </a:t>
            </a:r>
            <a:r>
              <a:rPr lang="en-US" sz="2400" b="1" dirty="0">
                <a:latin typeface="Tahoma"/>
                <a:cs typeface="Tahoma"/>
              </a:rPr>
              <a:t>E</a:t>
            </a:r>
            <a:r>
              <a:rPr lang="en-US" sz="2400" dirty="0">
                <a:latin typeface="Tahoma"/>
                <a:cs typeface="Tahoma"/>
              </a:rPr>
              <a:t>ast Coast  </a:t>
            </a:r>
            <a:r>
              <a:rPr lang="en-US" sz="2400" b="1" dirty="0" err="1">
                <a:latin typeface="Tahoma"/>
                <a:cs typeface="Tahoma"/>
              </a:rPr>
              <a:t>ST</a:t>
            </a:r>
            <a:r>
              <a:rPr lang="en-US" sz="2400" dirty="0" err="1">
                <a:latin typeface="Tahoma"/>
                <a:cs typeface="Tahoma"/>
              </a:rPr>
              <a:t>orm</a:t>
            </a:r>
            <a:r>
              <a:rPr lang="en-US" sz="2400" dirty="0">
                <a:latin typeface="Tahoma"/>
                <a:cs typeface="Tahoma"/>
              </a:rPr>
              <a:t> </a:t>
            </a:r>
            <a:r>
              <a:rPr lang="en-US" sz="2400" b="1" dirty="0">
                <a:latin typeface="Tahoma"/>
                <a:cs typeface="Tahoma"/>
              </a:rPr>
              <a:t>S</a:t>
            </a:r>
            <a:r>
              <a:rPr lang="en-US" sz="2400" dirty="0">
                <a:latin typeface="Tahoma"/>
                <a:cs typeface="Tahoma"/>
              </a:rPr>
              <a:t>trength</a:t>
            </a:r>
            <a:r>
              <a:rPr lang="en-US" sz="2400" b="1" dirty="0">
                <a:latin typeface="Tahoma"/>
                <a:cs typeface="Tahoma"/>
              </a:rPr>
              <a:t> </a:t>
            </a:r>
          </a:p>
          <a:p>
            <a:pPr>
              <a:lnSpc>
                <a:spcPct val="90000"/>
              </a:lnSpc>
            </a:pPr>
            <a:r>
              <a:rPr lang="en-US" sz="2400" b="1" dirty="0">
                <a:latin typeface="Tahoma"/>
                <a:cs typeface="Tahoma"/>
              </a:rPr>
              <a:t> </a:t>
            </a:r>
            <a:r>
              <a:rPr lang="en-US" sz="2400" dirty="0">
                <a:latin typeface="Tahoma"/>
                <a:cs typeface="Tahoma"/>
              </a:rPr>
              <a:t>Cooperation:</a:t>
            </a:r>
            <a:r>
              <a:rPr lang="en-US" sz="2400" b="1" dirty="0">
                <a:latin typeface="Tahoma"/>
                <a:cs typeface="Tahoma"/>
              </a:rPr>
              <a:t>  </a:t>
            </a:r>
            <a:br>
              <a:rPr lang="en-US" sz="2400" b="1" dirty="0">
                <a:latin typeface="Tahoma"/>
                <a:cs typeface="Tahoma"/>
              </a:rPr>
            </a:br>
            <a:r>
              <a:rPr lang="en-US" sz="2400" b="1" dirty="0">
                <a:latin typeface="Tahoma"/>
                <a:cs typeface="Tahoma"/>
              </a:rPr>
              <a:t> </a:t>
            </a:r>
            <a:r>
              <a:rPr lang="en-US" sz="2400" dirty="0">
                <a:latin typeface="Tahoma"/>
                <a:cs typeface="Tahoma"/>
              </a:rPr>
              <a:t>WHOI, Gulf of Maine Research Institute, </a:t>
            </a:r>
            <a:br>
              <a:rPr lang="en-US" sz="2400" dirty="0">
                <a:latin typeface="Tahoma"/>
                <a:cs typeface="Tahoma"/>
              </a:rPr>
            </a:br>
            <a:r>
              <a:rPr lang="en-US" sz="2400" dirty="0">
                <a:latin typeface="Tahoma"/>
                <a:cs typeface="Tahoma"/>
              </a:rPr>
              <a:t> Rutgers </a:t>
            </a:r>
            <a:r>
              <a:rPr lang="en-US" sz="2400" dirty="0" smtClean="0">
                <a:latin typeface="Tahoma"/>
                <a:cs typeface="Tahoma"/>
              </a:rPr>
              <a:t>Univ.</a:t>
            </a:r>
            <a:r>
              <a:rPr lang="en-US" sz="2400" dirty="0">
                <a:latin typeface="Tahoma"/>
                <a:cs typeface="Tahoma"/>
              </a:rPr>
              <a:t>, </a:t>
            </a:r>
            <a:r>
              <a:rPr lang="en-US" sz="2400" dirty="0" smtClean="0">
                <a:latin typeface="Tahoma"/>
                <a:cs typeface="Tahoma"/>
              </a:rPr>
              <a:t>Univ. of Maine</a:t>
            </a:r>
            <a:r>
              <a:rPr lang="en-US" sz="2400" dirty="0">
                <a:latin typeface="Tahoma"/>
                <a:cs typeface="Tahoma"/>
              </a:rPr>
              <a:t>, </a:t>
            </a:r>
            <a:r>
              <a:rPr lang="en-US" sz="2400" dirty="0" smtClean="0">
                <a:latin typeface="Tahoma"/>
                <a:cs typeface="Tahoma"/>
              </a:rPr>
              <a:t>Univ. of Maryland</a:t>
            </a:r>
            <a:r>
              <a:rPr lang="en-US" sz="2400" dirty="0">
                <a:latin typeface="Tahoma"/>
                <a:cs typeface="Tahoma"/>
              </a:rPr>
              <a:t>, </a:t>
            </a:r>
            <a:br>
              <a:rPr lang="en-US" sz="2400" dirty="0">
                <a:latin typeface="Tahoma"/>
                <a:cs typeface="Tahoma"/>
              </a:rPr>
            </a:br>
            <a:r>
              <a:rPr lang="en-US" sz="2400" dirty="0">
                <a:latin typeface="Tahoma"/>
                <a:cs typeface="Tahoma"/>
              </a:rPr>
              <a:t> </a:t>
            </a:r>
            <a:r>
              <a:rPr lang="en-US" sz="2400" dirty="0" smtClean="0">
                <a:latin typeface="Tahoma"/>
                <a:cs typeface="Tahoma"/>
              </a:rPr>
              <a:t>Univ. </a:t>
            </a:r>
            <a:r>
              <a:rPr lang="en-US" sz="2400" dirty="0">
                <a:latin typeface="Tahoma"/>
                <a:cs typeface="Tahoma"/>
              </a:rPr>
              <a:t>Massachusetts </a:t>
            </a:r>
            <a:r>
              <a:rPr lang="en-US" sz="2400" dirty="0" smtClean="0">
                <a:latin typeface="Tahoma"/>
                <a:cs typeface="Tahoma"/>
              </a:rPr>
              <a:t>Dartmouth</a:t>
            </a:r>
            <a:r>
              <a:rPr lang="en-US" sz="2400" dirty="0">
                <a:latin typeface="Tahoma"/>
                <a:cs typeface="Tahoma"/>
              </a:rPr>
              <a:t> </a:t>
            </a:r>
            <a:r>
              <a:rPr lang="en-US" sz="2400" dirty="0" smtClean="0">
                <a:latin typeface="Tahoma"/>
                <a:cs typeface="Tahoma"/>
              </a:rPr>
              <a:t> &amp; Salisbury Univ. </a:t>
            </a:r>
            <a:endParaRPr lang="en-US" sz="2400" dirty="0">
              <a:latin typeface="Tahoma"/>
              <a:cs typeface="Tahoma"/>
            </a:endParaRPr>
          </a:p>
          <a:p>
            <a:pPr>
              <a:lnSpc>
                <a:spcPct val="90000"/>
              </a:lnSpc>
            </a:pPr>
            <a:r>
              <a:rPr lang="en-US" sz="2400" b="1" dirty="0">
                <a:latin typeface="Tahoma"/>
                <a:cs typeface="Tahoma"/>
              </a:rPr>
              <a:t> </a:t>
            </a:r>
            <a:r>
              <a:rPr lang="en-US" sz="2400" dirty="0">
                <a:latin typeface="Tahoma"/>
                <a:cs typeface="Tahoma"/>
              </a:rPr>
              <a:t>Period: September </a:t>
            </a:r>
            <a:r>
              <a:rPr lang="en-US" sz="2400" dirty="0" smtClean="0">
                <a:latin typeface="Tahoma"/>
                <a:cs typeface="Tahoma"/>
              </a:rPr>
              <a:t>2013 </a:t>
            </a:r>
            <a:r>
              <a:rPr lang="en-US" sz="2400" dirty="0">
                <a:latin typeface="Tahoma"/>
                <a:cs typeface="Tahoma"/>
              </a:rPr>
              <a:t>– August </a:t>
            </a:r>
            <a:r>
              <a:rPr lang="en-US" sz="2400" dirty="0" smtClean="0">
                <a:latin typeface="Tahoma"/>
                <a:cs typeface="Tahoma"/>
              </a:rPr>
              <a:t>2016</a:t>
            </a:r>
            <a:endParaRPr lang="en-US" sz="2400" dirty="0">
              <a:latin typeface="Tahoma"/>
              <a:cs typeface="Tahoma"/>
            </a:endParaRPr>
          </a:p>
          <a:p>
            <a:pPr>
              <a:lnSpc>
                <a:spcPct val="90000"/>
              </a:lnSpc>
            </a:pPr>
            <a:r>
              <a:rPr lang="en-US" sz="2400" b="1" dirty="0">
                <a:latin typeface="Tahoma"/>
                <a:cs typeface="Tahoma"/>
              </a:rPr>
              <a:t> </a:t>
            </a:r>
            <a:r>
              <a:rPr lang="en-US" sz="2400" dirty="0">
                <a:latin typeface="Tahoma"/>
                <a:cs typeface="Tahoma"/>
              </a:rPr>
              <a:t>Instruments: </a:t>
            </a:r>
            <a:r>
              <a:rPr lang="de-DE" sz="2400" dirty="0">
                <a:latin typeface="Tahoma"/>
                <a:cs typeface="Tahoma"/>
              </a:rPr>
              <a:t>air-deployed </a:t>
            </a:r>
            <a:r>
              <a:rPr lang="en-US" sz="2400" dirty="0">
                <a:latin typeface="Tahoma"/>
                <a:cs typeface="Tahoma"/>
              </a:rPr>
              <a:t>floats, gliders and moorings</a:t>
            </a:r>
          </a:p>
          <a:p>
            <a:pPr>
              <a:lnSpc>
                <a:spcPct val="90000"/>
              </a:lnSpc>
            </a:pPr>
            <a:r>
              <a:rPr lang="en-US" sz="2400" b="1" dirty="0">
                <a:latin typeface="Tahoma"/>
                <a:cs typeface="Tahoma"/>
              </a:rPr>
              <a:t> </a:t>
            </a:r>
            <a:r>
              <a:rPr lang="en-US" sz="2400" dirty="0" smtClean="0">
                <a:latin typeface="Tahoma"/>
                <a:cs typeface="Tahoma"/>
              </a:rPr>
              <a:t>Aims:</a:t>
            </a:r>
            <a:r>
              <a:rPr lang="en-US" sz="2400" b="1" dirty="0" smtClean="0">
                <a:latin typeface="Tahoma"/>
                <a:cs typeface="Tahoma"/>
              </a:rPr>
              <a:t> </a:t>
            </a:r>
            <a:endParaRPr lang="en-US" sz="2400" b="1" dirty="0">
              <a:latin typeface="Tahoma"/>
              <a:cs typeface="Tahoma"/>
            </a:endParaRPr>
          </a:p>
          <a:p>
            <a:pPr lvl="1">
              <a:lnSpc>
                <a:spcPct val="90000"/>
              </a:lnSpc>
            </a:pPr>
            <a:r>
              <a:rPr lang="en-US" sz="2400" dirty="0" smtClean="0">
                <a:latin typeface="Tahoma"/>
                <a:cs typeface="Tahoma"/>
              </a:rPr>
              <a:t>Observe 2 hurricanes and 2 </a:t>
            </a:r>
            <a:r>
              <a:rPr lang="en-US" sz="2400" dirty="0">
                <a:latin typeface="Tahoma"/>
                <a:cs typeface="Tahoma"/>
              </a:rPr>
              <a:t>winter </a:t>
            </a:r>
            <a:r>
              <a:rPr lang="en-US" sz="2400" dirty="0" smtClean="0">
                <a:latin typeface="Tahoma"/>
                <a:cs typeface="Tahoma"/>
              </a:rPr>
              <a:t>storms</a:t>
            </a:r>
            <a:endParaRPr lang="en-US" sz="2400" dirty="0">
              <a:latin typeface="Tahoma"/>
              <a:cs typeface="Tahoma"/>
            </a:endParaRPr>
          </a:p>
          <a:p>
            <a:pPr lvl="1">
              <a:lnSpc>
                <a:spcPct val="90000"/>
              </a:lnSpc>
            </a:pPr>
            <a:r>
              <a:rPr lang="en-US" sz="2400" dirty="0" smtClean="0">
                <a:latin typeface="Tahoma"/>
                <a:cs typeface="Tahoma"/>
              </a:rPr>
              <a:t>Understand </a:t>
            </a:r>
            <a:r>
              <a:rPr lang="en-US" sz="2400" dirty="0">
                <a:latin typeface="Tahoma"/>
                <a:cs typeface="Tahoma"/>
              </a:rPr>
              <a:t>the impacts of vertical temperature</a:t>
            </a:r>
            <a:br>
              <a:rPr lang="en-US" sz="2400" dirty="0">
                <a:latin typeface="Tahoma"/>
                <a:cs typeface="Tahoma"/>
              </a:rPr>
            </a:br>
            <a:r>
              <a:rPr lang="en-US" sz="2400" dirty="0" smtClean="0">
                <a:latin typeface="Tahoma"/>
                <a:cs typeface="Tahoma"/>
              </a:rPr>
              <a:t>stratification</a:t>
            </a:r>
            <a:r>
              <a:rPr lang="en-US" sz="2400" dirty="0">
                <a:latin typeface="Tahoma"/>
                <a:cs typeface="Tahoma"/>
              </a:rPr>
              <a:t>, storm-induced mixing </a:t>
            </a:r>
            <a:r>
              <a:rPr lang="en-US" sz="2400" dirty="0" smtClean="0">
                <a:latin typeface="Tahoma"/>
                <a:cs typeface="Tahoma"/>
              </a:rPr>
              <a:t>and sea </a:t>
            </a:r>
            <a:br>
              <a:rPr lang="en-US" sz="2400" dirty="0" smtClean="0">
                <a:latin typeface="Tahoma"/>
                <a:cs typeface="Tahoma"/>
              </a:rPr>
            </a:br>
            <a:r>
              <a:rPr lang="en-US" sz="2400" dirty="0" smtClean="0">
                <a:latin typeface="Tahoma"/>
                <a:cs typeface="Tahoma"/>
              </a:rPr>
              <a:t>level </a:t>
            </a:r>
            <a:r>
              <a:rPr lang="en-US" sz="2400" dirty="0">
                <a:latin typeface="Tahoma"/>
                <a:cs typeface="Tahoma"/>
              </a:rPr>
              <a:t>changes on storm intensity </a:t>
            </a:r>
            <a:r>
              <a:rPr lang="en-US" sz="2400" dirty="0" smtClean="0">
                <a:latin typeface="Tahoma"/>
                <a:cs typeface="Tahoma"/>
              </a:rPr>
              <a:t>and inundation</a:t>
            </a:r>
            <a:endParaRPr lang="en-US" sz="2400" dirty="0">
              <a:latin typeface="Tahoma"/>
              <a:cs typeface="Tahoma"/>
            </a:endParaRPr>
          </a:p>
        </p:txBody>
      </p:sp>
      <p:pic>
        <p:nvPicPr>
          <p:cNvPr id="13318" name="Picture 2" descr="http://sos.noaa.gov/Docs/NOAA-Transparen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160338"/>
            <a:ext cx="17367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1827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6300"/>
          </a:xfrm>
        </p:spPr>
        <p:txBody>
          <a:bodyPr/>
          <a:lstStyle/>
          <a:p>
            <a:r>
              <a:rPr lang="en-US" dirty="0" smtClean="0">
                <a:latin typeface="Tahoma"/>
                <a:cs typeface="Tahoma"/>
              </a:rPr>
              <a:t>Argo </a:t>
            </a:r>
            <a:r>
              <a:rPr lang="en-US" dirty="0" smtClean="0">
                <a:latin typeface="Tahoma"/>
                <a:cs typeface="Tahoma"/>
              </a:rPr>
              <a:t>program</a:t>
            </a:r>
            <a:endParaRPr lang="en-US" dirty="0">
              <a:latin typeface="Tahoma"/>
              <a:cs typeface="Tahoma"/>
            </a:endParaRPr>
          </a:p>
        </p:txBody>
      </p:sp>
      <p:sp>
        <p:nvSpPr>
          <p:cNvPr id="3" name="Content Placeholder 2"/>
          <p:cNvSpPr>
            <a:spLocks noGrp="1"/>
          </p:cNvSpPr>
          <p:nvPr>
            <p:ph idx="1"/>
          </p:nvPr>
        </p:nvSpPr>
        <p:spPr>
          <a:xfrm>
            <a:off x="457200" y="889000"/>
            <a:ext cx="8229600" cy="4525963"/>
          </a:xfrm>
        </p:spPr>
        <p:txBody>
          <a:bodyPr>
            <a:normAutofit/>
          </a:bodyPr>
          <a:lstStyle/>
          <a:p>
            <a:r>
              <a:rPr lang="en-US" sz="2400" dirty="0" smtClean="0">
                <a:latin typeface="Tahoma"/>
                <a:cs typeface="Tahoma"/>
              </a:rPr>
              <a:t>Nearly global array of profiling floats</a:t>
            </a:r>
          </a:p>
          <a:p>
            <a:r>
              <a:rPr lang="en-US" sz="2400" dirty="0" smtClean="0">
                <a:latin typeface="Tahoma"/>
                <a:cs typeface="Tahoma"/>
              </a:rPr>
              <a:t>Measure temperature and salinity in the upper 2000 m on a 10 day cycle on a nominal 3x3 degree grid</a:t>
            </a:r>
          </a:p>
          <a:p>
            <a:r>
              <a:rPr lang="en-US" sz="2400" dirty="0" smtClean="0">
                <a:latin typeface="Tahoma"/>
                <a:cs typeface="Tahoma"/>
              </a:rPr>
              <a:t>Data is provided in near-real time via the GTS and DACs</a:t>
            </a:r>
            <a:endParaRPr lang="en-US" sz="2400" dirty="0">
              <a:latin typeface="Tahoma"/>
              <a:cs typeface="Tahoma"/>
            </a:endParaRPr>
          </a:p>
        </p:txBody>
      </p:sp>
      <p:pic>
        <p:nvPicPr>
          <p:cNvPr id="7" name="Picture 6" descr="statusbi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2334"/>
            <a:ext cx="9144000" cy="4225666"/>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63500"/>
            <a:ext cx="1371600" cy="136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820780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1275" y="152400"/>
            <a:ext cx="2397125" cy="819150"/>
          </a:xfrm>
        </p:spPr>
        <p:txBody>
          <a:bodyPr/>
          <a:lstStyle/>
          <a:p>
            <a:pPr>
              <a:defRPr/>
            </a:pPr>
            <a:r>
              <a:rPr lang="en-US" dirty="0">
                <a:solidFill>
                  <a:srgbClr val="000000"/>
                </a:solidFill>
                <a:latin typeface="Tahoma" charset="0"/>
                <a:ea typeface="ＭＳ Ｐゴシック" charset="0"/>
                <a:cs typeface="ＭＳ Ｐゴシック" charset="0"/>
              </a:rPr>
              <a:t>ALAMO</a:t>
            </a:r>
          </a:p>
        </p:txBody>
      </p:sp>
      <p:pic>
        <p:nvPicPr>
          <p:cNvPr id="17411" name="Picture 3" descr="PastedGraphic-2.pdf"/>
          <p:cNvPicPr>
            <a:picLocks noChangeAspect="1"/>
          </p:cNvPicPr>
          <p:nvPr/>
        </p:nvPicPr>
        <p:blipFill rotWithShape="1">
          <a:blip r:embed="rId2">
            <a:extLst>
              <a:ext uri="{28A0092B-C50C-407E-A947-70E740481C1C}">
                <a14:useLocalDpi xmlns:a14="http://schemas.microsoft.com/office/drawing/2010/main" val="0"/>
              </a:ext>
            </a:extLst>
          </a:blip>
          <a:srcRect l="19863" t="22948" r="13079" b="1704"/>
          <a:stretch/>
        </p:blipFill>
        <p:spPr bwMode="auto">
          <a:xfrm>
            <a:off x="2261108" y="2546528"/>
            <a:ext cx="487375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4"/>
          <p:cNvSpPr txBox="1">
            <a:spLocks noChangeArrowheads="1"/>
          </p:cNvSpPr>
          <p:nvPr/>
        </p:nvSpPr>
        <p:spPr bwMode="auto">
          <a:xfrm>
            <a:off x="2495550" y="1588"/>
            <a:ext cx="6586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dirty="0">
                <a:latin typeface="Tahoma"/>
                <a:cs typeface="Tahoma"/>
              </a:rPr>
              <a:t>Smaller </a:t>
            </a:r>
            <a:r>
              <a:rPr lang="en-US" dirty="0" smtClean="0">
                <a:latin typeface="Tahoma"/>
                <a:cs typeface="Tahoma"/>
              </a:rPr>
              <a:t>profiling </a:t>
            </a:r>
            <a:r>
              <a:rPr lang="en-US" dirty="0">
                <a:latin typeface="Tahoma"/>
                <a:cs typeface="Tahoma"/>
              </a:rPr>
              <a:t>float that will fit in the AXBT </a:t>
            </a:r>
            <a:r>
              <a:rPr lang="en-US" dirty="0" smtClean="0">
                <a:latin typeface="Tahoma"/>
                <a:cs typeface="Tahoma"/>
              </a:rPr>
              <a:t>launcher and can be used operationally by the </a:t>
            </a:r>
            <a:r>
              <a:rPr lang="en-US" dirty="0">
                <a:latin typeface="Tahoma"/>
                <a:cs typeface="Tahoma"/>
              </a:rPr>
              <a:t>USAF and NOAA Hurricane </a:t>
            </a:r>
            <a:r>
              <a:rPr lang="en-US" dirty="0" smtClean="0">
                <a:latin typeface="Tahoma"/>
                <a:cs typeface="Tahoma"/>
              </a:rPr>
              <a:t>Hunter </a:t>
            </a:r>
            <a:r>
              <a:rPr lang="en-US" dirty="0" smtClean="0">
                <a:latin typeface="Tahoma"/>
                <a:cs typeface="Tahoma"/>
              </a:rPr>
              <a:t>planes. </a:t>
            </a:r>
            <a:endParaRPr lang="en-US" dirty="0">
              <a:latin typeface="Tahoma"/>
              <a:cs typeface="Tahoma"/>
            </a:endParaRPr>
          </a:p>
        </p:txBody>
      </p:sp>
      <p:pic>
        <p:nvPicPr>
          <p:cNvPr id="17413" name="Picture 1"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6318250"/>
            <a:ext cx="2222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9225" y="1295400"/>
            <a:ext cx="8842375" cy="1200328"/>
          </a:xfrm>
          <a:prstGeom prst="rect">
            <a:avLst/>
          </a:prstGeom>
          <a:noFill/>
        </p:spPr>
        <p:txBody>
          <a:bodyPr>
            <a:spAutoFit/>
          </a:bodyPr>
          <a:lstStyle/>
          <a:p>
            <a:pPr>
              <a:defRPr/>
            </a:pPr>
            <a:r>
              <a:rPr lang="en-US" sz="2400" dirty="0">
                <a:solidFill>
                  <a:srgbClr val="000000"/>
                </a:solidFill>
                <a:latin typeface="Tahoma"/>
                <a:cs typeface="Tahoma"/>
              </a:rPr>
              <a:t>Advantages</a:t>
            </a:r>
            <a:r>
              <a:rPr lang="en-US" sz="2400" dirty="0" smtClean="0">
                <a:solidFill>
                  <a:srgbClr val="000000"/>
                </a:solidFill>
                <a:latin typeface="Tahoma"/>
                <a:cs typeface="Tahoma"/>
              </a:rPr>
              <a:t> over AXBT include</a:t>
            </a:r>
            <a:r>
              <a:rPr lang="en-US" sz="2400" dirty="0">
                <a:solidFill>
                  <a:srgbClr val="000000"/>
                </a:solidFill>
                <a:latin typeface="Tahoma"/>
                <a:cs typeface="Tahoma"/>
              </a:rPr>
              <a:t>: multiple profiles, </a:t>
            </a:r>
            <a:r>
              <a:rPr lang="en-US" sz="2400" dirty="0">
                <a:solidFill>
                  <a:srgbClr val="000000"/>
                </a:solidFill>
                <a:latin typeface="Tahoma" charset="0"/>
              </a:rPr>
              <a:t>more sensors </a:t>
            </a:r>
            <a:r>
              <a:rPr lang="en-US" sz="2400" dirty="0" smtClean="0">
                <a:solidFill>
                  <a:srgbClr val="000000"/>
                </a:solidFill>
                <a:latin typeface="Tahoma" charset="0"/>
              </a:rPr>
              <a:t>(pressure, salinity, </a:t>
            </a:r>
            <a:r>
              <a:rPr lang="en-US" sz="2400" dirty="0">
                <a:solidFill>
                  <a:srgbClr val="000000"/>
                </a:solidFill>
                <a:latin typeface="Tahoma" charset="0"/>
              </a:rPr>
              <a:t>&amp; accelerometer for surface waves), no VHF receiver equipment on </a:t>
            </a:r>
            <a:r>
              <a:rPr lang="en-US" sz="2400" dirty="0" smtClean="0">
                <a:solidFill>
                  <a:srgbClr val="000000"/>
                </a:solidFill>
                <a:latin typeface="Tahoma" charset="0"/>
              </a:rPr>
              <a:t>planes</a:t>
            </a:r>
            <a:endParaRPr lang="en-US" sz="2400" dirty="0">
              <a:solidFill>
                <a:srgbClr val="000000"/>
              </a:solidFill>
              <a:latin typeface="Tahoma" charset="0"/>
            </a:endParaRPr>
          </a:p>
        </p:txBody>
      </p:sp>
      <p:sp>
        <p:nvSpPr>
          <p:cNvPr id="3" name="TextBox 2"/>
          <p:cNvSpPr txBox="1"/>
          <p:nvPr/>
        </p:nvSpPr>
        <p:spPr>
          <a:xfrm>
            <a:off x="7005528" y="2571928"/>
            <a:ext cx="1906587" cy="3231654"/>
          </a:xfrm>
          <a:prstGeom prst="rect">
            <a:avLst/>
          </a:prstGeom>
          <a:noFill/>
        </p:spPr>
        <p:txBody>
          <a:bodyPr>
            <a:spAutoFit/>
          </a:bodyPr>
          <a:lstStyle/>
          <a:p>
            <a:pPr>
              <a:spcAft>
                <a:spcPts val="1200"/>
              </a:spcAft>
              <a:defRPr/>
            </a:pPr>
            <a:r>
              <a:rPr lang="en-US" sz="2000" dirty="0">
                <a:solidFill>
                  <a:srgbClr val="000000"/>
                </a:solidFill>
                <a:latin typeface="Tahoma"/>
                <a:cs typeface="Tahoma"/>
              </a:rPr>
              <a:t>A-sized case</a:t>
            </a:r>
          </a:p>
          <a:p>
            <a:pPr>
              <a:spcAft>
                <a:spcPts val="1200"/>
              </a:spcAft>
              <a:defRPr/>
            </a:pPr>
            <a:r>
              <a:rPr lang="en-US" sz="2000" dirty="0">
                <a:solidFill>
                  <a:srgbClr val="000000"/>
                </a:solidFill>
                <a:latin typeface="Tahoma"/>
                <a:cs typeface="Tahoma"/>
              </a:rPr>
              <a:t>Weight ~10 kg</a:t>
            </a:r>
            <a:endParaRPr lang="en-US" sz="2000" dirty="0" smtClean="0">
              <a:solidFill>
                <a:srgbClr val="000000"/>
              </a:solidFill>
              <a:latin typeface="Tahoma"/>
              <a:cs typeface="Tahoma"/>
            </a:endParaRPr>
          </a:p>
          <a:p>
            <a:pPr>
              <a:spcAft>
                <a:spcPts val="1200"/>
              </a:spcAft>
              <a:defRPr/>
            </a:pPr>
            <a:r>
              <a:rPr lang="en-US" sz="2000" dirty="0" smtClean="0">
                <a:solidFill>
                  <a:srgbClr val="000000"/>
                </a:solidFill>
                <a:latin typeface="Tahoma"/>
                <a:cs typeface="Tahoma"/>
              </a:rPr>
              <a:t>1200</a:t>
            </a:r>
            <a:r>
              <a:rPr lang="en-US" sz="2000" dirty="0">
                <a:solidFill>
                  <a:srgbClr val="000000"/>
                </a:solidFill>
                <a:latin typeface="Tahoma"/>
                <a:cs typeface="Tahoma"/>
              </a:rPr>
              <a:t>-meter depth </a:t>
            </a:r>
            <a:r>
              <a:rPr lang="en-US" sz="2000" dirty="0" smtClean="0">
                <a:solidFill>
                  <a:srgbClr val="000000"/>
                </a:solidFill>
                <a:latin typeface="Tahoma"/>
                <a:cs typeface="Tahoma"/>
              </a:rPr>
              <a:t>rating</a:t>
            </a:r>
          </a:p>
          <a:p>
            <a:pPr>
              <a:spcAft>
                <a:spcPts val="1200"/>
              </a:spcAft>
              <a:defRPr/>
            </a:pPr>
            <a:r>
              <a:rPr lang="en-US" sz="2000" dirty="0" smtClean="0">
                <a:solidFill>
                  <a:srgbClr val="000000"/>
                </a:solidFill>
                <a:latin typeface="Tahoma"/>
                <a:cs typeface="Tahoma"/>
              </a:rPr>
              <a:t>1</a:t>
            </a:r>
            <a:r>
              <a:rPr lang="en-US" sz="2000" dirty="0">
                <a:latin typeface="Tahoma"/>
                <a:cs typeface="Tahoma"/>
              </a:rPr>
              <a:t>–</a:t>
            </a:r>
            <a:r>
              <a:rPr lang="en-US" sz="2000" dirty="0" smtClean="0">
                <a:solidFill>
                  <a:srgbClr val="000000"/>
                </a:solidFill>
                <a:latin typeface="Tahoma"/>
                <a:cs typeface="Tahoma"/>
              </a:rPr>
              <a:t>2 </a:t>
            </a:r>
            <a:r>
              <a:rPr lang="en-US" sz="2000" dirty="0" err="1">
                <a:solidFill>
                  <a:srgbClr val="000000"/>
                </a:solidFill>
                <a:latin typeface="Tahoma"/>
                <a:cs typeface="Tahoma"/>
              </a:rPr>
              <a:t>dbar</a:t>
            </a:r>
            <a:r>
              <a:rPr lang="en-US" sz="2000" dirty="0">
                <a:solidFill>
                  <a:srgbClr val="000000"/>
                </a:solidFill>
                <a:latin typeface="Tahoma"/>
                <a:cs typeface="Tahoma"/>
              </a:rPr>
              <a:t> bin-averaged data</a:t>
            </a:r>
          </a:p>
          <a:p>
            <a:pPr>
              <a:spcAft>
                <a:spcPts val="1200"/>
              </a:spcAft>
              <a:defRPr/>
            </a:pPr>
            <a:r>
              <a:rPr lang="en-US" sz="2000" dirty="0">
                <a:solidFill>
                  <a:srgbClr val="000000"/>
                </a:solidFill>
                <a:latin typeface="Tahoma"/>
                <a:cs typeface="Tahoma"/>
              </a:rPr>
              <a:t>Iridium data communication</a:t>
            </a:r>
          </a:p>
        </p:txBody>
      </p:sp>
      <p:pic>
        <p:nvPicPr>
          <p:cNvPr id="4" name="Picture 3" descr="Floats Side By Side.JPG"/>
          <p:cNvPicPr>
            <a:picLocks noChangeAspect="1"/>
          </p:cNvPicPr>
          <p:nvPr/>
        </p:nvPicPr>
        <p:blipFill rotWithShape="1">
          <a:blip r:embed="rId4">
            <a:extLst>
              <a:ext uri="{28A0092B-C50C-407E-A947-70E740481C1C}">
                <a14:useLocalDpi xmlns:a14="http://schemas.microsoft.com/office/drawing/2010/main" val="0"/>
              </a:ext>
            </a:extLst>
          </a:blip>
          <a:srcRect l="15493" r="15466"/>
          <a:stretch/>
        </p:blipFill>
        <p:spPr>
          <a:xfrm>
            <a:off x="0" y="2571928"/>
            <a:ext cx="2200041" cy="4114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48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7800" y="787400"/>
            <a:ext cx="2197100" cy="5262980"/>
          </a:xfrm>
          <a:prstGeom prst="rect">
            <a:avLst/>
          </a:prstGeom>
          <a:noFill/>
        </p:spPr>
        <p:txBody>
          <a:bodyPr wrap="square" rtlCol="0">
            <a:spAutoFit/>
          </a:bodyPr>
          <a:lstStyle/>
          <a:p>
            <a:r>
              <a:rPr lang="en-US" sz="2800" dirty="0" smtClean="0">
                <a:solidFill>
                  <a:schemeClr val="accent6">
                    <a:lumMod val="20000"/>
                    <a:lumOff val="80000"/>
                  </a:schemeClr>
                </a:solidFill>
                <a:latin typeface="Tahoma"/>
                <a:cs typeface="Tahoma"/>
              </a:rPr>
              <a:t>Deployed through</a:t>
            </a:r>
            <a:r>
              <a:rPr lang="en-US" sz="2800" dirty="0" smtClean="0">
                <a:solidFill>
                  <a:schemeClr val="accent6">
                    <a:lumMod val="20000"/>
                    <a:lumOff val="80000"/>
                  </a:schemeClr>
                </a:solidFill>
                <a:latin typeface="Tahoma"/>
                <a:cs typeface="Tahoma"/>
              </a:rPr>
              <a:t> the AXBT launch tube.</a:t>
            </a:r>
            <a:endParaRPr lang="en-US" sz="2800" dirty="0" smtClean="0">
              <a:solidFill>
                <a:schemeClr val="accent6">
                  <a:lumMod val="20000"/>
                  <a:lumOff val="80000"/>
                </a:schemeClr>
              </a:solidFill>
              <a:latin typeface="Tahoma"/>
              <a:cs typeface="Tahoma"/>
            </a:endParaRPr>
          </a:p>
          <a:p>
            <a:endParaRPr lang="en-US" sz="2800" dirty="0" smtClean="0">
              <a:solidFill>
                <a:schemeClr val="accent6">
                  <a:lumMod val="20000"/>
                  <a:lumOff val="80000"/>
                </a:schemeClr>
              </a:solidFill>
              <a:latin typeface="Tahoma"/>
              <a:cs typeface="Tahoma"/>
            </a:endParaRPr>
          </a:p>
          <a:p>
            <a:r>
              <a:rPr lang="en-US" sz="2800" dirty="0" smtClean="0">
                <a:solidFill>
                  <a:schemeClr val="accent6">
                    <a:lumMod val="20000"/>
                    <a:lumOff val="80000"/>
                  </a:schemeClr>
                </a:solidFill>
                <a:latin typeface="Tahoma"/>
                <a:cs typeface="Tahoma"/>
              </a:rPr>
              <a:t>Previous air-deployed </a:t>
            </a:r>
            <a:r>
              <a:rPr lang="en-US" sz="2800" dirty="0" smtClean="0">
                <a:solidFill>
                  <a:schemeClr val="accent6">
                    <a:lumMod val="20000"/>
                    <a:lumOff val="80000"/>
                  </a:schemeClr>
                </a:solidFill>
                <a:latin typeface="Tahoma"/>
                <a:cs typeface="Tahoma"/>
              </a:rPr>
              <a:t>profiling floats </a:t>
            </a:r>
            <a:r>
              <a:rPr lang="en-US" sz="2800" dirty="0" smtClean="0">
                <a:solidFill>
                  <a:schemeClr val="accent6">
                    <a:lumMod val="20000"/>
                    <a:lumOff val="80000"/>
                  </a:schemeClr>
                </a:solidFill>
                <a:latin typeface="Tahoma"/>
                <a:cs typeface="Tahoma"/>
              </a:rPr>
              <a:t>have required opening tail ramp.</a:t>
            </a:r>
            <a:endParaRPr lang="en-US" sz="2800" dirty="0">
              <a:solidFill>
                <a:schemeClr val="accent6">
                  <a:lumMod val="20000"/>
                  <a:lumOff val="80000"/>
                </a:schemeClr>
              </a:solidFill>
              <a:latin typeface="Tahoma"/>
              <a:cs typeface="Tahoma"/>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456" y="88900"/>
            <a:ext cx="4352544" cy="2705100"/>
          </a:xfrm>
        </p:spPr>
        <p:txBody>
          <a:bodyPr>
            <a:noAutofit/>
          </a:bodyPr>
          <a:lstStyle/>
          <a:p>
            <a:pPr algn="l"/>
            <a:r>
              <a:rPr lang="en-US" sz="2000" dirty="0" smtClean="0">
                <a:solidFill>
                  <a:srgbClr val="000000"/>
                </a:solidFill>
                <a:latin typeface="Tahoma"/>
                <a:cs typeface="Tahoma"/>
              </a:rPr>
              <a:t>A-sized profiling floats were originally developed under funding from ONR, and redeveloped under NOAA Sandy Supplemental funding</a:t>
            </a:r>
            <a:br>
              <a:rPr lang="en-US" sz="2000" dirty="0" smtClean="0">
                <a:solidFill>
                  <a:srgbClr val="000000"/>
                </a:solidFill>
                <a:latin typeface="Tahoma"/>
                <a:cs typeface="Tahoma"/>
              </a:rPr>
            </a:br>
            <a:r>
              <a:rPr lang="en-US" sz="2000" dirty="0" smtClean="0">
                <a:solidFill>
                  <a:srgbClr val="000000"/>
                </a:solidFill>
                <a:latin typeface="Tahoma"/>
                <a:cs typeface="Tahoma"/>
              </a:rPr>
              <a:t> </a:t>
            </a:r>
            <a:br>
              <a:rPr lang="en-US" sz="2000" dirty="0" smtClean="0">
                <a:solidFill>
                  <a:srgbClr val="000000"/>
                </a:solidFill>
                <a:latin typeface="Tahoma"/>
                <a:cs typeface="Tahoma"/>
              </a:rPr>
            </a:br>
            <a:r>
              <a:rPr lang="en-US" sz="2000" dirty="0" smtClean="0">
                <a:solidFill>
                  <a:srgbClr val="000000"/>
                </a:solidFill>
                <a:latin typeface="Tahoma"/>
                <a:cs typeface="Tahoma"/>
              </a:rPr>
              <a:t>The </a:t>
            </a:r>
            <a:r>
              <a:rPr lang="en-US" sz="2000" dirty="0" smtClean="0">
                <a:solidFill>
                  <a:srgbClr val="000000"/>
                </a:solidFill>
                <a:latin typeface="Tahoma"/>
                <a:cs typeface="Tahoma"/>
              </a:rPr>
              <a:t>ALAMO f</a:t>
            </a:r>
            <a:r>
              <a:rPr lang="en-US" sz="2000" dirty="0" smtClean="0">
                <a:solidFill>
                  <a:srgbClr val="000000"/>
                </a:solidFill>
                <a:latin typeface="Tahoma"/>
                <a:cs typeface="Tahoma"/>
              </a:rPr>
              <a:t>loats have been tested and deployed </a:t>
            </a:r>
            <a:r>
              <a:rPr lang="en-US" sz="2000" dirty="0" smtClean="0">
                <a:solidFill>
                  <a:srgbClr val="000000"/>
                </a:solidFill>
                <a:latin typeface="Tahoma"/>
                <a:cs typeface="Tahoma"/>
              </a:rPr>
              <a:t>in cooperation with USAFR </a:t>
            </a:r>
            <a:r>
              <a:rPr lang="en-US" sz="2000" dirty="0" smtClean="0">
                <a:solidFill>
                  <a:srgbClr val="000000"/>
                </a:solidFill>
                <a:latin typeface="Tahoma"/>
                <a:cs typeface="Tahoma"/>
              </a:rPr>
              <a:t>53</a:t>
            </a:r>
            <a:r>
              <a:rPr lang="en-US" sz="2000" baseline="30000" dirty="0" smtClean="0">
                <a:solidFill>
                  <a:srgbClr val="000000"/>
                </a:solidFill>
                <a:latin typeface="Tahoma"/>
                <a:cs typeface="Tahoma"/>
              </a:rPr>
              <a:t>rd </a:t>
            </a:r>
            <a:r>
              <a:rPr lang="en-US" sz="2000" dirty="0" smtClean="0">
                <a:solidFill>
                  <a:srgbClr val="000000"/>
                </a:solidFill>
                <a:latin typeface="Tahoma"/>
                <a:cs typeface="Tahoma"/>
              </a:rPr>
              <a:t>WRS</a:t>
            </a:r>
            <a:endParaRPr lang="en-US" sz="2000" dirty="0">
              <a:solidFill>
                <a:srgbClr val="000000"/>
              </a:solidFill>
              <a:latin typeface="Tahoma"/>
              <a:cs typeface="Tahoma"/>
            </a:endParaRPr>
          </a:p>
        </p:txBody>
      </p:sp>
      <p:pic>
        <p:nvPicPr>
          <p:cNvPr id="4" name="Picture 3" descr="Floats.jpg"/>
          <p:cNvPicPr>
            <a:picLocks noChangeAspect="1"/>
          </p:cNvPicPr>
          <p:nvPr/>
        </p:nvPicPr>
        <p:blipFill rotWithShape="1">
          <a:blip r:embed="rId2">
            <a:extLst>
              <a:ext uri="{28A0092B-C50C-407E-A947-70E740481C1C}">
                <a14:useLocalDpi xmlns:a14="http://schemas.microsoft.com/office/drawing/2010/main" val="0"/>
              </a:ext>
            </a:extLst>
          </a:blip>
          <a:srcRect l="31431" r="-42"/>
          <a:stretch/>
        </p:blipFill>
        <p:spPr>
          <a:xfrm>
            <a:off x="0" y="0"/>
            <a:ext cx="4791456" cy="5393741"/>
          </a:xfrm>
          <a:prstGeom prst="rect">
            <a:avLst/>
          </a:prstGeom>
        </p:spPr>
      </p:pic>
      <p:pic>
        <p:nvPicPr>
          <p:cNvPr id="6" name="Picture 5" descr="DSC_0492.JPG"/>
          <p:cNvPicPr>
            <a:picLocks noChangeAspect="1"/>
          </p:cNvPicPr>
          <p:nvPr/>
        </p:nvPicPr>
        <p:blipFill>
          <a:blip r:embed="rId3"/>
          <a:stretch>
            <a:fillRect/>
          </a:stretch>
        </p:blipFill>
        <p:spPr>
          <a:xfrm>
            <a:off x="2163157" y="2933700"/>
            <a:ext cx="6980843" cy="3924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7"/>
            <a:ext cx="8229600" cy="832803"/>
          </a:xfrm>
        </p:spPr>
        <p:txBody>
          <a:bodyPr>
            <a:normAutofit/>
          </a:bodyPr>
          <a:lstStyle/>
          <a:p>
            <a:r>
              <a:rPr lang="en-US" dirty="0" smtClean="0">
                <a:latin typeface="Tahoma"/>
                <a:cs typeface="Tahoma"/>
              </a:rPr>
              <a:t>2014 ALAMO deployments</a:t>
            </a:r>
            <a:endParaRPr lang="en-US" dirty="0">
              <a:latin typeface="Tahoma"/>
              <a:cs typeface="Tahoma"/>
            </a:endParaRPr>
          </a:p>
        </p:txBody>
      </p:sp>
      <p:graphicFrame>
        <p:nvGraphicFramePr>
          <p:cNvPr id="4" name="Content Placeholder 3"/>
          <p:cNvGraphicFramePr>
            <a:graphicFrameLocks noGrp="1"/>
          </p:cNvGraphicFramePr>
          <p:nvPr>
            <p:ph idx="1"/>
          </p:nvPr>
        </p:nvGraphicFramePr>
        <p:xfrm>
          <a:off x="457200" y="1209041"/>
          <a:ext cx="8229600" cy="4869179"/>
        </p:xfrm>
        <a:graphic>
          <a:graphicData uri="http://schemas.openxmlformats.org/drawingml/2006/table">
            <a:tbl>
              <a:tblPr firstRow="1" bandRow="1">
                <a:tableStyleId>{5C22544A-7EE6-4342-B048-85BDC9FD1C3A}</a:tableStyleId>
              </a:tblPr>
              <a:tblGrid>
                <a:gridCol w="1371600"/>
                <a:gridCol w="1371600"/>
                <a:gridCol w="1371600"/>
                <a:gridCol w="1803400"/>
                <a:gridCol w="939800"/>
                <a:gridCol w="1371600"/>
              </a:tblGrid>
              <a:tr h="754380">
                <a:tc>
                  <a:txBody>
                    <a:bodyPr/>
                    <a:lstStyle/>
                    <a:p>
                      <a:pPr algn="ctr"/>
                      <a:r>
                        <a:rPr lang="en-US" dirty="0" smtClean="0"/>
                        <a:t>WMO number</a:t>
                      </a:r>
                      <a:endParaRPr lang="en-US" dirty="0"/>
                    </a:p>
                  </a:txBody>
                  <a:tcPr/>
                </a:tc>
                <a:tc>
                  <a:txBody>
                    <a:bodyPr/>
                    <a:lstStyle/>
                    <a:p>
                      <a:pPr algn="ctr"/>
                      <a:r>
                        <a:rPr lang="en-US" dirty="0" smtClean="0"/>
                        <a:t>serial</a:t>
                      </a:r>
                      <a:endParaRPr lang="en-US" baseline="0" dirty="0" smtClean="0"/>
                    </a:p>
                    <a:p>
                      <a:pPr algn="ctr"/>
                      <a:r>
                        <a:rPr lang="en-US" baseline="0" dirty="0" smtClean="0"/>
                        <a:t>number</a:t>
                      </a:r>
                      <a:endParaRPr lang="en-US" dirty="0"/>
                    </a:p>
                  </a:txBody>
                  <a:tcPr/>
                </a:tc>
                <a:tc>
                  <a:txBody>
                    <a:bodyPr/>
                    <a:lstStyle/>
                    <a:p>
                      <a:pPr algn="ctr"/>
                      <a:r>
                        <a:rPr lang="en-US" dirty="0" smtClean="0"/>
                        <a:t>Deployment</a:t>
                      </a:r>
                      <a:r>
                        <a:rPr lang="en-US" baseline="0" dirty="0" smtClean="0"/>
                        <a:t> Date</a:t>
                      </a:r>
                      <a:endParaRPr lang="en-US" dirty="0"/>
                    </a:p>
                  </a:txBody>
                  <a:tcPr/>
                </a:tc>
                <a:tc>
                  <a:txBody>
                    <a:bodyPr/>
                    <a:lstStyle/>
                    <a:p>
                      <a:pPr algn="ctr"/>
                      <a:r>
                        <a:rPr lang="en-US" dirty="0" smtClean="0"/>
                        <a:t>Location,</a:t>
                      </a:r>
                    </a:p>
                    <a:p>
                      <a:pPr algn="ctr"/>
                      <a:r>
                        <a:rPr lang="en-US" dirty="0" smtClean="0"/>
                        <a:t>Storm</a:t>
                      </a:r>
                      <a:endParaRPr lang="en-US" dirty="0"/>
                    </a:p>
                  </a:txBody>
                  <a:tcPr/>
                </a:tc>
                <a:tc>
                  <a:txBody>
                    <a:bodyPr/>
                    <a:lstStyle/>
                    <a:p>
                      <a:pPr algn="ctr"/>
                      <a:r>
                        <a:rPr lang="en-US" dirty="0" smtClean="0"/>
                        <a:t># of </a:t>
                      </a:r>
                      <a:br>
                        <a:rPr lang="en-US" dirty="0" smtClean="0"/>
                      </a:br>
                      <a:r>
                        <a:rPr lang="en-US" dirty="0" smtClean="0"/>
                        <a:t>profiles</a:t>
                      </a:r>
                      <a:endParaRPr lang="en-US" dirty="0"/>
                    </a:p>
                  </a:txBody>
                  <a:tcPr/>
                </a:tc>
                <a:tc>
                  <a:txBody>
                    <a:bodyPr/>
                    <a:lstStyle/>
                    <a:p>
                      <a:pPr algn="ctr"/>
                      <a:r>
                        <a:rPr lang="en-US" dirty="0" smtClean="0"/>
                        <a:t>Longevity</a:t>
                      </a:r>
                      <a:br>
                        <a:rPr lang="en-US" dirty="0" smtClean="0"/>
                      </a:br>
                      <a:r>
                        <a:rPr lang="en-US" dirty="0" smtClean="0"/>
                        <a:t>(days)</a:t>
                      </a:r>
                      <a:endParaRPr lang="en-US" dirty="0"/>
                    </a:p>
                  </a:txBody>
                  <a:tcPr/>
                </a:tc>
              </a:tr>
              <a:tr h="370840">
                <a:tc>
                  <a:txBody>
                    <a:bodyPr/>
                    <a:lstStyle/>
                    <a:p>
                      <a:pPr algn="ctr"/>
                      <a:r>
                        <a:rPr lang="en-US" dirty="0" smtClean="0"/>
                        <a:t>4901722</a:t>
                      </a:r>
                      <a:endParaRPr lang="en-US" dirty="0"/>
                    </a:p>
                  </a:txBody>
                  <a:tcPr/>
                </a:tc>
                <a:tc>
                  <a:txBody>
                    <a:bodyPr/>
                    <a:lstStyle/>
                    <a:p>
                      <a:pPr algn="ctr"/>
                      <a:r>
                        <a:rPr lang="en-US" dirty="0" smtClean="0"/>
                        <a:t>9038</a:t>
                      </a:r>
                      <a:endParaRPr lang="en-US" dirty="0"/>
                    </a:p>
                  </a:txBody>
                  <a:tcPr/>
                </a:tc>
                <a:tc>
                  <a:txBody>
                    <a:bodyPr/>
                    <a:lstStyle/>
                    <a:p>
                      <a:pPr algn="ctr"/>
                      <a:r>
                        <a:rPr lang="en-US" dirty="0" smtClean="0"/>
                        <a:t>2014-07-25</a:t>
                      </a:r>
                      <a:endParaRPr lang="en-US" dirty="0"/>
                    </a:p>
                  </a:txBody>
                  <a:tcPr/>
                </a:tc>
                <a:tc>
                  <a:txBody>
                    <a:bodyPr/>
                    <a:lstStyle/>
                    <a:p>
                      <a:pPr algn="ctr"/>
                      <a:r>
                        <a:rPr lang="en-US" dirty="0" smtClean="0"/>
                        <a:t>Atlantic</a:t>
                      </a:r>
                    </a:p>
                    <a:p>
                      <a:pPr algn="ctr"/>
                      <a:endParaRPr lang="en-US" dirty="0"/>
                    </a:p>
                  </a:txBody>
                  <a:tcPr/>
                </a:tc>
                <a:tc>
                  <a:txBody>
                    <a:bodyPr/>
                    <a:lstStyle/>
                    <a:p>
                      <a:pPr algn="ctr"/>
                      <a:r>
                        <a:rPr lang="en-US" dirty="0" smtClean="0"/>
                        <a:t>387</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4901723</a:t>
                      </a:r>
                      <a:endParaRPr lang="en-US" dirty="0"/>
                    </a:p>
                  </a:txBody>
                  <a:tcPr/>
                </a:tc>
                <a:tc>
                  <a:txBody>
                    <a:bodyPr/>
                    <a:lstStyle/>
                    <a:p>
                      <a:pPr algn="ctr"/>
                      <a:r>
                        <a:rPr lang="en-US" dirty="0" smtClean="0"/>
                        <a:t>9035</a:t>
                      </a:r>
                      <a:endParaRPr lang="en-US" dirty="0"/>
                    </a:p>
                  </a:txBody>
                  <a:tcPr/>
                </a:tc>
                <a:tc>
                  <a:txBody>
                    <a:bodyPr/>
                    <a:lstStyle/>
                    <a:p>
                      <a:pPr algn="ctr"/>
                      <a:r>
                        <a:rPr lang="en-US" dirty="0" smtClean="0"/>
                        <a:t>2014-08-07</a:t>
                      </a:r>
                      <a:endParaRPr lang="en-US" dirty="0"/>
                    </a:p>
                  </a:txBody>
                  <a:tcPr/>
                </a:tc>
                <a:tc>
                  <a:txBody>
                    <a:bodyPr/>
                    <a:lstStyle/>
                    <a:p>
                      <a:pPr algn="ctr"/>
                      <a:r>
                        <a:rPr lang="en-US" dirty="0" smtClean="0"/>
                        <a:t>Pacific </a:t>
                      </a:r>
                      <a:br>
                        <a:rPr lang="en-US" dirty="0" smtClean="0"/>
                      </a:br>
                      <a:r>
                        <a:rPr lang="en-US" dirty="0" smtClean="0"/>
                        <a:t>Hurricane </a:t>
                      </a:r>
                      <a:r>
                        <a:rPr lang="en-US" dirty="0" err="1" smtClean="0"/>
                        <a:t>Iselle</a:t>
                      </a:r>
                      <a:endParaRPr lang="en-US" dirty="0"/>
                    </a:p>
                  </a:txBody>
                  <a:tcPr/>
                </a:tc>
                <a:tc>
                  <a:txBody>
                    <a:bodyPr/>
                    <a:lstStyle/>
                    <a:p>
                      <a:pPr algn="ctr"/>
                      <a:r>
                        <a:rPr lang="en-US" dirty="0" smtClean="0"/>
                        <a:t>878</a:t>
                      </a:r>
                      <a:endParaRPr lang="en-US" dirty="0"/>
                    </a:p>
                  </a:txBody>
                  <a:tcPr/>
                </a:tc>
                <a:tc>
                  <a:txBody>
                    <a:bodyPr/>
                    <a:lstStyle/>
                    <a:p>
                      <a:pPr algn="ctr"/>
                      <a:r>
                        <a:rPr lang="en-US" dirty="0" smtClean="0"/>
                        <a:t>111</a:t>
                      </a:r>
                      <a:endParaRPr lang="en-US" dirty="0"/>
                    </a:p>
                  </a:txBody>
                  <a:tcPr/>
                </a:tc>
              </a:tr>
              <a:tr h="370840">
                <a:tc>
                  <a:txBody>
                    <a:bodyPr/>
                    <a:lstStyle/>
                    <a:p>
                      <a:pPr algn="ctr"/>
                      <a:r>
                        <a:rPr lang="en-US" dirty="0" smtClean="0"/>
                        <a:t>4901724</a:t>
                      </a:r>
                      <a:endParaRPr lang="en-US" dirty="0"/>
                    </a:p>
                  </a:txBody>
                  <a:tcPr/>
                </a:tc>
                <a:tc>
                  <a:txBody>
                    <a:bodyPr/>
                    <a:lstStyle/>
                    <a:p>
                      <a:pPr algn="ctr"/>
                      <a:r>
                        <a:rPr lang="en-US" dirty="0" smtClean="0"/>
                        <a:t>9036</a:t>
                      </a:r>
                      <a:endParaRPr lang="en-US" dirty="0"/>
                    </a:p>
                  </a:txBody>
                  <a:tcPr/>
                </a:tc>
                <a:tc>
                  <a:txBody>
                    <a:bodyPr/>
                    <a:lstStyle/>
                    <a:p>
                      <a:pPr algn="ctr"/>
                      <a:r>
                        <a:rPr lang="en-US" dirty="0" smtClean="0"/>
                        <a:t>2014-08-07</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Pacific </a:t>
                      </a:r>
                      <a:br>
                        <a:rPr lang="en-US" dirty="0" smtClean="0"/>
                      </a:br>
                      <a:r>
                        <a:rPr lang="en-US" dirty="0" smtClean="0"/>
                        <a:t>Hurricane </a:t>
                      </a:r>
                      <a:r>
                        <a:rPr lang="en-US" dirty="0" err="1" smtClean="0"/>
                        <a:t>Iselle</a:t>
                      </a:r>
                      <a:endParaRPr lang="en-US" dirty="0" smtClean="0"/>
                    </a:p>
                  </a:txBody>
                  <a:tcPr/>
                </a:tc>
                <a:tc>
                  <a:txBody>
                    <a:bodyPr/>
                    <a:lstStyle/>
                    <a:p>
                      <a:pPr algn="ctr"/>
                      <a:r>
                        <a:rPr lang="en-US" dirty="0" smtClean="0"/>
                        <a:t>1013</a:t>
                      </a:r>
                      <a:endParaRPr lang="en-US" dirty="0"/>
                    </a:p>
                  </a:txBody>
                  <a:tcPr/>
                </a:tc>
                <a:tc>
                  <a:txBody>
                    <a:bodyPr/>
                    <a:lstStyle/>
                    <a:p>
                      <a:pPr algn="ctr"/>
                      <a:r>
                        <a:rPr lang="en-US" dirty="0" smtClean="0"/>
                        <a:t>128</a:t>
                      </a:r>
                      <a:endParaRPr 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4901725</a:t>
                      </a:r>
                    </a:p>
                    <a:p>
                      <a:pPr algn="ctr"/>
                      <a:endParaRPr lang="en-US" dirty="0"/>
                    </a:p>
                  </a:txBody>
                  <a:tcPr/>
                </a:tc>
                <a:tc>
                  <a:txBody>
                    <a:bodyPr/>
                    <a:lstStyle/>
                    <a:p>
                      <a:pPr algn="ctr"/>
                      <a:r>
                        <a:rPr lang="en-US" dirty="0" smtClean="0"/>
                        <a:t>9032</a:t>
                      </a:r>
                      <a:endParaRPr lang="en-US" dirty="0"/>
                    </a:p>
                  </a:txBody>
                  <a:tcPr/>
                </a:tc>
                <a:tc>
                  <a:txBody>
                    <a:bodyPr/>
                    <a:lstStyle/>
                    <a:p>
                      <a:pPr algn="ctr"/>
                      <a:r>
                        <a:rPr lang="en-US" dirty="0" smtClean="0"/>
                        <a:t>2014-08-18</a:t>
                      </a:r>
                      <a:endParaRPr lang="en-US" dirty="0"/>
                    </a:p>
                  </a:txBody>
                  <a:tcPr/>
                </a:tc>
                <a:tc>
                  <a:txBody>
                    <a:bodyPr/>
                    <a:lstStyle/>
                    <a:p>
                      <a:pPr algn="ctr"/>
                      <a:r>
                        <a:rPr lang="en-US" dirty="0" smtClean="0"/>
                        <a:t>Gulf of Mexico</a:t>
                      </a:r>
                      <a:endParaRPr lang="en-US" dirty="0"/>
                    </a:p>
                  </a:txBody>
                  <a:tcPr/>
                </a:tc>
                <a:tc>
                  <a:txBody>
                    <a:bodyPr/>
                    <a:lstStyle/>
                    <a:p>
                      <a:pPr algn="ctr"/>
                      <a:r>
                        <a:rPr lang="en-US" dirty="0" smtClean="0"/>
                        <a:t>268</a:t>
                      </a:r>
                      <a:endParaRPr lang="en-US" dirty="0"/>
                    </a:p>
                  </a:txBody>
                  <a:tcPr/>
                </a:tc>
                <a:tc>
                  <a:txBody>
                    <a:bodyPr/>
                    <a:lstStyle/>
                    <a:p>
                      <a:pPr algn="ctr"/>
                      <a:r>
                        <a:rPr lang="en-US" dirty="0" smtClean="0"/>
                        <a:t>100</a:t>
                      </a:r>
                      <a:endParaRPr 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4902037</a:t>
                      </a:r>
                    </a:p>
                    <a:p>
                      <a:pPr algn="ctr"/>
                      <a:endParaRPr lang="en-US" dirty="0"/>
                    </a:p>
                  </a:txBody>
                  <a:tcPr/>
                </a:tc>
                <a:tc>
                  <a:txBody>
                    <a:bodyPr/>
                    <a:lstStyle/>
                    <a:p>
                      <a:pPr algn="ctr"/>
                      <a:r>
                        <a:rPr lang="en-US" dirty="0" smtClean="0"/>
                        <a:t>9031</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2014-08-21</a:t>
                      </a:r>
                    </a:p>
                    <a:p>
                      <a:pPr algn="ctr"/>
                      <a:endParaRPr lang="en-US" dirty="0"/>
                    </a:p>
                  </a:txBody>
                  <a:tcPr/>
                </a:tc>
                <a:tc>
                  <a:txBody>
                    <a:bodyPr/>
                    <a:lstStyle/>
                    <a:p>
                      <a:pPr algn="ctr"/>
                      <a:r>
                        <a:rPr lang="en-US" dirty="0" smtClean="0"/>
                        <a:t>Atlantic</a:t>
                      </a:r>
                      <a:br>
                        <a:rPr lang="en-US" dirty="0" smtClean="0"/>
                      </a:br>
                      <a:r>
                        <a:rPr lang="en-US" dirty="0" smtClean="0"/>
                        <a:t>TS Cristobal</a:t>
                      </a:r>
                      <a:endParaRPr lang="en-US" dirty="0"/>
                    </a:p>
                  </a:txBody>
                  <a:tcPr/>
                </a:tc>
                <a:tc>
                  <a:txBody>
                    <a:bodyPr/>
                    <a:lstStyle/>
                    <a:p>
                      <a:pPr algn="ctr"/>
                      <a:r>
                        <a:rPr lang="en-US" baseline="0" dirty="0" smtClean="0"/>
                        <a:t>598</a:t>
                      </a:r>
                      <a:endParaRPr lang="en-US" dirty="0"/>
                    </a:p>
                  </a:txBody>
                  <a:tcPr/>
                </a:tc>
                <a:tc>
                  <a:txBody>
                    <a:bodyPr/>
                    <a:lstStyle/>
                    <a:p>
                      <a:pPr algn="ctr"/>
                      <a:r>
                        <a:rPr lang="en-US" dirty="0" smtClean="0"/>
                        <a:t>150</a:t>
                      </a:r>
                      <a:endParaRPr lang="en-US" dirty="0"/>
                    </a:p>
                  </a:txBody>
                  <a:tcPr/>
                </a:tc>
              </a:tr>
              <a:tr h="370840">
                <a:tc>
                  <a:txBody>
                    <a:bodyPr/>
                    <a:lstStyle/>
                    <a:p>
                      <a:pPr algn="ctr"/>
                      <a:r>
                        <a:rPr lang="en-US" dirty="0" smtClean="0"/>
                        <a:t>4902040</a:t>
                      </a:r>
                      <a:endParaRPr lang="en-US" dirty="0"/>
                    </a:p>
                  </a:txBody>
                  <a:tcPr/>
                </a:tc>
                <a:tc>
                  <a:txBody>
                    <a:bodyPr/>
                    <a:lstStyle/>
                    <a:p>
                      <a:pPr algn="ctr"/>
                      <a:r>
                        <a:rPr lang="en-US" dirty="0" smtClean="0"/>
                        <a:t>9043</a:t>
                      </a:r>
                      <a:endParaRPr lang="en-US" dirty="0"/>
                    </a:p>
                  </a:txBody>
                  <a:tcPr/>
                </a:tc>
                <a:tc>
                  <a:txBody>
                    <a:bodyPr/>
                    <a:lstStyle/>
                    <a:p>
                      <a:pPr algn="ctr"/>
                      <a:r>
                        <a:rPr lang="en-US" dirty="0" smtClean="0"/>
                        <a:t>2014-09-01</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Gulf of Mexico </a:t>
                      </a:r>
                      <a:br>
                        <a:rPr lang="en-US" dirty="0" smtClean="0"/>
                      </a:br>
                      <a:r>
                        <a:rPr lang="en-US" dirty="0" smtClean="0"/>
                        <a:t>TS Dolly</a:t>
                      </a:r>
                    </a:p>
                    <a:p>
                      <a:pPr algn="ctr"/>
                      <a:endParaRPr lang="en-US" dirty="0"/>
                    </a:p>
                  </a:txBody>
                  <a:tcPr/>
                </a:tc>
                <a:tc>
                  <a:txBody>
                    <a:bodyPr/>
                    <a:lstStyle/>
                    <a:p>
                      <a:pPr algn="ctr"/>
                      <a:r>
                        <a:rPr lang="en-US" dirty="0" smtClean="0"/>
                        <a:t>387</a:t>
                      </a:r>
                      <a:endParaRPr lang="en-US" dirty="0"/>
                    </a:p>
                  </a:txBody>
                  <a:tcPr/>
                </a:tc>
                <a:tc>
                  <a:txBody>
                    <a:bodyPr/>
                    <a:lstStyle/>
                    <a:p>
                      <a:pPr algn="ctr"/>
                      <a:r>
                        <a:rPr lang="en-US" dirty="0" smtClean="0"/>
                        <a:t>102</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749300"/>
          </a:xfrm>
        </p:spPr>
        <p:txBody>
          <a:bodyPr>
            <a:normAutofit fontScale="90000"/>
          </a:bodyPr>
          <a:lstStyle/>
          <a:p>
            <a:r>
              <a:rPr lang="en-US" dirty="0" smtClean="0">
                <a:latin typeface="Tahoma"/>
                <a:cs typeface="Tahoma"/>
              </a:rPr>
              <a:t>2014 Hurricane Season</a:t>
            </a:r>
            <a:endParaRPr lang="en-US" dirty="0">
              <a:latin typeface="Tahoma"/>
              <a:cs typeface="Tahoma"/>
            </a:endParaRPr>
          </a:p>
        </p:txBody>
      </p:sp>
      <p:pic>
        <p:nvPicPr>
          <p:cNvPr id="4" name="Picture 3"/>
          <p:cNvPicPr>
            <a:picLocks noChangeAspect="1"/>
          </p:cNvPicPr>
          <p:nvPr/>
        </p:nvPicPr>
        <p:blipFill>
          <a:blip r:embed="rId2"/>
          <a:srcRect l="6082" t="11825" r="8447" b="15561"/>
          <a:stretch>
            <a:fillRect/>
          </a:stretch>
        </p:blipFill>
        <p:spPr>
          <a:xfrm>
            <a:off x="177800" y="965200"/>
            <a:ext cx="8870310" cy="5384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0" y="12700"/>
            <a:ext cx="6832600" cy="1143000"/>
          </a:xfrm>
        </p:spPr>
        <p:txBody>
          <a:bodyPr>
            <a:normAutofit fontScale="90000"/>
          </a:bodyPr>
          <a:lstStyle/>
          <a:p>
            <a:r>
              <a:rPr lang="en-US" dirty="0" smtClean="0">
                <a:latin typeface="Tahoma"/>
                <a:cs typeface="Tahoma"/>
              </a:rPr>
              <a:t>Float 9035, WMO #</a:t>
            </a:r>
            <a:r>
              <a:rPr lang="en-US" dirty="0" smtClean="0">
                <a:latin typeface="Tahoma"/>
                <a:cs typeface="Tahoma"/>
              </a:rPr>
              <a:t>4901723</a:t>
            </a:r>
            <a:endParaRPr lang="en-US" dirty="0">
              <a:latin typeface="Tahoma"/>
              <a:cs typeface="Tahoma"/>
            </a:endParaRPr>
          </a:p>
        </p:txBody>
      </p:sp>
      <p:pic>
        <p:nvPicPr>
          <p:cNvPr id="4" name="Picture 3"/>
          <p:cNvPicPr>
            <a:picLocks noChangeAspect="1"/>
          </p:cNvPicPr>
          <p:nvPr/>
        </p:nvPicPr>
        <p:blipFill rotWithShape="1">
          <a:blip r:embed="rId2"/>
          <a:srcRect l="7089" r="9734"/>
          <a:stretch/>
        </p:blipFill>
        <p:spPr>
          <a:xfrm>
            <a:off x="2425192" y="1096962"/>
            <a:ext cx="6400800" cy="5486400"/>
          </a:xfrm>
          <a:prstGeom prst="rect">
            <a:avLst/>
          </a:prstGeom>
        </p:spPr>
      </p:pic>
      <p:sp>
        <p:nvSpPr>
          <p:cNvPr id="5" name="TextBox 4"/>
          <p:cNvSpPr txBox="1"/>
          <p:nvPr/>
        </p:nvSpPr>
        <p:spPr>
          <a:xfrm>
            <a:off x="304800" y="977900"/>
            <a:ext cx="2209800" cy="5262979"/>
          </a:xfrm>
          <a:prstGeom prst="rect">
            <a:avLst/>
          </a:prstGeom>
          <a:noFill/>
        </p:spPr>
        <p:txBody>
          <a:bodyPr wrap="square" rtlCol="0">
            <a:spAutoFit/>
          </a:bodyPr>
          <a:lstStyle/>
          <a:p>
            <a:r>
              <a:rPr lang="en-US" sz="2400" dirty="0" smtClean="0">
                <a:latin typeface="Tahoma"/>
                <a:cs typeface="Tahoma"/>
              </a:rPr>
              <a:t>Deployed East of Hawaii, Hurricane  </a:t>
            </a:r>
            <a:r>
              <a:rPr lang="en-US" sz="2400" dirty="0" err="1" smtClean="0">
                <a:latin typeface="Tahoma"/>
                <a:cs typeface="Tahoma"/>
              </a:rPr>
              <a:t>Iselle</a:t>
            </a:r>
            <a:endParaRPr lang="en-US" sz="2400" dirty="0" smtClean="0">
              <a:latin typeface="Tahoma"/>
              <a:cs typeface="Tahoma"/>
            </a:endParaRPr>
          </a:p>
          <a:p>
            <a:endParaRPr lang="en-US" sz="2400" dirty="0">
              <a:latin typeface="Tahoma"/>
              <a:cs typeface="Tahoma"/>
            </a:endParaRPr>
          </a:p>
          <a:p>
            <a:r>
              <a:rPr lang="en-US" sz="2400" dirty="0" smtClean="0">
                <a:latin typeface="Tahoma"/>
                <a:cs typeface="Tahoma"/>
              </a:rPr>
              <a:t>Reported 8 profiles per day from Aug 8 to Nov </a:t>
            </a:r>
            <a:r>
              <a:rPr lang="en-US" sz="2400" dirty="0" smtClean="0">
                <a:latin typeface="Tahoma"/>
                <a:cs typeface="Tahoma"/>
              </a:rPr>
              <a:t>25 </a:t>
            </a:r>
            <a:endParaRPr lang="en-US" sz="2400" dirty="0" smtClean="0">
              <a:latin typeface="Tahoma"/>
              <a:cs typeface="Tahoma"/>
            </a:endParaRPr>
          </a:p>
          <a:p>
            <a:endParaRPr lang="en-US" sz="2400" dirty="0" smtClean="0">
              <a:latin typeface="Tahoma"/>
              <a:cs typeface="Tahoma"/>
            </a:endParaRPr>
          </a:p>
          <a:p>
            <a:r>
              <a:rPr lang="en-US" sz="2400" dirty="0" smtClean="0">
                <a:latin typeface="Tahoma"/>
                <a:cs typeface="Tahoma"/>
              </a:rPr>
              <a:t>Profile depth varied from 200 to 300 </a:t>
            </a:r>
            <a:r>
              <a:rPr lang="en-US" sz="2400" dirty="0" err="1" smtClean="0">
                <a:latin typeface="Tahoma"/>
                <a:cs typeface="Tahoma"/>
              </a:rPr>
              <a:t>dbar</a:t>
            </a:r>
            <a:endParaRPr lang="en-US" sz="2400" dirty="0" smtClean="0">
              <a:latin typeface="Tahoma"/>
              <a:cs typeface="Tahoma"/>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1893</TotalTime>
  <Words>631</Words>
  <Application>Microsoft Macintosh PowerPoint</Application>
  <PresentationFormat>On-screen Show (4:3)</PresentationFormat>
  <Paragraphs>138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Air-Deployable Profiling Floats</vt:lpstr>
      <vt:lpstr> The TEMPESTS Project</vt:lpstr>
      <vt:lpstr>Argo program</vt:lpstr>
      <vt:lpstr>ALAMO</vt:lpstr>
      <vt:lpstr>PowerPoint Presentation</vt:lpstr>
      <vt:lpstr>A-sized profiling floats were originally developed under funding from ONR, and redeveloped under NOAA Sandy Supplemental funding   The ALAMO floats have been tested and deployed in cooperation with USAFR 53rd WRS</vt:lpstr>
      <vt:lpstr>2014 ALAMO deployments</vt:lpstr>
      <vt:lpstr>2014 Hurricane Season</vt:lpstr>
      <vt:lpstr>Float 9035, WMO #4901723</vt:lpstr>
      <vt:lpstr>4901723 Upper Ocean Temperature</vt:lpstr>
      <vt:lpstr>Float 9032, WMO #4901725</vt:lpstr>
      <vt:lpstr>4901725 Upper Ocean Temperature</vt:lpstr>
      <vt:lpstr>Sampling strategy:</vt:lpstr>
      <vt:lpstr>Float 9043, WMO #4902040</vt:lpstr>
      <vt:lpstr>ALAMO Data Management &amp; GTS</vt:lpstr>
      <vt:lpstr>ALAMO improvements for 2015</vt:lpstr>
      <vt:lpstr>Discussion</vt:lpstr>
    </vt:vector>
  </TitlesOfParts>
  <Company>WHOI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Air-Deployed Profiling Floats for Hurricane studies </dc:title>
  <dc:creator>P.E. Robbins</dc:creator>
  <cp:lastModifiedBy>Steven Jayne</cp:lastModifiedBy>
  <cp:revision>99</cp:revision>
  <cp:lastPrinted>2015-02-25T18:19:39Z</cp:lastPrinted>
  <dcterms:created xsi:type="dcterms:W3CDTF">2015-01-21T12:47:11Z</dcterms:created>
  <dcterms:modified xsi:type="dcterms:W3CDTF">2015-02-25T18:59:37Z</dcterms:modified>
</cp:coreProperties>
</file>