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78" r:id="rId3"/>
    <p:sldMasterId id="2147483687" r:id="rId4"/>
  </p:sldMasterIdLst>
  <p:notesMasterIdLst>
    <p:notesMasterId r:id="rId17"/>
  </p:notesMasterIdLst>
  <p:sldIdLst>
    <p:sldId id="257" r:id="rId5"/>
    <p:sldId id="258" r:id="rId6"/>
    <p:sldId id="260" r:id="rId7"/>
    <p:sldId id="261" r:id="rId8"/>
    <p:sldId id="266" r:id="rId9"/>
    <p:sldId id="274" r:id="rId10"/>
    <p:sldId id="270" r:id="rId11"/>
    <p:sldId id="273" r:id="rId12"/>
    <p:sldId id="271" r:id="rId13"/>
    <p:sldId id="272" r:id="rId14"/>
    <p:sldId id="269" r:id="rId15"/>
    <p:sldId id="26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3" d="100"/>
          <a:sy n="133" d="100"/>
        </p:scale>
        <p:origin x="-11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D27B5-BEE1-894E-9CCC-48535FBBB85C}" type="datetimeFigureOut">
              <a:rPr lang="en-US" smtClean="0"/>
              <a:t>2/25/15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A5D061-F8BA-4746-98BE-8959FB38BF86}" type="slidenum">
              <a:rPr lang="en-US" smtClean="0"/>
              <a:t>‹#›</a:t>
            </a:fld>
            <a:endParaRPr lang="en-US"/>
          </a:p>
        </p:txBody>
      </p:sp>
    </p:spTree>
    <p:extLst>
      <p:ext uri="{BB962C8B-B14F-4D97-AF65-F5344CB8AC3E}">
        <p14:creationId xmlns:p14="http://schemas.microsoft.com/office/powerpoint/2010/main" val="31045925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latin typeface="Times" pitchFamily="-84" charset="0"/>
                <a:ea typeface="ＭＳ Ｐゴシック" pitchFamily="-84" charset="-128"/>
                <a:cs typeface="ＭＳ Ｐゴシック" pitchFamily="-84" charset="-128"/>
              </a:rPr>
              <a:t>Mention 300 m along track resolution for</a:t>
            </a:r>
            <a:r>
              <a:rPr lang="en-US" baseline="0" dirty="0" smtClean="0">
                <a:latin typeface="Times" pitchFamily="-84" charset="0"/>
                <a:ea typeface="ＭＳ Ｐゴシック" pitchFamily="-84" charset="-128"/>
                <a:cs typeface="ＭＳ Ｐゴシック" pitchFamily="-84" charset="-128"/>
              </a:rPr>
              <a:t> ELDORA and 1500 m for NOAA P3 TDR.</a:t>
            </a:r>
            <a:endParaRPr lang="en-US" dirty="0" smtClean="0">
              <a:latin typeface="Times" pitchFamily="-84" charset="0"/>
              <a:ea typeface="ＭＳ Ｐゴシック" pitchFamily="-84" charset="-128"/>
              <a:cs typeface="ＭＳ Ｐゴシック" pitchFamily="-84" charset="-128"/>
            </a:endParaRPr>
          </a:p>
        </p:txBody>
      </p:sp>
      <p:sp>
        <p:nvSpPr>
          <p:cNvPr id="20484" name="Slide Number Placeholder 3"/>
          <p:cNvSpPr>
            <a:spLocks noGrp="1"/>
          </p:cNvSpPr>
          <p:nvPr>
            <p:ph type="sldNum" sz="quarter" idx="5"/>
          </p:nvPr>
        </p:nvSpPr>
        <p:spPr>
          <a:noFill/>
        </p:spPr>
        <p:txBody>
          <a:bodyPr/>
          <a:lstStyle/>
          <a:p>
            <a:fld id="{F8BF4BA3-6ED4-B343-A110-25DE05D203F8}" type="slidenum">
              <a:rPr lang="en-US" smtClean="0">
                <a:solidFill>
                  <a:prstClr val="black"/>
                </a:solidFill>
                <a:latin typeface="Times" pitchFamily="-84" charset="0"/>
              </a:rPr>
              <a:pPr/>
              <a:t>2</a:t>
            </a:fld>
            <a:endParaRPr lang="en-US" smtClean="0">
              <a:solidFill>
                <a:prstClr val="black"/>
              </a:solidFill>
              <a:latin typeface="Times"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advantage of the new technology, price is coming down, C-band phased array components and technology was not widely available 5 years ago</a:t>
            </a:r>
          </a:p>
          <a:p>
            <a:endParaRPr lang="en-US" baseline="0" dirty="0" smtClean="0"/>
          </a:p>
          <a:p>
            <a:r>
              <a:rPr lang="en-US" baseline="0" dirty="0" smtClean="0"/>
              <a:t>EOL wants to take advantages of these capabilities to develop a next generation radar for our community. The system has been designed to be placed on NSF/NCAR C-130 and does not require acquire a new airborne platform.</a:t>
            </a:r>
          </a:p>
          <a:p>
            <a:endParaRPr lang="en-US" dirty="0"/>
          </a:p>
        </p:txBody>
      </p:sp>
      <p:sp>
        <p:nvSpPr>
          <p:cNvPr id="4" name="Slide Number Placeholder 3"/>
          <p:cNvSpPr>
            <a:spLocks noGrp="1"/>
          </p:cNvSpPr>
          <p:nvPr>
            <p:ph type="sldNum" sz="quarter" idx="10"/>
          </p:nvPr>
        </p:nvSpPr>
        <p:spPr/>
        <p:txBody>
          <a:bodyPr/>
          <a:lstStyle/>
          <a:p>
            <a:fld id="{EBC7E521-FEBE-2B40-91AE-EE7195B3B3E6}"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429115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Understanding</a:t>
            </a:r>
            <a:r>
              <a:rPr lang="en-US" baseline="0" dirty="0" smtClean="0"/>
              <a:t> of polar regions’ influence on and response to global heat distribution in the ocean and atmosphere, adaptations of organisms to polar extremes, and the valuable records of past climates and atmospheric constituents in ice cores, polar ocean sediments, and other indicators.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Look at how many important science questions can be better addressed with the APAR system.</a:t>
            </a:r>
            <a:endParaRPr lang="en-US" dirty="0"/>
          </a:p>
        </p:txBody>
      </p:sp>
      <p:sp>
        <p:nvSpPr>
          <p:cNvPr id="4" name="Slide Number Placeholder 3"/>
          <p:cNvSpPr>
            <a:spLocks noGrp="1"/>
          </p:cNvSpPr>
          <p:nvPr>
            <p:ph type="sldNum" sz="quarter" idx="10"/>
          </p:nvPr>
        </p:nvSpPr>
        <p:spPr/>
        <p:txBody>
          <a:bodyPr/>
          <a:lstStyle/>
          <a:p>
            <a:fld id="{EBC7E521-FEBE-2B40-91AE-EE7195B3B3E6}"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405864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2463F-F24B-D940-961C-769F7A97654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01208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40447088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Rectangle 5"/>
          <p:cNvSpPr/>
          <p:nvPr/>
        </p:nvSpPr>
        <p:spPr>
          <a:xfrm>
            <a:off x="5695950" y="6437313"/>
            <a:ext cx="3448050" cy="420687"/>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7" name="Rectangle 6"/>
          <p:cNvSpPr/>
          <p:nvPr/>
        </p:nvSpPr>
        <p:spPr>
          <a:xfrm>
            <a:off x="4439498" y="0"/>
            <a:ext cx="4704502" cy="70485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8" name="Rectangle 7"/>
          <p:cNvSpPr/>
          <p:nvPr/>
        </p:nvSpPr>
        <p:spPr>
          <a:xfrm>
            <a:off x="5708650" y="0"/>
            <a:ext cx="3448050" cy="666750"/>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 name="Content Placeholder 2"/>
          <p:cNvSpPr>
            <a:spLocks noGrp="1"/>
          </p:cNvSpPr>
          <p:nvPr>
            <p:ph idx="1"/>
          </p:nvPr>
        </p:nvSpPr>
        <p:spPr>
          <a:xfrm>
            <a:off x="232354" y="1643449"/>
            <a:ext cx="4203721" cy="47516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37066" y="608079"/>
            <a:ext cx="8909222" cy="948875"/>
          </a:xfrm>
        </p:spPr>
        <p:txBody>
          <a:bodyPr>
            <a:normAutofit/>
          </a:bodyPr>
          <a:lstStyle>
            <a:lvl1pPr algn="l">
              <a:defRPr sz="3600">
                <a:solidFill>
                  <a:schemeClr val="tx1"/>
                </a:solidFill>
                <a:latin typeface="Arial Narrow" pitchFamily="34" charset="0"/>
              </a:defRPr>
            </a:lvl1pPr>
          </a:lstStyle>
          <a:p>
            <a:r>
              <a:rPr lang="en-US" smtClean="0"/>
              <a:t>Click to edit Master title style</a:t>
            </a:r>
            <a:endParaRPr lang="en-US" dirty="0"/>
          </a:p>
        </p:txBody>
      </p:sp>
      <p:sp>
        <p:nvSpPr>
          <p:cNvPr id="19" name="Text Placeholder 17"/>
          <p:cNvSpPr>
            <a:spLocks noGrp="1"/>
          </p:cNvSpPr>
          <p:nvPr>
            <p:ph type="body" sz="quarter" idx="14"/>
          </p:nvPr>
        </p:nvSpPr>
        <p:spPr>
          <a:xfrm>
            <a:off x="5885606" y="16473"/>
            <a:ext cx="3402013" cy="604838"/>
          </a:xfrm>
          <a:prstGeom prst="rect">
            <a:avLst/>
          </a:prstGeom>
        </p:spPr>
        <p:txBody>
          <a:bodyPr>
            <a:noAutofit/>
          </a:bodyPr>
          <a:lstStyle>
            <a:lvl1pPr marL="111125" indent="-111125">
              <a:spcBef>
                <a:spcPts val="0"/>
              </a:spcBef>
              <a:buFont typeface="+mj-lt"/>
              <a:buAutoNum type="arabicPeriod"/>
              <a:defRPr sz="800">
                <a:solidFill>
                  <a:schemeClr val="bg2">
                    <a:lumMod val="90000"/>
                  </a:schemeClr>
                </a:solidFill>
                <a:latin typeface="Arial Narrow" pitchFamily="34" charset="0"/>
              </a:defRPr>
            </a:lvl1pPr>
            <a:lvl2pPr marL="111125" indent="-111125">
              <a:spcBef>
                <a:spcPts val="0"/>
              </a:spcBef>
              <a:buFont typeface="+mj-lt"/>
              <a:buAutoNum type="arabicPeriod"/>
              <a:defRPr sz="800">
                <a:solidFill>
                  <a:schemeClr val="bg2">
                    <a:lumMod val="90000"/>
                  </a:schemeClr>
                </a:solidFill>
                <a:latin typeface="Arial Narrow" pitchFamily="34" charset="0"/>
              </a:defRPr>
            </a:lvl2pPr>
            <a:lvl3pPr marL="111125" indent="-111125">
              <a:spcBef>
                <a:spcPts val="0"/>
              </a:spcBef>
              <a:buFont typeface="+mj-lt"/>
              <a:buAutoNum type="arabicPeriod"/>
              <a:defRPr sz="800">
                <a:solidFill>
                  <a:schemeClr val="bg2">
                    <a:lumMod val="90000"/>
                  </a:schemeClr>
                </a:solidFill>
                <a:latin typeface="Arial Narrow" pitchFamily="34" charset="0"/>
              </a:defRPr>
            </a:lvl3pPr>
            <a:lvl4pPr marL="111125" indent="-111125">
              <a:spcBef>
                <a:spcPts val="0"/>
              </a:spcBef>
              <a:buFont typeface="+mj-lt"/>
              <a:buAutoNum type="arabicPeriod"/>
              <a:defRPr sz="800">
                <a:solidFill>
                  <a:schemeClr val="bg2">
                    <a:lumMod val="90000"/>
                  </a:schemeClr>
                </a:solidFill>
                <a:latin typeface="Arial Narrow" pitchFamily="34" charset="0"/>
              </a:defRPr>
            </a:lvl4pPr>
            <a:lvl5pPr marL="111125" indent="-111125">
              <a:spcBef>
                <a:spcPts val="0"/>
              </a:spcBef>
              <a:buFont typeface="+mj-lt"/>
              <a:buAutoNum type="arabicPeriod"/>
              <a:defRPr sz="800">
                <a:solidFill>
                  <a:schemeClr val="bg2">
                    <a:lumMod val="90000"/>
                  </a:schemeClr>
                </a:solidFill>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5"/>
          </p:nvPr>
        </p:nvSpPr>
        <p:spPr>
          <a:xfrm>
            <a:off x="8415338" y="6492875"/>
            <a:ext cx="728662" cy="365125"/>
          </a:xfrm>
          <a:prstGeom prst="rect">
            <a:avLst/>
          </a:prstGeom>
        </p:spPr>
        <p:txBody>
          <a:bodyPr/>
          <a:lstStyle>
            <a:lvl1pPr>
              <a:defRPr/>
            </a:lvl1pPr>
          </a:lstStyle>
          <a:p>
            <a:pPr>
              <a:defRPr/>
            </a:pPr>
            <a:endParaRPr lang="en-US">
              <a:solidFill>
                <a:prstClr val="black"/>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42" y="79627"/>
            <a:ext cx="1763202" cy="66560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184" y="104962"/>
            <a:ext cx="545005" cy="548288"/>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936" y="83970"/>
            <a:ext cx="836815" cy="706423"/>
          </a:xfrm>
          <a:prstGeom prst="rect">
            <a:avLst/>
          </a:prstGeom>
        </p:spPr>
      </p:pic>
      <p:sp>
        <p:nvSpPr>
          <p:cNvPr id="20" name="Date Placeholder 3"/>
          <p:cNvSpPr>
            <a:spLocks noGrp="1"/>
          </p:cNvSpPr>
          <p:nvPr>
            <p:ph type="dt" sz="half" idx="2"/>
          </p:nvPr>
        </p:nvSpPr>
        <p:spPr>
          <a:xfrm>
            <a:off x="184323" y="646138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ea typeface="+mn-ea"/>
                <a:cs typeface="+mn-cs"/>
              </a:defRPr>
            </a:lvl1pPr>
          </a:lstStyle>
          <a:p>
            <a:pPr>
              <a:defRPr/>
            </a:pPr>
            <a:endParaRPr lang="en-US">
              <a:solidFill>
                <a:prstClr val="black"/>
              </a:solidFill>
              <a:latin typeface="Calibri"/>
            </a:endParaRPr>
          </a:p>
        </p:txBody>
      </p:sp>
      <p:sp>
        <p:nvSpPr>
          <p:cNvPr id="21" name="Slide Number Placeholder 5"/>
          <p:cNvSpPr>
            <a:spLocks noGrp="1"/>
          </p:cNvSpPr>
          <p:nvPr>
            <p:ph type="sldNum" sz="quarter" idx="4"/>
          </p:nvPr>
        </p:nvSpPr>
        <p:spPr>
          <a:xfrm>
            <a:off x="3068772" y="646138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9998544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89205051"/>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B543AD1-6EB6-8547-A1FD-D85F71754600}"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54986074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43AD1-6EB6-8547-A1FD-D85F71754600}"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637635813"/>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4"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DEDED7"/>
                </a:solidFill>
                <a:latin typeface="Calibri"/>
              </a:rPr>
              <a:t>EOL External Advisory Committee</a:t>
            </a:r>
            <a:endParaRPr lang="en-US" dirty="0">
              <a:solidFill>
                <a:srgbClr val="DEDED7"/>
              </a:solidFill>
              <a:latin typeface="Calibri"/>
            </a:endParaRPr>
          </a:p>
        </p:txBody>
      </p:sp>
      <p:sp>
        <p:nvSpPr>
          <p:cNvPr id="17" name="Rectangle 16"/>
          <p:cNvSpPr/>
          <p:nvPr userDrawn="1"/>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8"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sp>
        <p:nvSpPr>
          <p:cNvPr id="22"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r>
              <a:rPr lang="en-US" dirty="0" smtClean="0">
                <a:solidFill>
                  <a:srgbClr val="DEDED7"/>
                </a:solidFill>
                <a:latin typeface="Calibri"/>
              </a:rPr>
              <a:t>EOL External Advisory Committee</a:t>
            </a:r>
            <a:endParaRPr lang="en-US" dirty="0">
              <a:solidFill>
                <a:srgbClr val="DEDED7"/>
              </a:solidFill>
              <a:latin typeface="Calibri"/>
            </a:endParaRPr>
          </a:p>
        </p:txBody>
      </p:sp>
      <p:sp>
        <p:nvSpPr>
          <p:cNvPr id="23"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r>
              <a:rPr lang="en-US" dirty="0" smtClean="0">
                <a:solidFill>
                  <a:srgbClr val="DEDED7"/>
                </a:solidFill>
                <a:latin typeface="Calibri"/>
              </a:rPr>
              <a:t>1/22/2015</a:t>
            </a:r>
          </a:p>
        </p:txBody>
      </p:sp>
      <p:sp>
        <p:nvSpPr>
          <p:cNvPr id="27" name="Rectangle 26"/>
          <p:cNvSpPr/>
          <p:nvPr userDrawn="1"/>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8" name="Rectangle 27"/>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1" name="Picture 30"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
        <p:nvSpPr>
          <p:cNvPr id="32" name="Slide Number Placeholder 5"/>
          <p:cNvSpPr txBox="1">
            <a:spLocks/>
          </p:cNvSpPr>
          <p:nvPr userDrawn="1"/>
        </p:nvSpPr>
        <p:spPr>
          <a:xfrm>
            <a:off x="8531788" y="5654976"/>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Tree>
    <p:extLst>
      <p:ext uri="{BB962C8B-B14F-4D97-AF65-F5344CB8AC3E}">
        <p14:creationId xmlns:p14="http://schemas.microsoft.com/office/powerpoint/2010/main" val="90807311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fld id="{62AC574F-C227-5346-9CD3-B2D16D6647E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Rectangle 4"/>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pic>
        <p:nvPicPr>
          <p:cNvPr id="9" name="Picture 8"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39445948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6" name="Rectangle 5"/>
          <p:cNvSpPr/>
          <p:nvPr/>
        </p:nvSpPr>
        <p:spPr>
          <a:xfrm>
            <a:off x="5695950" y="6437313"/>
            <a:ext cx="3448050" cy="420687"/>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7" name="Rectangle 6"/>
          <p:cNvSpPr/>
          <p:nvPr/>
        </p:nvSpPr>
        <p:spPr>
          <a:xfrm>
            <a:off x="4439498" y="0"/>
            <a:ext cx="4704502" cy="70485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8" name="Rectangle 7"/>
          <p:cNvSpPr/>
          <p:nvPr/>
        </p:nvSpPr>
        <p:spPr>
          <a:xfrm>
            <a:off x="5708650" y="0"/>
            <a:ext cx="3448050" cy="666750"/>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 name="Content Placeholder 2"/>
          <p:cNvSpPr>
            <a:spLocks noGrp="1"/>
          </p:cNvSpPr>
          <p:nvPr>
            <p:ph idx="1"/>
          </p:nvPr>
        </p:nvSpPr>
        <p:spPr>
          <a:xfrm>
            <a:off x="232354" y="1643449"/>
            <a:ext cx="4203721" cy="47516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37066" y="608079"/>
            <a:ext cx="8909222" cy="948875"/>
          </a:xfrm>
        </p:spPr>
        <p:txBody>
          <a:bodyPr>
            <a:normAutofit/>
          </a:bodyPr>
          <a:lstStyle>
            <a:lvl1pPr algn="l">
              <a:defRPr sz="3600">
                <a:solidFill>
                  <a:schemeClr val="tx1"/>
                </a:solidFill>
                <a:latin typeface="Arial Narrow" pitchFamily="34" charset="0"/>
              </a:defRPr>
            </a:lvl1pPr>
          </a:lstStyle>
          <a:p>
            <a:r>
              <a:rPr lang="en-US" smtClean="0"/>
              <a:t>Click to edit Master title style</a:t>
            </a:r>
            <a:endParaRPr lang="en-US" dirty="0"/>
          </a:p>
        </p:txBody>
      </p:sp>
      <p:sp>
        <p:nvSpPr>
          <p:cNvPr id="19" name="Text Placeholder 17"/>
          <p:cNvSpPr>
            <a:spLocks noGrp="1"/>
          </p:cNvSpPr>
          <p:nvPr>
            <p:ph type="body" sz="quarter" idx="14"/>
          </p:nvPr>
        </p:nvSpPr>
        <p:spPr>
          <a:xfrm>
            <a:off x="5885606" y="16473"/>
            <a:ext cx="3402013" cy="604838"/>
          </a:xfrm>
          <a:prstGeom prst="rect">
            <a:avLst/>
          </a:prstGeom>
        </p:spPr>
        <p:txBody>
          <a:bodyPr>
            <a:noAutofit/>
          </a:bodyPr>
          <a:lstStyle>
            <a:lvl1pPr marL="111125" indent="-111125">
              <a:spcBef>
                <a:spcPts val="0"/>
              </a:spcBef>
              <a:buFont typeface="+mj-lt"/>
              <a:buAutoNum type="arabicPeriod"/>
              <a:defRPr sz="800">
                <a:solidFill>
                  <a:schemeClr val="bg2">
                    <a:lumMod val="90000"/>
                  </a:schemeClr>
                </a:solidFill>
                <a:latin typeface="Arial Narrow" pitchFamily="34" charset="0"/>
              </a:defRPr>
            </a:lvl1pPr>
            <a:lvl2pPr marL="111125" indent="-111125">
              <a:spcBef>
                <a:spcPts val="0"/>
              </a:spcBef>
              <a:buFont typeface="+mj-lt"/>
              <a:buAutoNum type="arabicPeriod"/>
              <a:defRPr sz="800">
                <a:solidFill>
                  <a:schemeClr val="bg2">
                    <a:lumMod val="90000"/>
                  </a:schemeClr>
                </a:solidFill>
                <a:latin typeface="Arial Narrow" pitchFamily="34" charset="0"/>
              </a:defRPr>
            </a:lvl2pPr>
            <a:lvl3pPr marL="111125" indent="-111125">
              <a:spcBef>
                <a:spcPts val="0"/>
              </a:spcBef>
              <a:buFont typeface="+mj-lt"/>
              <a:buAutoNum type="arabicPeriod"/>
              <a:defRPr sz="800">
                <a:solidFill>
                  <a:schemeClr val="bg2">
                    <a:lumMod val="90000"/>
                  </a:schemeClr>
                </a:solidFill>
                <a:latin typeface="Arial Narrow" pitchFamily="34" charset="0"/>
              </a:defRPr>
            </a:lvl3pPr>
            <a:lvl4pPr marL="111125" indent="-111125">
              <a:spcBef>
                <a:spcPts val="0"/>
              </a:spcBef>
              <a:buFont typeface="+mj-lt"/>
              <a:buAutoNum type="arabicPeriod"/>
              <a:defRPr sz="800">
                <a:solidFill>
                  <a:schemeClr val="bg2">
                    <a:lumMod val="90000"/>
                  </a:schemeClr>
                </a:solidFill>
                <a:latin typeface="Arial Narrow" pitchFamily="34" charset="0"/>
              </a:defRPr>
            </a:lvl4pPr>
            <a:lvl5pPr marL="111125" indent="-111125">
              <a:spcBef>
                <a:spcPts val="0"/>
              </a:spcBef>
              <a:buFont typeface="+mj-lt"/>
              <a:buAutoNum type="arabicPeriod"/>
              <a:defRPr sz="800">
                <a:solidFill>
                  <a:schemeClr val="bg2">
                    <a:lumMod val="90000"/>
                  </a:schemeClr>
                </a:solidFill>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5"/>
          </p:nvPr>
        </p:nvSpPr>
        <p:spPr>
          <a:xfrm>
            <a:off x="8415338" y="6492875"/>
            <a:ext cx="728662" cy="365125"/>
          </a:xfrm>
          <a:prstGeom prst="rect">
            <a:avLst/>
          </a:prstGeom>
        </p:spPr>
        <p:txBody>
          <a:bodyPr/>
          <a:lstStyle>
            <a:lvl1pPr>
              <a:defRPr/>
            </a:lvl1pPr>
          </a:lstStyle>
          <a:p>
            <a:endParaRPr lang="en-US">
              <a:solidFill>
                <a:prstClr val="black">
                  <a:tint val="75000"/>
                </a:prstClr>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42" y="79627"/>
            <a:ext cx="1763202" cy="66560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184" y="104962"/>
            <a:ext cx="545005" cy="548288"/>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936" y="83970"/>
            <a:ext cx="836815" cy="706423"/>
          </a:xfrm>
          <a:prstGeom prst="rect">
            <a:avLst/>
          </a:prstGeom>
        </p:spPr>
      </p:pic>
      <p:sp>
        <p:nvSpPr>
          <p:cNvPr id="20" name="Date Placeholder 3"/>
          <p:cNvSpPr>
            <a:spLocks noGrp="1"/>
          </p:cNvSpPr>
          <p:nvPr>
            <p:ph type="dt" sz="half" idx="2"/>
          </p:nvPr>
        </p:nvSpPr>
        <p:spPr>
          <a:xfrm>
            <a:off x="184323" y="646138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ea typeface="+mn-ea"/>
                <a:cs typeface="+mn-cs"/>
              </a:defRPr>
            </a:lvl1pPr>
          </a:lstStyle>
          <a:p>
            <a:fld id="{E57AB87C-AB88-EA4D-8A0E-9529D18EDC40}" type="datetimeFigureOut">
              <a:rPr lang="en-US" smtClean="0">
                <a:solidFill>
                  <a:prstClr val="black"/>
                </a:solidFill>
                <a:latin typeface="Calibri"/>
              </a:rPr>
              <a:pPr/>
              <a:t>2/25/15</a:t>
            </a:fld>
            <a:endParaRPr lang="en-US">
              <a:solidFill>
                <a:prstClr val="black"/>
              </a:solidFill>
              <a:latin typeface="Calibri"/>
            </a:endParaRPr>
          </a:p>
        </p:txBody>
      </p:sp>
      <p:sp>
        <p:nvSpPr>
          <p:cNvPr id="21" name="Slide Number Placeholder 5"/>
          <p:cNvSpPr>
            <a:spLocks noGrp="1"/>
          </p:cNvSpPr>
          <p:nvPr>
            <p:ph type="sldNum" sz="quarter" idx="4"/>
          </p:nvPr>
        </p:nvSpPr>
        <p:spPr>
          <a:xfrm>
            <a:off x="3068772" y="646138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ea typeface="+mn-ea"/>
                <a:cs typeface="+mn-cs"/>
              </a:defRPr>
            </a:lvl1pPr>
          </a:lstStyle>
          <a:p>
            <a:fld id="{62AC574F-C227-5346-9CD3-B2D16D6647E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12166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Rectangle 5"/>
          <p:cNvSpPr/>
          <p:nvPr/>
        </p:nvSpPr>
        <p:spPr>
          <a:xfrm>
            <a:off x="5695950" y="6437313"/>
            <a:ext cx="3448050" cy="420687"/>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7" name="Rectangle 6"/>
          <p:cNvSpPr/>
          <p:nvPr/>
        </p:nvSpPr>
        <p:spPr>
          <a:xfrm>
            <a:off x="4439498" y="0"/>
            <a:ext cx="4704502" cy="70485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8" name="Rectangle 7"/>
          <p:cNvSpPr/>
          <p:nvPr/>
        </p:nvSpPr>
        <p:spPr>
          <a:xfrm>
            <a:off x="5708650" y="0"/>
            <a:ext cx="3448050" cy="666750"/>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 name="Content Placeholder 2"/>
          <p:cNvSpPr>
            <a:spLocks noGrp="1"/>
          </p:cNvSpPr>
          <p:nvPr>
            <p:ph idx="1"/>
          </p:nvPr>
        </p:nvSpPr>
        <p:spPr>
          <a:xfrm>
            <a:off x="232354" y="1643449"/>
            <a:ext cx="4203721" cy="47516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37066" y="608079"/>
            <a:ext cx="8909222" cy="948875"/>
          </a:xfrm>
        </p:spPr>
        <p:txBody>
          <a:bodyPr>
            <a:normAutofit/>
          </a:bodyPr>
          <a:lstStyle>
            <a:lvl1pPr algn="l">
              <a:defRPr sz="3600">
                <a:solidFill>
                  <a:schemeClr val="tx1"/>
                </a:solidFill>
                <a:latin typeface="Arial Narrow" pitchFamily="34" charset="0"/>
              </a:defRPr>
            </a:lvl1pPr>
          </a:lstStyle>
          <a:p>
            <a:r>
              <a:rPr lang="en-US" smtClean="0"/>
              <a:t>Click to edit Master title style</a:t>
            </a:r>
            <a:endParaRPr lang="en-US" dirty="0"/>
          </a:p>
        </p:txBody>
      </p:sp>
      <p:sp>
        <p:nvSpPr>
          <p:cNvPr id="19" name="Text Placeholder 17"/>
          <p:cNvSpPr>
            <a:spLocks noGrp="1"/>
          </p:cNvSpPr>
          <p:nvPr>
            <p:ph type="body" sz="quarter" idx="14"/>
          </p:nvPr>
        </p:nvSpPr>
        <p:spPr>
          <a:xfrm>
            <a:off x="5885606" y="16473"/>
            <a:ext cx="3402013" cy="604838"/>
          </a:xfrm>
          <a:prstGeom prst="rect">
            <a:avLst/>
          </a:prstGeom>
        </p:spPr>
        <p:txBody>
          <a:bodyPr>
            <a:noAutofit/>
          </a:bodyPr>
          <a:lstStyle>
            <a:lvl1pPr marL="111125" indent="-111125">
              <a:spcBef>
                <a:spcPts val="0"/>
              </a:spcBef>
              <a:buFont typeface="+mj-lt"/>
              <a:buAutoNum type="arabicPeriod"/>
              <a:defRPr sz="800">
                <a:solidFill>
                  <a:schemeClr val="bg2">
                    <a:lumMod val="90000"/>
                  </a:schemeClr>
                </a:solidFill>
                <a:latin typeface="Arial Narrow" pitchFamily="34" charset="0"/>
              </a:defRPr>
            </a:lvl1pPr>
            <a:lvl2pPr marL="111125" indent="-111125">
              <a:spcBef>
                <a:spcPts val="0"/>
              </a:spcBef>
              <a:buFont typeface="+mj-lt"/>
              <a:buAutoNum type="arabicPeriod"/>
              <a:defRPr sz="800">
                <a:solidFill>
                  <a:schemeClr val="bg2">
                    <a:lumMod val="90000"/>
                  </a:schemeClr>
                </a:solidFill>
                <a:latin typeface="Arial Narrow" pitchFamily="34" charset="0"/>
              </a:defRPr>
            </a:lvl2pPr>
            <a:lvl3pPr marL="111125" indent="-111125">
              <a:spcBef>
                <a:spcPts val="0"/>
              </a:spcBef>
              <a:buFont typeface="+mj-lt"/>
              <a:buAutoNum type="arabicPeriod"/>
              <a:defRPr sz="800">
                <a:solidFill>
                  <a:schemeClr val="bg2">
                    <a:lumMod val="90000"/>
                  </a:schemeClr>
                </a:solidFill>
                <a:latin typeface="Arial Narrow" pitchFamily="34" charset="0"/>
              </a:defRPr>
            </a:lvl3pPr>
            <a:lvl4pPr marL="111125" indent="-111125">
              <a:spcBef>
                <a:spcPts val="0"/>
              </a:spcBef>
              <a:buFont typeface="+mj-lt"/>
              <a:buAutoNum type="arabicPeriod"/>
              <a:defRPr sz="800">
                <a:solidFill>
                  <a:schemeClr val="bg2">
                    <a:lumMod val="90000"/>
                  </a:schemeClr>
                </a:solidFill>
                <a:latin typeface="Arial Narrow" pitchFamily="34" charset="0"/>
              </a:defRPr>
            </a:lvl4pPr>
            <a:lvl5pPr marL="111125" indent="-111125">
              <a:spcBef>
                <a:spcPts val="0"/>
              </a:spcBef>
              <a:buFont typeface="+mj-lt"/>
              <a:buAutoNum type="arabicPeriod"/>
              <a:defRPr sz="800">
                <a:solidFill>
                  <a:schemeClr val="bg2">
                    <a:lumMod val="90000"/>
                  </a:schemeClr>
                </a:solidFill>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5"/>
          </p:nvPr>
        </p:nvSpPr>
        <p:spPr>
          <a:xfrm>
            <a:off x="8415338" y="6492875"/>
            <a:ext cx="728662" cy="365125"/>
          </a:xfrm>
          <a:prstGeom prst="rect">
            <a:avLst/>
          </a:prstGeom>
        </p:spPr>
        <p:txBody>
          <a:bodyPr/>
          <a:lstStyle>
            <a:lvl1pPr>
              <a:defRPr/>
            </a:lvl1pPr>
          </a:lstStyle>
          <a:p>
            <a:pPr>
              <a:defRPr/>
            </a:pPr>
            <a:endParaRPr lang="en-US">
              <a:solidFill>
                <a:prstClr val="black"/>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42" y="79627"/>
            <a:ext cx="1763202" cy="66560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184" y="104962"/>
            <a:ext cx="545005" cy="548288"/>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936" y="83970"/>
            <a:ext cx="836815" cy="706423"/>
          </a:xfrm>
          <a:prstGeom prst="rect">
            <a:avLst/>
          </a:prstGeom>
        </p:spPr>
      </p:pic>
      <p:sp>
        <p:nvSpPr>
          <p:cNvPr id="20" name="Date Placeholder 3"/>
          <p:cNvSpPr>
            <a:spLocks noGrp="1"/>
          </p:cNvSpPr>
          <p:nvPr>
            <p:ph type="dt" sz="half" idx="2"/>
          </p:nvPr>
        </p:nvSpPr>
        <p:spPr>
          <a:xfrm>
            <a:off x="184323" y="646138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ea typeface="+mn-ea"/>
                <a:cs typeface="+mn-cs"/>
              </a:defRPr>
            </a:lvl1pPr>
          </a:lstStyle>
          <a:p>
            <a:pPr>
              <a:defRPr/>
            </a:pPr>
            <a:endParaRPr lang="en-US">
              <a:solidFill>
                <a:prstClr val="black"/>
              </a:solidFill>
              <a:latin typeface="Calibri"/>
            </a:endParaRPr>
          </a:p>
        </p:txBody>
      </p:sp>
      <p:sp>
        <p:nvSpPr>
          <p:cNvPr id="21" name="Slide Number Placeholder 5"/>
          <p:cNvSpPr>
            <a:spLocks noGrp="1"/>
          </p:cNvSpPr>
          <p:nvPr>
            <p:ph type="sldNum" sz="quarter" idx="4"/>
          </p:nvPr>
        </p:nvSpPr>
        <p:spPr>
          <a:xfrm>
            <a:off x="3068772" y="646138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81444272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dirty="0" smtClean="0">
                <a:solidFill>
                  <a:srgbClr val="DEDED7"/>
                </a:solidFill>
                <a:latin typeface="Calibri"/>
              </a:rPr>
              <a:t>1/22/2015</a:t>
            </a:r>
            <a:endParaRPr lang="en-US" dirty="0">
              <a:solidFill>
                <a:srgbClr val="DEDED7"/>
              </a:solidFill>
              <a:latin typeface="Calibri"/>
            </a:endParaRPr>
          </a:p>
        </p:txBody>
      </p:sp>
      <p:sp>
        <p:nvSpPr>
          <p:cNvPr id="5" name="Footer Placeholder 4"/>
          <p:cNvSpPr>
            <a:spLocks noGrp="1"/>
          </p:cNvSpPr>
          <p:nvPr>
            <p:ph type="ftr" sz="quarter" idx="11"/>
          </p:nvPr>
        </p:nvSpPr>
        <p:spPr/>
        <p:txBody>
          <a:bodyPr/>
          <a:lstStyle/>
          <a:p>
            <a:r>
              <a:rPr lang="en-US" dirty="0" smtClean="0">
                <a:solidFill>
                  <a:srgbClr val="DEDED7"/>
                </a:solidFill>
                <a:latin typeface="Calibri"/>
              </a:rPr>
              <a:t>EOL External Advisory Committee </a:t>
            </a:r>
            <a:endParaRPr lang="en-US" dirty="0">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67459182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solidFill>
                  <a:srgbClr val="DEDED7"/>
                </a:solidFill>
                <a:latin typeface="Calibri"/>
              </a:rPr>
              <a:t>1/22/2015</a:t>
            </a:r>
            <a:endParaRPr lang="en-US" dirty="0">
              <a:solidFill>
                <a:srgbClr val="DEDED7"/>
              </a:solidFill>
              <a:latin typeface="Calibri"/>
            </a:endParaRPr>
          </a:p>
        </p:txBody>
      </p:sp>
      <p:sp>
        <p:nvSpPr>
          <p:cNvPr id="5" name="Footer Placeholder 4"/>
          <p:cNvSpPr>
            <a:spLocks noGrp="1"/>
          </p:cNvSpPr>
          <p:nvPr>
            <p:ph type="ftr" sz="quarter" idx="11"/>
          </p:nvPr>
        </p:nvSpPr>
        <p:spPr/>
        <p:txBody>
          <a:bodyPr/>
          <a:lstStyle/>
          <a:p>
            <a:r>
              <a:rPr lang="en-US" dirty="0" smtClean="0">
                <a:solidFill>
                  <a:srgbClr val="DEDED7"/>
                </a:solidFill>
                <a:latin typeface="Calibri"/>
              </a:rPr>
              <a:t>EOL External Advisory Committee</a:t>
            </a:r>
            <a:endParaRPr lang="en-US" dirty="0">
              <a:solidFill>
                <a:srgbClr val="DEDED7"/>
              </a:solidFill>
              <a:latin typeface="Calibri"/>
            </a:endParaRPr>
          </a:p>
        </p:txBody>
      </p:sp>
      <p:sp>
        <p:nvSpPr>
          <p:cNvPr id="6" name="Slide Number Placeholder 5"/>
          <p:cNvSpPr>
            <a:spLocks noGrp="1"/>
          </p:cNvSpPr>
          <p:nvPr>
            <p:ph type="sldNum" sz="quarter" idx="12"/>
          </p:nvPr>
        </p:nvSpPr>
        <p:spPr/>
        <p:txBody>
          <a:bodyPr/>
          <a:lstStyle/>
          <a:p>
            <a:fld id="{CB543AD1-6EB6-8547-A1FD-D85F71754600}"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82406679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B543AD1-6EB6-8547-A1FD-D85F71754600}"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42751558"/>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4" name="Date Placeholder 3"/>
          <p:cNvSpPr txBox="1">
            <a:spLocks/>
          </p:cNvSpPr>
          <p:nvPr userDrawn="1"/>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DEDED7"/>
                </a:solidFill>
                <a:latin typeface="Calibri"/>
              </a:rPr>
              <a:t>1/22/2015</a:t>
            </a:r>
            <a:endParaRPr lang="en-US" dirty="0">
              <a:solidFill>
                <a:srgbClr val="DEDED7"/>
              </a:solidFill>
              <a:latin typeface="Calibri"/>
            </a:endParaRPr>
          </a:p>
        </p:txBody>
      </p:sp>
      <p:sp>
        <p:nvSpPr>
          <p:cNvPr id="1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43AD1-6EB6-8547-A1FD-D85F71754600}" type="slidenum">
              <a:rPr lang="en-US" smtClean="0">
                <a:latin typeface="Calibri"/>
              </a:rPr>
              <a:pPr/>
              <a:t>‹#›</a:t>
            </a:fld>
            <a:endParaRPr lang="en-US">
              <a:latin typeface="Calibri"/>
            </a:endParaRPr>
          </a:p>
        </p:txBody>
      </p:sp>
      <p:sp>
        <p:nvSpPr>
          <p:cNvPr id="17" name="Footer Placeholder 4"/>
          <p:cNvSpPr>
            <a:spLocks noGrp="1"/>
          </p:cNvSpPr>
          <p:nvPr>
            <p:ph type="ftr" sz="quarter" idx="11"/>
          </p:nvPr>
        </p:nvSpPr>
        <p:spPr>
          <a:xfrm rot="16200000">
            <a:off x="7586910" y="4048760"/>
            <a:ext cx="2367281" cy="365760"/>
          </a:xfrm>
        </p:spPr>
        <p:txBody>
          <a:bodyPr/>
          <a:lstStyle/>
          <a:p>
            <a:r>
              <a:rPr lang="en-US" dirty="0" smtClean="0">
                <a:solidFill>
                  <a:srgbClr val="DEDED7"/>
                </a:solidFill>
                <a:latin typeface="Calibri"/>
              </a:rPr>
              <a:t>EOL External Advisory Committee</a:t>
            </a:r>
            <a:endParaRPr lang="en-US" dirty="0">
              <a:solidFill>
                <a:srgbClr val="DEDED7"/>
              </a:solidFill>
              <a:latin typeface="Calibri"/>
            </a:endParaRPr>
          </a:p>
        </p:txBody>
      </p:sp>
    </p:spTree>
    <p:extLst>
      <p:ext uri="{BB962C8B-B14F-4D97-AF65-F5344CB8AC3E}">
        <p14:creationId xmlns:p14="http://schemas.microsoft.com/office/powerpoint/2010/main" val="2132725637"/>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4"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DEDED7"/>
                </a:solidFill>
                <a:latin typeface="Calibri"/>
              </a:rPr>
              <a:t>EOL External Advisory Committee</a:t>
            </a:r>
            <a:endParaRPr lang="en-US" dirty="0">
              <a:solidFill>
                <a:srgbClr val="DEDED7"/>
              </a:solidFill>
              <a:latin typeface="Calibri"/>
            </a:endParaRPr>
          </a:p>
        </p:txBody>
      </p:sp>
      <p:sp>
        <p:nvSpPr>
          <p:cNvPr id="17" name="Rectangle 16"/>
          <p:cNvSpPr/>
          <p:nvPr userDrawn="1"/>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8"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sp>
        <p:nvSpPr>
          <p:cNvPr id="22"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r>
              <a:rPr lang="en-US" dirty="0" smtClean="0">
                <a:solidFill>
                  <a:srgbClr val="DEDED7"/>
                </a:solidFill>
                <a:latin typeface="Calibri"/>
              </a:rPr>
              <a:t>EOL External Advisory Committee</a:t>
            </a:r>
            <a:endParaRPr lang="en-US" dirty="0">
              <a:solidFill>
                <a:srgbClr val="DEDED7"/>
              </a:solidFill>
              <a:latin typeface="Calibri"/>
            </a:endParaRPr>
          </a:p>
        </p:txBody>
      </p:sp>
      <p:sp>
        <p:nvSpPr>
          <p:cNvPr id="23"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r>
              <a:rPr lang="en-US" dirty="0" smtClean="0">
                <a:solidFill>
                  <a:srgbClr val="DEDED7"/>
                </a:solidFill>
                <a:latin typeface="Calibri"/>
              </a:rPr>
              <a:t>1/22/2015</a:t>
            </a:r>
          </a:p>
        </p:txBody>
      </p:sp>
      <p:sp>
        <p:nvSpPr>
          <p:cNvPr id="27" name="Rectangle 26"/>
          <p:cNvSpPr/>
          <p:nvPr userDrawn="1"/>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8" name="Rectangle 27"/>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9"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EOL External Advisory Committee</a:t>
            </a:r>
            <a:endParaRPr lang="en-US" dirty="0">
              <a:solidFill>
                <a:srgbClr val="DEDED7"/>
              </a:solidFill>
              <a:latin typeface="Calibri"/>
            </a:endParaRPr>
          </a:p>
        </p:txBody>
      </p:sp>
      <p:sp>
        <p:nvSpPr>
          <p:cNvPr id="30" name="Date Placeholder 3"/>
          <p:cNvSpPr txBox="1">
            <a:spLocks/>
          </p:cNvSpPr>
          <p:nvPr userDrawn="1"/>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1/22/2015</a:t>
            </a:r>
            <a:endParaRPr lang="en-US" dirty="0" smtClean="0">
              <a:solidFill>
                <a:srgbClr val="DEDED7"/>
              </a:solidFill>
              <a:latin typeface="Calibri"/>
            </a:endParaRPr>
          </a:p>
        </p:txBody>
      </p:sp>
      <p:pic>
        <p:nvPicPr>
          <p:cNvPr id="31" name="Picture 30"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
        <p:nvSpPr>
          <p:cNvPr id="32" name="Slide Number Placeholder 5"/>
          <p:cNvSpPr txBox="1">
            <a:spLocks/>
          </p:cNvSpPr>
          <p:nvPr userDrawn="1"/>
        </p:nvSpPr>
        <p:spPr>
          <a:xfrm>
            <a:off x="8531788" y="5654976"/>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Tree>
    <p:extLst>
      <p:ext uri="{BB962C8B-B14F-4D97-AF65-F5344CB8AC3E}">
        <p14:creationId xmlns:p14="http://schemas.microsoft.com/office/powerpoint/2010/main" val="3206212271"/>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4" name="Rectangle 13"/>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
        <p:nvSpPr>
          <p:cNvPr id="17"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EOL External Advisory Committee</a:t>
            </a:r>
            <a:endParaRPr lang="en-US" dirty="0">
              <a:solidFill>
                <a:srgbClr val="DEDED7"/>
              </a:solidFill>
              <a:latin typeface="Calibri"/>
            </a:endParaRPr>
          </a:p>
        </p:txBody>
      </p:sp>
      <p:sp>
        <p:nvSpPr>
          <p:cNvPr id="18" name="Date Placeholder 3"/>
          <p:cNvSpPr txBox="1">
            <a:spLocks/>
          </p:cNvSpPr>
          <p:nvPr userDrawn="1"/>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1/22/2015</a:t>
            </a:r>
            <a:endParaRPr lang="en-US" dirty="0" smtClean="0">
              <a:solidFill>
                <a:srgbClr val="DEDED7"/>
              </a:solidFill>
              <a:latin typeface="Calibri"/>
            </a:endParaRPr>
          </a:p>
        </p:txBody>
      </p:sp>
      <p:pic>
        <p:nvPicPr>
          <p:cNvPr id="22" name="Picture 21"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4147978644"/>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dirty="0" smtClean="0">
                <a:solidFill>
                  <a:prstClr val="black">
                    <a:tint val="75000"/>
                  </a:prstClr>
                </a:solidFill>
                <a:latin typeface="Calibri"/>
              </a:rPr>
              <a:t>1/22/2015</a:t>
            </a:r>
            <a:endParaRPr lang="en-US" dirty="0">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r>
              <a:rPr lang="en-US" dirty="0" smtClean="0">
                <a:solidFill>
                  <a:prstClr val="black">
                    <a:tint val="75000"/>
                  </a:prstClr>
                </a:solidFill>
                <a:latin typeface="Calibri"/>
              </a:rPr>
              <a:t>EOL External Advisory Committee</a:t>
            </a:r>
            <a:endParaRPr lang="en-US" dirty="0">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62AC574F-C227-5346-9CD3-B2D16D6647E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Rectangle 4"/>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
        <p:nvSpPr>
          <p:cNvPr id="7"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EOL External Advisory Committee</a:t>
            </a:r>
            <a:endParaRPr lang="en-US" dirty="0">
              <a:solidFill>
                <a:srgbClr val="DEDED7"/>
              </a:solidFill>
              <a:latin typeface="Calibri"/>
            </a:endParaRPr>
          </a:p>
        </p:txBody>
      </p:sp>
      <p:sp>
        <p:nvSpPr>
          <p:cNvPr id="8" name="Date Placeholder 3"/>
          <p:cNvSpPr txBox="1">
            <a:spLocks/>
          </p:cNvSpPr>
          <p:nvPr userDrawn="1"/>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1/22/2015</a:t>
            </a:r>
            <a:endParaRPr lang="en-US" dirty="0" smtClean="0">
              <a:solidFill>
                <a:srgbClr val="DEDED7"/>
              </a:solidFill>
              <a:latin typeface="Calibri"/>
            </a:endParaRPr>
          </a:p>
        </p:txBody>
      </p:sp>
      <p:pic>
        <p:nvPicPr>
          <p:cNvPr id="9" name="Picture 8"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1546333176"/>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8" name="Rectangle 7"/>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
        <p:nvSpPr>
          <p:cNvPr id="10"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EOL External Advisory Committee</a:t>
            </a:r>
            <a:endParaRPr lang="en-US" dirty="0">
              <a:solidFill>
                <a:srgbClr val="DEDED7"/>
              </a:solidFill>
              <a:latin typeface="Calibri"/>
            </a:endParaRPr>
          </a:p>
        </p:txBody>
      </p:sp>
      <p:sp>
        <p:nvSpPr>
          <p:cNvPr id="11" name="Date Placeholder 3"/>
          <p:cNvSpPr txBox="1">
            <a:spLocks/>
          </p:cNvSpPr>
          <p:nvPr userDrawn="1"/>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1/22/2015</a:t>
            </a:r>
            <a:endParaRPr lang="en-US" dirty="0" smtClean="0">
              <a:solidFill>
                <a:srgbClr val="DEDED7"/>
              </a:solidFill>
              <a:latin typeface="Calibri"/>
            </a:endParaRPr>
          </a:p>
        </p:txBody>
      </p:sp>
      <p:pic>
        <p:nvPicPr>
          <p:cNvPr id="12" name="Picture 11"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2685011448"/>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4" name="Rectangle 13"/>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
        <p:nvSpPr>
          <p:cNvPr id="17"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EOL External Advisory Committee</a:t>
            </a:r>
            <a:endParaRPr lang="en-US" dirty="0">
              <a:solidFill>
                <a:srgbClr val="DEDED7"/>
              </a:solidFill>
              <a:latin typeface="Calibri"/>
            </a:endParaRPr>
          </a:p>
        </p:txBody>
      </p:sp>
      <p:sp>
        <p:nvSpPr>
          <p:cNvPr id="18" name="Date Placeholder 3"/>
          <p:cNvSpPr txBox="1">
            <a:spLocks/>
          </p:cNvSpPr>
          <p:nvPr userDrawn="1"/>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1/22/2015</a:t>
            </a:r>
            <a:endParaRPr lang="en-US" dirty="0" smtClean="0">
              <a:solidFill>
                <a:srgbClr val="DEDED7"/>
              </a:solidFill>
              <a:latin typeface="Calibri"/>
            </a:endParaRPr>
          </a:p>
        </p:txBody>
      </p:sp>
      <p:pic>
        <p:nvPicPr>
          <p:cNvPr id="22" name="Picture 21"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4111578487"/>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Rectangle 7"/>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
        <p:nvSpPr>
          <p:cNvPr id="10"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EOL External Advisory Committee</a:t>
            </a:r>
            <a:endParaRPr lang="en-US" dirty="0">
              <a:solidFill>
                <a:srgbClr val="DEDED7"/>
              </a:solidFill>
              <a:latin typeface="Calibri"/>
            </a:endParaRPr>
          </a:p>
        </p:txBody>
      </p:sp>
      <p:sp>
        <p:nvSpPr>
          <p:cNvPr id="11" name="Date Placeholder 3"/>
          <p:cNvSpPr txBox="1">
            <a:spLocks/>
          </p:cNvSpPr>
          <p:nvPr userDrawn="1"/>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mtClean="0">
                <a:solidFill>
                  <a:srgbClr val="DEDED7"/>
                </a:solidFill>
                <a:latin typeface="Calibri"/>
              </a:rPr>
              <a:t>1/22/2015</a:t>
            </a:r>
            <a:endParaRPr lang="en-US" dirty="0" smtClean="0">
              <a:solidFill>
                <a:srgbClr val="DEDED7"/>
              </a:solidFill>
              <a:latin typeface="Calibri"/>
            </a:endParaRPr>
          </a:p>
        </p:txBody>
      </p:sp>
      <p:pic>
        <p:nvPicPr>
          <p:cNvPr id="12" name="Picture 11"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1487970120"/>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Rectangle 10"/>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sp>
        <p:nvSpPr>
          <p:cNvPr id="13"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r>
              <a:rPr lang="en-US" dirty="0" smtClean="0">
                <a:solidFill>
                  <a:srgbClr val="DEDED7"/>
                </a:solidFill>
                <a:latin typeface="Calibri"/>
              </a:rPr>
              <a:t>EOL External Advisory Committee</a:t>
            </a:r>
            <a:endParaRPr lang="en-US" dirty="0">
              <a:solidFill>
                <a:srgbClr val="DEDED7"/>
              </a:solidFill>
              <a:latin typeface="Calibri"/>
            </a:endParaRPr>
          </a:p>
        </p:txBody>
      </p:sp>
      <p:sp>
        <p:nvSpPr>
          <p:cNvPr id="1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r>
              <a:rPr lang="en-US" dirty="0" smtClean="0">
                <a:solidFill>
                  <a:srgbClr val="DEDED7"/>
                </a:solidFill>
                <a:latin typeface="Calibri"/>
              </a:rPr>
              <a:t>1/22/2015</a:t>
            </a:r>
          </a:p>
        </p:txBody>
      </p:sp>
      <p:pic>
        <p:nvPicPr>
          <p:cNvPr id="15" name="Picture 14"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298602383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354" y="1643449"/>
            <a:ext cx="4203721" cy="47516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37066" y="608079"/>
            <a:ext cx="8909222" cy="948875"/>
          </a:xfrm>
        </p:spPr>
        <p:txBody>
          <a:bodyPr>
            <a:normAutofit/>
          </a:bodyPr>
          <a:lstStyle>
            <a:lvl1pPr algn="l">
              <a:defRPr sz="3600">
                <a:solidFill>
                  <a:schemeClr val="tx1"/>
                </a:solidFill>
                <a:latin typeface="Arial Narrow" pitchFamily="34" charset="0"/>
              </a:defRPr>
            </a:lvl1pPr>
          </a:lstStyle>
          <a:p>
            <a:r>
              <a:rPr lang="en-US" smtClean="0"/>
              <a:t>Click to edit Master title style</a:t>
            </a:r>
            <a:endParaRPr lang="en-US" dirty="0"/>
          </a:p>
        </p:txBody>
      </p:sp>
      <p:sp>
        <p:nvSpPr>
          <p:cNvPr id="19" name="Text Placeholder 17"/>
          <p:cNvSpPr>
            <a:spLocks noGrp="1"/>
          </p:cNvSpPr>
          <p:nvPr>
            <p:ph type="body" sz="quarter" idx="14"/>
          </p:nvPr>
        </p:nvSpPr>
        <p:spPr>
          <a:xfrm>
            <a:off x="5885606" y="16473"/>
            <a:ext cx="3402013" cy="604838"/>
          </a:xfrm>
          <a:prstGeom prst="rect">
            <a:avLst/>
          </a:prstGeom>
        </p:spPr>
        <p:txBody>
          <a:bodyPr>
            <a:noAutofit/>
          </a:bodyPr>
          <a:lstStyle>
            <a:lvl1pPr marL="111125" indent="-111125">
              <a:spcBef>
                <a:spcPts val="0"/>
              </a:spcBef>
              <a:buFont typeface="+mj-lt"/>
              <a:buAutoNum type="arabicPeriod"/>
              <a:defRPr sz="800">
                <a:solidFill>
                  <a:schemeClr val="bg2">
                    <a:lumMod val="90000"/>
                  </a:schemeClr>
                </a:solidFill>
                <a:latin typeface="Arial Narrow" pitchFamily="34" charset="0"/>
              </a:defRPr>
            </a:lvl1pPr>
            <a:lvl2pPr marL="111125" indent="-111125">
              <a:spcBef>
                <a:spcPts val="0"/>
              </a:spcBef>
              <a:buFont typeface="+mj-lt"/>
              <a:buAutoNum type="arabicPeriod"/>
              <a:defRPr sz="800">
                <a:solidFill>
                  <a:schemeClr val="bg2">
                    <a:lumMod val="90000"/>
                  </a:schemeClr>
                </a:solidFill>
                <a:latin typeface="Arial Narrow" pitchFamily="34" charset="0"/>
              </a:defRPr>
            </a:lvl2pPr>
            <a:lvl3pPr marL="111125" indent="-111125">
              <a:spcBef>
                <a:spcPts val="0"/>
              </a:spcBef>
              <a:buFont typeface="+mj-lt"/>
              <a:buAutoNum type="arabicPeriod"/>
              <a:defRPr sz="800">
                <a:solidFill>
                  <a:schemeClr val="bg2">
                    <a:lumMod val="90000"/>
                  </a:schemeClr>
                </a:solidFill>
                <a:latin typeface="Arial Narrow" pitchFamily="34" charset="0"/>
              </a:defRPr>
            </a:lvl3pPr>
            <a:lvl4pPr marL="111125" indent="-111125">
              <a:spcBef>
                <a:spcPts val="0"/>
              </a:spcBef>
              <a:buFont typeface="+mj-lt"/>
              <a:buAutoNum type="arabicPeriod"/>
              <a:defRPr sz="800">
                <a:solidFill>
                  <a:schemeClr val="bg2">
                    <a:lumMod val="90000"/>
                  </a:schemeClr>
                </a:solidFill>
                <a:latin typeface="Arial Narrow" pitchFamily="34" charset="0"/>
              </a:defRPr>
            </a:lvl4pPr>
            <a:lvl5pPr marL="111125" indent="-111125">
              <a:spcBef>
                <a:spcPts val="0"/>
              </a:spcBef>
              <a:buFont typeface="+mj-lt"/>
              <a:buAutoNum type="arabicPeriod"/>
              <a:defRPr sz="800">
                <a:solidFill>
                  <a:schemeClr val="bg2">
                    <a:lumMod val="90000"/>
                  </a:schemeClr>
                </a:solidFill>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5"/>
          </p:nvPr>
        </p:nvSpPr>
        <p:spPr>
          <a:xfrm>
            <a:off x="8415338" y="6492875"/>
            <a:ext cx="728662" cy="365125"/>
          </a:xfrm>
          <a:prstGeom prst="rect">
            <a:avLst/>
          </a:prstGeom>
        </p:spPr>
        <p:txBody>
          <a:bodyPr/>
          <a:lstStyle>
            <a:lvl1pPr>
              <a:defRPr/>
            </a:lvl1pPr>
          </a:lstStyle>
          <a:p>
            <a:pPr>
              <a:defRPr/>
            </a:pPr>
            <a:r>
              <a:rPr lang="en-US" smtClean="0">
                <a:solidFill>
                  <a:prstClr val="black">
                    <a:tint val="75000"/>
                  </a:prstClr>
                </a:solidFill>
                <a:latin typeface="Calibri"/>
              </a:rPr>
              <a:t>EOL EAC January 2015</a:t>
            </a:r>
            <a:endParaRPr lang="en-US">
              <a:solidFill>
                <a:prstClr val="black">
                  <a:tint val="75000"/>
                </a:prstClr>
              </a:solidFill>
              <a:latin typeface="Calibri"/>
            </a:endParaRPr>
          </a:p>
        </p:txBody>
      </p:sp>
      <p:sp>
        <p:nvSpPr>
          <p:cNvPr id="20" name="Date Placeholder 3"/>
          <p:cNvSpPr>
            <a:spLocks noGrp="1"/>
          </p:cNvSpPr>
          <p:nvPr>
            <p:ph type="dt" sz="half" idx="2"/>
          </p:nvPr>
        </p:nvSpPr>
        <p:spPr>
          <a:xfrm>
            <a:off x="184323" y="646138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ea typeface="+mn-ea"/>
                <a:cs typeface="+mn-cs"/>
              </a:defRPr>
            </a:lvl1pPr>
          </a:lstStyle>
          <a:p>
            <a:pPr>
              <a:defRPr/>
            </a:pPr>
            <a:endParaRPr lang="en-US">
              <a:solidFill>
                <a:prstClr val="black"/>
              </a:solidFill>
              <a:latin typeface="Calibri"/>
            </a:endParaRPr>
          </a:p>
        </p:txBody>
      </p:sp>
      <p:sp>
        <p:nvSpPr>
          <p:cNvPr id="21" name="Slide Number Placeholder 5"/>
          <p:cNvSpPr>
            <a:spLocks noGrp="1"/>
          </p:cNvSpPr>
          <p:nvPr>
            <p:ph type="sldNum" sz="quarter" idx="4"/>
          </p:nvPr>
        </p:nvSpPr>
        <p:spPr>
          <a:xfrm>
            <a:off x="3068772" y="646138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68441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Rectangle 5"/>
          <p:cNvSpPr/>
          <p:nvPr/>
        </p:nvSpPr>
        <p:spPr>
          <a:xfrm>
            <a:off x="5695950" y="6437313"/>
            <a:ext cx="3448050" cy="420687"/>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7" name="Rectangle 6"/>
          <p:cNvSpPr/>
          <p:nvPr/>
        </p:nvSpPr>
        <p:spPr>
          <a:xfrm>
            <a:off x="4439498" y="0"/>
            <a:ext cx="4704502" cy="70485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8" name="Rectangle 7"/>
          <p:cNvSpPr/>
          <p:nvPr/>
        </p:nvSpPr>
        <p:spPr>
          <a:xfrm>
            <a:off x="5708650" y="0"/>
            <a:ext cx="3448050" cy="666750"/>
          </a:xfrm>
          <a:prstGeom prst="rect">
            <a:avLst/>
          </a:prstGeom>
          <a:solidFill>
            <a:srgbClr val="4070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 name="Content Placeholder 2"/>
          <p:cNvSpPr>
            <a:spLocks noGrp="1"/>
          </p:cNvSpPr>
          <p:nvPr>
            <p:ph idx="1"/>
          </p:nvPr>
        </p:nvSpPr>
        <p:spPr>
          <a:xfrm>
            <a:off x="232354" y="1643449"/>
            <a:ext cx="4203721" cy="47516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37066" y="608079"/>
            <a:ext cx="8909222" cy="948875"/>
          </a:xfrm>
        </p:spPr>
        <p:txBody>
          <a:bodyPr>
            <a:normAutofit/>
          </a:bodyPr>
          <a:lstStyle>
            <a:lvl1pPr algn="l">
              <a:defRPr sz="3600">
                <a:solidFill>
                  <a:schemeClr val="tx1"/>
                </a:solidFill>
                <a:latin typeface="Arial Narrow" pitchFamily="34" charset="0"/>
              </a:defRPr>
            </a:lvl1pPr>
          </a:lstStyle>
          <a:p>
            <a:r>
              <a:rPr lang="en-US" smtClean="0"/>
              <a:t>Click to edit Master title style</a:t>
            </a:r>
            <a:endParaRPr lang="en-US" dirty="0"/>
          </a:p>
        </p:txBody>
      </p:sp>
      <p:sp>
        <p:nvSpPr>
          <p:cNvPr id="19" name="Text Placeholder 17"/>
          <p:cNvSpPr>
            <a:spLocks noGrp="1"/>
          </p:cNvSpPr>
          <p:nvPr>
            <p:ph type="body" sz="quarter" idx="14"/>
          </p:nvPr>
        </p:nvSpPr>
        <p:spPr>
          <a:xfrm>
            <a:off x="5885606" y="16473"/>
            <a:ext cx="3402013" cy="604838"/>
          </a:xfrm>
          <a:prstGeom prst="rect">
            <a:avLst/>
          </a:prstGeom>
        </p:spPr>
        <p:txBody>
          <a:bodyPr>
            <a:noAutofit/>
          </a:bodyPr>
          <a:lstStyle>
            <a:lvl1pPr marL="111125" indent="-111125">
              <a:spcBef>
                <a:spcPts val="0"/>
              </a:spcBef>
              <a:buFont typeface="+mj-lt"/>
              <a:buAutoNum type="arabicPeriod"/>
              <a:defRPr sz="800">
                <a:solidFill>
                  <a:schemeClr val="bg2">
                    <a:lumMod val="90000"/>
                  </a:schemeClr>
                </a:solidFill>
                <a:latin typeface="Arial Narrow" pitchFamily="34" charset="0"/>
              </a:defRPr>
            </a:lvl1pPr>
            <a:lvl2pPr marL="111125" indent="-111125">
              <a:spcBef>
                <a:spcPts val="0"/>
              </a:spcBef>
              <a:buFont typeface="+mj-lt"/>
              <a:buAutoNum type="arabicPeriod"/>
              <a:defRPr sz="800">
                <a:solidFill>
                  <a:schemeClr val="bg2">
                    <a:lumMod val="90000"/>
                  </a:schemeClr>
                </a:solidFill>
                <a:latin typeface="Arial Narrow" pitchFamily="34" charset="0"/>
              </a:defRPr>
            </a:lvl2pPr>
            <a:lvl3pPr marL="111125" indent="-111125">
              <a:spcBef>
                <a:spcPts val="0"/>
              </a:spcBef>
              <a:buFont typeface="+mj-lt"/>
              <a:buAutoNum type="arabicPeriod"/>
              <a:defRPr sz="800">
                <a:solidFill>
                  <a:schemeClr val="bg2">
                    <a:lumMod val="90000"/>
                  </a:schemeClr>
                </a:solidFill>
                <a:latin typeface="Arial Narrow" pitchFamily="34" charset="0"/>
              </a:defRPr>
            </a:lvl3pPr>
            <a:lvl4pPr marL="111125" indent="-111125">
              <a:spcBef>
                <a:spcPts val="0"/>
              </a:spcBef>
              <a:buFont typeface="+mj-lt"/>
              <a:buAutoNum type="arabicPeriod"/>
              <a:defRPr sz="800">
                <a:solidFill>
                  <a:schemeClr val="bg2">
                    <a:lumMod val="90000"/>
                  </a:schemeClr>
                </a:solidFill>
                <a:latin typeface="Arial Narrow" pitchFamily="34" charset="0"/>
              </a:defRPr>
            </a:lvl4pPr>
            <a:lvl5pPr marL="111125" indent="-111125">
              <a:spcBef>
                <a:spcPts val="0"/>
              </a:spcBef>
              <a:buFont typeface="+mj-lt"/>
              <a:buAutoNum type="arabicPeriod"/>
              <a:defRPr sz="800">
                <a:solidFill>
                  <a:schemeClr val="bg2">
                    <a:lumMod val="90000"/>
                  </a:schemeClr>
                </a:solidFill>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5"/>
          </p:nvPr>
        </p:nvSpPr>
        <p:spPr>
          <a:xfrm>
            <a:off x="8415338" y="6492875"/>
            <a:ext cx="728662" cy="365125"/>
          </a:xfrm>
          <a:prstGeom prst="rect">
            <a:avLst/>
          </a:prstGeom>
        </p:spPr>
        <p:txBody>
          <a:bodyPr/>
          <a:lstStyle>
            <a:lvl1pPr>
              <a:defRPr/>
            </a:lvl1pPr>
          </a:lstStyle>
          <a:p>
            <a:pPr>
              <a:defRPr/>
            </a:pPr>
            <a:endParaRPr lang="en-US">
              <a:solidFill>
                <a:prstClr val="black"/>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42" y="79627"/>
            <a:ext cx="1763202" cy="66560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184" y="104962"/>
            <a:ext cx="545005" cy="548288"/>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936" y="83970"/>
            <a:ext cx="836815" cy="706423"/>
          </a:xfrm>
          <a:prstGeom prst="rect">
            <a:avLst/>
          </a:prstGeom>
        </p:spPr>
      </p:pic>
      <p:sp>
        <p:nvSpPr>
          <p:cNvPr id="20" name="Date Placeholder 3"/>
          <p:cNvSpPr>
            <a:spLocks noGrp="1"/>
          </p:cNvSpPr>
          <p:nvPr>
            <p:ph type="dt" sz="half" idx="2"/>
          </p:nvPr>
        </p:nvSpPr>
        <p:spPr>
          <a:xfrm>
            <a:off x="184323" y="646138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ea typeface="+mn-ea"/>
                <a:cs typeface="+mn-cs"/>
              </a:defRPr>
            </a:lvl1pPr>
          </a:lstStyle>
          <a:p>
            <a:pPr>
              <a:defRPr/>
            </a:pPr>
            <a:endParaRPr lang="en-US">
              <a:solidFill>
                <a:prstClr val="black"/>
              </a:solidFill>
              <a:latin typeface="Calibri"/>
            </a:endParaRPr>
          </a:p>
        </p:txBody>
      </p:sp>
      <p:sp>
        <p:nvSpPr>
          <p:cNvPr id="21" name="Slide Number Placeholder 5"/>
          <p:cNvSpPr>
            <a:spLocks noGrp="1"/>
          </p:cNvSpPr>
          <p:nvPr>
            <p:ph type="sldNum" sz="quarter" idx="4"/>
          </p:nvPr>
        </p:nvSpPr>
        <p:spPr>
          <a:xfrm>
            <a:off x="3068772" y="646138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5548211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16876462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B543AD1-6EB6-8547-A1FD-D85F71754600}"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63109143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43AD1-6EB6-8547-A1FD-D85F71754600}"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327822750"/>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4" name="Footer Placeholder 4"/>
          <p:cNvSpPr txBox="1">
            <a:spLocks/>
          </p:cNvSpPr>
          <p:nvPr userDrawn="1"/>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DEDED7"/>
                </a:solidFill>
                <a:latin typeface="Calibri"/>
              </a:rPr>
              <a:t>EOL External Advisory Committee</a:t>
            </a:r>
            <a:endParaRPr lang="en-US" dirty="0">
              <a:solidFill>
                <a:srgbClr val="DEDED7"/>
              </a:solidFill>
              <a:latin typeface="Calibri"/>
            </a:endParaRPr>
          </a:p>
        </p:txBody>
      </p:sp>
      <p:sp>
        <p:nvSpPr>
          <p:cNvPr id="17" name="Rectangle 16"/>
          <p:cNvSpPr/>
          <p:nvPr userDrawn="1"/>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8"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sp>
        <p:nvSpPr>
          <p:cNvPr id="22"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r>
              <a:rPr lang="en-US" dirty="0" smtClean="0">
                <a:solidFill>
                  <a:srgbClr val="DEDED7"/>
                </a:solidFill>
                <a:latin typeface="Calibri"/>
              </a:rPr>
              <a:t>EOL External Advisory Committee</a:t>
            </a:r>
            <a:endParaRPr lang="en-US" dirty="0">
              <a:solidFill>
                <a:srgbClr val="DEDED7"/>
              </a:solidFill>
              <a:latin typeface="Calibri"/>
            </a:endParaRPr>
          </a:p>
        </p:txBody>
      </p:sp>
      <p:sp>
        <p:nvSpPr>
          <p:cNvPr id="23"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r>
              <a:rPr lang="en-US" dirty="0" smtClean="0">
                <a:solidFill>
                  <a:srgbClr val="DEDED7"/>
                </a:solidFill>
                <a:latin typeface="Calibri"/>
              </a:rPr>
              <a:t>1/22/2015</a:t>
            </a:r>
          </a:p>
        </p:txBody>
      </p:sp>
      <p:sp>
        <p:nvSpPr>
          <p:cNvPr id="27" name="Rectangle 26"/>
          <p:cNvSpPr/>
          <p:nvPr userDrawn="1"/>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8" name="Rectangle 27"/>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1" name="Picture 30"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
        <p:nvSpPr>
          <p:cNvPr id="32" name="Slide Number Placeholder 5"/>
          <p:cNvSpPr txBox="1">
            <a:spLocks/>
          </p:cNvSpPr>
          <p:nvPr userDrawn="1"/>
        </p:nvSpPr>
        <p:spPr>
          <a:xfrm>
            <a:off x="8531788" y="5654976"/>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spTree>
    <p:extLst>
      <p:ext uri="{BB962C8B-B14F-4D97-AF65-F5344CB8AC3E}">
        <p14:creationId xmlns:p14="http://schemas.microsoft.com/office/powerpoint/2010/main" val="132448281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fld id="{62AC574F-C227-5346-9CD3-B2D16D6647E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Rectangle 4"/>
          <p:cNvSpPr/>
          <p:nvPr userDrawn="1"/>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txBox="1">
            <a:spLocks/>
          </p:cNvSpPr>
          <p:nvPr userDrawn="1"/>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BFEBEB0A-9E3D-4B14-9782-E2AE3DA60D96}" type="slidenum">
              <a:rPr lang="en-US" smtClean="0">
                <a:latin typeface="Calibri"/>
              </a:rPr>
              <a:pPr defTabSz="914400"/>
              <a:t>‹#›</a:t>
            </a:fld>
            <a:endParaRPr lang="en-US" dirty="0">
              <a:latin typeface="Calibri"/>
            </a:endParaRPr>
          </a:p>
        </p:txBody>
      </p:sp>
      <p:pic>
        <p:nvPicPr>
          <p:cNvPr id="9" name="Picture 8" descr="EOL_Globe.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389379631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theme" Target="../theme/theme2.xml"/><Relationship Id="rId8" Type="http://schemas.openxmlformats.org/officeDocument/2006/relationships/image" Target="../media/image2.gif"/><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theme" Target="../theme/theme3.xml"/><Relationship Id="rId9" Type="http://schemas.openxmlformats.org/officeDocument/2006/relationships/image" Target="../media/image2.gif"/><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2.gif"/><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7" name="Rectangle 6"/>
          <p:cNvSpPr/>
          <p:nvPr/>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pic>
        <p:nvPicPr>
          <p:cNvPr id="12" name="Picture 11" descr="EOL_Globe.gif"/>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4224963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8" r:id="rId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7" name="Rectangle 6"/>
          <p:cNvSpPr/>
          <p:nvPr/>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pic>
        <p:nvPicPr>
          <p:cNvPr id="12" name="Picture 11" descr="EOL_Globe.gif"/>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3337565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7" r:id="rId6"/>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7" name="Rectangle 6"/>
          <p:cNvSpPr/>
          <p:nvPr/>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pic>
        <p:nvPicPr>
          <p:cNvPr id="12" name="Picture 11" descr="EOL_Globe.gif"/>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161334107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5" r:id="rId6"/>
    <p:sldLayoutId id="2147483686" r:id="rId7"/>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7" name="Rectangle 6"/>
          <p:cNvSpPr/>
          <p:nvPr/>
        </p:nvSpPr>
        <p:spPr>
          <a:xfrm>
            <a:off x="8458200" y="0"/>
            <a:ext cx="6858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8458200" y="5486400"/>
            <a:ext cx="685800" cy="68580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BFEBEB0A-9E3D-4B14-9782-E2AE3DA60D96}" type="slidenum">
              <a:rPr lang="en-US" smtClean="0">
                <a:latin typeface="Calibri"/>
              </a:rPr>
              <a:pPr defTabSz="914400"/>
              <a:t>‹#›</a:t>
            </a:fld>
            <a:endParaRPr lang="en-US" dirty="0">
              <a:latin typeface="Calibri"/>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r>
              <a:rPr lang="en-US" dirty="0" smtClean="0">
                <a:solidFill>
                  <a:srgbClr val="DEDED7"/>
                </a:solidFill>
                <a:latin typeface="Calibri"/>
              </a:rPr>
              <a:t>EOL External Advisory Committee</a:t>
            </a:r>
            <a:endParaRPr lang="en-US" dirty="0">
              <a:solidFill>
                <a:srgbClr val="DEDED7"/>
              </a:solidFill>
              <a:latin typeface="Calibri"/>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r>
              <a:rPr lang="en-US" dirty="0" smtClean="0">
                <a:solidFill>
                  <a:srgbClr val="DEDED7"/>
                </a:solidFill>
                <a:latin typeface="Calibri"/>
              </a:rPr>
              <a:t>1/22/2015</a:t>
            </a:r>
          </a:p>
        </p:txBody>
      </p:sp>
      <p:pic>
        <p:nvPicPr>
          <p:cNvPr id="12" name="Picture 11" descr="EOL_Globe.gif"/>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73035" y="264456"/>
            <a:ext cx="657161" cy="653510"/>
          </a:xfrm>
          <a:prstGeom prst="rect">
            <a:avLst/>
          </a:prstGeom>
        </p:spPr>
      </p:pic>
    </p:spTree>
    <p:extLst>
      <p:ext uri="{BB962C8B-B14F-4D97-AF65-F5344CB8AC3E}">
        <p14:creationId xmlns:p14="http://schemas.microsoft.com/office/powerpoint/2010/main" val="28309503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20.png"/><Relationship Id="rId1" Type="http://schemas.microsoft.com/office/2007/relationships/media" Target="../media/media2.mp4"/><Relationship Id="rId2" Type="http://schemas.openxmlformats.org/officeDocument/2006/relationships/video" Target="../media/media2.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9.png"/><Relationship Id="rId1" Type="http://schemas.microsoft.com/office/2007/relationships/media" Target="../media/media1.gif"/><Relationship Id="rId2" Type="http://schemas.openxmlformats.org/officeDocument/2006/relationships/video" Target="../media/media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8454467" cy="6857999"/>
          </a:xfrm>
          <a:prstGeom prst="rect">
            <a:avLst/>
          </a:prstGeom>
          <a:blipFill rotWithShape="1">
            <a:blip r:embed="rId2">
              <a:alphaModFix amt="20000"/>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Title 2"/>
          <p:cNvSpPr txBox="1">
            <a:spLocks/>
          </p:cNvSpPr>
          <p:nvPr/>
        </p:nvSpPr>
        <p:spPr>
          <a:xfrm>
            <a:off x="4204" y="151871"/>
            <a:ext cx="8450263" cy="259397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4400" dirty="0" smtClean="0">
                <a:solidFill>
                  <a:srgbClr val="2D2F2B"/>
                </a:solidFill>
                <a:latin typeface="Arial"/>
                <a:cs typeface="Arial"/>
              </a:rPr>
              <a:t>Airborne Phased Array Radar (APAR)</a:t>
            </a:r>
            <a:br>
              <a:rPr lang="en-US" sz="4400" dirty="0" smtClean="0">
                <a:solidFill>
                  <a:srgbClr val="2D2F2B"/>
                </a:solidFill>
                <a:latin typeface="Arial"/>
                <a:cs typeface="Arial"/>
              </a:rPr>
            </a:br>
            <a:endParaRPr lang="en-US" sz="2800" dirty="0">
              <a:solidFill>
                <a:srgbClr val="2D2F2B"/>
              </a:solidFill>
              <a:latin typeface="Arial"/>
              <a:cs typeface="Arial"/>
            </a:endParaRPr>
          </a:p>
        </p:txBody>
      </p:sp>
      <p:sp>
        <p:nvSpPr>
          <p:cNvPr id="21" name="Content Placeholder 1"/>
          <p:cNvSpPr txBox="1">
            <a:spLocks/>
          </p:cNvSpPr>
          <p:nvPr/>
        </p:nvSpPr>
        <p:spPr>
          <a:xfrm>
            <a:off x="0" y="4543568"/>
            <a:ext cx="8454467" cy="2127274"/>
          </a:xfrm>
          <a:prstGeom prst="rect">
            <a:avLst/>
          </a:prstGeom>
          <a:noFill/>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gn="ctr">
              <a:spcBef>
                <a:spcPts val="300"/>
              </a:spcBef>
              <a:buClr>
                <a:prstClr val="black">
                  <a:lumMod val="50000"/>
                  <a:lumOff val="50000"/>
                </a:prstClr>
              </a:buClr>
              <a:buSzPct val="70000"/>
              <a:buFont typeface="Arial" pitchFamily="34" charset="0"/>
              <a:buNone/>
            </a:pPr>
            <a:r>
              <a:rPr lang="en-US" dirty="0" smtClean="0">
                <a:solidFill>
                  <a:prstClr val="black"/>
                </a:solidFill>
                <a:latin typeface="Arial"/>
                <a:cs typeface="Arial"/>
              </a:rPr>
              <a:t>NCAR Earth Observing Laboratory</a:t>
            </a:r>
          </a:p>
          <a:p>
            <a:pPr marL="0" indent="0" algn="ctr">
              <a:spcBef>
                <a:spcPts val="300"/>
              </a:spcBef>
              <a:buClr>
                <a:prstClr val="black">
                  <a:lumMod val="50000"/>
                  <a:lumOff val="50000"/>
                </a:prstClr>
              </a:buClr>
              <a:buSzPct val="70000"/>
              <a:buFont typeface="Arial" pitchFamily="34" charset="0"/>
              <a:buNone/>
            </a:pPr>
            <a:r>
              <a:rPr lang="en-US" dirty="0" smtClean="0">
                <a:solidFill>
                  <a:prstClr val="black"/>
                </a:solidFill>
                <a:latin typeface="Arial"/>
                <a:cs typeface="Arial"/>
              </a:rPr>
              <a:t>APAR Team</a:t>
            </a:r>
          </a:p>
          <a:p>
            <a:pPr marL="0" indent="0" algn="ctr">
              <a:spcBef>
                <a:spcPts val="300"/>
              </a:spcBef>
              <a:buClr>
                <a:prstClr val="black">
                  <a:lumMod val="50000"/>
                  <a:lumOff val="50000"/>
                </a:prstClr>
              </a:buClr>
              <a:buSzPct val="70000"/>
              <a:buFont typeface="Arial" pitchFamily="34" charset="0"/>
              <a:buNone/>
            </a:pPr>
            <a:r>
              <a:rPr lang="en-US" dirty="0" smtClean="0">
                <a:solidFill>
                  <a:prstClr val="black"/>
                </a:solidFill>
                <a:latin typeface="Arial"/>
                <a:cs typeface="Arial"/>
              </a:rPr>
              <a:t>(Jim Moore Presenting</a:t>
            </a:r>
            <a:r>
              <a:rPr lang="en-US" dirty="0" smtClean="0">
                <a:solidFill>
                  <a:prstClr val="black"/>
                </a:solidFill>
                <a:latin typeface="Arial"/>
                <a:cs typeface="Arial"/>
              </a:rPr>
              <a:t>)</a:t>
            </a:r>
          </a:p>
          <a:p>
            <a:pPr marL="0" indent="0" algn="ctr">
              <a:spcBef>
                <a:spcPts val="300"/>
              </a:spcBef>
              <a:buClr>
                <a:prstClr val="black">
                  <a:lumMod val="50000"/>
                  <a:lumOff val="50000"/>
                </a:prstClr>
              </a:buClr>
              <a:buSzPct val="70000"/>
              <a:buFont typeface="Arial" pitchFamily="34" charset="0"/>
              <a:buNone/>
            </a:pPr>
            <a:r>
              <a:rPr lang="en-US" dirty="0" smtClean="0">
                <a:solidFill>
                  <a:prstClr val="black"/>
                </a:solidFill>
                <a:latin typeface="Arial"/>
                <a:cs typeface="Arial"/>
              </a:rPr>
              <a:t>2015 TCRF/IHC </a:t>
            </a:r>
            <a:endParaRPr lang="en-US" dirty="0" smtClean="0">
              <a:solidFill>
                <a:prstClr val="black"/>
              </a:solidFill>
              <a:latin typeface="Arial"/>
              <a:cs typeface="Arial"/>
            </a:endParaRPr>
          </a:p>
          <a:p>
            <a:pPr marL="0" indent="0" algn="ctr">
              <a:spcBef>
                <a:spcPts val="300"/>
              </a:spcBef>
              <a:buClr>
                <a:prstClr val="black">
                  <a:lumMod val="50000"/>
                  <a:lumOff val="50000"/>
                </a:prstClr>
              </a:buClr>
              <a:buSzPct val="70000"/>
              <a:buFont typeface="Arial" pitchFamily="34" charset="0"/>
              <a:buNone/>
            </a:pPr>
            <a:r>
              <a:rPr lang="en-US" dirty="0" smtClean="0">
                <a:solidFill>
                  <a:prstClr val="black"/>
                </a:solidFill>
                <a:latin typeface="Arial"/>
                <a:cs typeface="Arial"/>
              </a:rPr>
              <a:t>Jacksonville FL</a:t>
            </a:r>
            <a:endParaRPr lang="en-US" dirty="0">
              <a:solidFill>
                <a:prstClr val="black"/>
              </a:solidFill>
              <a:latin typeface="Arial"/>
              <a:cs typeface="Arial"/>
            </a:endParaRPr>
          </a:p>
        </p:txBody>
      </p:sp>
      <p:sp>
        <p:nvSpPr>
          <p:cNvPr id="2" name="TextBox 1"/>
          <p:cNvSpPr txBox="1"/>
          <p:nvPr/>
        </p:nvSpPr>
        <p:spPr>
          <a:xfrm>
            <a:off x="8596404" y="5631494"/>
            <a:ext cx="547596" cy="369332"/>
          </a:xfrm>
          <a:prstGeom prst="rect">
            <a:avLst/>
          </a:prstGeom>
          <a:noFill/>
        </p:spPr>
        <p:txBody>
          <a:bodyPr wrap="none" rtlCol="0">
            <a:spAutoFit/>
          </a:bodyPr>
          <a:lstStyle/>
          <a:p>
            <a:r>
              <a:rPr lang="en-US" dirty="0" smtClean="0">
                <a:solidFill>
                  <a:schemeClr val="bg1"/>
                </a:solidFill>
              </a:rPr>
              <a:t>[ 1 ]</a:t>
            </a:r>
            <a:endParaRPr lang="en-US" dirty="0">
              <a:solidFill>
                <a:schemeClr val="bg1"/>
              </a:solidFill>
            </a:endParaRPr>
          </a:p>
        </p:txBody>
      </p:sp>
    </p:spTree>
    <p:extLst>
      <p:ext uri="{BB962C8B-B14F-4D97-AF65-F5344CB8AC3E}">
        <p14:creationId xmlns:p14="http://schemas.microsoft.com/office/powerpoint/2010/main" val="1184657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130_APAR_composite_singlef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338514"/>
            <a:ext cx="8399566" cy="4784224"/>
          </a:xfrm>
          <a:prstGeom prst="rect">
            <a:avLst/>
          </a:prstGeom>
        </p:spPr>
      </p:pic>
      <p:sp>
        <p:nvSpPr>
          <p:cNvPr id="4" name="TextBox 3"/>
          <p:cNvSpPr txBox="1"/>
          <p:nvPr/>
        </p:nvSpPr>
        <p:spPr>
          <a:xfrm>
            <a:off x="74712" y="138186"/>
            <a:ext cx="8207453" cy="1200328"/>
          </a:xfrm>
          <a:prstGeom prst="rect">
            <a:avLst/>
          </a:prstGeom>
          <a:noFill/>
        </p:spPr>
        <p:txBody>
          <a:bodyPr wrap="square" rtlCol="0">
            <a:spAutoFit/>
          </a:bodyPr>
          <a:lstStyle/>
          <a:p>
            <a:pPr algn="ctr"/>
            <a:r>
              <a:rPr lang="en-US" sz="2400" dirty="0" smtClean="0"/>
              <a:t>Animation of APAR single forward angle as it appears coming from 3 of the 4 APAR array faces. Maximum radar range ~75km depending on attenuation at C-band</a:t>
            </a:r>
            <a:endParaRPr lang="en-US" sz="2400" dirty="0"/>
          </a:p>
        </p:txBody>
      </p:sp>
    </p:spTree>
    <p:extLst>
      <p:ext uri="{BB962C8B-B14F-4D97-AF65-F5344CB8AC3E}">
        <p14:creationId xmlns:p14="http://schemas.microsoft.com/office/powerpoint/2010/main" val="388675671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8742" y="1278382"/>
            <a:ext cx="8103124" cy="5205302"/>
          </a:xfrm>
          <a:prstGeom prst="rect">
            <a:avLst/>
          </a:prstGeom>
          <a:solidFill>
            <a:srgbClr val="DDCB96"/>
          </a:solidFill>
        </p:spPr>
        <p:txBody>
          <a:bodyPr>
            <a:normAutofit fontScale="62500" lnSpcReduction="20000"/>
          </a:bodyPr>
          <a:lstStyle/>
          <a:p>
            <a:r>
              <a:rPr lang="en-US" sz="2800" dirty="0" smtClean="0">
                <a:latin typeface="Arial"/>
                <a:cs typeface="Arial"/>
              </a:rPr>
              <a:t>EOL provided </a:t>
            </a:r>
            <a:r>
              <a:rPr lang="en-US" sz="2800" i="1" dirty="0">
                <a:latin typeface="Arial"/>
                <a:cs typeface="Arial"/>
              </a:rPr>
              <a:t>W</a:t>
            </a:r>
            <a:r>
              <a:rPr lang="en-US" sz="2800" i="1" dirty="0" smtClean="0">
                <a:latin typeface="Arial"/>
                <a:cs typeface="Arial"/>
              </a:rPr>
              <a:t>hite </a:t>
            </a:r>
            <a:r>
              <a:rPr lang="en-US" sz="2800" i="1" dirty="0">
                <a:latin typeface="Arial"/>
                <a:cs typeface="Arial"/>
              </a:rPr>
              <a:t>P</a:t>
            </a:r>
            <a:r>
              <a:rPr lang="en-US" sz="2800" i="1" dirty="0" smtClean="0">
                <a:latin typeface="Arial"/>
                <a:cs typeface="Arial"/>
              </a:rPr>
              <a:t>aper </a:t>
            </a:r>
            <a:r>
              <a:rPr lang="en-US" sz="2800" dirty="0" smtClean="0">
                <a:latin typeface="Arial"/>
                <a:cs typeface="Arial"/>
              </a:rPr>
              <a:t>to NSF in early 2014 for comment</a:t>
            </a:r>
          </a:p>
          <a:p>
            <a:r>
              <a:rPr lang="en-US" sz="2800" dirty="0" smtClean="0">
                <a:latin typeface="Arial"/>
                <a:cs typeface="Arial"/>
              </a:rPr>
              <a:t>Continue to seek community support for the development (Conferences,</a:t>
            </a:r>
          </a:p>
          <a:p>
            <a:pPr marL="114300" indent="0">
              <a:buNone/>
            </a:pPr>
            <a:r>
              <a:rPr lang="en-US" sz="2800" dirty="0" smtClean="0">
                <a:latin typeface="Arial"/>
                <a:cs typeface="Arial"/>
              </a:rPr>
              <a:t>	</a:t>
            </a:r>
            <a:r>
              <a:rPr lang="en-US" sz="2800" dirty="0" err="1" smtClean="0">
                <a:latin typeface="Arial"/>
                <a:cs typeface="Arial"/>
              </a:rPr>
              <a:t>Townhalls</a:t>
            </a:r>
            <a:r>
              <a:rPr lang="en-US" sz="2800" dirty="0" smtClean="0">
                <a:latin typeface="Arial"/>
                <a:cs typeface="Arial"/>
              </a:rPr>
              <a:t>, Articles)</a:t>
            </a:r>
          </a:p>
          <a:p>
            <a:r>
              <a:rPr lang="en-US" sz="2800" dirty="0" smtClean="0">
                <a:latin typeface="Arial"/>
                <a:cs typeface="Arial"/>
              </a:rPr>
              <a:t>Coordinate </a:t>
            </a:r>
            <a:r>
              <a:rPr lang="en-US" sz="2800" dirty="0">
                <a:latin typeface="Arial"/>
                <a:cs typeface="Arial"/>
              </a:rPr>
              <a:t>p</a:t>
            </a:r>
            <a:r>
              <a:rPr lang="en-US" sz="2800" dirty="0" smtClean="0">
                <a:latin typeface="Arial"/>
                <a:cs typeface="Arial"/>
              </a:rPr>
              <a:t>roject management </a:t>
            </a:r>
            <a:r>
              <a:rPr lang="en-US" sz="2800" dirty="0">
                <a:latin typeface="Arial"/>
                <a:cs typeface="Arial"/>
              </a:rPr>
              <a:t>p</a:t>
            </a:r>
            <a:r>
              <a:rPr lang="en-US" sz="2800" dirty="0" smtClean="0">
                <a:latin typeface="Arial"/>
                <a:cs typeface="Arial"/>
              </a:rPr>
              <a:t>rotocols and procedures (reviews, risk assessment, resource allocation, etc.)</a:t>
            </a:r>
          </a:p>
          <a:p>
            <a:r>
              <a:rPr lang="en-US" sz="2800" dirty="0" smtClean="0">
                <a:latin typeface="Arial"/>
                <a:cs typeface="Arial"/>
              </a:rPr>
              <a:t>Convene APAR Advisory Panel first meeting</a:t>
            </a:r>
          </a:p>
          <a:p>
            <a:r>
              <a:rPr lang="en-US" sz="2800" dirty="0" smtClean="0">
                <a:latin typeface="Arial"/>
                <a:cs typeface="Arial"/>
              </a:rPr>
              <a:t>EOL internal </a:t>
            </a:r>
            <a:r>
              <a:rPr lang="en-US" sz="2800" dirty="0">
                <a:latin typeface="Arial"/>
                <a:cs typeface="Arial"/>
              </a:rPr>
              <a:t>r</a:t>
            </a:r>
            <a:r>
              <a:rPr lang="en-US" sz="2800" dirty="0" smtClean="0">
                <a:latin typeface="Arial"/>
                <a:cs typeface="Arial"/>
              </a:rPr>
              <a:t>esources </a:t>
            </a:r>
            <a:r>
              <a:rPr lang="en-US" sz="2800" dirty="0">
                <a:latin typeface="Arial"/>
                <a:cs typeface="Arial"/>
              </a:rPr>
              <a:t>s</a:t>
            </a:r>
            <a:r>
              <a:rPr lang="en-US" sz="2800" dirty="0" smtClean="0">
                <a:latin typeface="Arial"/>
                <a:cs typeface="Arial"/>
              </a:rPr>
              <a:t>upporting  T/R module development and testing at this time</a:t>
            </a:r>
          </a:p>
          <a:p>
            <a:r>
              <a:rPr lang="en-US" sz="2800" dirty="0" smtClean="0">
                <a:latin typeface="Arial"/>
                <a:cs typeface="Arial"/>
              </a:rPr>
              <a:t>APAR Team and collaborators in the midst of LRU T/R PCB prototype testing</a:t>
            </a:r>
          </a:p>
          <a:p>
            <a:r>
              <a:rPr lang="en-US" sz="2800" dirty="0" smtClean="0">
                <a:latin typeface="Arial"/>
                <a:cs typeface="Arial"/>
              </a:rPr>
              <a:t>Redesign and fabrication of ‘improved’ PCB will be undertaken once testing is complete </a:t>
            </a:r>
          </a:p>
          <a:p>
            <a:r>
              <a:rPr lang="en-US" sz="2800" dirty="0" smtClean="0">
                <a:latin typeface="Arial"/>
                <a:cs typeface="Arial"/>
              </a:rPr>
              <a:t>EOL continues to </a:t>
            </a:r>
            <a:r>
              <a:rPr lang="en-US" sz="2800" dirty="0">
                <a:latin typeface="Arial"/>
                <a:cs typeface="Arial"/>
              </a:rPr>
              <a:t>seek NSF </a:t>
            </a:r>
            <a:r>
              <a:rPr lang="en-US" sz="2800" dirty="0" smtClean="0">
                <a:latin typeface="Arial"/>
                <a:cs typeface="Arial"/>
              </a:rPr>
              <a:t>support and/or partner support </a:t>
            </a:r>
            <a:r>
              <a:rPr lang="en-US" sz="2800" dirty="0">
                <a:latin typeface="Arial"/>
                <a:cs typeface="Arial"/>
              </a:rPr>
              <a:t>via </a:t>
            </a:r>
            <a:r>
              <a:rPr lang="en-US" sz="2800" dirty="0" smtClean="0">
                <a:latin typeface="Arial"/>
                <a:cs typeface="Arial"/>
              </a:rPr>
              <a:t>proposals collaborative agreements, etc. </a:t>
            </a:r>
            <a:r>
              <a:rPr lang="en-US" sz="2800" dirty="0">
                <a:latin typeface="Arial"/>
                <a:cs typeface="Arial"/>
              </a:rPr>
              <a:t>to proceed to the Phase 1 of the APAR development </a:t>
            </a:r>
            <a:endParaRPr lang="en-US" sz="2800" dirty="0" smtClean="0">
              <a:latin typeface="Arial"/>
              <a:cs typeface="Arial"/>
            </a:endParaRPr>
          </a:p>
          <a:p>
            <a:r>
              <a:rPr lang="en-US" sz="2800" dirty="0">
                <a:latin typeface="Arial"/>
                <a:cs typeface="Arial"/>
              </a:rPr>
              <a:t>EOL proposes to seek national and/or international partners with appropriate approval/coordination with </a:t>
            </a:r>
            <a:r>
              <a:rPr lang="en-US" sz="2800" dirty="0" smtClean="0">
                <a:latin typeface="Arial"/>
                <a:cs typeface="Arial"/>
              </a:rPr>
              <a:t>NSF</a:t>
            </a:r>
          </a:p>
          <a:p>
            <a:r>
              <a:rPr lang="en-US" sz="2800" dirty="0" smtClean="0">
                <a:latin typeface="Arial"/>
                <a:cs typeface="Arial"/>
              </a:rPr>
              <a:t>Timing </a:t>
            </a:r>
            <a:r>
              <a:rPr lang="en-US" sz="2800" dirty="0">
                <a:latin typeface="Arial"/>
                <a:cs typeface="Arial"/>
              </a:rPr>
              <a:t>of the receipt of resource increments is critical to minimize loss of momentum from phase to phase (keep forward progress of critical staff and partners)</a:t>
            </a:r>
          </a:p>
          <a:p>
            <a:endParaRPr lang="en-US" sz="2800" dirty="0"/>
          </a:p>
        </p:txBody>
      </p:sp>
      <p:sp>
        <p:nvSpPr>
          <p:cNvPr id="3" name="Title 2"/>
          <p:cNvSpPr>
            <a:spLocks noGrp="1"/>
          </p:cNvSpPr>
          <p:nvPr>
            <p:ph type="title" idx="4294967295"/>
          </p:nvPr>
        </p:nvSpPr>
        <p:spPr>
          <a:xfrm>
            <a:off x="0" y="135162"/>
            <a:ext cx="8909222" cy="948875"/>
          </a:xfrm>
        </p:spPr>
        <p:txBody>
          <a:bodyPr/>
          <a:lstStyle/>
          <a:p>
            <a:r>
              <a:rPr lang="en-US" sz="3600" dirty="0" smtClean="0">
                <a:latin typeface="Arial"/>
                <a:cs typeface="Arial"/>
              </a:rPr>
              <a:t>APAR Timeline and Path Forward:</a:t>
            </a:r>
            <a:endParaRPr lang="en-US" sz="3600" dirty="0">
              <a:latin typeface="Arial"/>
              <a:cs typeface="Arial"/>
            </a:endParaRPr>
          </a:p>
        </p:txBody>
      </p:sp>
      <p:sp>
        <p:nvSpPr>
          <p:cNvPr id="9" name="Date Placeholder 3"/>
          <p:cNvSpPr txBox="1">
            <a:spLocks/>
          </p:cNvSpPr>
          <p:nvPr/>
        </p:nvSpPr>
        <p:spPr>
          <a:xfrm rot="16200000">
            <a:off x="7555155" y="1645920"/>
            <a:ext cx="2438399" cy="36576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DEDED7"/>
                </a:solidFill>
                <a:latin typeface="Calibri"/>
              </a:rPr>
              <a:t>1/22/2015</a:t>
            </a:r>
            <a:endParaRPr lang="en-US" dirty="0">
              <a:solidFill>
                <a:srgbClr val="DEDED7"/>
              </a:solidFill>
              <a:latin typeface="Calibri"/>
            </a:endParaRPr>
          </a:p>
        </p:txBody>
      </p:sp>
      <p:sp>
        <p:nvSpPr>
          <p:cNvPr id="10" name="Slide Number Placeholder 5"/>
          <p:cNvSpPr txBox="1">
            <a:spLocks/>
          </p:cNvSpPr>
          <p:nvPr/>
        </p:nvSpPr>
        <p:spPr>
          <a:xfrm>
            <a:off x="8535592"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43AD1-6EB6-8547-A1FD-D85F71754600}" type="slidenum">
              <a:rPr lang="en-US" smtClean="0">
                <a:latin typeface="Calibri"/>
              </a:rPr>
              <a:pPr/>
              <a:t>11</a:t>
            </a:fld>
            <a:endParaRPr lang="en-US">
              <a:latin typeface="Calibri"/>
            </a:endParaRPr>
          </a:p>
        </p:txBody>
      </p:sp>
      <p:sp>
        <p:nvSpPr>
          <p:cNvPr id="11" name="Footer Placeholder 4"/>
          <p:cNvSpPr txBox="1">
            <a:spLocks/>
          </p:cNvSpPr>
          <p:nvPr/>
        </p:nvSpPr>
        <p:spPr>
          <a:xfrm rot="16200000">
            <a:off x="7590714" y="4048760"/>
            <a:ext cx="2367281" cy="36576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DEDED7"/>
                </a:solidFill>
                <a:latin typeface="Calibri"/>
              </a:rPr>
              <a:t>EOL External Advisory Committee</a:t>
            </a:r>
            <a:endParaRPr lang="en-US" dirty="0">
              <a:solidFill>
                <a:srgbClr val="DEDED7"/>
              </a:solidFill>
              <a:latin typeface="Calibri"/>
            </a:endParaRPr>
          </a:p>
        </p:txBody>
      </p:sp>
    </p:spTree>
    <p:extLst>
      <p:ext uri="{BB962C8B-B14F-4D97-AF65-F5344CB8AC3E}">
        <p14:creationId xmlns:p14="http://schemas.microsoft.com/office/powerpoint/2010/main" val="2906183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2400" y="2592457"/>
            <a:ext cx="2752752" cy="769441"/>
          </a:xfrm>
          <a:prstGeom prst="rect">
            <a:avLst/>
          </a:prstGeom>
          <a:noFill/>
        </p:spPr>
        <p:txBody>
          <a:bodyPr wrap="none" rtlCol="0">
            <a:spAutoFit/>
          </a:bodyPr>
          <a:lstStyle/>
          <a:p>
            <a:r>
              <a:rPr lang="en-US" sz="4400" dirty="0" smtClean="0"/>
              <a:t>Questions?</a:t>
            </a:r>
            <a:endParaRPr lang="en-US" sz="4400" dirty="0"/>
          </a:p>
        </p:txBody>
      </p:sp>
      <p:sp>
        <p:nvSpPr>
          <p:cNvPr id="3" name="TextBox 2"/>
          <p:cNvSpPr txBox="1"/>
          <p:nvPr/>
        </p:nvSpPr>
        <p:spPr>
          <a:xfrm>
            <a:off x="8583781" y="5674182"/>
            <a:ext cx="560219" cy="369332"/>
          </a:xfrm>
          <a:prstGeom prst="rect">
            <a:avLst/>
          </a:prstGeom>
          <a:noFill/>
        </p:spPr>
        <p:txBody>
          <a:bodyPr wrap="none" rtlCol="0">
            <a:spAutoFit/>
          </a:bodyPr>
          <a:lstStyle/>
          <a:p>
            <a:r>
              <a:rPr lang="en-US" dirty="0" smtClean="0">
                <a:solidFill>
                  <a:srgbClr val="FFFFFF"/>
                </a:solidFill>
              </a:rPr>
              <a:t>[12]</a:t>
            </a:r>
            <a:endParaRPr lang="en-US" dirty="0">
              <a:solidFill>
                <a:srgbClr val="FFFFFF"/>
              </a:solidFill>
            </a:endParaRPr>
          </a:p>
        </p:txBody>
      </p:sp>
    </p:spTree>
    <p:extLst>
      <p:ext uri="{BB962C8B-B14F-4D97-AF65-F5344CB8AC3E}">
        <p14:creationId xmlns:p14="http://schemas.microsoft.com/office/powerpoint/2010/main" val="491607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63950"/>
            <a:ext cx="3568700" cy="3194050"/>
          </a:xfrm>
          <a:prstGeom prst="rect">
            <a:avLst/>
          </a:prstGeom>
          <a:noFill/>
          <a:ln w="9525">
            <a:noFill/>
            <a:miter lim="800000"/>
            <a:headEnd/>
            <a:tailEnd/>
          </a:ln>
        </p:spPr>
      </p:pic>
      <p:sp>
        <p:nvSpPr>
          <p:cNvPr id="19459" name="Text Box 3"/>
          <p:cNvSpPr txBox="1">
            <a:spLocks noChangeArrowheads="1"/>
          </p:cNvSpPr>
          <p:nvPr/>
        </p:nvSpPr>
        <p:spPr bwMode="auto">
          <a:xfrm>
            <a:off x="1763713" y="5734050"/>
            <a:ext cx="1817687" cy="708025"/>
          </a:xfrm>
          <a:prstGeom prst="rect">
            <a:avLst/>
          </a:prstGeom>
          <a:noFill/>
          <a:ln w="9525">
            <a:noFill/>
            <a:miter lim="800000"/>
            <a:headEnd/>
            <a:tailEnd/>
          </a:ln>
        </p:spPr>
        <p:txBody>
          <a:bodyPr>
            <a:prstTxWarp prst="textNoShape">
              <a:avLst/>
            </a:prstTxWarp>
            <a:spAutoFit/>
          </a:bodyPr>
          <a:lstStyle/>
          <a:p>
            <a:r>
              <a:rPr lang="en-US" sz="2000" dirty="0">
                <a:solidFill>
                  <a:prstClr val="black"/>
                </a:solidFill>
                <a:latin typeface="Times New Roman" pitchFamily="-84" charset="0"/>
              </a:rPr>
              <a:t>Sweep out 2 helical surfaces</a:t>
            </a:r>
          </a:p>
        </p:txBody>
      </p:sp>
      <p:pic>
        <p:nvPicPr>
          <p:cNvPr id="1946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1400" y="4179888"/>
            <a:ext cx="6078538" cy="2678112"/>
          </a:xfrm>
          <a:prstGeom prst="rect">
            <a:avLst/>
          </a:prstGeom>
          <a:noFill/>
          <a:ln w="9525">
            <a:noFill/>
            <a:miter lim="800000"/>
            <a:headEnd/>
            <a:tailEnd/>
          </a:ln>
        </p:spPr>
      </p:pic>
      <p:sp>
        <p:nvSpPr>
          <p:cNvPr id="19461" name="Rectangle 6"/>
          <p:cNvSpPr>
            <a:spLocks noChangeArrowheads="1"/>
          </p:cNvSpPr>
          <p:nvPr/>
        </p:nvSpPr>
        <p:spPr bwMode="auto">
          <a:xfrm>
            <a:off x="3635375" y="4581525"/>
            <a:ext cx="2663825" cy="915988"/>
          </a:xfrm>
          <a:prstGeom prst="rect">
            <a:avLst/>
          </a:prstGeom>
          <a:noFill/>
          <a:ln w="9525">
            <a:noFill/>
            <a:miter lim="800000"/>
            <a:headEnd/>
            <a:tailEnd/>
          </a:ln>
        </p:spPr>
        <p:txBody>
          <a:bodyPr>
            <a:prstTxWarp prst="textNoShape">
              <a:avLst/>
            </a:prstTxWarp>
            <a:spAutoFit/>
          </a:bodyPr>
          <a:lstStyle/>
          <a:p>
            <a:r>
              <a:rPr lang="en-US" dirty="0">
                <a:solidFill>
                  <a:prstClr val="black"/>
                </a:solidFill>
                <a:latin typeface="Calibri"/>
              </a:rPr>
              <a:t>Can synthesize 3-D wind field by flying by a phenomenon.</a:t>
            </a:r>
          </a:p>
        </p:txBody>
      </p:sp>
      <p:pic>
        <p:nvPicPr>
          <p:cNvPr id="19462"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859338" cy="2789238"/>
          </a:xfrm>
          <a:prstGeom prst="rect">
            <a:avLst/>
          </a:prstGeom>
          <a:noFill/>
          <a:ln w="9525">
            <a:noFill/>
            <a:miter lim="800000"/>
            <a:headEnd/>
            <a:tailEnd/>
          </a:ln>
        </p:spPr>
      </p:pic>
      <p:pic>
        <p:nvPicPr>
          <p:cNvPr id="19463" name="Picture 8" descr="NRL-P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59338" y="0"/>
            <a:ext cx="4284662" cy="2795588"/>
          </a:xfrm>
          <a:prstGeom prst="rect">
            <a:avLst/>
          </a:prstGeom>
          <a:noFill/>
          <a:ln w="9525">
            <a:noFill/>
            <a:miter lim="800000"/>
            <a:headEnd/>
            <a:tailEnd/>
          </a:ln>
        </p:spPr>
      </p:pic>
      <p:sp>
        <p:nvSpPr>
          <p:cNvPr id="19464" name="Text Box 9"/>
          <p:cNvSpPr txBox="1">
            <a:spLocks noChangeArrowheads="1"/>
          </p:cNvSpPr>
          <p:nvPr/>
        </p:nvSpPr>
        <p:spPr bwMode="auto">
          <a:xfrm>
            <a:off x="0" y="0"/>
            <a:ext cx="48006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prstClr val="black"/>
                </a:solidFill>
                <a:latin typeface="Calibri"/>
              </a:rPr>
              <a:t>ELDORA in FASTEX, Shannon, Ireland, 1997</a:t>
            </a:r>
          </a:p>
        </p:txBody>
      </p:sp>
      <p:sp>
        <p:nvSpPr>
          <p:cNvPr id="19465" name="Text Box 10"/>
          <p:cNvSpPr txBox="1">
            <a:spLocks noChangeArrowheads="1"/>
          </p:cNvSpPr>
          <p:nvPr/>
        </p:nvSpPr>
        <p:spPr bwMode="auto">
          <a:xfrm>
            <a:off x="4932363" y="58738"/>
            <a:ext cx="4211637" cy="369887"/>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prstClr val="black"/>
                </a:solidFill>
                <a:latin typeface="Calibri"/>
              </a:rPr>
              <a:t>ELDORA in BAMEX, St. Louis, 2003</a:t>
            </a:r>
          </a:p>
        </p:txBody>
      </p:sp>
      <p:sp>
        <p:nvSpPr>
          <p:cNvPr id="19466" name="Text Box 11"/>
          <p:cNvSpPr txBox="1">
            <a:spLocks noChangeArrowheads="1"/>
          </p:cNvSpPr>
          <p:nvPr/>
        </p:nvSpPr>
        <p:spPr bwMode="auto">
          <a:xfrm>
            <a:off x="3048000" y="381000"/>
            <a:ext cx="1600200" cy="101600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prstClr val="black"/>
                </a:solidFill>
                <a:latin typeface="Calibri"/>
              </a:rPr>
              <a:t>NSF/NCAR Electra (1992-2001)</a:t>
            </a:r>
          </a:p>
        </p:txBody>
      </p:sp>
      <p:sp>
        <p:nvSpPr>
          <p:cNvPr id="19467" name="Text Box 12"/>
          <p:cNvSpPr txBox="1">
            <a:spLocks noChangeArrowheads="1"/>
          </p:cNvSpPr>
          <p:nvPr/>
        </p:nvSpPr>
        <p:spPr bwMode="auto">
          <a:xfrm>
            <a:off x="4932363" y="419100"/>
            <a:ext cx="2592387" cy="36671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prstClr val="black"/>
                </a:solidFill>
                <a:latin typeface="Calibri"/>
              </a:rPr>
              <a:t>NRL P3 (2002-2012)</a:t>
            </a:r>
          </a:p>
        </p:txBody>
      </p:sp>
      <p:pic>
        <p:nvPicPr>
          <p:cNvPr id="19468"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b="24428"/>
          <a:stretch>
            <a:fillRect/>
          </a:stretch>
        </p:blipFill>
        <p:spPr bwMode="auto">
          <a:xfrm>
            <a:off x="1981200" y="2819400"/>
            <a:ext cx="3478213" cy="1687513"/>
          </a:xfrm>
          <a:prstGeom prst="rect">
            <a:avLst/>
          </a:prstGeom>
          <a:noFill/>
          <a:ln w="9525">
            <a:noFill/>
            <a:miter lim="800000"/>
            <a:headEnd/>
            <a:tailEnd/>
          </a:ln>
        </p:spPr>
      </p:pic>
      <p:sp>
        <p:nvSpPr>
          <p:cNvPr id="13" name="TextBox 12"/>
          <p:cNvSpPr txBox="1">
            <a:spLocks noChangeArrowheads="1"/>
          </p:cNvSpPr>
          <p:nvPr/>
        </p:nvSpPr>
        <p:spPr bwMode="auto">
          <a:xfrm>
            <a:off x="5410200" y="2826640"/>
            <a:ext cx="3733800" cy="923330"/>
          </a:xfrm>
          <a:prstGeom prst="rect">
            <a:avLst/>
          </a:prstGeom>
          <a:noFill/>
          <a:ln w="9525">
            <a:noFill/>
            <a:miter lim="800000"/>
            <a:headEnd/>
            <a:tailEnd/>
          </a:ln>
        </p:spPr>
        <p:txBody>
          <a:bodyPr>
            <a:prstTxWarp prst="textNoShape">
              <a:avLst/>
            </a:prstTxWarp>
            <a:spAutoFit/>
          </a:bodyPr>
          <a:lstStyle/>
          <a:p>
            <a:r>
              <a:rPr lang="en-US" dirty="0">
                <a:solidFill>
                  <a:prstClr val="black"/>
                </a:solidFill>
                <a:latin typeface="Calibri"/>
              </a:rPr>
              <a:t>ELDORA </a:t>
            </a:r>
            <a:r>
              <a:rPr lang="en-US" dirty="0" smtClean="0">
                <a:solidFill>
                  <a:prstClr val="black"/>
                </a:solidFill>
                <a:latin typeface="Calibri"/>
              </a:rPr>
              <a:t>was </a:t>
            </a:r>
            <a:r>
              <a:rPr lang="en-US" dirty="0">
                <a:solidFill>
                  <a:prstClr val="black"/>
                </a:solidFill>
                <a:latin typeface="Calibri"/>
              </a:rPr>
              <a:t>the only airborne radar that </a:t>
            </a:r>
            <a:r>
              <a:rPr lang="en-US" dirty="0" smtClean="0">
                <a:solidFill>
                  <a:prstClr val="black"/>
                </a:solidFill>
                <a:latin typeface="Calibri"/>
              </a:rPr>
              <a:t>resolved </a:t>
            </a:r>
            <a:r>
              <a:rPr lang="en-US" dirty="0">
                <a:solidFill>
                  <a:prstClr val="black"/>
                </a:solidFill>
                <a:latin typeface="Calibri"/>
              </a:rPr>
              <a:t>convective scale with certainty in Doppler velocity </a:t>
            </a:r>
          </a:p>
        </p:txBody>
      </p:sp>
      <p:sp>
        <p:nvSpPr>
          <p:cNvPr id="2" name="TextBox 1"/>
          <p:cNvSpPr txBox="1"/>
          <p:nvPr/>
        </p:nvSpPr>
        <p:spPr>
          <a:xfrm>
            <a:off x="8588824" y="3600597"/>
            <a:ext cx="547596" cy="369332"/>
          </a:xfrm>
          <a:prstGeom prst="rect">
            <a:avLst/>
          </a:prstGeom>
          <a:noFill/>
        </p:spPr>
        <p:txBody>
          <a:bodyPr wrap="none" rtlCol="0">
            <a:spAutoFit/>
          </a:bodyPr>
          <a:lstStyle/>
          <a:p>
            <a:r>
              <a:rPr lang="en-US" dirty="0" smtClean="0">
                <a:solidFill>
                  <a:srgbClr val="FFFFFF"/>
                </a:solidFill>
              </a:rPr>
              <a:t>[ 2 ]</a:t>
            </a:r>
            <a:endParaRPr lang="en-US" dirty="0">
              <a:solidFill>
                <a:srgbClr val="FFFFFF"/>
              </a:solidFill>
            </a:endParaRPr>
          </a:p>
        </p:txBody>
      </p:sp>
    </p:spTree>
    <p:extLst>
      <p:ext uri="{BB962C8B-B14F-4D97-AF65-F5344CB8AC3E}">
        <p14:creationId xmlns:p14="http://schemas.microsoft.com/office/powerpoint/2010/main" val="578125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495" y="910586"/>
            <a:ext cx="8391112" cy="121975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indent="-91440"/>
            <a:r>
              <a:rPr lang="en-US" dirty="0">
                <a:solidFill>
                  <a:prstClr val="black"/>
                </a:solidFill>
                <a:latin typeface="Helvetica Light"/>
                <a:cs typeface="Helvetica Light"/>
              </a:rPr>
              <a:t>1. Lower Atmospheric Observing Facilities Workshop: Meeting the Challenge of Climate System Sciences (Smith et al. 2013)</a:t>
            </a:r>
            <a:br>
              <a:rPr lang="en-US" dirty="0">
                <a:solidFill>
                  <a:prstClr val="black"/>
                </a:solidFill>
                <a:latin typeface="Helvetica Light"/>
                <a:cs typeface="Helvetica Light"/>
              </a:rPr>
            </a:br>
            <a:r>
              <a:rPr lang="en-US" dirty="0">
                <a:solidFill>
                  <a:prstClr val="black"/>
                </a:solidFill>
                <a:latin typeface="Helvetica Light"/>
                <a:cs typeface="Helvetica Light"/>
              </a:rPr>
              <a:t>2. NSF Community Workshop on Radar Technologies (Bluestein et al. 2014). </a:t>
            </a:r>
            <a:endParaRPr lang="en-US" dirty="0">
              <a:solidFill>
                <a:prstClr val="black"/>
              </a:solidFill>
              <a:latin typeface="Calibri"/>
            </a:endParaRPr>
          </a:p>
        </p:txBody>
      </p:sp>
      <p:sp>
        <p:nvSpPr>
          <p:cNvPr id="9" name="Content Placeholder 1"/>
          <p:cNvSpPr>
            <a:spLocks noGrp="1"/>
          </p:cNvSpPr>
          <p:nvPr>
            <p:ph idx="4294967295"/>
          </p:nvPr>
        </p:nvSpPr>
        <p:spPr>
          <a:xfrm>
            <a:off x="0" y="2414588"/>
            <a:ext cx="8424863" cy="4187825"/>
          </a:xfrm>
          <a:prstGeom prst="rect">
            <a:avLst/>
          </a:prstGeom>
        </p:spPr>
        <p:txBody>
          <a:bodyPr/>
          <a:lstStyle/>
          <a:p>
            <a:r>
              <a:rPr lang="en-US" sz="2000" dirty="0" smtClean="0">
                <a:latin typeface="Helvetica Light"/>
                <a:cs typeface="Helvetica Light"/>
              </a:rPr>
              <a:t>“</a:t>
            </a:r>
            <a:r>
              <a:rPr lang="en-US" sz="2000" dirty="0" smtClean="0">
                <a:solidFill>
                  <a:srgbClr val="FF0000"/>
                </a:solidFill>
                <a:latin typeface="Helvetica Light"/>
                <a:cs typeface="Helvetica Light"/>
              </a:rPr>
              <a:t>A </a:t>
            </a:r>
            <a:r>
              <a:rPr lang="en-US" sz="2000" dirty="0">
                <a:solidFill>
                  <a:srgbClr val="FF0000"/>
                </a:solidFill>
                <a:latin typeface="Helvetica Light"/>
                <a:cs typeface="Helvetica Light"/>
              </a:rPr>
              <a:t>critical gap </a:t>
            </a:r>
            <a:r>
              <a:rPr lang="en-US" sz="2000" dirty="0">
                <a:latin typeface="Helvetica Light"/>
                <a:cs typeface="Helvetica Light"/>
              </a:rPr>
              <a:t>is that ELDORA (Electra Doppler Radar), which has been used by NSF-funded investigators to study </a:t>
            </a:r>
            <a:r>
              <a:rPr lang="en-US" sz="2000" dirty="0" err="1">
                <a:latin typeface="Helvetica Light"/>
                <a:cs typeface="Helvetica Light"/>
              </a:rPr>
              <a:t>mesoscale</a:t>
            </a:r>
            <a:r>
              <a:rPr lang="en-US" sz="2000" dirty="0">
                <a:latin typeface="Helvetica Light"/>
                <a:cs typeface="Helvetica Light"/>
              </a:rPr>
              <a:t> convective systems, fronts, other </a:t>
            </a:r>
            <a:r>
              <a:rPr lang="en-US" sz="2000" dirty="0" err="1">
                <a:latin typeface="Helvetica Light"/>
                <a:cs typeface="Helvetica Light"/>
              </a:rPr>
              <a:t>mesoscale</a:t>
            </a:r>
            <a:r>
              <a:rPr lang="en-US" sz="2000" dirty="0">
                <a:latin typeface="Helvetica Light"/>
                <a:cs typeface="Helvetica Light"/>
              </a:rPr>
              <a:t> phenomena and tropical cyclones, needs a new aircraft platform</a:t>
            </a:r>
            <a:r>
              <a:rPr lang="en-US" sz="2000" dirty="0" smtClean="0">
                <a:latin typeface="Helvetica Light"/>
                <a:cs typeface="Helvetica Light"/>
              </a:rPr>
              <a:t>.” </a:t>
            </a:r>
          </a:p>
          <a:p>
            <a:r>
              <a:rPr lang="en-US" sz="2000" dirty="0" smtClean="0">
                <a:latin typeface="Helvetica Light"/>
                <a:cs typeface="Helvetica Light"/>
              </a:rPr>
              <a:t>“Airborne </a:t>
            </a:r>
            <a:r>
              <a:rPr lang="en-US" sz="2000" dirty="0">
                <a:latin typeface="Helvetica Light"/>
                <a:cs typeface="Helvetica Light"/>
              </a:rPr>
              <a:t>radar systems are </a:t>
            </a:r>
            <a:r>
              <a:rPr lang="en-US" sz="2000" dirty="0">
                <a:solidFill>
                  <a:srgbClr val="FF0000"/>
                </a:solidFill>
                <a:latin typeface="Helvetica Light"/>
                <a:cs typeface="Helvetica Light"/>
              </a:rPr>
              <a:t>relatively expensive to develop</a:t>
            </a:r>
            <a:r>
              <a:rPr lang="en-US" sz="2000" dirty="0">
                <a:latin typeface="Helvetica Light"/>
                <a:cs typeface="Helvetica Light"/>
              </a:rPr>
              <a:t>, put in the field, and maintain, but are </a:t>
            </a:r>
            <a:r>
              <a:rPr lang="en-US" sz="2000" dirty="0">
                <a:solidFill>
                  <a:srgbClr val="FF0000"/>
                </a:solidFill>
                <a:latin typeface="Helvetica Light"/>
                <a:cs typeface="Helvetica Light"/>
              </a:rPr>
              <a:t>critical for observations from areas otherwise not </a:t>
            </a:r>
            <a:r>
              <a:rPr lang="en-US" sz="2000" dirty="0" smtClean="0">
                <a:solidFill>
                  <a:srgbClr val="FF0000"/>
                </a:solidFill>
                <a:latin typeface="Helvetica Light"/>
                <a:cs typeface="Helvetica Light"/>
              </a:rPr>
              <a:t>accessible</a:t>
            </a:r>
            <a:r>
              <a:rPr lang="en-US" sz="2000" dirty="0" smtClean="0">
                <a:latin typeface="Helvetica Light"/>
                <a:cs typeface="Helvetica Light"/>
              </a:rPr>
              <a:t>.” </a:t>
            </a:r>
          </a:p>
          <a:p>
            <a:r>
              <a:rPr lang="en-US" sz="2000" dirty="0" smtClean="0">
                <a:latin typeface="Helvetica Light"/>
                <a:cs typeface="Helvetica Light"/>
              </a:rPr>
              <a:t>“…</a:t>
            </a:r>
            <a:r>
              <a:rPr lang="en-US" sz="2000" dirty="0">
                <a:latin typeface="Helvetica Light"/>
                <a:cs typeface="Helvetica Light"/>
              </a:rPr>
              <a:t>ELDORA-like airborne Doppler radars, </a:t>
            </a:r>
            <a:r>
              <a:rPr lang="en-US" sz="2000" dirty="0" smtClean="0">
                <a:latin typeface="Helvetica Light"/>
                <a:cs typeface="Helvetica Light"/>
              </a:rPr>
              <a:t>…, </a:t>
            </a:r>
            <a:r>
              <a:rPr lang="en-US" sz="2000" dirty="0" err="1">
                <a:solidFill>
                  <a:srgbClr val="FF0000"/>
                </a:solidFill>
                <a:latin typeface="Helvetica Light"/>
                <a:cs typeface="Helvetica Light"/>
              </a:rPr>
              <a:t>polarimetric</a:t>
            </a:r>
            <a:r>
              <a:rPr lang="en-US" sz="2000" dirty="0">
                <a:solidFill>
                  <a:srgbClr val="FF0000"/>
                </a:solidFill>
                <a:latin typeface="Helvetica Light"/>
                <a:cs typeface="Helvetica Light"/>
              </a:rPr>
              <a:t> radars</a:t>
            </a:r>
            <a:r>
              <a:rPr lang="en-US" sz="2000" dirty="0">
                <a:latin typeface="Helvetica Light"/>
                <a:cs typeface="Helvetica Light"/>
              </a:rPr>
              <a:t>, </a:t>
            </a:r>
            <a:r>
              <a:rPr lang="en-US" sz="2000" dirty="0" smtClean="0">
                <a:latin typeface="Helvetica Light"/>
                <a:cs typeface="Helvetica Light"/>
              </a:rPr>
              <a:t>…, are required to answer key current and emerging science questions.”</a:t>
            </a:r>
          </a:p>
          <a:p>
            <a:r>
              <a:rPr lang="en-US" sz="2000" dirty="0" smtClean="0">
                <a:latin typeface="Helvetica Light"/>
                <a:cs typeface="Helvetica Light"/>
              </a:rPr>
              <a:t>“</a:t>
            </a:r>
            <a:r>
              <a:rPr lang="en-US" sz="2000" dirty="0">
                <a:latin typeface="Helvetica Light"/>
                <a:cs typeface="Helvetica Light"/>
              </a:rPr>
              <a:t>The emerging radar technologies that would be most helpful in answering the key scientific questions are:  </a:t>
            </a:r>
            <a:r>
              <a:rPr lang="en-US" sz="2000" dirty="0">
                <a:solidFill>
                  <a:srgbClr val="FF0000"/>
                </a:solidFill>
                <a:latin typeface="Helvetica Light"/>
                <a:cs typeface="Helvetica Light"/>
              </a:rPr>
              <a:t>phased-array technology</a:t>
            </a:r>
            <a:r>
              <a:rPr lang="en-US" sz="2000" dirty="0">
                <a:latin typeface="Helvetica Light"/>
                <a:cs typeface="Helvetica Light"/>
              </a:rPr>
              <a:t>, which can improve temporal resolution without reducing data </a:t>
            </a:r>
            <a:r>
              <a:rPr lang="en-US" sz="2000" dirty="0" smtClean="0">
                <a:latin typeface="Helvetica Light"/>
                <a:cs typeface="Helvetica Light"/>
              </a:rPr>
              <a:t>quality …” </a:t>
            </a:r>
          </a:p>
        </p:txBody>
      </p:sp>
      <p:sp>
        <p:nvSpPr>
          <p:cNvPr id="10" name="Title 2"/>
          <p:cNvSpPr>
            <a:spLocks noGrp="1"/>
          </p:cNvSpPr>
          <p:nvPr>
            <p:ph type="title" idx="4294967295"/>
          </p:nvPr>
        </p:nvSpPr>
        <p:spPr>
          <a:xfrm>
            <a:off x="0" y="136525"/>
            <a:ext cx="8250238" cy="1112838"/>
          </a:xfrm>
        </p:spPr>
        <p:txBody>
          <a:bodyPr>
            <a:normAutofit/>
          </a:bodyPr>
          <a:lstStyle/>
          <a:p>
            <a:r>
              <a:rPr lang="en-US" sz="3200" dirty="0" smtClean="0">
                <a:latin typeface="Arial"/>
                <a:cs typeface="Arial"/>
              </a:rPr>
              <a:t>Community Voices about APAR: </a:t>
            </a:r>
            <a:r>
              <a:rPr lang="en-US" dirty="0" smtClean="0">
                <a:latin typeface="Helvetica Light"/>
                <a:cs typeface="Helvetica Light"/>
              </a:rPr>
              <a:t/>
            </a:r>
            <a:br>
              <a:rPr lang="en-US" dirty="0" smtClean="0">
                <a:latin typeface="Helvetica Light"/>
                <a:cs typeface="Helvetica Light"/>
              </a:rPr>
            </a:br>
            <a:endParaRPr lang="en-US" sz="2200" dirty="0">
              <a:latin typeface="Helvetica Light"/>
              <a:cs typeface="Helvetica Light"/>
            </a:endParaRPr>
          </a:p>
        </p:txBody>
      </p:sp>
      <p:sp>
        <p:nvSpPr>
          <p:cNvPr id="12" name="Slide Number Placeholder 5"/>
          <p:cNvSpPr txBox="1">
            <a:spLocks/>
          </p:cNvSpPr>
          <p:nvPr/>
        </p:nvSpPr>
        <p:spPr>
          <a:xfrm>
            <a:off x="8535592"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43AD1-6EB6-8547-A1FD-D85F71754600}" type="slidenum">
              <a:rPr lang="en-US" smtClean="0">
                <a:latin typeface="Calibri"/>
              </a:rPr>
              <a:pPr/>
              <a:t>3</a:t>
            </a:fld>
            <a:endParaRPr lang="en-US">
              <a:latin typeface="Calibri"/>
            </a:endParaRPr>
          </a:p>
        </p:txBody>
      </p:sp>
    </p:spTree>
    <p:extLst>
      <p:ext uri="{BB962C8B-B14F-4D97-AF65-F5344CB8AC3E}">
        <p14:creationId xmlns:p14="http://schemas.microsoft.com/office/powerpoint/2010/main" val="2657718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582738"/>
            <a:ext cx="8308975" cy="4594225"/>
          </a:xfrm>
          <a:prstGeom prst="rect">
            <a:avLst/>
          </a:prstGeom>
        </p:spPr>
        <p:txBody>
          <a:bodyPr/>
          <a:lstStyle/>
          <a:p>
            <a:r>
              <a:rPr lang="en-US" sz="2400" dirty="0">
                <a:latin typeface="Helvetica Light"/>
                <a:cs typeface="Helvetica Light"/>
              </a:rPr>
              <a:t>Hazardous Weather </a:t>
            </a:r>
            <a:r>
              <a:rPr lang="en-US" sz="2000" dirty="0">
                <a:latin typeface="Helvetica Light"/>
                <a:cs typeface="Helvetica Light"/>
              </a:rPr>
              <a:t>– </a:t>
            </a:r>
            <a:r>
              <a:rPr lang="en-US" sz="2000" dirty="0" smtClean="0">
                <a:latin typeface="Helvetica Light"/>
                <a:cs typeface="Helvetica Light"/>
              </a:rPr>
              <a:t>Hurricane, </a:t>
            </a:r>
            <a:r>
              <a:rPr lang="en-US" sz="2000" dirty="0">
                <a:latin typeface="Helvetica Light"/>
                <a:cs typeface="Helvetica Light"/>
              </a:rPr>
              <a:t>Tornado and severe weather, Winter storms, Flash flood</a:t>
            </a:r>
            <a:endParaRPr lang="en-US" sz="2000" dirty="0">
              <a:solidFill>
                <a:srgbClr val="FF0000"/>
              </a:solidFill>
              <a:latin typeface="Helvetica Light"/>
              <a:cs typeface="Helvetica Light"/>
            </a:endParaRPr>
          </a:p>
          <a:p>
            <a:r>
              <a:rPr lang="en-US" sz="2400" dirty="0">
                <a:latin typeface="Helvetica Light"/>
                <a:cs typeface="Helvetica Light"/>
              </a:rPr>
              <a:t>Weather/Climate Interface </a:t>
            </a:r>
            <a:r>
              <a:rPr lang="en-US" sz="2000" dirty="0">
                <a:latin typeface="Helvetica Light"/>
                <a:cs typeface="Helvetica Light"/>
              </a:rPr>
              <a:t>– Convection in tropics, MJO, Easterly waves</a:t>
            </a:r>
          </a:p>
          <a:p>
            <a:r>
              <a:rPr lang="en-US" sz="2400" dirty="0">
                <a:latin typeface="Helvetica Light"/>
                <a:cs typeface="Helvetica Light"/>
              </a:rPr>
              <a:t>Radiation and Global Energy Cycle </a:t>
            </a:r>
            <a:r>
              <a:rPr lang="en-US" sz="2000" dirty="0">
                <a:latin typeface="Helvetica Light"/>
                <a:cs typeface="Helvetica Light"/>
              </a:rPr>
              <a:t>- Particle type/size and </a:t>
            </a:r>
            <a:r>
              <a:rPr lang="en-US" sz="2000" dirty="0" err="1">
                <a:latin typeface="Helvetica Light"/>
                <a:cs typeface="Helvetica Light"/>
              </a:rPr>
              <a:t>radiative</a:t>
            </a:r>
            <a:r>
              <a:rPr lang="en-US" sz="2000" dirty="0">
                <a:latin typeface="Helvetica Light"/>
                <a:cs typeface="Helvetica Light"/>
              </a:rPr>
              <a:t> </a:t>
            </a:r>
            <a:r>
              <a:rPr lang="en-US" sz="2000" dirty="0" smtClean="0">
                <a:latin typeface="Helvetica Light"/>
                <a:cs typeface="Helvetica Light"/>
              </a:rPr>
              <a:t>transfer</a:t>
            </a:r>
            <a:endParaRPr lang="en-US" sz="2000" dirty="0">
              <a:solidFill>
                <a:srgbClr val="FF0000"/>
              </a:solidFill>
              <a:latin typeface="Helvetica Light"/>
              <a:cs typeface="Helvetica Light"/>
            </a:endParaRPr>
          </a:p>
          <a:p>
            <a:r>
              <a:rPr lang="en-US" sz="2400" dirty="0">
                <a:latin typeface="Helvetica Light"/>
                <a:cs typeface="Helvetica Light"/>
              </a:rPr>
              <a:t>Air Chemistry </a:t>
            </a:r>
            <a:r>
              <a:rPr lang="en-US" sz="2000" dirty="0">
                <a:latin typeface="Helvetica Light"/>
                <a:cs typeface="Helvetica Light"/>
              </a:rPr>
              <a:t>- Transport of aerosol, Water vapor and chemical species, </a:t>
            </a:r>
            <a:r>
              <a:rPr lang="en-US" sz="2000" dirty="0">
                <a:solidFill>
                  <a:srgbClr val="000000"/>
                </a:solidFill>
                <a:latin typeface="Helvetica Light"/>
                <a:cs typeface="Helvetica Light"/>
              </a:rPr>
              <a:t>Interaction of chemical species and </a:t>
            </a:r>
            <a:r>
              <a:rPr lang="en-US" sz="2000" dirty="0" smtClean="0">
                <a:solidFill>
                  <a:srgbClr val="000000"/>
                </a:solidFill>
                <a:latin typeface="Helvetica Light"/>
                <a:cs typeface="Helvetica Light"/>
              </a:rPr>
              <a:t>cloud</a:t>
            </a:r>
          </a:p>
          <a:p>
            <a:r>
              <a:rPr lang="en-US" sz="2400" dirty="0" smtClean="0">
                <a:solidFill>
                  <a:srgbClr val="000000"/>
                </a:solidFill>
                <a:latin typeface="Helvetica Light"/>
                <a:cs typeface="Helvetica Light"/>
              </a:rPr>
              <a:t>Polar</a:t>
            </a:r>
            <a:r>
              <a:rPr lang="en-US" sz="2000" dirty="0" smtClean="0">
                <a:solidFill>
                  <a:srgbClr val="000000"/>
                </a:solidFill>
                <a:latin typeface="Helvetica Light"/>
                <a:cs typeface="Helvetica Light"/>
              </a:rPr>
              <a:t> </a:t>
            </a:r>
            <a:r>
              <a:rPr lang="en-US" sz="2400" dirty="0" smtClean="0">
                <a:solidFill>
                  <a:srgbClr val="000000"/>
                </a:solidFill>
                <a:latin typeface="Helvetica Light"/>
                <a:cs typeface="Helvetica Light"/>
              </a:rPr>
              <a:t>Frontier (Arctic &amp; Antarctic) </a:t>
            </a:r>
            <a:r>
              <a:rPr lang="en-US" sz="2000" dirty="0" smtClean="0">
                <a:solidFill>
                  <a:srgbClr val="000000"/>
                </a:solidFill>
                <a:latin typeface="Helvetica Light"/>
                <a:cs typeface="Helvetica Light"/>
              </a:rPr>
              <a:t>- Mixed phased clouds, Chemistry, Energy balance</a:t>
            </a:r>
            <a:endParaRPr lang="en-US" sz="2000" dirty="0">
              <a:solidFill>
                <a:srgbClr val="FF0000"/>
              </a:solidFill>
              <a:latin typeface="Helvetica Light"/>
              <a:cs typeface="Helvetica Light"/>
            </a:endParaRPr>
          </a:p>
          <a:p>
            <a:r>
              <a:rPr lang="en-US" sz="2400" dirty="0">
                <a:latin typeface="Helvetica Light"/>
                <a:cs typeface="Helvetica Light"/>
              </a:rPr>
              <a:t>Radar and NWP </a:t>
            </a:r>
            <a:r>
              <a:rPr lang="en-US" sz="2000" dirty="0">
                <a:latin typeface="Helvetica Light"/>
                <a:cs typeface="Helvetica Light"/>
              </a:rPr>
              <a:t>- </a:t>
            </a:r>
            <a:r>
              <a:rPr lang="en-US" sz="2000" dirty="0">
                <a:solidFill>
                  <a:srgbClr val="000000"/>
                </a:solidFill>
                <a:latin typeface="Helvetica Light"/>
                <a:cs typeface="Helvetica Light"/>
              </a:rPr>
              <a:t>Radar data assimilation, Model </a:t>
            </a:r>
            <a:r>
              <a:rPr lang="en-US" sz="2000" dirty="0" smtClean="0">
                <a:solidFill>
                  <a:srgbClr val="000000"/>
                </a:solidFill>
                <a:latin typeface="Helvetica Light"/>
                <a:cs typeface="Helvetica Light"/>
              </a:rPr>
              <a:t>verification</a:t>
            </a:r>
            <a:endParaRPr lang="en-US" sz="2000" dirty="0">
              <a:solidFill>
                <a:srgbClr val="FF0000"/>
              </a:solidFill>
              <a:latin typeface="Helvetica Light"/>
              <a:cs typeface="Helvetica Light"/>
            </a:endParaRPr>
          </a:p>
        </p:txBody>
      </p:sp>
      <p:sp>
        <p:nvSpPr>
          <p:cNvPr id="3" name="Title 2"/>
          <p:cNvSpPr>
            <a:spLocks noGrp="1"/>
          </p:cNvSpPr>
          <p:nvPr>
            <p:ph type="title" idx="4294967295"/>
          </p:nvPr>
        </p:nvSpPr>
        <p:spPr>
          <a:xfrm>
            <a:off x="0" y="366713"/>
            <a:ext cx="8909050" cy="788987"/>
          </a:xfrm>
        </p:spPr>
        <p:txBody>
          <a:bodyPr>
            <a:normAutofit/>
          </a:bodyPr>
          <a:lstStyle/>
          <a:p>
            <a:r>
              <a:rPr lang="en-US" sz="4000" dirty="0" smtClean="0">
                <a:latin typeface="Arial"/>
                <a:cs typeface="Arial"/>
              </a:rPr>
              <a:t>Scientific Frontiers for APAR:</a:t>
            </a:r>
            <a:endParaRPr lang="en-US" sz="4000" dirty="0">
              <a:latin typeface="Arial"/>
              <a:cs typeface="Arial"/>
            </a:endParaRPr>
          </a:p>
        </p:txBody>
      </p:sp>
    </p:spTree>
    <p:extLst>
      <p:ext uri="{BB962C8B-B14F-4D97-AF65-F5344CB8AC3E}">
        <p14:creationId xmlns:p14="http://schemas.microsoft.com/office/powerpoint/2010/main" val="4561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Wind_compar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74700"/>
            <a:ext cx="8387454" cy="4858826"/>
          </a:xfrm>
          <a:prstGeom prst="rect">
            <a:avLst/>
          </a:prstGeom>
        </p:spPr>
      </p:pic>
      <p:sp>
        <p:nvSpPr>
          <p:cNvPr id="5" name="TextBox 4"/>
          <p:cNvSpPr txBox="1"/>
          <p:nvPr/>
        </p:nvSpPr>
        <p:spPr>
          <a:xfrm>
            <a:off x="103670" y="386372"/>
            <a:ext cx="8032893" cy="523220"/>
          </a:xfrm>
          <a:prstGeom prst="rect">
            <a:avLst/>
          </a:prstGeom>
          <a:noFill/>
        </p:spPr>
        <p:txBody>
          <a:bodyPr wrap="none" rtlCol="0">
            <a:spAutoFit/>
          </a:bodyPr>
          <a:lstStyle/>
          <a:p>
            <a:r>
              <a:rPr lang="en-US" sz="2800" dirty="0" smtClean="0"/>
              <a:t>APAR Improvement in along track scanning resolution</a:t>
            </a:r>
            <a:endParaRPr lang="en-US" sz="2800" dirty="0"/>
          </a:p>
        </p:txBody>
      </p:sp>
      <p:sp>
        <p:nvSpPr>
          <p:cNvPr id="6" name="TextBox 5"/>
          <p:cNvSpPr txBox="1"/>
          <p:nvPr/>
        </p:nvSpPr>
        <p:spPr>
          <a:xfrm>
            <a:off x="711200" y="4762500"/>
            <a:ext cx="7144751" cy="1938992"/>
          </a:xfrm>
          <a:prstGeom prst="rect">
            <a:avLst/>
          </a:prstGeom>
          <a:noFill/>
        </p:spPr>
        <p:txBody>
          <a:bodyPr wrap="square" rtlCol="0">
            <a:spAutoFit/>
          </a:bodyPr>
          <a:lstStyle/>
          <a:p>
            <a:pPr algn="ctr"/>
            <a:r>
              <a:rPr lang="en-US" sz="2400" dirty="0" smtClean="0"/>
              <a:t>Comparison of NOAA P-3 Tail Doppler Radar flat plate antenna 300m along-track fore/aft beam resolution (black dashed lines) and C-130 APAR designed 150m Active Electronically Scanned Array (AESA) along track resolution (red dashed lines)</a:t>
            </a:r>
            <a:endParaRPr lang="en-US" sz="2400" dirty="0"/>
          </a:p>
        </p:txBody>
      </p:sp>
    </p:spTree>
    <p:extLst>
      <p:ext uri="{BB962C8B-B14F-4D97-AF65-F5344CB8AC3E}">
        <p14:creationId xmlns:p14="http://schemas.microsoft.com/office/powerpoint/2010/main" val="34090487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7325"/>
            <a:ext cx="8297863" cy="538361"/>
          </a:xfrm>
        </p:spPr>
        <p:txBody>
          <a:bodyPr>
            <a:noAutofit/>
          </a:bodyPr>
          <a:lstStyle/>
          <a:p>
            <a:r>
              <a:rPr lang="en-US" sz="2800" dirty="0" smtClean="0">
                <a:latin typeface="Arial"/>
                <a:cs typeface="Arial"/>
              </a:rPr>
              <a:t>Performance Comparison: Airborne Research Radars</a:t>
            </a:r>
            <a:endParaRPr lang="en-US" sz="2800" dirty="0">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2193333451"/>
              </p:ext>
            </p:extLst>
          </p:nvPr>
        </p:nvGraphicFramePr>
        <p:xfrm>
          <a:off x="815341" y="858622"/>
          <a:ext cx="6781800" cy="5883024"/>
        </p:xfrm>
        <a:graphic>
          <a:graphicData uri="http://schemas.openxmlformats.org/drawingml/2006/table">
            <a:tbl>
              <a:tblPr firstRow="1" bandRow="1">
                <a:tableStyleId>{5C22544A-7EE6-4342-B048-85BDC9FD1C3A}</a:tableStyleId>
              </a:tblPr>
              <a:tblGrid>
                <a:gridCol w="1695450"/>
                <a:gridCol w="1017270"/>
                <a:gridCol w="1356360"/>
                <a:gridCol w="1356360"/>
                <a:gridCol w="1356360"/>
              </a:tblGrid>
              <a:tr h="371933">
                <a:tc>
                  <a:txBody>
                    <a:bodyPr/>
                    <a:lstStyle/>
                    <a:p>
                      <a:pPr algn="ctr"/>
                      <a:r>
                        <a:rPr lang="en-US" dirty="0" smtClean="0"/>
                        <a:t>Parameter</a:t>
                      </a:r>
                      <a:endParaRPr lang="en-US" dirty="0"/>
                    </a:p>
                  </a:txBody>
                  <a:tcPr/>
                </a:tc>
                <a:tc>
                  <a:txBody>
                    <a:bodyPr/>
                    <a:lstStyle/>
                    <a:p>
                      <a:pPr algn="ctr"/>
                      <a:r>
                        <a:rPr lang="en-US" dirty="0" smtClean="0"/>
                        <a:t>NOAA G-IV TDR</a:t>
                      </a:r>
                      <a:endParaRPr lang="en-US" dirty="0"/>
                    </a:p>
                  </a:txBody>
                  <a:tcPr/>
                </a:tc>
                <a:tc>
                  <a:txBody>
                    <a:bodyPr/>
                    <a:lstStyle/>
                    <a:p>
                      <a:pPr algn="ctr"/>
                      <a:r>
                        <a:rPr lang="en-US" dirty="0" smtClean="0"/>
                        <a:t>NOAA </a:t>
                      </a:r>
                      <a:r>
                        <a:rPr lang="en-US" dirty="0" smtClean="0"/>
                        <a:t>P-3 TDR</a:t>
                      </a:r>
                      <a:endParaRPr lang="en-US" dirty="0"/>
                    </a:p>
                  </a:txBody>
                  <a:tcPr/>
                </a:tc>
                <a:tc>
                  <a:txBody>
                    <a:bodyPr/>
                    <a:lstStyle/>
                    <a:p>
                      <a:pPr algn="ctr"/>
                      <a:r>
                        <a:rPr lang="en-US" dirty="0" smtClean="0"/>
                        <a:t>ELDORA</a:t>
                      </a:r>
                      <a:endParaRPr lang="en-US" dirty="0"/>
                    </a:p>
                  </a:txBody>
                  <a:tcPr/>
                </a:tc>
                <a:tc>
                  <a:txBody>
                    <a:bodyPr/>
                    <a:lstStyle/>
                    <a:p>
                      <a:pPr algn="ctr"/>
                      <a:r>
                        <a:rPr lang="en-US" dirty="0" smtClean="0"/>
                        <a:t>APAR</a:t>
                      </a:r>
                      <a:endParaRPr lang="en-US" dirty="0"/>
                    </a:p>
                  </a:txBody>
                  <a:tcPr/>
                </a:tc>
              </a:tr>
              <a:tr h="371933">
                <a:tc>
                  <a:txBody>
                    <a:bodyPr/>
                    <a:lstStyle/>
                    <a:p>
                      <a:r>
                        <a:rPr lang="en-US" altLang="zh-TW" sz="1400" dirty="0" smtClean="0"/>
                        <a:t>Frequency </a:t>
                      </a:r>
                      <a:r>
                        <a:rPr lang="en-US" altLang="zh-TW" sz="1400" dirty="0" smtClean="0"/>
                        <a:t>(GHz)</a:t>
                      </a:r>
                      <a:endParaRPr lang="en-US" sz="1400" dirty="0"/>
                    </a:p>
                  </a:txBody>
                  <a:tcPr/>
                </a:tc>
                <a:tc>
                  <a:txBody>
                    <a:bodyPr/>
                    <a:lstStyle/>
                    <a:p>
                      <a:pPr algn="ctr"/>
                      <a:r>
                        <a:rPr lang="en-US" altLang="zh-TW" sz="1400" dirty="0" smtClean="0"/>
                        <a:t>9.3</a:t>
                      </a:r>
                      <a:endParaRPr lang="en-US" sz="1400" dirty="0"/>
                    </a:p>
                  </a:txBody>
                  <a:tcPr/>
                </a:tc>
                <a:tc>
                  <a:txBody>
                    <a:bodyPr/>
                    <a:lstStyle/>
                    <a:p>
                      <a:pPr algn="ctr"/>
                      <a:r>
                        <a:rPr lang="en-US" sz="1400" dirty="0" smtClean="0"/>
                        <a:t>9.3</a:t>
                      </a:r>
                      <a:endParaRPr lang="en-US" sz="1400" dirty="0"/>
                    </a:p>
                  </a:txBody>
                  <a:tcPr/>
                </a:tc>
                <a:tc>
                  <a:txBody>
                    <a:bodyPr/>
                    <a:lstStyle/>
                    <a:p>
                      <a:pPr algn="ctr"/>
                      <a:r>
                        <a:rPr lang="en-US" altLang="zh-TW" sz="1400" dirty="0" smtClean="0"/>
                        <a:t>9.3 –</a:t>
                      </a:r>
                      <a:r>
                        <a:rPr lang="en-US" altLang="zh-TW" sz="1400" baseline="0" dirty="0" smtClean="0"/>
                        <a:t> 9.8</a:t>
                      </a:r>
                      <a:endParaRPr lang="en-US" sz="1400" dirty="0"/>
                    </a:p>
                  </a:txBody>
                  <a:tcPr/>
                </a:tc>
                <a:tc>
                  <a:txBody>
                    <a:bodyPr/>
                    <a:lstStyle/>
                    <a:p>
                      <a:pPr algn="ctr"/>
                      <a:r>
                        <a:rPr lang="en-US" altLang="zh-TW" sz="1400" dirty="0" smtClean="0"/>
                        <a:t>5.35 – 5.45 </a:t>
                      </a:r>
                      <a:endParaRPr lang="en-US" sz="1400" dirty="0"/>
                    </a:p>
                  </a:txBody>
                  <a:tcPr/>
                </a:tc>
              </a:tr>
              <a:tr h="371933">
                <a:tc>
                  <a:txBody>
                    <a:bodyPr/>
                    <a:lstStyle/>
                    <a:p>
                      <a:r>
                        <a:rPr lang="hu-HU" altLang="zh-TW" sz="1400" dirty="0" smtClean="0"/>
                        <a:t># Elements (El/Az</a:t>
                      </a:r>
                      <a:r>
                        <a:rPr lang="en-US" altLang="zh-TW" sz="1400" dirty="0" smtClean="0"/>
                        <a:t>)</a:t>
                      </a:r>
                      <a:endParaRPr lang="en-US" sz="1400" dirty="0"/>
                    </a:p>
                  </a:txBody>
                  <a:tcPr/>
                </a:tc>
                <a:tc>
                  <a:txBody>
                    <a:bodyPr/>
                    <a:lstStyle/>
                    <a:p>
                      <a:pPr algn="ctr"/>
                      <a:r>
                        <a:rPr lang="en-US" sz="1400" dirty="0" smtClean="0"/>
                        <a:t>n/a</a:t>
                      </a:r>
                      <a:endParaRPr lang="en-US" sz="1400" dirty="0"/>
                    </a:p>
                  </a:txBody>
                  <a:tcPr/>
                </a:tc>
                <a:tc>
                  <a:txBody>
                    <a:bodyPr/>
                    <a:lstStyle/>
                    <a:p>
                      <a:pPr algn="ctr"/>
                      <a:r>
                        <a:rPr lang="en-US" sz="1400" dirty="0" smtClean="0"/>
                        <a:t>n/a</a:t>
                      </a:r>
                      <a:endParaRPr lang="en-US" sz="1400" dirty="0"/>
                    </a:p>
                  </a:txBody>
                  <a:tcPr/>
                </a:tc>
                <a:tc>
                  <a:txBody>
                    <a:bodyPr/>
                    <a:lstStyle/>
                    <a:p>
                      <a:pPr algn="ctr"/>
                      <a:r>
                        <a:rPr lang="en-US" sz="1400" dirty="0" smtClean="0"/>
                        <a:t>n/a</a:t>
                      </a:r>
                      <a:endParaRPr lang="en-US" sz="1400" dirty="0"/>
                    </a:p>
                  </a:txBody>
                  <a:tcPr/>
                </a:tc>
                <a:tc>
                  <a:txBody>
                    <a:bodyPr/>
                    <a:lstStyle/>
                    <a:p>
                      <a:pPr algn="ctr"/>
                      <a:r>
                        <a:rPr lang="en-US" sz="1400" dirty="0" smtClean="0"/>
                        <a:t>64/56</a:t>
                      </a:r>
                      <a:endParaRPr lang="en-US" sz="1400" dirty="0"/>
                    </a:p>
                  </a:txBody>
                  <a:tcPr/>
                </a:tc>
              </a:tr>
              <a:tr h="488080">
                <a:tc>
                  <a:txBody>
                    <a:bodyPr/>
                    <a:lstStyle/>
                    <a:p>
                      <a:r>
                        <a:rPr lang="en-US" altLang="zh-TW" sz="1400" dirty="0" smtClean="0"/>
                        <a:t># Total elements per panel </a:t>
                      </a:r>
                      <a:endParaRPr lang="en-US" sz="1400" dirty="0"/>
                    </a:p>
                  </a:txBody>
                  <a:tcPr/>
                </a:tc>
                <a:tc>
                  <a:txBody>
                    <a:bodyPr/>
                    <a:lstStyle/>
                    <a:p>
                      <a:pPr algn="ctr"/>
                      <a:r>
                        <a:rPr lang="en-US" sz="1400" dirty="0" smtClean="0"/>
                        <a:t>n/a</a:t>
                      </a:r>
                      <a:endParaRPr lang="en-US" sz="1400" dirty="0"/>
                    </a:p>
                  </a:txBody>
                  <a:tcPr/>
                </a:tc>
                <a:tc>
                  <a:txBody>
                    <a:bodyPr/>
                    <a:lstStyle/>
                    <a:p>
                      <a:pPr algn="ctr"/>
                      <a:r>
                        <a:rPr lang="en-US" sz="1400" dirty="0" smtClean="0"/>
                        <a:t>n/a</a:t>
                      </a:r>
                      <a:endParaRPr lang="en-US" sz="1400" dirty="0"/>
                    </a:p>
                  </a:txBody>
                  <a:tcPr/>
                </a:tc>
                <a:tc>
                  <a:txBody>
                    <a:bodyPr/>
                    <a:lstStyle/>
                    <a:p>
                      <a:pPr algn="ctr"/>
                      <a:r>
                        <a:rPr lang="en-US" sz="1400" dirty="0" smtClean="0"/>
                        <a:t>n/a</a:t>
                      </a:r>
                      <a:endParaRPr lang="en-US" sz="1400" dirty="0"/>
                    </a:p>
                  </a:txBody>
                  <a:tcPr/>
                </a:tc>
                <a:tc>
                  <a:txBody>
                    <a:bodyPr/>
                    <a:lstStyle/>
                    <a:p>
                      <a:pPr algn="ctr"/>
                      <a:r>
                        <a:rPr lang="en-US" sz="1400" dirty="0" smtClean="0"/>
                        <a:t>3584</a:t>
                      </a:r>
                      <a:endParaRPr lang="en-US" sz="1400" dirty="0"/>
                    </a:p>
                  </a:txBody>
                  <a:tcPr/>
                </a:tc>
              </a:tr>
              <a:tr h="371933">
                <a:tc>
                  <a:txBody>
                    <a:bodyPr/>
                    <a:lstStyle/>
                    <a:p>
                      <a:r>
                        <a:rPr lang="hu-HU" altLang="zh-TW" sz="1400" dirty="0" smtClean="0"/>
                        <a:t>Beamwidth (El/Az</a:t>
                      </a:r>
                      <a:r>
                        <a:rPr lang="en-US" altLang="zh-TW" sz="1400" dirty="0" smtClean="0"/>
                        <a:t>)</a:t>
                      </a:r>
                      <a:r>
                        <a:rPr lang="hu-HU" altLang="zh-TW" sz="1400" dirty="0" smtClean="0"/>
                        <a:t> </a:t>
                      </a:r>
                      <a:endParaRPr lang="hu-HU" altLang="zh-TW" sz="1400" dirty="0" smtClean="0"/>
                    </a:p>
                    <a:p>
                      <a:r>
                        <a:rPr lang="hu-HU" sz="1400" dirty="0" smtClean="0"/>
                        <a:t>(degrees)</a:t>
                      </a:r>
                      <a:endParaRPr lang="en-US" sz="1400" dirty="0"/>
                    </a:p>
                  </a:txBody>
                  <a:tcPr/>
                </a:tc>
                <a:tc>
                  <a:txBody>
                    <a:bodyPr/>
                    <a:lstStyle/>
                    <a:p>
                      <a:pPr algn="ctr"/>
                      <a:r>
                        <a:rPr lang="en-US" sz="1400" dirty="0" smtClean="0"/>
                        <a:t>2.7</a:t>
                      </a:r>
                      <a:endParaRPr lang="en-US" sz="1400" dirty="0"/>
                    </a:p>
                  </a:txBody>
                  <a:tcPr/>
                </a:tc>
                <a:tc>
                  <a:txBody>
                    <a:bodyPr/>
                    <a:lstStyle/>
                    <a:p>
                      <a:pPr algn="ctr"/>
                      <a:r>
                        <a:rPr lang="en-US" sz="1400" dirty="0" smtClean="0"/>
                        <a:t>1.35/1.9</a:t>
                      </a:r>
                      <a:endParaRPr lang="en-US" sz="1400" dirty="0"/>
                    </a:p>
                  </a:txBody>
                  <a:tcPr/>
                </a:tc>
                <a:tc>
                  <a:txBody>
                    <a:bodyPr/>
                    <a:lstStyle/>
                    <a:p>
                      <a:pPr algn="ctr"/>
                      <a:r>
                        <a:rPr lang="en-US" sz="1400" dirty="0" smtClean="0"/>
                        <a:t>1.8/2.0</a:t>
                      </a:r>
                      <a:endParaRPr lang="en-US" sz="1400" dirty="0"/>
                    </a:p>
                  </a:txBody>
                  <a:tcPr/>
                </a:tc>
                <a:tc>
                  <a:txBody>
                    <a:bodyPr/>
                    <a:lstStyle/>
                    <a:p>
                      <a:pPr algn="ctr"/>
                      <a:r>
                        <a:rPr lang="en-US" sz="1400" dirty="0" smtClean="0"/>
                        <a:t>1.6/1.8</a:t>
                      </a:r>
                      <a:endParaRPr lang="en-US" sz="1400" dirty="0"/>
                    </a:p>
                  </a:txBody>
                  <a:tcPr/>
                </a:tc>
              </a:tr>
              <a:tr h="371933">
                <a:tc>
                  <a:txBody>
                    <a:bodyPr/>
                    <a:lstStyle/>
                    <a:p>
                      <a:r>
                        <a:rPr lang="en-US" sz="1400" dirty="0" smtClean="0"/>
                        <a:t>Antenna </a:t>
                      </a:r>
                      <a:r>
                        <a:rPr lang="en-US" sz="1400" dirty="0" smtClean="0"/>
                        <a:t>Gain (dB)</a:t>
                      </a:r>
                      <a:endParaRPr lang="en-US" sz="1400" dirty="0"/>
                    </a:p>
                  </a:txBody>
                  <a:tcPr/>
                </a:tc>
                <a:tc>
                  <a:txBody>
                    <a:bodyPr/>
                    <a:lstStyle/>
                    <a:p>
                      <a:pPr algn="ctr"/>
                      <a:r>
                        <a:rPr lang="en-US" sz="1400" dirty="0" smtClean="0"/>
                        <a:t>36.5</a:t>
                      </a:r>
                      <a:endParaRPr lang="en-US" sz="1400" dirty="0"/>
                    </a:p>
                  </a:txBody>
                  <a:tcPr/>
                </a:tc>
                <a:tc>
                  <a:txBody>
                    <a:bodyPr/>
                    <a:lstStyle/>
                    <a:p>
                      <a:pPr algn="ctr"/>
                      <a:r>
                        <a:rPr lang="en-US" sz="1400" dirty="0" smtClean="0"/>
                        <a:t>40</a:t>
                      </a:r>
                      <a:endParaRPr lang="en-US" sz="1400" dirty="0"/>
                    </a:p>
                  </a:txBody>
                  <a:tcPr/>
                </a:tc>
                <a:tc>
                  <a:txBody>
                    <a:bodyPr/>
                    <a:lstStyle/>
                    <a:p>
                      <a:pPr algn="ctr"/>
                      <a:r>
                        <a:rPr lang="en-US" sz="1400" dirty="0" smtClean="0"/>
                        <a:t>39</a:t>
                      </a:r>
                      <a:endParaRPr lang="en-US" sz="1400" dirty="0"/>
                    </a:p>
                  </a:txBody>
                  <a:tcPr/>
                </a:tc>
                <a:tc>
                  <a:txBody>
                    <a:bodyPr/>
                    <a:lstStyle/>
                    <a:p>
                      <a:pPr algn="ctr"/>
                      <a:r>
                        <a:rPr lang="en-US" sz="1400" dirty="0" smtClean="0"/>
                        <a:t>41</a:t>
                      </a:r>
                      <a:endParaRPr lang="en-US" sz="1400" dirty="0"/>
                    </a:p>
                  </a:txBody>
                  <a:tcPr/>
                </a:tc>
              </a:tr>
              <a:tr h="371933">
                <a:tc>
                  <a:txBody>
                    <a:bodyPr/>
                    <a:lstStyle/>
                    <a:p>
                      <a:r>
                        <a:rPr lang="en-US" sz="1400" dirty="0" smtClean="0"/>
                        <a:t>MDR @ 10 </a:t>
                      </a:r>
                      <a:r>
                        <a:rPr lang="en-US" sz="1400" dirty="0" smtClean="0"/>
                        <a:t>km (</a:t>
                      </a:r>
                      <a:r>
                        <a:rPr lang="en-US" sz="1400" dirty="0" err="1" smtClean="0"/>
                        <a:t>dBZ</a:t>
                      </a:r>
                      <a:r>
                        <a:rPr lang="en-US" sz="1400" dirty="0" smtClean="0"/>
                        <a:t>)</a:t>
                      </a:r>
                      <a:endParaRPr lang="en-US" sz="1400" dirty="0"/>
                    </a:p>
                  </a:txBody>
                  <a:tcPr/>
                </a:tc>
                <a:tc>
                  <a:txBody>
                    <a:bodyPr/>
                    <a:lstStyle/>
                    <a:p>
                      <a:pPr algn="ctr"/>
                      <a:r>
                        <a:rPr lang="en-US" sz="1400" dirty="0" smtClean="0"/>
                        <a:t>-9</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-11</a:t>
                      </a:r>
                      <a:endParaRPr lang="en-US" sz="1400" dirty="0"/>
                    </a:p>
                  </a:txBody>
                  <a:tcPr/>
                </a:tc>
                <a:tc>
                  <a:txBody>
                    <a:bodyPr/>
                    <a:lstStyle/>
                    <a:p>
                      <a:pPr algn="ctr"/>
                      <a:r>
                        <a:rPr lang="en-US" sz="1400" dirty="0" smtClean="0"/>
                        <a:t>-15</a:t>
                      </a:r>
                      <a:endParaRPr lang="en-US" sz="1400" dirty="0"/>
                    </a:p>
                  </a:txBody>
                  <a:tcPr/>
                </a:tc>
              </a:tr>
              <a:tr h="488080">
                <a:tc>
                  <a:txBody>
                    <a:bodyPr/>
                    <a:lstStyle/>
                    <a:p>
                      <a:r>
                        <a:rPr lang="en-US" sz="1400" dirty="0" smtClean="0"/>
                        <a:t>Peak Transmit </a:t>
                      </a:r>
                      <a:r>
                        <a:rPr lang="en-US" sz="1400" dirty="0" smtClean="0"/>
                        <a:t>Power (KW)</a:t>
                      </a:r>
                      <a:endParaRPr lang="en-US" sz="1400" dirty="0"/>
                    </a:p>
                  </a:txBody>
                  <a:tcPr/>
                </a:tc>
                <a:tc>
                  <a:txBody>
                    <a:bodyPr/>
                    <a:lstStyle/>
                    <a:p>
                      <a:pPr algn="ctr"/>
                      <a:r>
                        <a:rPr lang="en-US" sz="1400" dirty="0" smtClean="0"/>
                        <a:t>8</a:t>
                      </a:r>
                      <a:endParaRPr lang="en-US" sz="1400" dirty="0"/>
                    </a:p>
                  </a:txBody>
                  <a:tcPr/>
                </a:tc>
                <a:tc>
                  <a:txBody>
                    <a:bodyPr/>
                    <a:lstStyle/>
                    <a:p>
                      <a:pPr algn="ctr"/>
                      <a:r>
                        <a:rPr lang="en-US" sz="1400" dirty="0" smtClean="0"/>
                        <a:t>60</a:t>
                      </a:r>
                      <a:endParaRPr lang="en-US" sz="1400" dirty="0"/>
                    </a:p>
                  </a:txBody>
                  <a:tcPr/>
                </a:tc>
                <a:tc>
                  <a:txBody>
                    <a:bodyPr/>
                    <a:lstStyle/>
                    <a:p>
                      <a:pPr algn="ctr"/>
                      <a:r>
                        <a:rPr lang="en-US" sz="1400" dirty="0" smtClean="0"/>
                        <a:t>40</a:t>
                      </a:r>
                      <a:endParaRPr lang="en-US" sz="1400" dirty="0"/>
                    </a:p>
                  </a:txBody>
                  <a:tcPr/>
                </a:tc>
                <a:tc>
                  <a:txBody>
                    <a:bodyPr/>
                    <a:lstStyle/>
                    <a:p>
                      <a:pPr algn="ctr"/>
                      <a:r>
                        <a:rPr lang="en-US" sz="1400" dirty="0" smtClean="0"/>
                        <a:t>14.3</a:t>
                      </a:r>
                      <a:endParaRPr lang="en-US" sz="1400" dirty="0"/>
                    </a:p>
                  </a:txBody>
                  <a:tcPr/>
                </a:tc>
              </a:tr>
              <a:tr h="371933">
                <a:tc>
                  <a:txBody>
                    <a:bodyPr/>
                    <a:lstStyle/>
                    <a:p>
                      <a:r>
                        <a:rPr lang="en-US" sz="1400" dirty="0" smtClean="0"/>
                        <a:t>Polarization</a:t>
                      </a:r>
                      <a:endParaRPr lang="en-US" sz="1400" dirty="0"/>
                    </a:p>
                  </a:txBody>
                  <a:tcPr/>
                </a:tc>
                <a:tc>
                  <a:txBody>
                    <a:bodyPr/>
                    <a:lstStyle/>
                    <a:p>
                      <a:pPr algn="ctr"/>
                      <a:r>
                        <a:rPr lang="en-US" sz="1400" dirty="0" smtClean="0"/>
                        <a:t>Linear</a:t>
                      </a:r>
                    </a:p>
                    <a:p>
                      <a:pPr algn="ctr"/>
                      <a:r>
                        <a:rPr lang="en-US" sz="1400" dirty="0" smtClean="0"/>
                        <a:t>Horizontal</a:t>
                      </a:r>
                      <a:endParaRPr lang="en-US" sz="1400" dirty="0"/>
                    </a:p>
                  </a:txBody>
                  <a:tcPr/>
                </a:tc>
                <a:tc>
                  <a:txBody>
                    <a:bodyPr/>
                    <a:lstStyle/>
                    <a:p>
                      <a:pPr algn="ctr"/>
                      <a:r>
                        <a:rPr lang="en-US" sz="1400" dirty="0" smtClean="0"/>
                        <a:t>Vertical</a:t>
                      </a:r>
                      <a:endParaRPr lang="en-US" sz="1400" dirty="0"/>
                    </a:p>
                  </a:txBody>
                  <a:tcPr/>
                </a:tc>
                <a:tc>
                  <a:txBody>
                    <a:bodyPr/>
                    <a:lstStyle/>
                    <a:p>
                      <a:pPr algn="ctr"/>
                      <a:r>
                        <a:rPr lang="en-US" sz="1400" dirty="0" smtClean="0"/>
                        <a:t>Horizontal</a:t>
                      </a:r>
                      <a:endParaRPr lang="en-US" sz="1400" dirty="0"/>
                    </a:p>
                  </a:txBody>
                  <a:tcPr/>
                </a:tc>
                <a:tc>
                  <a:txBody>
                    <a:bodyPr/>
                    <a:lstStyle/>
                    <a:p>
                      <a:pPr algn="ctr"/>
                      <a:r>
                        <a:rPr lang="en-US" sz="1400" dirty="0" smtClean="0"/>
                        <a:t>Dual Linear</a:t>
                      </a:r>
                      <a:endParaRPr lang="en-US" sz="1400" dirty="0"/>
                    </a:p>
                  </a:txBody>
                  <a:tcPr/>
                </a:tc>
              </a:tr>
              <a:tr h="488080">
                <a:tc>
                  <a:txBody>
                    <a:bodyPr/>
                    <a:lstStyle/>
                    <a:p>
                      <a:r>
                        <a:rPr lang="en-US" sz="1400" dirty="0" smtClean="0"/>
                        <a:t>Spatial Resolution @ 10 </a:t>
                      </a:r>
                      <a:r>
                        <a:rPr lang="en-US" sz="1400" dirty="0" smtClean="0"/>
                        <a:t>km (m)</a:t>
                      </a:r>
                      <a:endParaRPr lang="en-US" sz="1400" dirty="0"/>
                    </a:p>
                  </a:txBody>
                  <a:tcPr/>
                </a:tc>
                <a:tc>
                  <a:txBody>
                    <a:bodyPr/>
                    <a:lstStyle/>
                    <a:p>
                      <a:pPr algn="ctr"/>
                      <a:r>
                        <a:rPr lang="en-US" sz="1400" dirty="0" smtClean="0"/>
                        <a:t>471</a:t>
                      </a:r>
                      <a:endParaRPr lang="en-US" sz="1400" dirty="0"/>
                    </a:p>
                  </a:txBody>
                  <a:tcPr/>
                </a:tc>
                <a:tc>
                  <a:txBody>
                    <a:bodyPr/>
                    <a:lstStyle/>
                    <a:p>
                      <a:pPr algn="ctr"/>
                      <a:r>
                        <a:rPr lang="en-US" sz="1400" dirty="0" smtClean="0"/>
                        <a:t>314</a:t>
                      </a:r>
                      <a:endParaRPr lang="en-US" sz="1400" dirty="0"/>
                    </a:p>
                  </a:txBody>
                  <a:tcPr/>
                </a:tc>
                <a:tc>
                  <a:txBody>
                    <a:bodyPr/>
                    <a:lstStyle/>
                    <a:p>
                      <a:pPr algn="ctr"/>
                      <a:r>
                        <a:rPr lang="en-US" sz="1400" dirty="0" smtClean="0"/>
                        <a:t>314</a:t>
                      </a:r>
                      <a:endParaRPr lang="en-US" sz="1400" dirty="0"/>
                    </a:p>
                  </a:txBody>
                  <a:tcPr/>
                </a:tc>
                <a:tc>
                  <a:txBody>
                    <a:bodyPr/>
                    <a:lstStyle/>
                    <a:p>
                      <a:pPr algn="ctr"/>
                      <a:r>
                        <a:rPr lang="en-US" sz="1400" dirty="0" smtClean="0"/>
                        <a:t>314</a:t>
                      </a:r>
                      <a:endParaRPr lang="en-US" sz="1400" dirty="0"/>
                    </a:p>
                  </a:txBody>
                  <a:tcPr/>
                </a:tc>
              </a:tr>
              <a:tr h="488080">
                <a:tc>
                  <a:txBody>
                    <a:bodyPr/>
                    <a:lstStyle/>
                    <a:p>
                      <a:r>
                        <a:rPr lang="en-US" sz="1400" dirty="0" smtClean="0"/>
                        <a:t>Along track </a:t>
                      </a:r>
                      <a:r>
                        <a:rPr lang="en-US" sz="1400" dirty="0" smtClean="0"/>
                        <a:t>spacing (m)</a:t>
                      </a:r>
                      <a:endParaRPr lang="en-US" sz="1400" dirty="0"/>
                    </a:p>
                  </a:txBody>
                  <a:tcPr/>
                </a:tc>
                <a:tc>
                  <a:txBody>
                    <a:bodyPr/>
                    <a:lstStyle/>
                    <a:p>
                      <a:pPr algn="ctr"/>
                      <a:r>
                        <a:rPr lang="en-US" sz="1400" dirty="0" smtClean="0"/>
                        <a:t>1125</a:t>
                      </a:r>
                      <a:endParaRPr lang="en-US" sz="1400" dirty="0"/>
                    </a:p>
                  </a:txBody>
                  <a:tcPr/>
                </a:tc>
                <a:tc>
                  <a:txBody>
                    <a:bodyPr/>
                    <a:lstStyle/>
                    <a:p>
                      <a:pPr algn="ctr"/>
                      <a:r>
                        <a:rPr lang="en-US" sz="1400" dirty="0" smtClean="0"/>
                        <a:t>1500</a:t>
                      </a:r>
                      <a:endParaRPr lang="en-US" sz="1400" dirty="0"/>
                    </a:p>
                  </a:txBody>
                  <a:tcPr/>
                </a:tc>
                <a:tc>
                  <a:txBody>
                    <a:bodyPr/>
                    <a:lstStyle/>
                    <a:p>
                      <a:pPr algn="ctr"/>
                      <a:r>
                        <a:rPr lang="en-US" sz="1400" dirty="0" smtClean="0"/>
                        <a:t>300</a:t>
                      </a:r>
                      <a:endParaRPr lang="en-US" sz="1400" dirty="0"/>
                    </a:p>
                  </a:txBody>
                  <a:tcPr/>
                </a:tc>
                <a:tc>
                  <a:txBody>
                    <a:bodyPr/>
                    <a:lstStyle/>
                    <a:p>
                      <a:pPr algn="ctr"/>
                      <a:r>
                        <a:rPr lang="en-US" sz="1400" dirty="0" smtClean="0"/>
                        <a:t>130</a:t>
                      </a:r>
                      <a:endParaRPr lang="en-US" sz="1400" dirty="0"/>
                    </a:p>
                  </a:txBody>
                  <a:tcPr/>
                </a:tc>
              </a:tr>
              <a:tr h="371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Pulse </a:t>
                      </a:r>
                      <a:r>
                        <a:rPr lang="en-US" sz="1400" dirty="0" smtClean="0"/>
                        <a:t>width  (µsec)</a:t>
                      </a:r>
                    </a:p>
                  </a:txBody>
                  <a:tcPr/>
                </a:tc>
                <a:tc>
                  <a:txBody>
                    <a:bodyPr/>
                    <a:lstStyle/>
                    <a:p>
                      <a:pPr algn="ctr"/>
                      <a:r>
                        <a:rPr lang="en-US" sz="1400" dirty="0" smtClean="0"/>
                        <a:t>.41</a:t>
                      </a:r>
                      <a:endParaRPr lang="en-US" sz="1400" dirty="0"/>
                    </a:p>
                  </a:txBody>
                  <a:tcPr/>
                </a:tc>
                <a:tc>
                  <a:txBody>
                    <a:bodyPr/>
                    <a:lstStyle/>
                    <a:p>
                      <a:pPr algn="ctr"/>
                      <a:r>
                        <a:rPr lang="en-US" sz="1400" dirty="0" smtClean="0"/>
                        <a:t>0.25-0.5</a:t>
                      </a:r>
                      <a:endParaRPr lang="en-US" sz="1400" dirty="0"/>
                    </a:p>
                  </a:txBody>
                  <a:tcPr/>
                </a:tc>
                <a:tc>
                  <a:txBody>
                    <a:bodyPr/>
                    <a:lstStyle/>
                    <a:p>
                      <a:pPr algn="ctr"/>
                      <a:r>
                        <a:rPr lang="en-US" sz="1400" dirty="0" smtClean="0"/>
                        <a:t>0.25 to 4.0</a:t>
                      </a:r>
                      <a:endParaRPr lang="en-US" sz="1400" dirty="0"/>
                    </a:p>
                  </a:txBody>
                  <a:tcPr/>
                </a:tc>
                <a:tc>
                  <a:txBody>
                    <a:bodyPr/>
                    <a:lstStyle/>
                    <a:p>
                      <a:pPr algn="ctr"/>
                      <a:r>
                        <a:rPr lang="en-US" sz="1400" dirty="0" smtClean="0"/>
                        <a:t>0.5 to 50</a:t>
                      </a:r>
                      <a:endParaRPr lang="en-US" sz="1400" dirty="0"/>
                    </a:p>
                  </a:txBody>
                  <a:tcPr/>
                </a:tc>
              </a:tr>
            </a:tbl>
          </a:graphicData>
        </a:graphic>
      </p:graphicFrame>
      <p:sp>
        <p:nvSpPr>
          <p:cNvPr id="8" name="TextBox 7"/>
          <p:cNvSpPr txBox="1"/>
          <p:nvPr/>
        </p:nvSpPr>
        <p:spPr>
          <a:xfrm>
            <a:off x="6258478" y="1772055"/>
            <a:ext cx="1338663" cy="4955204"/>
          </a:xfrm>
          <a:prstGeom prst="rect">
            <a:avLst/>
          </a:prstGeom>
          <a:solidFill>
            <a:srgbClr val="A76764">
              <a:alpha val="38000"/>
            </a:srgb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sz="1000" dirty="0" smtClean="0"/>
          </a:p>
          <a:p>
            <a:endParaRPr lang="en-US" dirty="0" smtClean="0"/>
          </a:p>
        </p:txBody>
      </p:sp>
      <p:sp>
        <p:nvSpPr>
          <p:cNvPr id="10" name="Slide Number Placeholder 5"/>
          <p:cNvSpPr txBox="1">
            <a:spLocks/>
          </p:cNvSpPr>
          <p:nvPr/>
        </p:nvSpPr>
        <p:spPr>
          <a:xfrm>
            <a:off x="8535592"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43AD1-6EB6-8547-A1FD-D85F71754600}" type="slidenum">
              <a:rPr lang="en-US" smtClean="0"/>
              <a:pPr/>
              <a:t>6</a:t>
            </a:fld>
            <a:endParaRPr lang="en-US"/>
          </a:p>
        </p:txBody>
      </p:sp>
    </p:spTree>
    <p:extLst>
      <p:ext uri="{BB962C8B-B14F-4D97-AF65-F5344CB8AC3E}">
        <p14:creationId xmlns:p14="http://schemas.microsoft.com/office/powerpoint/2010/main" val="2001473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14025" y="0"/>
            <a:ext cx="8465006" cy="6858000"/>
          </a:xfrm>
          <a:prstGeom prst="rect">
            <a:avLst/>
          </a:prstGeom>
          <a:solidFill>
            <a:srgbClr val="0102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idx="4294967295"/>
          </p:nvPr>
        </p:nvSpPr>
        <p:spPr>
          <a:xfrm>
            <a:off x="0" y="0"/>
            <a:ext cx="7535863" cy="476250"/>
          </a:xfrm>
        </p:spPr>
        <p:txBody>
          <a:bodyPr>
            <a:noAutofit/>
          </a:bodyPr>
          <a:lstStyle/>
          <a:p>
            <a:r>
              <a:rPr lang="en-US" sz="3200" dirty="0" smtClean="0">
                <a:solidFill>
                  <a:schemeClr val="bg1"/>
                </a:solidFill>
              </a:rPr>
              <a:t>EOL Airborne Phased Array Radar (APAR)</a:t>
            </a:r>
            <a:endParaRPr lang="en-US" sz="3200" dirty="0">
              <a:solidFill>
                <a:schemeClr val="bg1"/>
              </a:solidFill>
            </a:endParaRPr>
          </a:p>
        </p:txBody>
      </p:sp>
      <p:sp>
        <p:nvSpPr>
          <p:cNvPr id="3" name="Content Placeholder 2"/>
          <p:cNvSpPr>
            <a:spLocks noGrp="1"/>
          </p:cNvSpPr>
          <p:nvPr>
            <p:ph idx="4294967295"/>
          </p:nvPr>
        </p:nvSpPr>
        <p:spPr>
          <a:xfrm>
            <a:off x="4099644" y="3960026"/>
            <a:ext cx="4351337" cy="2995612"/>
          </a:xfrm>
          <a:prstGeom prst="rect">
            <a:avLst/>
          </a:prstGeom>
        </p:spPr>
        <p:txBody>
          <a:bodyPr>
            <a:normAutofit fontScale="92500" lnSpcReduction="20000"/>
          </a:bodyPr>
          <a:lstStyle/>
          <a:p>
            <a:r>
              <a:rPr lang="en-US" dirty="0" smtClean="0">
                <a:solidFill>
                  <a:schemeClr val="bg1"/>
                </a:solidFill>
              </a:rPr>
              <a:t>Seven-year development schedule </a:t>
            </a:r>
          </a:p>
          <a:p>
            <a:r>
              <a:rPr lang="en-US" dirty="0" smtClean="0">
                <a:solidFill>
                  <a:schemeClr val="bg1"/>
                </a:solidFill>
              </a:rPr>
              <a:t>University and industry partnerships key to successful design and build</a:t>
            </a:r>
          </a:p>
          <a:p>
            <a:r>
              <a:rPr lang="en-US" dirty="0" smtClean="0">
                <a:solidFill>
                  <a:schemeClr val="bg1"/>
                </a:solidFill>
              </a:rPr>
              <a:t>Deployable on NSF/NCAR C-130 aircraft or similar platforms</a:t>
            </a:r>
          </a:p>
          <a:p>
            <a:r>
              <a:rPr lang="en-US" dirty="0" smtClean="0">
                <a:solidFill>
                  <a:schemeClr val="bg1"/>
                </a:solidFill>
              </a:rPr>
              <a:t>20+ year operational lifetime</a:t>
            </a:r>
          </a:p>
          <a:p>
            <a:r>
              <a:rPr lang="en-US" dirty="0" smtClean="0">
                <a:solidFill>
                  <a:schemeClr val="bg1"/>
                </a:solidFill>
              </a:rPr>
              <a:t>APAR can be implemented in operational storm measurements (e.g. flown on US Air Force C-130 Hurricane </a:t>
            </a:r>
            <a:r>
              <a:rPr lang="en-US" dirty="0">
                <a:solidFill>
                  <a:schemeClr val="bg1"/>
                </a:solidFill>
              </a:rPr>
              <a:t>H</a:t>
            </a:r>
            <a:r>
              <a:rPr lang="en-US" dirty="0" smtClean="0">
                <a:solidFill>
                  <a:schemeClr val="bg1"/>
                </a:solidFill>
              </a:rPr>
              <a:t>unters)</a:t>
            </a:r>
            <a:endParaRPr lang="en-US" dirty="0">
              <a:solidFill>
                <a:schemeClr val="bg1"/>
              </a:solidFill>
            </a:endParaRPr>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91335" y="628075"/>
            <a:ext cx="1730271" cy="1569581"/>
          </a:xfrm>
          <a:prstGeom prst="rect">
            <a:avLst/>
          </a:prstGeom>
          <a:noFill/>
          <a:ln>
            <a:noFill/>
          </a:ln>
        </p:spPr>
      </p:pic>
      <p:grpSp>
        <p:nvGrpSpPr>
          <p:cNvPr id="10" name="Group 9"/>
          <p:cNvGrpSpPr/>
          <p:nvPr/>
        </p:nvGrpSpPr>
        <p:grpSpPr>
          <a:xfrm>
            <a:off x="-54138" y="628075"/>
            <a:ext cx="4752921" cy="3463713"/>
            <a:chOff x="-54138" y="628075"/>
            <a:chExt cx="4752921" cy="3463713"/>
          </a:xfrm>
        </p:grpSpPr>
        <p:pic>
          <p:nvPicPr>
            <p:cNvPr id="64" name="Picture 63"/>
            <p:cNvPicPr/>
            <p:nvPr/>
          </p:nvPicPr>
          <p:blipFill>
            <a:blip r:embed="rId4" cstate="screen">
              <a:extLst>
                <a:ext uri="{28A0092B-C50C-407E-A947-70E740481C1C}">
                  <a14:useLocalDpi xmlns:a14="http://schemas.microsoft.com/office/drawing/2010/main"/>
                </a:ext>
              </a:extLst>
            </a:blip>
            <a:stretch>
              <a:fillRect/>
            </a:stretch>
          </p:blipFill>
          <p:spPr>
            <a:xfrm>
              <a:off x="94200" y="628075"/>
              <a:ext cx="4604583" cy="1557503"/>
            </a:xfrm>
            <a:prstGeom prst="rect">
              <a:avLst/>
            </a:prstGeom>
          </p:spPr>
        </p:pic>
        <p:grpSp>
          <p:nvGrpSpPr>
            <p:cNvPr id="43" name="Group 334"/>
            <p:cNvGrpSpPr>
              <a:grpSpLocks/>
            </p:cNvGrpSpPr>
            <p:nvPr/>
          </p:nvGrpSpPr>
          <p:grpSpPr bwMode="auto">
            <a:xfrm>
              <a:off x="888599" y="1726134"/>
              <a:ext cx="2687378" cy="2365654"/>
              <a:chOff x="2340127" y="22053176"/>
              <a:chExt cx="10971410" cy="10706198"/>
            </a:xfrm>
          </p:grpSpPr>
          <p:pic>
            <p:nvPicPr>
              <p:cNvPr id="44" name="Picture 305" descr="LRU_CBand_full_ver2.bmp"/>
              <p:cNvPicPr>
                <a:picLocks noChangeAspect="1"/>
              </p:cNvPicPr>
              <p:nvPr/>
            </p:nvPicPr>
            <p:blipFill>
              <a:blip r:embed="rId5" cstate="screen">
                <a:extLst>
                  <a:ext uri="{28A0092B-C50C-407E-A947-70E740481C1C}">
                    <a14:useLocalDpi xmlns:a14="http://schemas.microsoft.com/office/drawing/2010/main"/>
                  </a:ext>
                </a:extLst>
              </a:blip>
              <a:srcRect l="20462" r="18535" b="6522"/>
              <a:stretch>
                <a:fillRect/>
              </a:stretch>
            </p:blipFill>
            <p:spPr bwMode="auto">
              <a:xfrm>
                <a:off x="2862471" y="25073811"/>
                <a:ext cx="10449066" cy="7685563"/>
              </a:xfrm>
              <a:prstGeom prst="rect">
                <a:avLst/>
              </a:prstGeom>
              <a:noFill/>
              <a:ln w="9525">
                <a:noFill/>
                <a:miter lim="800000"/>
                <a:headEnd/>
                <a:tailEnd/>
              </a:ln>
            </p:spPr>
          </p:pic>
          <p:cxnSp>
            <p:nvCxnSpPr>
              <p:cNvPr id="47" name="Straight Connector 46"/>
              <p:cNvCxnSpPr/>
              <p:nvPr/>
            </p:nvCxnSpPr>
            <p:spPr bwMode="auto">
              <a:xfrm flipH="1">
                <a:off x="4041959" y="22089688"/>
                <a:ext cx="6931148" cy="4138651"/>
              </a:xfrm>
              <a:prstGeom prst="line">
                <a:avLst/>
              </a:prstGeom>
              <a:solidFill>
                <a:schemeClr val="accent1"/>
              </a:solidFill>
              <a:ln w="12700" cap="flat" cmpd="sng" algn="ctr">
                <a:solidFill>
                  <a:schemeClr val="bg1">
                    <a:lumMod val="95000"/>
                  </a:schemeClr>
                </a:solidFill>
                <a:prstDash val="dash"/>
                <a:round/>
                <a:headEnd type="none" w="med" len="med"/>
                <a:tailEnd type="none" w="med" len="med"/>
              </a:ln>
              <a:effectLst/>
            </p:spPr>
          </p:cxnSp>
          <p:cxnSp>
            <p:nvCxnSpPr>
              <p:cNvPr id="48" name="Straight Connector 47"/>
              <p:cNvCxnSpPr/>
              <p:nvPr/>
            </p:nvCxnSpPr>
            <p:spPr bwMode="auto">
              <a:xfrm flipH="1">
                <a:off x="7780589" y="22053176"/>
                <a:ext cx="3263958" cy="5648377"/>
              </a:xfrm>
              <a:prstGeom prst="line">
                <a:avLst/>
              </a:prstGeom>
              <a:solidFill>
                <a:schemeClr val="accent1"/>
              </a:solidFill>
              <a:ln w="12700" cap="flat" cmpd="sng" algn="ctr">
                <a:solidFill>
                  <a:schemeClr val="bg1">
                    <a:lumMod val="95000"/>
                  </a:schemeClr>
                </a:solidFill>
                <a:prstDash val="dash"/>
                <a:round/>
                <a:headEnd type="none" w="med" len="med"/>
                <a:tailEnd type="none" w="med" len="med"/>
              </a:ln>
              <a:effectLst/>
            </p:spPr>
          </p:cxnSp>
          <p:cxnSp>
            <p:nvCxnSpPr>
              <p:cNvPr id="49" name="Straight Connector 48"/>
              <p:cNvCxnSpPr/>
              <p:nvPr/>
            </p:nvCxnSpPr>
            <p:spPr bwMode="auto">
              <a:xfrm>
                <a:off x="11044547" y="22070638"/>
                <a:ext cx="789001" cy="4106901"/>
              </a:xfrm>
              <a:prstGeom prst="line">
                <a:avLst/>
              </a:prstGeom>
              <a:solidFill>
                <a:schemeClr val="accent1"/>
              </a:solidFill>
              <a:ln w="12700" cap="flat" cmpd="sng" algn="ctr">
                <a:solidFill>
                  <a:schemeClr val="bg1">
                    <a:lumMod val="95000"/>
                  </a:schemeClr>
                </a:solidFill>
                <a:prstDash val="dash"/>
                <a:round/>
                <a:headEnd type="none" w="med" len="med"/>
                <a:tailEnd type="none" w="med" len="med"/>
              </a:ln>
              <a:effectLst/>
            </p:spPr>
          </p:cxnSp>
          <p:cxnSp>
            <p:nvCxnSpPr>
              <p:cNvPr id="50" name="Straight Connector 49"/>
              <p:cNvCxnSpPr/>
              <p:nvPr/>
            </p:nvCxnSpPr>
            <p:spPr bwMode="auto">
              <a:xfrm flipH="1">
                <a:off x="8104444" y="22053176"/>
                <a:ext cx="2940102" cy="3173441"/>
              </a:xfrm>
              <a:prstGeom prst="line">
                <a:avLst/>
              </a:prstGeom>
              <a:solidFill>
                <a:schemeClr val="accent1"/>
              </a:solidFill>
              <a:ln w="12700" cap="flat" cmpd="sng" algn="ctr">
                <a:solidFill>
                  <a:schemeClr val="bg1">
                    <a:lumMod val="95000"/>
                  </a:schemeClr>
                </a:solidFill>
                <a:prstDash val="dash"/>
                <a:round/>
                <a:headEnd type="none" w="med" len="med"/>
                <a:tailEnd type="none" w="med" len="med"/>
              </a:ln>
              <a:effectLst/>
            </p:spPr>
          </p:cxnSp>
          <p:sp>
            <p:nvSpPr>
              <p:cNvPr id="51" name="Freeform 50"/>
              <p:cNvSpPr/>
              <p:nvPr/>
            </p:nvSpPr>
            <p:spPr bwMode="auto">
              <a:xfrm flipH="1">
                <a:off x="2682049" y="25445692"/>
                <a:ext cx="2200394" cy="390532"/>
              </a:xfrm>
              <a:custGeom>
                <a:avLst/>
                <a:gdLst>
                  <a:gd name="connsiteX0" fmla="*/ 0 w 1972235"/>
                  <a:gd name="connsiteY0" fmla="*/ 555811 h 555811"/>
                  <a:gd name="connsiteX1" fmla="*/ 555811 w 1972235"/>
                  <a:gd name="connsiteY1" fmla="*/ 35858 h 555811"/>
                  <a:gd name="connsiteX2" fmla="*/ 1972235 w 1972235"/>
                  <a:gd name="connsiteY2" fmla="*/ 0 h 555811"/>
                </a:gdLst>
                <a:ahLst/>
                <a:cxnLst>
                  <a:cxn ang="0">
                    <a:pos x="connsiteX0" y="connsiteY0"/>
                  </a:cxn>
                  <a:cxn ang="0">
                    <a:pos x="connsiteX1" y="connsiteY1"/>
                  </a:cxn>
                  <a:cxn ang="0">
                    <a:pos x="connsiteX2" y="connsiteY2"/>
                  </a:cxn>
                </a:cxnLst>
                <a:rect l="l" t="t" r="r" b="b"/>
                <a:pathLst>
                  <a:path w="1972235" h="555811">
                    <a:moveTo>
                      <a:pt x="0" y="555811"/>
                    </a:moveTo>
                    <a:lnTo>
                      <a:pt x="555811" y="35858"/>
                    </a:lnTo>
                    <a:lnTo>
                      <a:pt x="1972235" y="0"/>
                    </a:lnTo>
                  </a:path>
                </a:pathLst>
              </a:custGeom>
              <a:noFill/>
              <a:ln w="31750" cap="flat" cmpd="sng" algn="ctr">
                <a:solidFill>
                  <a:schemeClr val="accent2">
                    <a:lumMod val="40000"/>
                    <a:lumOff val="60000"/>
                  </a:schemeClr>
                </a:solidFill>
                <a:prstDash val="solid"/>
                <a:round/>
                <a:headEnd type="stealth" w="lg" len="lg"/>
                <a:tailEnd type="none" w="med" len="lg"/>
              </a:ln>
              <a:effectLst/>
            </p:spPr>
            <p:txBody>
              <a:bodyPr wrap="none" anchor="ctr"/>
              <a:lstStyle/>
              <a:p>
                <a:pPr defTabSz="808038">
                  <a:defRPr/>
                </a:pPr>
                <a:endParaRPr lang="en-US" sz="2000" dirty="0">
                  <a:solidFill>
                    <a:prstClr val="black"/>
                  </a:solidFill>
                  <a:latin typeface="Arial" pitchFamily="-106" charset="0"/>
                </a:endParaRPr>
              </a:p>
            </p:txBody>
          </p:sp>
          <p:sp>
            <p:nvSpPr>
              <p:cNvPr id="53" name="Freeform 52"/>
              <p:cNvSpPr/>
              <p:nvPr/>
            </p:nvSpPr>
            <p:spPr bwMode="auto">
              <a:xfrm flipH="1">
                <a:off x="2340127" y="26644268"/>
                <a:ext cx="2249528" cy="304802"/>
              </a:xfrm>
              <a:custGeom>
                <a:avLst/>
                <a:gdLst>
                  <a:gd name="connsiteX0" fmla="*/ 0 w 1972235"/>
                  <a:gd name="connsiteY0" fmla="*/ 555811 h 555811"/>
                  <a:gd name="connsiteX1" fmla="*/ 555811 w 1972235"/>
                  <a:gd name="connsiteY1" fmla="*/ 35858 h 555811"/>
                  <a:gd name="connsiteX2" fmla="*/ 1972235 w 1972235"/>
                  <a:gd name="connsiteY2" fmla="*/ 0 h 555811"/>
                </a:gdLst>
                <a:ahLst/>
                <a:cxnLst>
                  <a:cxn ang="0">
                    <a:pos x="connsiteX0" y="connsiteY0"/>
                  </a:cxn>
                  <a:cxn ang="0">
                    <a:pos x="connsiteX1" y="connsiteY1"/>
                  </a:cxn>
                  <a:cxn ang="0">
                    <a:pos x="connsiteX2" y="connsiteY2"/>
                  </a:cxn>
                </a:cxnLst>
                <a:rect l="l" t="t" r="r" b="b"/>
                <a:pathLst>
                  <a:path w="1972235" h="555811">
                    <a:moveTo>
                      <a:pt x="0" y="555811"/>
                    </a:moveTo>
                    <a:lnTo>
                      <a:pt x="555811" y="35858"/>
                    </a:lnTo>
                    <a:lnTo>
                      <a:pt x="1972235" y="0"/>
                    </a:lnTo>
                  </a:path>
                </a:pathLst>
              </a:custGeom>
              <a:noFill/>
              <a:ln w="31750" cap="flat" cmpd="sng" algn="ctr">
                <a:solidFill>
                  <a:schemeClr val="accent2">
                    <a:lumMod val="40000"/>
                    <a:lumOff val="60000"/>
                  </a:schemeClr>
                </a:solidFill>
                <a:prstDash val="solid"/>
                <a:round/>
                <a:headEnd type="stealth" w="lg" len="lg"/>
                <a:tailEnd type="none" w="med" len="lg"/>
              </a:ln>
              <a:effectLst/>
            </p:spPr>
            <p:txBody>
              <a:bodyPr wrap="none" anchor="ctr"/>
              <a:lstStyle/>
              <a:p>
                <a:pPr defTabSz="808038">
                  <a:defRPr/>
                </a:pPr>
                <a:endParaRPr lang="en-US" sz="2000" dirty="0">
                  <a:solidFill>
                    <a:prstClr val="black"/>
                  </a:solidFill>
                  <a:latin typeface="Arial" pitchFamily="-106" charset="0"/>
                </a:endParaRPr>
              </a:p>
            </p:txBody>
          </p:sp>
          <p:sp>
            <p:nvSpPr>
              <p:cNvPr id="55" name="Freeform 54"/>
              <p:cNvSpPr/>
              <p:nvPr/>
            </p:nvSpPr>
            <p:spPr bwMode="auto">
              <a:xfrm flipH="1">
                <a:off x="2682046" y="28316710"/>
                <a:ext cx="2069731" cy="382593"/>
              </a:xfrm>
              <a:custGeom>
                <a:avLst/>
                <a:gdLst>
                  <a:gd name="connsiteX0" fmla="*/ 0 w 1972235"/>
                  <a:gd name="connsiteY0" fmla="*/ 555811 h 555811"/>
                  <a:gd name="connsiteX1" fmla="*/ 555811 w 1972235"/>
                  <a:gd name="connsiteY1" fmla="*/ 35858 h 555811"/>
                  <a:gd name="connsiteX2" fmla="*/ 1972235 w 1972235"/>
                  <a:gd name="connsiteY2" fmla="*/ 0 h 555811"/>
                </a:gdLst>
                <a:ahLst/>
                <a:cxnLst>
                  <a:cxn ang="0">
                    <a:pos x="connsiteX0" y="connsiteY0"/>
                  </a:cxn>
                  <a:cxn ang="0">
                    <a:pos x="connsiteX1" y="connsiteY1"/>
                  </a:cxn>
                  <a:cxn ang="0">
                    <a:pos x="connsiteX2" y="connsiteY2"/>
                  </a:cxn>
                </a:cxnLst>
                <a:rect l="l" t="t" r="r" b="b"/>
                <a:pathLst>
                  <a:path w="1972235" h="555811">
                    <a:moveTo>
                      <a:pt x="0" y="555811"/>
                    </a:moveTo>
                    <a:lnTo>
                      <a:pt x="555811" y="35858"/>
                    </a:lnTo>
                    <a:lnTo>
                      <a:pt x="1972235" y="0"/>
                    </a:lnTo>
                  </a:path>
                </a:pathLst>
              </a:custGeom>
              <a:noFill/>
              <a:ln w="31750" cap="flat" cmpd="sng" algn="ctr">
                <a:solidFill>
                  <a:schemeClr val="accent2">
                    <a:lumMod val="40000"/>
                    <a:lumOff val="60000"/>
                  </a:schemeClr>
                </a:solidFill>
                <a:prstDash val="solid"/>
                <a:round/>
                <a:headEnd type="stealth" w="lg" len="lg"/>
                <a:tailEnd type="none" w="med" len="lg"/>
              </a:ln>
              <a:effectLst/>
            </p:spPr>
            <p:txBody>
              <a:bodyPr wrap="none" anchor="ctr"/>
              <a:lstStyle/>
              <a:p>
                <a:pPr defTabSz="808038">
                  <a:defRPr/>
                </a:pPr>
                <a:endParaRPr lang="en-US" sz="2000" dirty="0">
                  <a:solidFill>
                    <a:prstClr val="black"/>
                  </a:solidFill>
                  <a:latin typeface="Arial" pitchFamily="-106" charset="0"/>
                </a:endParaRPr>
              </a:p>
            </p:txBody>
          </p:sp>
          <p:sp>
            <p:nvSpPr>
              <p:cNvPr id="56" name="Freeform 55"/>
              <p:cNvSpPr/>
              <p:nvPr/>
            </p:nvSpPr>
            <p:spPr bwMode="auto">
              <a:xfrm flipH="1">
                <a:off x="2340127" y="29853524"/>
                <a:ext cx="2114588" cy="457203"/>
              </a:xfrm>
              <a:custGeom>
                <a:avLst/>
                <a:gdLst>
                  <a:gd name="connsiteX0" fmla="*/ 0 w 1972235"/>
                  <a:gd name="connsiteY0" fmla="*/ 555811 h 555811"/>
                  <a:gd name="connsiteX1" fmla="*/ 555811 w 1972235"/>
                  <a:gd name="connsiteY1" fmla="*/ 35858 h 555811"/>
                  <a:gd name="connsiteX2" fmla="*/ 1972235 w 1972235"/>
                  <a:gd name="connsiteY2" fmla="*/ 0 h 555811"/>
                </a:gdLst>
                <a:ahLst/>
                <a:cxnLst>
                  <a:cxn ang="0">
                    <a:pos x="connsiteX0" y="connsiteY0"/>
                  </a:cxn>
                  <a:cxn ang="0">
                    <a:pos x="connsiteX1" y="connsiteY1"/>
                  </a:cxn>
                  <a:cxn ang="0">
                    <a:pos x="connsiteX2" y="connsiteY2"/>
                  </a:cxn>
                </a:cxnLst>
                <a:rect l="l" t="t" r="r" b="b"/>
                <a:pathLst>
                  <a:path w="1972235" h="555811">
                    <a:moveTo>
                      <a:pt x="0" y="555811"/>
                    </a:moveTo>
                    <a:lnTo>
                      <a:pt x="555811" y="35858"/>
                    </a:lnTo>
                    <a:lnTo>
                      <a:pt x="1972235" y="0"/>
                    </a:lnTo>
                  </a:path>
                </a:pathLst>
              </a:custGeom>
              <a:noFill/>
              <a:ln w="31750" cap="flat" cmpd="sng" algn="ctr">
                <a:solidFill>
                  <a:schemeClr val="accent2">
                    <a:lumMod val="40000"/>
                    <a:lumOff val="60000"/>
                  </a:schemeClr>
                </a:solidFill>
                <a:prstDash val="solid"/>
                <a:round/>
                <a:headEnd type="stealth" w="lg" len="lg"/>
                <a:tailEnd type="none" w="med" len="lg"/>
              </a:ln>
              <a:effectLst/>
            </p:spPr>
            <p:txBody>
              <a:bodyPr wrap="none" anchor="ctr"/>
              <a:lstStyle/>
              <a:p>
                <a:pPr defTabSz="808038">
                  <a:defRPr/>
                </a:pPr>
                <a:endParaRPr lang="en-US" sz="2000" dirty="0">
                  <a:solidFill>
                    <a:prstClr val="black"/>
                  </a:solidFill>
                  <a:latin typeface="Arial" pitchFamily="-106" charset="0"/>
                </a:endParaRPr>
              </a:p>
            </p:txBody>
          </p:sp>
        </p:grpSp>
        <p:sp>
          <p:nvSpPr>
            <p:cNvPr id="59" name="TextBox 58"/>
            <p:cNvSpPr txBox="1"/>
            <p:nvPr/>
          </p:nvSpPr>
          <p:spPr>
            <a:xfrm>
              <a:off x="-54138" y="2336460"/>
              <a:ext cx="981973" cy="400110"/>
            </a:xfrm>
            <a:prstGeom prst="rect">
              <a:avLst/>
            </a:prstGeom>
            <a:noFill/>
          </p:spPr>
          <p:txBody>
            <a:bodyPr wrap="square" rtlCol="0">
              <a:spAutoFit/>
            </a:bodyPr>
            <a:lstStyle/>
            <a:p>
              <a:r>
                <a:rPr lang="en-US" sz="1000" dirty="0">
                  <a:solidFill>
                    <a:srgbClr val="FFFFFF"/>
                  </a:solidFill>
                  <a:latin typeface="Calibri"/>
                </a:rPr>
                <a:t>Antenna </a:t>
              </a:r>
              <a:r>
                <a:rPr lang="en-US" sz="1000" dirty="0" err="1">
                  <a:solidFill>
                    <a:srgbClr val="FFFFFF"/>
                  </a:solidFill>
                  <a:latin typeface="Calibri"/>
                </a:rPr>
                <a:t>Radome</a:t>
              </a:r>
              <a:endParaRPr lang="en-US" sz="1000" dirty="0">
                <a:solidFill>
                  <a:srgbClr val="FFFFFF"/>
                </a:solidFill>
                <a:latin typeface="Calibri"/>
              </a:endParaRPr>
            </a:p>
          </p:txBody>
        </p:sp>
        <p:sp>
          <p:nvSpPr>
            <p:cNvPr id="60" name="TextBox 59"/>
            <p:cNvSpPr txBox="1"/>
            <p:nvPr/>
          </p:nvSpPr>
          <p:spPr>
            <a:xfrm>
              <a:off x="40063" y="2644308"/>
              <a:ext cx="830490" cy="400110"/>
            </a:xfrm>
            <a:prstGeom prst="rect">
              <a:avLst/>
            </a:prstGeom>
            <a:noFill/>
          </p:spPr>
          <p:txBody>
            <a:bodyPr wrap="square" rtlCol="0">
              <a:spAutoFit/>
            </a:bodyPr>
            <a:lstStyle/>
            <a:p>
              <a:r>
                <a:rPr lang="en-US" sz="1000" dirty="0">
                  <a:solidFill>
                    <a:srgbClr val="FFFFFF"/>
                  </a:solidFill>
                  <a:latin typeface="Calibri"/>
                </a:rPr>
                <a:t>Antenna Array</a:t>
              </a:r>
            </a:p>
          </p:txBody>
        </p:sp>
        <p:sp>
          <p:nvSpPr>
            <p:cNvPr id="61" name="TextBox 60"/>
            <p:cNvSpPr txBox="1"/>
            <p:nvPr/>
          </p:nvSpPr>
          <p:spPr>
            <a:xfrm>
              <a:off x="365955" y="2945706"/>
              <a:ext cx="962411" cy="553998"/>
            </a:xfrm>
            <a:prstGeom prst="rect">
              <a:avLst/>
            </a:prstGeom>
            <a:noFill/>
          </p:spPr>
          <p:txBody>
            <a:bodyPr wrap="square" rtlCol="0">
              <a:spAutoFit/>
            </a:bodyPr>
            <a:lstStyle/>
            <a:p>
              <a:r>
                <a:rPr lang="en-US" sz="1000" dirty="0">
                  <a:solidFill>
                    <a:srgbClr val="FFFFFF"/>
                  </a:solidFill>
                  <a:latin typeface="Calibri"/>
                </a:rPr>
                <a:t>Transmit/receive modules</a:t>
              </a:r>
            </a:p>
            <a:p>
              <a:r>
                <a:rPr lang="en-US" sz="1000" dirty="0">
                  <a:solidFill>
                    <a:prstClr val="black"/>
                  </a:solidFill>
                  <a:latin typeface="Calibri"/>
                </a:rPr>
                <a:t> (T/R) modules</a:t>
              </a:r>
            </a:p>
          </p:txBody>
        </p:sp>
        <p:sp>
          <p:nvSpPr>
            <p:cNvPr id="62" name="TextBox 61"/>
            <p:cNvSpPr txBox="1"/>
            <p:nvPr/>
          </p:nvSpPr>
          <p:spPr>
            <a:xfrm>
              <a:off x="220133" y="3392646"/>
              <a:ext cx="717384" cy="246221"/>
            </a:xfrm>
            <a:prstGeom prst="rect">
              <a:avLst/>
            </a:prstGeom>
            <a:noFill/>
          </p:spPr>
          <p:txBody>
            <a:bodyPr wrap="square" rtlCol="0">
              <a:spAutoFit/>
            </a:bodyPr>
            <a:lstStyle/>
            <a:p>
              <a:r>
                <a:rPr lang="en-US" sz="1000" dirty="0">
                  <a:solidFill>
                    <a:srgbClr val="FFFFFF"/>
                  </a:solidFill>
                  <a:latin typeface="Calibri"/>
                </a:rPr>
                <a:t>Backplane</a:t>
              </a:r>
            </a:p>
          </p:txBody>
        </p:sp>
      </p:grpSp>
      <p:sp>
        <p:nvSpPr>
          <p:cNvPr id="63" name="TextBox 62"/>
          <p:cNvSpPr txBox="1"/>
          <p:nvPr/>
        </p:nvSpPr>
        <p:spPr>
          <a:xfrm>
            <a:off x="4008766" y="2318211"/>
            <a:ext cx="4350921" cy="1477328"/>
          </a:xfrm>
          <a:prstGeom prst="rect">
            <a:avLst/>
          </a:prstGeom>
          <a:solidFill>
            <a:srgbClr val="0000FF"/>
          </a:solidFill>
        </p:spPr>
        <p:txBody>
          <a:bodyPr wrap="square" rtlCol="0">
            <a:spAutoFit/>
          </a:bodyPr>
          <a:lstStyle/>
          <a:p>
            <a:pPr>
              <a:buFont typeface="Arial"/>
              <a:buChar char="•"/>
            </a:pPr>
            <a:r>
              <a:rPr lang="en-US" dirty="0">
                <a:solidFill>
                  <a:srgbClr val="F7AB0E"/>
                </a:solidFill>
                <a:latin typeface="Calibri"/>
              </a:rPr>
              <a:t>Electronically scanned (no moving parts)</a:t>
            </a:r>
          </a:p>
          <a:p>
            <a:pPr>
              <a:buFont typeface="Arial"/>
              <a:buChar char="•"/>
            </a:pPr>
            <a:r>
              <a:rPr lang="en-US" dirty="0">
                <a:solidFill>
                  <a:srgbClr val="F7AB0E"/>
                </a:solidFill>
                <a:latin typeface="Calibri"/>
              </a:rPr>
              <a:t>4 Phased-array antennas on the aircraft</a:t>
            </a:r>
          </a:p>
          <a:p>
            <a:pPr>
              <a:buFont typeface="Arial"/>
              <a:buChar char="•"/>
            </a:pPr>
            <a:r>
              <a:rPr lang="en-US" dirty="0">
                <a:solidFill>
                  <a:srgbClr val="F7AB0E"/>
                </a:solidFill>
                <a:latin typeface="Calibri"/>
              </a:rPr>
              <a:t>3-D Volume scanning from the aircraft</a:t>
            </a:r>
          </a:p>
          <a:p>
            <a:pPr>
              <a:buFont typeface="Arial"/>
              <a:buChar char="•"/>
            </a:pPr>
            <a:r>
              <a:rPr lang="en-US" dirty="0">
                <a:solidFill>
                  <a:srgbClr val="F7AB0E"/>
                </a:solidFill>
                <a:latin typeface="Calibri"/>
              </a:rPr>
              <a:t>Operates at C-band (look deep into storms)</a:t>
            </a:r>
          </a:p>
          <a:p>
            <a:pPr>
              <a:buFont typeface="Arial"/>
              <a:buChar char="•"/>
            </a:pPr>
            <a:r>
              <a:rPr lang="en-US" dirty="0">
                <a:solidFill>
                  <a:srgbClr val="F7AB0E"/>
                </a:solidFill>
                <a:latin typeface="Calibri"/>
              </a:rPr>
              <a:t>Dual polarization, high resolution </a:t>
            </a:r>
          </a:p>
        </p:txBody>
      </p:sp>
      <p:sp>
        <p:nvSpPr>
          <p:cNvPr id="22" name="Content Placeholder 2"/>
          <p:cNvSpPr txBox="1">
            <a:spLocks/>
          </p:cNvSpPr>
          <p:nvPr/>
        </p:nvSpPr>
        <p:spPr>
          <a:xfrm>
            <a:off x="94202" y="4091788"/>
            <a:ext cx="4027850" cy="2766212"/>
          </a:xfrm>
          <a:prstGeom prst="rect">
            <a:avLst/>
          </a:prstGeom>
        </p:spPr>
        <p:txBody>
          <a:bodyPr vert="horz" lIns="91440" tIns="45720" rIns="91440" bIns="45720" rtlCol="0">
            <a:normAutofit fontScale="62500" lnSpcReduction="20000"/>
          </a:bodyPr>
          <a:lstStyle/>
          <a:p>
            <a:pPr marL="342900" indent="-342900">
              <a:spcBef>
                <a:spcPct val="20000"/>
              </a:spcBef>
              <a:buFont typeface="Arial"/>
              <a:buChar char="•"/>
              <a:defRPr/>
            </a:pPr>
            <a:r>
              <a:rPr lang="en-US" sz="3200" dirty="0">
                <a:solidFill>
                  <a:prstClr val="white"/>
                </a:solidFill>
                <a:latin typeface="Calibri"/>
              </a:rPr>
              <a:t>Enabling focused scientific research in high-impact weather, cloud microphysics, storm dynamics, radiation and climate</a:t>
            </a:r>
          </a:p>
          <a:p>
            <a:pPr marL="342900" indent="-342900">
              <a:spcBef>
                <a:spcPct val="20000"/>
              </a:spcBef>
              <a:buFont typeface="Arial"/>
              <a:buChar char="•"/>
              <a:defRPr/>
            </a:pPr>
            <a:r>
              <a:rPr lang="en-US" sz="3200" dirty="0">
                <a:solidFill>
                  <a:prstClr val="white"/>
                </a:solidFill>
                <a:latin typeface="Calibri"/>
              </a:rPr>
              <a:t>Compliment a suite of existing instruments on NSF/NCAR C-130</a:t>
            </a:r>
          </a:p>
          <a:p>
            <a:pPr marL="342900" indent="-342900">
              <a:spcBef>
                <a:spcPct val="20000"/>
              </a:spcBef>
              <a:buFont typeface="Arial"/>
              <a:buChar char="•"/>
              <a:defRPr/>
            </a:pPr>
            <a:r>
              <a:rPr lang="en-US" sz="3200" dirty="0">
                <a:solidFill>
                  <a:prstClr val="white"/>
                </a:solidFill>
                <a:latin typeface="Calibri"/>
              </a:rPr>
              <a:t>Addresses specific objectives in NSF and NCAR Strategic Plans</a:t>
            </a:r>
          </a:p>
          <a:p>
            <a:pPr marL="342900" indent="-342900">
              <a:spcBef>
                <a:spcPct val="20000"/>
              </a:spcBef>
              <a:buFont typeface="Arial"/>
              <a:buChar char="•"/>
              <a:defRPr/>
            </a:pPr>
            <a:r>
              <a:rPr lang="en-US" sz="3200" dirty="0">
                <a:solidFill>
                  <a:prstClr val="white"/>
                </a:solidFill>
                <a:latin typeface="Calibri"/>
              </a:rPr>
              <a:t>Data at spatial/temporal scales that match numerical models</a:t>
            </a:r>
          </a:p>
        </p:txBody>
      </p:sp>
      <p:sp>
        <p:nvSpPr>
          <p:cNvPr id="26" name="Slide Number Placeholder 5"/>
          <p:cNvSpPr txBox="1">
            <a:spLocks/>
          </p:cNvSpPr>
          <p:nvPr/>
        </p:nvSpPr>
        <p:spPr>
          <a:xfrm>
            <a:off x="8535592"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543AD1-6EB6-8547-A1FD-D85F71754600}" type="slidenum">
              <a:rPr lang="en-US" smtClean="0">
                <a:latin typeface="Calibri"/>
              </a:rPr>
              <a:pPr/>
              <a:t>7</a:t>
            </a:fld>
            <a:endParaRPr lang="en-US">
              <a:latin typeface="Calibri"/>
            </a:endParaRPr>
          </a:p>
        </p:txBody>
      </p:sp>
      <p:sp>
        <p:nvSpPr>
          <p:cNvPr id="34" name="TextBox 33"/>
          <p:cNvSpPr txBox="1"/>
          <p:nvPr/>
        </p:nvSpPr>
        <p:spPr>
          <a:xfrm>
            <a:off x="7111437" y="265231"/>
            <a:ext cx="1248249" cy="923330"/>
          </a:xfrm>
          <a:prstGeom prst="rect">
            <a:avLst/>
          </a:prstGeom>
          <a:noFill/>
        </p:spPr>
        <p:txBody>
          <a:bodyPr wrap="square" rtlCol="0">
            <a:spAutoFit/>
          </a:bodyPr>
          <a:lstStyle/>
          <a:p>
            <a:r>
              <a:rPr lang="en-US" dirty="0" err="1" smtClean="0">
                <a:solidFill>
                  <a:srgbClr val="FFFFFF"/>
                </a:solidFill>
                <a:latin typeface="Calibri"/>
              </a:rPr>
              <a:t>Surveil</a:t>
            </a:r>
            <a:r>
              <a:rPr lang="en-US" dirty="0" smtClean="0">
                <a:solidFill>
                  <a:srgbClr val="FFFFFF"/>
                </a:solidFill>
                <a:latin typeface="Calibri"/>
              </a:rPr>
              <a:t>-lance radar.</a:t>
            </a:r>
            <a:endParaRPr lang="en-US" dirty="0">
              <a:solidFill>
                <a:srgbClr val="FFFFFF"/>
              </a:solidFill>
              <a:latin typeface="Calibri"/>
            </a:endParaRPr>
          </a:p>
        </p:txBody>
      </p:sp>
      <p:cxnSp>
        <p:nvCxnSpPr>
          <p:cNvPr id="13" name="Straight Arrow Connector 12"/>
          <p:cNvCxnSpPr/>
          <p:nvPr/>
        </p:nvCxnSpPr>
        <p:spPr>
          <a:xfrm flipH="1">
            <a:off x="6691903" y="725686"/>
            <a:ext cx="419535" cy="298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911738" y="1823225"/>
            <a:ext cx="1248249" cy="369332"/>
          </a:xfrm>
          <a:prstGeom prst="rect">
            <a:avLst/>
          </a:prstGeom>
          <a:noFill/>
        </p:spPr>
        <p:txBody>
          <a:bodyPr wrap="square" rtlCol="0">
            <a:spAutoFit/>
          </a:bodyPr>
          <a:lstStyle/>
          <a:p>
            <a:r>
              <a:rPr lang="en-US" dirty="0" smtClean="0">
                <a:solidFill>
                  <a:srgbClr val="FFFFFF"/>
                </a:solidFill>
                <a:latin typeface="Calibri"/>
              </a:rPr>
              <a:t>APAR faces</a:t>
            </a:r>
            <a:endParaRPr lang="en-US" dirty="0">
              <a:solidFill>
                <a:srgbClr val="FFFFFF"/>
              </a:solidFill>
              <a:latin typeface="Calibri"/>
            </a:endParaRPr>
          </a:p>
        </p:txBody>
      </p:sp>
      <p:cxnSp>
        <p:nvCxnSpPr>
          <p:cNvPr id="38" name="Straight Arrow Connector 37"/>
          <p:cNvCxnSpPr/>
          <p:nvPr/>
        </p:nvCxnSpPr>
        <p:spPr>
          <a:xfrm flipH="1" flipV="1">
            <a:off x="5944801" y="1823225"/>
            <a:ext cx="876806" cy="1961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2017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130_APAR_Dual_LabeledAngle_slow_zoomed.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233" y="1875409"/>
            <a:ext cx="7544353" cy="4715221"/>
          </a:xfrm>
          <a:prstGeom prst="rect">
            <a:avLst/>
          </a:prstGeom>
        </p:spPr>
      </p:pic>
      <p:sp>
        <p:nvSpPr>
          <p:cNvPr id="3" name="Rectangle 2"/>
          <p:cNvSpPr/>
          <p:nvPr/>
        </p:nvSpPr>
        <p:spPr>
          <a:xfrm>
            <a:off x="561474" y="146598"/>
            <a:ext cx="7071894" cy="1200328"/>
          </a:xfrm>
          <a:prstGeom prst="rect">
            <a:avLst/>
          </a:prstGeom>
        </p:spPr>
        <p:txBody>
          <a:bodyPr wrap="square">
            <a:spAutoFit/>
          </a:bodyPr>
          <a:lstStyle/>
          <a:p>
            <a:pPr algn="ctr"/>
            <a:r>
              <a:rPr lang="en-US" sz="2400" dirty="0">
                <a:solidFill>
                  <a:srgbClr val="800000"/>
                </a:solidFill>
              </a:rPr>
              <a:t>APAR combines reflectivity, </a:t>
            </a:r>
            <a:r>
              <a:rPr lang="en-US" sz="2400" dirty="0" smtClean="0">
                <a:solidFill>
                  <a:srgbClr val="800000"/>
                </a:solidFill>
              </a:rPr>
              <a:t>velocity and </a:t>
            </a:r>
            <a:r>
              <a:rPr lang="en-US" sz="24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dual</a:t>
            </a:r>
            <a:r>
              <a:rPr lang="en-US" sz="24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-polarization</a:t>
            </a:r>
            <a:r>
              <a:rPr lang="en-US" sz="2400" dirty="0">
                <a:solidFill>
                  <a:srgbClr val="0000FF"/>
                </a:solidFill>
              </a:rPr>
              <a:t> </a:t>
            </a:r>
            <a:r>
              <a:rPr lang="en-US" sz="2400" dirty="0">
                <a:solidFill>
                  <a:srgbClr val="800000"/>
                </a:solidFill>
              </a:rPr>
              <a:t>measurements.  Attenuation at C-band frequency is lower in heavy rain.</a:t>
            </a:r>
            <a:endParaRPr lang="en-US" sz="2400" dirty="0">
              <a:solidFill>
                <a:srgbClr val="800000"/>
              </a:solidFill>
            </a:endParaRPr>
          </a:p>
        </p:txBody>
      </p:sp>
      <p:sp>
        <p:nvSpPr>
          <p:cNvPr id="4" name="TextBox 3"/>
          <p:cNvSpPr txBox="1"/>
          <p:nvPr/>
        </p:nvSpPr>
        <p:spPr>
          <a:xfrm>
            <a:off x="8492034" y="5642166"/>
            <a:ext cx="651966" cy="369332"/>
          </a:xfrm>
          <a:prstGeom prst="rect">
            <a:avLst/>
          </a:prstGeom>
          <a:noFill/>
        </p:spPr>
        <p:txBody>
          <a:bodyPr wrap="none" rtlCol="0">
            <a:spAutoFit/>
          </a:bodyPr>
          <a:lstStyle/>
          <a:p>
            <a:r>
              <a:rPr lang="en-US" dirty="0" smtClean="0">
                <a:solidFill>
                  <a:srgbClr val="FFFFFF"/>
                </a:solidFill>
              </a:rPr>
              <a:t>[  8  ]</a:t>
            </a:r>
            <a:endParaRPr lang="en-US" dirty="0">
              <a:solidFill>
                <a:srgbClr val="FFFFFF"/>
              </a:solidFill>
            </a:endParaRPr>
          </a:p>
        </p:txBody>
      </p:sp>
    </p:spTree>
    <p:extLst>
      <p:ext uri="{BB962C8B-B14F-4D97-AF65-F5344CB8AC3E}">
        <p14:creationId xmlns:p14="http://schemas.microsoft.com/office/powerpoint/2010/main" val="1884125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130_APAR_composite_Trim.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3464" y="681242"/>
            <a:ext cx="6372641" cy="6176758"/>
          </a:xfrm>
          <a:prstGeom prst="rect">
            <a:avLst/>
          </a:prstGeom>
        </p:spPr>
      </p:pic>
      <p:sp>
        <p:nvSpPr>
          <p:cNvPr id="5" name="TextBox 4"/>
          <p:cNvSpPr txBox="1"/>
          <p:nvPr/>
        </p:nvSpPr>
        <p:spPr>
          <a:xfrm>
            <a:off x="458622" y="69334"/>
            <a:ext cx="7388641" cy="830997"/>
          </a:xfrm>
          <a:prstGeom prst="rect">
            <a:avLst/>
          </a:prstGeom>
          <a:noFill/>
        </p:spPr>
        <p:txBody>
          <a:bodyPr wrap="square" rtlCol="0">
            <a:spAutoFit/>
          </a:bodyPr>
          <a:lstStyle/>
          <a:p>
            <a:pPr algn="ctr"/>
            <a:r>
              <a:rPr lang="en-US" sz="2400" dirty="0" smtClean="0">
                <a:solidFill>
                  <a:srgbClr val="0000FF"/>
                </a:solidFill>
              </a:rPr>
              <a:t>APAR Proposed Scan strategy from C-130.  Simultaneous 4 beam transmit strategy for  3-D volume generation</a:t>
            </a:r>
            <a:endParaRPr lang="en-US" sz="2400" dirty="0">
              <a:solidFill>
                <a:srgbClr val="0000FF"/>
              </a:solidFill>
            </a:endParaRPr>
          </a:p>
        </p:txBody>
      </p:sp>
    </p:spTree>
    <p:extLst>
      <p:ext uri="{BB962C8B-B14F-4D97-AF65-F5344CB8AC3E}">
        <p14:creationId xmlns:p14="http://schemas.microsoft.com/office/powerpoint/2010/main" val="23046450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2_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3_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657</TotalTime>
  <Words>1020</Words>
  <Application>Microsoft Macintosh PowerPoint</Application>
  <PresentationFormat>On-screen Show (4:3)</PresentationFormat>
  <Paragraphs>166</Paragraphs>
  <Slides>12</Slides>
  <Notes>4</Notes>
  <HiddenSlides>0</HiddenSlides>
  <MMClips>2</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Adjacency</vt:lpstr>
      <vt:lpstr>1_Adjacency</vt:lpstr>
      <vt:lpstr>2_Adjacency</vt:lpstr>
      <vt:lpstr>3_Adjacency</vt:lpstr>
      <vt:lpstr>PowerPoint Presentation</vt:lpstr>
      <vt:lpstr>PowerPoint Presentation</vt:lpstr>
      <vt:lpstr>Community Voices about APAR:  </vt:lpstr>
      <vt:lpstr>Scientific Frontiers for APAR:</vt:lpstr>
      <vt:lpstr>PowerPoint Presentation</vt:lpstr>
      <vt:lpstr>Performance Comparison: Airborne Research Radars</vt:lpstr>
      <vt:lpstr>EOL Airborne Phased Array Radar (APAR)</vt:lpstr>
      <vt:lpstr>PowerPoint Presentation</vt:lpstr>
      <vt:lpstr>PowerPoint Presentation</vt:lpstr>
      <vt:lpstr>PowerPoint Presentation</vt:lpstr>
      <vt:lpstr>APAR Timeline and Path Forward:</vt:lpstr>
      <vt:lpstr>PowerPoint Presentation</vt:lpstr>
    </vt:vector>
  </TitlesOfParts>
  <Company>NCAR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Moore</dc:creator>
  <cp:lastModifiedBy>Jim Moore</cp:lastModifiedBy>
  <cp:revision>32</cp:revision>
  <cp:lastPrinted>2015-02-25T20:56:24Z</cp:lastPrinted>
  <dcterms:created xsi:type="dcterms:W3CDTF">2015-02-08T23:36:14Z</dcterms:created>
  <dcterms:modified xsi:type="dcterms:W3CDTF">2015-02-25T22:00:54Z</dcterms:modified>
</cp:coreProperties>
</file>