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57" r:id="rId4"/>
    <p:sldId id="260" r:id="rId5"/>
    <p:sldId id="267" r:id="rId6"/>
    <p:sldId id="268" r:id="rId7"/>
    <p:sldId id="261" r:id="rId8"/>
    <p:sldId id="269" r:id="rId9"/>
    <p:sldId id="270" r:id="rId10"/>
    <p:sldId id="262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35" autoAdjust="0"/>
  </p:normalViewPr>
  <p:slideViewPr>
    <p:cSldViewPr snapToGrid="0" snapToObjects="1">
      <p:cViewPr varScale="1">
        <p:scale>
          <a:sx n="98" d="100"/>
          <a:sy n="98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0F16A-9AAB-F44C-8B8D-3D7D6E48628F}" type="datetimeFigureOut">
              <a:rPr lang="en-US" smtClean="0"/>
              <a:t>2/17/15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7E7A7-5026-3343-BE2F-E84CC0FEC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05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A1B71-A22C-CD48-A670-041E0264C70B}" type="datetimeFigureOut">
              <a:rPr lang="en-US" smtClean="0"/>
              <a:t>2/17/15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D7D9-8740-764E-A063-8957502C5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106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E309-E329-E740-92B8-9857B394885E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839-C5E1-644B-BEB8-CFEEF2CC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4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CE02-62E4-E34A-8564-1863D276E3D3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839-C5E1-644B-BEB8-CFEEF2CC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D956-FA64-9748-8DB7-37E68CC0841F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839-C5E1-644B-BEB8-CFEEF2CC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6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1C53-122E-F646-9BB1-785814999281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839-C5E1-644B-BEB8-CFEEF2CC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1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1315-6269-CA4F-B264-F5B1868978ED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839-C5E1-644B-BEB8-CFEEF2CC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4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90B5-04DC-F847-B9B9-16C010AF4BBB}" type="datetime1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839-C5E1-644B-BEB8-CFEEF2CC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1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E69D-D746-6442-BBC8-159741ACA895}" type="datetime1">
              <a:rPr lang="en-US" smtClean="0"/>
              <a:t>2/17/15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839-C5E1-644B-BEB8-CFEEF2CC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2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EB99-4925-6441-9C44-64BF6FCA4168}" type="datetime1">
              <a:rPr lang="en-US" smtClean="0"/>
              <a:t>2/17/15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839-C5E1-644B-BEB8-CFEEF2CC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8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8F61E-3564-8E43-ACAC-E2AEA139C568}" type="datetime1">
              <a:rPr lang="en-US" smtClean="0"/>
              <a:t>2/17/15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839-C5E1-644B-BEB8-CFEEF2CC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9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209D-F47C-424F-97C3-FCFD90D00E8C}" type="datetime1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839-C5E1-644B-BEB8-CFEEF2CC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BFCD-C520-C24F-A7E4-41F1FC705B34}" type="datetime1">
              <a:rPr lang="en-US" smtClean="0"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839-C5E1-644B-BEB8-CFEEF2CC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6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7F4F-F3BD-6848-9238-BE43674E7412}" type="datetime1">
              <a:rPr lang="en-US" smtClean="0"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21839-C5E1-644B-BEB8-CFEEF2CC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5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RAD_SFMR_WS_histogram_WS_cat_ALL_leg_R200.png"/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7" t="7063" r="54010" b="58169"/>
          <a:stretch/>
        </p:blipFill>
        <p:spPr>
          <a:xfrm>
            <a:off x="142545" y="213506"/>
            <a:ext cx="9144000" cy="6657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868"/>
            <a:ext cx="7772400" cy="112643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Hurricane Imaging Radiometer (HIRAD)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0865" y="1455496"/>
            <a:ext cx="76078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Daniel J. Cecil</a:t>
            </a:r>
            <a:r>
              <a:rPr lang="en-US" dirty="0" smtClean="0"/>
              <a:t>, </a:t>
            </a:r>
            <a:r>
              <a:rPr lang="en-US" sz="2400" i="1" dirty="0" smtClean="0"/>
              <a:t>NASA Marshall Space Flight Center</a:t>
            </a:r>
          </a:p>
          <a:p>
            <a:r>
              <a:rPr lang="en-US" sz="2400" b="1" dirty="0" err="1" smtClean="0"/>
              <a:t>Sayak</a:t>
            </a:r>
            <a:r>
              <a:rPr lang="en-US" sz="2400" b="1" dirty="0" smtClean="0"/>
              <a:t> K. </a:t>
            </a:r>
            <a:r>
              <a:rPr lang="en-US" sz="2400" b="1" dirty="0" err="1" smtClean="0"/>
              <a:t>Biswas</a:t>
            </a:r>
            <a:r>
              <a:rPr lang="en-US" dirty="0" smtClean="0"/>
              <a:t>, </a:t>
            </a:r>
            <a:r>
              <a:rPr lang="en-US" sz="2400" i="1" dirty="0" smtClean="0"/>
              <a:t>Universities Space Research Association</a:t>
            </a:r>
          </a:p>
          <a:p>
            <a:r>
              <a:rPr lang="en-US" sz="2400" b="1" dirty="0" smtClean="0"/>
              <a:t>W. Linwood Jones</a:t>
            </a:r>
            <a:r>
              <a:rPr lang="en-US" dirty="0" smtClean="0"/>
              <a:t>, </a:t>
            </a:r>
            <a:r>
              <a:rPr lang="en-US" sz="2400" i="1" dirty="0" smtClean="0"/>
              <a:t>University of Central Florida</a:t>
            </a:r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r>
              <a:rPr lang="en-US" sz="2400" i="1" dirty="0" err="1" smtClean="0"/>
              <a:t>Daniel.J.Cecil@nasa.gov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7501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356"/>
            <a:ext cx="8229600" cy="60589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Wind Retrievals – Oct 17 Gonzalo</a:t>
            </a:r>
            <a:endParaRPr lang="en-US" sz="3200" b="1" dirty="0"/>
          </a:p>
        </p:txBody>
      </p:sp>
      <p:pic>
        <p:nvPicPr>
          <p:cNvPr id="11" name="Picture 10" descr="HIRAD_SFMR_WS_histogram_WS_cat_ALL_leg_R2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r="7309"/>
          <a:stretch/>
        </p:blipFill>
        <p:spPr>
          <a:xfrm>
            <a:off x="97690" y="711388"/>
            <a:ext cx="8898665" cy="58887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839-C5E1-644B-BEB8-CFEEF2CCD5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2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rl_7GH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53" y="1185345"/>
            <a:ext cx="8264861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78631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Hurricane Karl (2010)  Brightness Temp and Wind Speed Retrieval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75309" y="1575351"/>
            <a:ext cx="1655969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6.6 GHz TB</a:t>
            </a:r>
            <a:endParaRPr lang="en-US" sz="2400" b="1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7"/>
          <a:stretch/>
        </p:blipFill>
        <p:spPr>
          <a:xfrm>
            <a:off x="-26642" y="1185344"/>
            <a:ext cx="3470048" cy="56348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383334"/>
            <a:ext cx="16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Surface Wind Speed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839-C5E1-644B-BEB8-CFEEF2CCD5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3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774" y="61835"/>
            <a:ext cx="8547826" cy="56046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HIRAD Wind Retrieval, Assimilation for Hurricane Karl</a:t>
            </a:r>
            <a:endParaRPr lang="en-US" sz="2400" b="1" dirty="0"/>
          </a:p>
        </p:txBody>
      </p:sp>
      <p:pic>
        <p:nvPicPr>
          <p:cNvPr id="7" name="Picture 6" descr="vadonly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t="17669" b="34859"/>
          <a:stretch/>
        </p:blipFill>
        <p:spPr>
          <a:xfrm>
            <a:off x="173259" y="4025136"/>
            <a:ext cx="3017520" cy="2340305"/>
          </a:xfrm>
          <a:prstGeom prst="rect">
            <a:avLst/>
          </a:prstGeom>
        </p:spPr>
      </p:pic>
      <p:pic>
        <p:nvPicPr>
          <p:cNvPr id="8" name="Picture 7" descr="vad_hirad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2" t="17669" b="34859"/>
          <a:stretch/>
        </p:blipFill>
        <p:spPr>
          <a:xfrm>
            <a:off x="3063102" y="4025136"/>
            <a:ext cx="3017520" cy="2305829"/>
          </a:xfrm>
          <a:prstGeom prst="rect">
            <a:avLst/>
          </a:prstGeom>
        </p:spPr>
      </p:pic>
      <p:pic>
        <p:nvPicPr>
          <p:cNvPr id="9" name="Picture 8" descr="drop_vad_hirad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t="17669" b="34859"/>
          <a:stretch/>
        </p:blipFill>
        <p:spPr>
          <a:xfrm>
            <a:off x="6099545" y="4016061"/>
            <a:ext cx="3017520" cy="2340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259" y="3218799"/>
            <a:ext cx="2454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HIWRAP VAD wind assimilated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25641" y="3218600"/>
            <a:ext cx="2454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HIRAD surface wind and HIWRAP VAD wind assimilated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22517" y="3244000"/>
            <a:ext cx="3394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HIRAD surface wind, </a:t>
            </a:r>
            <a:r>
              <a:rPr lang="en-US" b="1" dirty="0" err="1" smtClean="0"/>
              <a:t>dropsonde</a:t>
            </a:r>
            <a:r>
              <a:rPr lang="en-US" b="1" dirty="0" smtClean="0"/>
              <a:t> wind,  and HIWRAP VAD wind assimilated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3258" y="519848"/>
            <a:ext cx="89438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Surface wind field in data assimilation experiments from Jason </a:t>
            </a:r>
            <a:r>
              <a:rPr lang="en-US" sz="2000" dirty="0" err="1" smtClean="0"/>
              <a:t>Sippel</a:t>
            </a:r>
            <a:r>
              <a:rPr lang="en-US" sz="2000" dirty="0" smtClean="0"/>
              <a:t> at GSFC</a:t>
            </a:r>
          </a:p>
          <a:p>
            <a:endParaRPr lang="en-US" sz="1400" dirty="0"/>
          </a:p>
          <a:p>
            <a:r>
              <a:rPr lang="en-US" sz="2000" dirty="0" smtClean="0"/>
              <a:t>Adding HIRAD (bottom middle) improves characterization of asymmetric nature of wind field, and correctly reduces the horizontal extent of the wind field. Control and </a:t>
            </a:r>
            <a:r>
              <a:rPr lang="en-US" sz="2000" dirty="0" err="1" smtClean="0"/>
              <a:t>Control+HIWRAP</a:t>
            </a:r>
            <a:r>
              <a:rPr lang="en-US" sz="2000" dirty="0" smtClean="0"/>
              <a:t>(radar) experiments had Radii of 50-kt and 34-kt winds too large, compared to Best Track</a:t>
            </a:r>
          </a:p>
          <a:p>
            <a:endParaRPr lang="en-US" sz="1400" dirty="0"/>
          </a:p>
          <a:p>
            <a:r>
              <a:rPr lang="en-US" sz="2000" dirty="0" smtClean="0"/>
              <a:t>Best results from assimilating </a:t>
            </a:r>
            <a:r>
              <a:rPr lang="en-US" sz="2000" dirty="0" err="1" smtClean="0"/>
              <a:t>Dropsonde</a:t>
            </a:r>
            <a:r>
              <a:rPr lang="en-US" sz="2000" dirty="0" smtClean="0"/>
              <a:t>, HIRAD, HIWRAP together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32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36"/>
            <a:ext cx="8229600" cy="73608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Summary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060" y="647898"/>
            <a:ext cx="8254708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3 Science Flights from WB-57 over Hurricane Gonzalo (2014)</a:t>
            </a:r>
          </a:p>
          <a:p>
            <a:pPr marL="342900" indent="-342900">
              <a:buFont typeface="Arial"/>
              <a:buChar char="•"/>
            </a:pPr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Wide-swath data helps</a:t>
            </a:r>
          </a:p>
          <a:p>
            <a:r>
              <a:rPr lang="en-US" sz="2400" b="1" dirty="0" smtClean="0"/>
              <a:t>paint a picture of hurricane structure</a:t>
            </a:r>
          </a:p>
          <a:p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Initial retrievals from Oct 15, Oct 17</a:t>
            </a:r>
          </a:p>
          <a:p>
            <a:r>
              <a:rPr lang="en-US" sz="2400" b="1" dirty="0" smtClean="0"/>
              <a:t>flights look good, some systematic</a:t>
            </a:r>
            <a:br>
              <a:rPr lang="en-US" sz="2400" b="1" dirty="0" smtClean="0"/>
            </a:br>
            <a:r>
              <a:rPr lang="en-US" sz="2400" b="1" dirty="0" smtClean="0"/>
              <a:t>(scan-angle dependent) biases remaining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Oct 16 data needs more cleanup before retrievals, but hurricane structure is there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Hurricane Karl (2010) wind retrievals tested in assimilation with </a:t>
            </a:r>
            <a:r>
              <a:rPr lang="en-US" sz="2400" b="1" dirty="0" err="1" smtClean="0"/>
              <a:t>dropsondes</a:t>
            </a:r>
            <a:r>
              <a:rPr lang="en-US" sz="2400" b="1" dirty="0" smtClean="0"/>
              <a:t> and HIWRAP; improved structure of wind radii  </a:t>
            </a:r>
            <a:endParaRPr lang="en-US" sz="2400" b="1" dirty="0"/>
          </a:p>
        </p:txBody>
      </p:sp>
      <p:pic>
        <p:nvPicPr>
          <p:cNvPr id="5" name="Picture 4" descr="HIRAD_SFMR_WS_histogram_WS_cat_ALL_leg_R2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7" t="7944" r="54010" b="58169"/>
          <a:stretch/>
        </p:blipFill>
        <p:spPr>
          <a:xfrm>
            <a:off x="5954541" y="1477207"/>
            <a:ext cx="2812043" cy="19955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839-C5E1-644B-BEB8-CFEEF2CCD5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1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367871" y="-87925"/>
            <a:ext cx="5315411" cy="827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HIRAD Background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6015" y="32970"/>
            <a:ext cx="3884198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C-band (4, 5, 6, 6.6 GHz) radiometer</a:t>
            </a:r>
          </a:p>
          <a:p>
            <a:endParaRPr lang="en-US" sz="2400" dirty="0" smtClean="0"/>
          </a:p>
          <a:p>
            <a:r>
              <a:rPr lang="en-US" sz="2400" dirty="0" smtClean="0"/>
              <a:t>Retrieval concept similar to the operational Stepped Frequency Microwave Radiometer (SFMR)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400" b="1" dirty="0" smtClean="0"/>
              <a:t>Retrieve Wind Speed and Rain Rate over ocean, </a:t>
            </a:r>
            <a:r>
              <a:rPr lang="en-US" sz="2400" b="1" i="1" dirty="0" smtClean="0"/>
              <a:t>but over a wide swath</a:t>
            </a:r>
            <a:r>
              <a:rPr lang="en-US" sz="1200" i="1" dirty="0" smtClean="0"/>
              <a:t/>
            </a:r>
            <a:br>
              <a:rPr lang="en-US" sz="1200" i="1" dirty="0" smtClean="0"/>
            </a:br>
            <a:endParaRPr lang="en-US" sz="1200" i="1" dirty="0" smtClean="0"/>
          </a:p>
          <a:p>
            <a:r>
              <a:rPr lang="en-US" sz="2400" dirty="0" smtClean="0"/>
              <a:t>C-band frequencies have varying sensitivity to rain but ~equal sensitivity to wind speed (emission from foam on wind-roughened ocean surface)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00" y="782195"/>
            <a:ext cx="6982208" cy="21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352" y="3240750"/>
            <a:ext cx="6982207" cy="213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48509" y="888460"/>
            <a:ext cx="233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HIRAD Tb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82046" y="1224304"/>
            <a:ext cx="593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Tb7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Tb6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b="1" dirty="0" smtClean="0">
                <a:solidFill>
                  <a:srgbClr val="3366FF"/>
                </a:solidFill>
              </a:rPr>
              <a:t>Tb5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4731" y="3355971"/>
            <a:ext cx="255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HIRAD Retrievals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97136" y="3482051"/>
            <a:ext cx="655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WS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4944" y="4417996"/>
            <a:ext cx="688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8097" y="7168138"/>
            <a:ext cx="74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Scan#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9079139" y="3482051"/>
            <a:ext cx="203768" cy="104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76099" y="2767020"/>
            <a:ext cx="530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Hurricane Karl (2010) example</a:t>
            </a:r>
            <a:endParaRPr lang="en-US" sz="24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839-C5E1-644B-BEB8-CFEEF2CCD5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4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02"/>
            <a:ext cx="8229600" cy="7658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HIRAD Science Flights</a:t>
            </a:r>
            <a:endParaRPr lang="en-US" sz="3200" b="1" dirty="0"/>
          </a:p>
        </p:txBody>
      </p:sp>
      <p:pic>
        <p:nvPicPr>
          <p:cNvPr id="4" name="Picture 3" descr="HIRAD_sciflgts_2010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809"/>
            <a:ext cx="9144000" cy="6062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55938" y="5374463"/>
            <a:ext cx="24252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Pre- TS Gabrielle 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59473" y="2714061"/>
            <a:ext cx="24252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Hurricane Gonzalo 2014 (3 flights)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42215" y="2321707"/>
            <a:ext cx="20749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Hurricane Earl 2010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58651" y="4009668"/>
            <a:ext cx="20749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Hurricane Karl 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714061"/>
            <a:ext cx="23052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Hurricane Ingrid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839-C5E1-644B-BEB8-CFEEF2CCD5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5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24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Hurricane Gonzalo (2014)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4" b="9837"/>
          <a:stretch/>
        </p:blipFill>
        <p:spPr bwMode="auto">
          <a:xfrm>
            <a:off x="37876" y="947551"/>
            <a:ext cx="3334743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44" y="947551"/>
            <a:ext cx="307082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t="1" r="27906" b="25339"/>
          <a:stretch/>
        </p:blipFill>
        <p:spPr bwMode="auto">
          <a:xfrm>
            <a:off x="6494170" y="947551"/>
            <a:ext cx="2628305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61812" y="1879985"/>
            <a:ext cx="832332" cy="36933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Oct 15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76915" y="1879985"/>
            <a:ext cx="832332" cy="36933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Oct 16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50464" y="1879985"/>
            <a:ext cx="832332" cy="36933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Oct 17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96999" y="2835517"/>
            <a:ext cx="4685459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Storm motion not subtracted from these images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61035" y="3516003"/>
            <a:ext cx="78257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Flown on NASA WB-57 based out of Houston, forward-deployed to Tampa</a:t>
            </a:r>
          </a:p>
          <a:p>
            <a:endParaRPr lang="en-US" dirty="0"/>
          </a:p>
          <a:p>
            <a:r>
              <a:rPr lang="en-US" dirty="0" smtClean="0"/>
              <a:t>Cooperation between NASA HS3 program and ONR TCI program</a:t>
            </a:r>
          </a:p>
          <a:p>
            <a:pPr marL="914400" algn="just"/>
            <a:endParaRPr lang="en-US" dirty="0" smtClean="0"/>
          </a:p>
          <a:p>
            <a:pPr marL="914400" algn="just"/>
            <a:r>
              <a:rPr lang="en-US" dirty="0" smtClean="0"/>
              <a:t>Instruments were integrated onto Global Hawk AV-1 in July for HS3, but AV-1 was unable to perform missions.  WB-57 was available for hurricane flights because of the ONR program, so HIRAD and HIWRAP were moved from Global Hawk to WB-57.  Kudos to all who made this switch possible!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839-C5E1-644B-BEB8-CFEEF2CCD5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2" y="914400"/>
            <a:ext cx="793423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23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First Storm Center Crossing: 20:34 UTC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A9119-94A3-4DD0-9EE4-9B6403639A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26" y="1508124"/>
            <a:ext cx="962024" cy="4163328"/>
            <a:chOff x="9526" y="1508124"/>
            <a:chExt cx="962024" cy="416332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63" r="13156"/>
            <a:stretch/>
          </p:blipFill>
          <p:spPr bwMode="auto">
            <a:xfrm>
              <a:off x="180976" y="1508124"/>
              <a:ext cx="495300" cy="3840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526" y="5025121"/>
              <a:ext cx="962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WS</a:t>
              </a:r>
            </a:p>
            <a:p>
              <a:r>
                <a:rPr lang="en-US" dirty="0" smtClean="0"/>
                <a:t>(m/s)</a:t>
              </a:r>
              <a:endParaRPr lang="en-US" dirty="0"/>
            </a:p>
          </p:txBody>
        </p:sp>
      </p:grpSp>
      <p:cxnSp>
        <p:nvCxnSpPr>
          <p:cNvPr id="26" name="Straight Arrow Connector 25"/>
          <p:cNvCxnSpPr/>
          <p:nvPr/>
        </p:nvCxnSpPr>
        <p:spPr bwMode="auto">
          <a:xfrm flipH="1" flipV="1">
            <a:off x="5471413" y="3697437"/>
            <a:ext cx="607695" cy="1063704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71413" y="4894316"/>
            <a:ext cx="14549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66FF"/>
                </a:solidFill>
              </a:rPr>
              <a:t>SFMR center Crossing Time : 14:43 UTC</a:t>
            </a:r>
            <a:endParaRPr lang="en-US" sz="1100" b="1" dirty="0">
              <a:solidFill>
                <a:srgbClr val="0066FF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 flipV="1">
            <a:off x="3826366" y="3988931"/>
            <a:ext cx="303674" cy="5460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177732" y="6399014"/>
            <a:ext cx="3748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GOES Cloud Image @ 18:15 UTC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550" y="985740"/>
            <a:ext cx="2939579" cy="203132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Retrievals here use 3 HIRAD channels – 5, 6, 6.6 GHz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Geophysical model based on El-</a:t>
            </a:r>
            <a:r>
              <a:rPr lang="en-US" b="1" dirty="0" err="1">
                <a:solidFill>
                  <a:srgbClr val="0000FF"/>
                </a:solidFill>
              </a:rPr>
              <a:t>Nimri</a:t>
            </a:r>
            <a:r>
              <a:rPr lang="en-US" b="1" dirty="0">
                <a:solidFill>
                  <a:srgbClr val="0000FF"/>
                </a:solidFill>
              </a:rPr>
              <a:t> et al. (2010), </a:t>
            </a:r>
            <a:r>
              <a:rPr lang="en-US" b="1" dirty="0" err="1">
                <a:solidFill>
                  <a:srgbClr val="0000FF"/>
                </a:solidFill>
              </a:rPr>
              <a:t>Uhlhorn</a:t>
            </a:r>
            <a:r>
              <a:rPr lang="en-US" b="1" dirty="0">
                <a:solidFill>
                  <a:srgbClr val="0000FF"/>
                </a:solidFill>
              </a:rPr>
              <a:t> et al. (2007), </a:t>
            </a:r>
            <a:r>
              <a:rPr lang="en-US" b="1" dirty="0" err="1">
                <a:solidFill>
                  <a:srgbClr val="0000FF"/>
                </a:solidFill>
              </a:rPr>
              <a:t>Uhlhorn</a:t>
            </a:r>
            <a:r>
              <a:rPr lang="en-US" b="1" dirty="0">
                <a:solidFill>
                  <a:srgbClr val="0000FF"/>
                </a:solidFill>
              </a:rPr>
              <a:t> and Black (2003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2" y="914400"/>
            <a:ext cx="793423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174"/>
            <a:ext cx="8229600" cy="69405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Second </a:t>
            </a:r>
            <a:r>
              <a:rPr lang="en-US" sz="3200" b="1" dirty="0"/>
              <a:t>Storm Center Crossing: </a:t>
            </a:r>
            <a:r>
              <a:rPr lang="en-US" sz="3200" b="1" dirty="0" smtClean="0"/>
              <a:t>21:12 </a:t>
            </a:r>
            <a:r>
              <a:rPr lang="en-US" sz="3200" b="1" dirty="0"/>
              <a:t>UTC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A9119-94A3-4DD0-9EE4-9B6403639A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526" y="1508124"/>
            <a:ext cx="962024" cy="4163328"/>
            <a:chOff x="9526" y="1508124"/>
            <a:chExt cx="962024" cy="4163328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63" r="13156"/>
            <a:stretch/>
          </p:blipFill>
          <p:spPr bwMode="auto">
            <a:xfrm>
              <a:off x="180976" y="1508124"/>
              <a:ext cx="495300" cy="3840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526" y="5025121"/>
              <a:ext cx="962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WS</a:t>
              </a:r>
            </a:p>
            <a:p>
              <a:r>
                <a:rPr lang="en-US" dirty="0" smtClean="0"/>
                <a:t>(m/s)</a:t>
              </a:r>
              <a:endParaRPr lang="en-US" dirty="0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3177732" y="6399014"/>
            <a:ext cx="3748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GOES Cloud Image @ 18:15 UTC 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 flipV="1">
            <a:off x="5471413" y="3697437"/>
            <a:ext cx="607695" cy="1063704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1413" y="4894316"/>
            <a:ext cx="14549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66FF"/>
                </a:solidFill>
              </a:rPr>
              <a:t>SFMR center Crossing Time : 14:43 UTC</a:t>
            </a:r>
            <a:endParaRPr lang="en-US" sz="1100" b="1" dirty="0">
              <a:solidFill>
                <a:srgbClr val="00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550" y="985740"/>
            <a:ext cx="2939579" cy="203132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Retrievals here use 3 HIRAD channels – 5, 6, 6.6 GHz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Geophysical model based on El-</a:t>
            </a:r>
            <a:r>
              <a:rPr lang="en-US" b="1" dirty="0" err="1">
                <a:solidFill>
                  <a:srgbClr val="0000FF"/>
                </a:solidFill>
              </a:rPr>
              <a:t>Nimri</a:t>
            </a:r>
            <a:r>
              <a:rPr lang="en-US" b="1" dirty="0">
                <a:solidFill>
                  <a:srgbClr val="0000FF"/>
                </a:solidFill>
              </a:rPr>
              <a:t> et al. (2010), </a:t>
            </a:r>
            <a:r>
              <a:rPr lang="en-US" b="1" dirty="0" err="1">
                <a:solidFill>
                  <a:srgbClr val="0000FF"/>
                </a:solidFill>
              </a:rPr>
              <a:t>Uhlhorn</a:t>
            </a:r>
            <a:r>
              <a:rPr lang="en-US" b="1" dirty="0">
                <a:solidFill>
                  <a:srgbClr val="0000FF"/>
                </a:solidFill>
              </a:rPr>
              <a:t> et al. (2007), </a:t>
            </a:r>
            <a:r>
              <a:rPr lang="en-US" b="1" dirty="0" err="1">
                <a:solidFill>
                  <a:srgbClr val="0000FF"/>
                </a:solidFill>
              </a:rPr>
              <a:t>Uhlhorn</a:t>
            </a:r>
            <a:r>
              <a:rPr lang="en-US" b="1" dirty="0">
                <a:solidFill>
                  <a:srgbClr val="0000FF"/>
                </a:solidFill>
              </a:rPr>
              <a:t> and Black (2003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RAD_SFMR_WS_histogram2_WS_cat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r="8175" b="5166"/>
          <a:stretch/>
        </p:blipFill>
        <p:spPr>
          <a:xfrm>
            <a:off x="0" y="599145"/>
            <a:ext cx="9144000" cy="6070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45"/>
            <a:ext cx="8229600" cy="60589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Wind Retrievals – Oct 15 Gonzalo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7528" y="1270066"/>
            <a:ext cx="1872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20:34 UTC</a:t>
            </a:r>
          </a:p>
          <a:p>
            <a:r>
              <a:rPr lang="en-US" dirty="0" smtClean="0"/>
              <a:t>HIRAD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81005" y="1422466"/>
            <a:ext cx="1872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21:12 UTC</a:t>
            </a:r>
          </a:p>
          <a:p>
            <a:pPr algn="r"/>
            <a:r>
              <a:rPr lang="en-US" dirty="0" smtClean="0"/>
              <a:t>HIRAD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9928" y="4342901"/>
            <a:ext cx="1872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14:43UTC</a:t>
            </a:r>
          </a:p>
          <a:p>
            <a:r>
              <a:rPr lang="en-US" dirty="0" smtClean="0"/>
              <a:t>SFMR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32761" y="2181357"/>
            <a:ext cx="343619" cy="492225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7040678" y="1851873"/>
            <a:ext cx="758854" cy="433847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V="1">
            <a:off x="1538589" y="4989232"/>
            <a:ext cx="886656" cy="408371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 rot="1647038">
            <a:off x="6149343" y="2180873"/>
            <a:ext cx="1796169" cy="465000"/>
          </a:xfrm>
          <a:prstGeom prst="ellipse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59290" y="786663"/>
            <a:ext cx="2883989" cy="5355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HIRAD has biases at some incidence angles, seen as along-track striping.</a:t>
            </a:r>
          </a:p>
          <a:p>
            <a:endParaRPr lang="en-US" dirty="0" smtClean="0"/>
          </a:p>
          <a:p>
            <a:r>
              <a:rPr lang="en-US" dirty="0" smtClean="0"/>
              <a:t>Also tends to be high-biased along left edge.</a:t>
            </a:r>
          </a:p>
          <a:p>
            <a:endParaRPr lang="en-US" dirty="0"/>
          </a:p>
          <a:p>
            <a:r>
              <a:rPr lang="en-US" dirty="0" smtClean="0"/>
              <a:t>Work in progress</a:t>
            </a:r>
          </a:p>
          <a:p>
            <a:endParaRPr lang="en-US" dirty="0"/>
          </a:p>
          <a:p>
            <a:r>
              <a:rPr lang="en-US" dirty="0" smtClean="0"/>
              <a:t>Retrievals here use 3 HIRAD channels – 5, 6, 6.6 GHz</a:t>
            </a:r>
          </a:p>
          <a:p>
            <a:endParaRPr lang="en-US" dirty="0"/>
          </a:p>
          <a:p>
            <a:r>
              <a:rPr lang="en-US" dirty="0" smtClean="0"/>
              <a:t>Geophysical model based on El-</a:t>
            </a:r>
            <a:r>
              <a:rPr lang="en-US" dirty="0" err="1" smtClean="0"/>
              <a:t>Nimri</a:t>
            </a:r>
            <a:r>
              <a:rPr lang="en-US" dirty="0" smtClean="0"/>
              <a:t> et al. (2010), </a:t>
            </a:r>
            <a:r>
              <a:rPr lang="en-US" dirty="0" err="1" smtClean="0"/>
              <a:t>Uhlhorn</a:t>
            </a:r>
            <a:r>
              <a:rPr lang="en-US" dirty="0" smtClean="0"/>
              <a:t> et al. (2007), </a:t>
            </a:r>
            <a:r>
              <a:rPr lang="en-US" dirty="0" err="1"/>
              <a:t>U</a:t>
            </a:r>
            <a:r>
              <a:rPr lang="en-US" dirty="0" err="1" smtClean="0"/>
              <a:t>hlhorn</a:t>
            </a:r>
            <a:r>
              <a:rPr lang="en-US" dirty="0" smtClean="0"/>
              <a:t> and Black (2003)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1839-C5E1-644B-BEB8-CFEEF2CCD5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25" y="274638"/>
            <a:ext cx="8229600" cy="60795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First Storm Center Crossing: 14:04 UTC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A9119-94A3-4DD0-9EE4-9B6403639A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1118139"/>
            <a:ext cx="8868858" cy="54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526" y="1508124"/>
            <a:ext cx="962024" cy="4163328"/>
            <a:chOff x="9526" y="1508124"/>
            <a:chExt cx="962024" cy="416332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63" r="13156"/>
            <a:stretch/>
          </p:blipFill>
          <p:spPr bwMode="auto">
            <a:xfrm>
              <a:off x="180976" y="1508124"/>
              <a:ext cx="495300" cy="3840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526" y="5025121"/>
              <a:ext cx="962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WS</a:t>
              </a:r>
            </a:p>
            <a:p>
              <a:r>
                <a:rPr lang="en-US" dirty="0" smtClean="0"/>
                <a:t>(m/s)</a:t>
              </a:r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537960" y="5802257"/>
            <a:ext cx="2415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HIRAD: 13:53 UTC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4520" y="1508124"/>
            <a:ext cx="2415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HIRAD: 14:15 UTC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5874109" y="5025121"/>
            <a:ext cx="273874" cy="852490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93009" y="4981870"/>
            <a:ext cx="145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66FF"/>
                </a:solidFill>
              </a:rPr>
              <a:t>SFMR: 11:24 UTC</a:t>
            </a:r>
            <a:endParaRPr lang="en-US" sz="1100" b="1" dirty="0">
              <a:solidFill>
                <a:srgbClr val="0066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100903" y="4712710"/>
            <a:ext cx="1410592" cy="59531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V="1">
            <a:off x="5513453" y="4695821"/>
            <a:ext cx="0" cy="226220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79526" y="1362079"/>
            <a:ext cx="145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66FF"/>
                </a:solidFill>
              </a:rPr>
              <a:t>SFMR: 12:03 UTC</a:t>
            </a:r>
            <a:endParaRPr lang="en-US" sz="1100" b="1" dirty="0">
              <a:solidFill>
                <a:srgbClr val="0066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6892290" y="2217420"/>
            <a:ext cx="705296" cy="676752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H="1">
            <a:off x="5775960" y="1203960"/>
            <a:ext cx="666750" cy="0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4266875" y="1968222"/>
            <a:ext cx="537210" cy="498396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11902" y="1203960"/>
            <a:ext cx="145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66FF"/>
                </a:solidFill>
              </a:rPr>
              <a:t>SFMR: 12:32 UTC</a:t>
            </a:r>
            <a:endParaRPr lang="en-US" sz="1100" b="1" dirty="0">
              <a:solidFill>
                <a:srgbClr val="0066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2075000" y="5032760"/>
            <a:ext cx="1025903" cy="420024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45730" y="4894316"/>
            <a:ext cx="145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66FF"/>
                </a:solidFill>
              </a:rPr>
              <a:t>SFMR: 13:21 UTC</a:t>
            </a:r>
            <a:endParaRPr lang="en-US" sz="1100" b="1" dirty="0">
              <a:solidFill>
                <a:srgbClr val="0066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24508" y="4003784"/>
            <a:ext cx="145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66FF"/>
                </a:solidFill>
              </a:rPr>
              <a:t>SFMR: 13:57 UTC</a:t>
            </a:r>
            <a:endParaRPr lang="en-US" sz="1100" b="1" dirty="0">
              <a:solidFill>
                <a:srgbClr val="0066FF"/>
              </a:solidFill>
            </a:endParaRPr>
          </a:p>
        </p:txBody>
      </p:sp>
      <p:cxnSp>
        <p:nvCxnSpPr>
          <p:cNvPr id="33" name="Straight Arrow Connector 32"/>
          <p:cNvCxnSpPr>
            <a:stCxn id="32" idx="1"/>
          </p:cNvCxnSpPr>
          <p:nvPr/>
        </p:nvCxnSpPr>
        <p:spPr bwMode="auto">
          <a:xfrm flipH="1" flipV="1">
            <a:off x="7582917" y="4003785"/>
            <a:ext cx="241591" cy="130804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34050" y="2306598"/>
            <a:ext cx="145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66FF"/>
                </a:solidFill>
              </a:rPr>
              <a:t>SFMR: 14:15 UTC</a:t>
            </a:r>
            <a:endParaRPr lang="en-US" sz="1100" b="1" dirty="0">
              <a:solidFill>
                <a:srgbClr val="0066FF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6011046" y="2568208"/>
            <a:ext cx="273874" cy="338376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34096" y="3863586"/>
            <a:ext cx="145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66FF"/>
                </a:solidFill>
              </a:rPr>
              <a:t>SFMR: 14:40 UTC</a:t>
            </a:r>
            <a:endParaRPr lang="en-US" sz="1100" b="1" dirty="0">
              <a:solidFill>
                <a:srgbClr val="0066FF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 flipV="1">
            <a:off x="3826366" y="3988931"/>
            <a:ext cx="303674" cy="5460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Curved Right Arrow 44"/>
          <p:cNvSpPr/>
          <p:nvPr/>
        </p:nvSpPr>
        <p:spPr>
          <a:xfrm rot="12052999">
            <a:off x="8032586" y="5235614"/>
            <a:ext cx="320040" cy="434340"/>
          </a:xfrm>
          <a:prstGeom prst="curvedRightArrow">
            <a:avLst/>
          </a:prstGeom>
          <a:solidFill>
            <a:srgbClr val="00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Curved Right Arrow 45"/>
          <p:cNvSpPr/>
          <p:nvPr/>
        </p:nvSpPr>
        <p:spPr>
          <a:xfrm rot="10800000">
            <a:off x="7541579" y="3560051"/>
            <a:ext cx="320040" cy="434340"/>
          </a:xfrm>
          <a:prstGeom prst="curvedRightArrow">
            <a:avLst/>
          </a:prstGeom>
          <a:solidFill>
            <a:srgbClr val="00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Curved Right Arrow 46"/>
          <p:cNvSpPr/>
          <p:nvPr/>
        </p:nvSpPr>
        <p:spPr>
          <a:xfrm rot="947197">
            <a:off x="4319922" y="3898929"/>
            <a:ext cx="320040" cy="434340"/>
          </a:xfrm>
          <a:prstGeom prst="curvedRightArrow">
            <a:avLst/>
          </a:prstGeom>
          <a:solidFill>
            <a:srgbClr val="00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87951" y="5335956"/>
            <a:ext cx="145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66FF"/>
                </a:solidFill>
              </a:rPr>
              <a:t>SFMR: 16:13 UTC</a:t>
            </a:r>
            <a:endParaRPr lang="en-US" sz="1100" b="1" dirty="0">
              <a:solidFill>
                <a:srgbClr val="0066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77732" y="6399014"/>
            <a:ext cx="3748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GOES Cloud Image @ </a:t>
            </a:r>
            <a:r>
              <a:rPr lang="en-US" dirty="0" smtClean="0"/>
              <a:t>12:15 </a:t>
            </a:r>
            <a:r>
              <a:rPr lang="en-US" dirty="0"/>
              <a:t>UTC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3758" y="1508124"/>
            <a:ext cx="3225312" cy="1200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Concentric </a:t>
            </a:r>
            <a:r>
              <a:rPr lang="en-US" b="1" dirty="0" err="1" smtClean="0">
                <a:solidFill>
                  <a:srgbClr val="0000FF"/>
                </a:solidFill>
              </a:rPr>
              <a:t>eyewalls</a:t>
            </a:r>
            <a:r>
              <a:rPr lang="en-US" b="1" dirty="0" smtClean="0">
                <a:solidFill>
                  <a:srgbClr val="0000FF"/>
                </a:solidFill>
              </a:rPr>
              <a:t>, with Northern Inner </a:t>
            </a:r>
            <a:r>
              <a:rPr lang="en-US" b="1" dirty="0" err="1" smtClean="0">
                <a:solidFill>
                  <a:srgbClr val="0000FF"/>
                </a:solidFill>
              </a:rPr>
              <a:t>Eyewall</a:t>
            </a:r>
            <a:r>
              <a:rPr lang="en-US" b="1" dirty="0" smtClean="0">
                <a:solidFill>
                  <a:srgbClr val="0000FF"/>
                </a:solidFill>
              </a:rPr>
              <a:t> and Western Outer </a:t>
            </a:r>
            <a:r>
              <a:rPr lang="en-US" b="1" dirty="0" err="1" smtClean="0">
                <a:solidFill>
                  <a:srgbClr val="0000FF"/>
                </a:solidFill>
              </a:rPr>
              <a:t>Eyewall</a:t>
            </a:r>
            <a:r>
              <a:rPr lang="en-US" b="1" dirty="0" smtClean="0">
                <a:solidFill>
                  <a:srgbClr val="0000FF"/>
                </a:solidFill>
              </a:rPr>
              <a:t> appearing strongest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82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Second </a:t>
            </a:r>
            <a:r>
              <a:rPr lang="en-US" sz="3200" b="1" dirty="0"/>
              <a:t>Storm Center Crossing: </a:t>
            </a:r>
            <a:r>
              <a:rPr lang="en-US" sz="3200" b="1" dirty="0" smtClean="0"/>
              <a:t>14:41 </a:t>
            </a:r>
            <a:r>
              <a:rPr lang="en-US" sz="3200" b="1" dirty="0"/>
              <a:t>UTC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A9119-94A3-4DD0-9EE4-9B6403639A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1118139"/>
            <a:ext cx="8868858" cy="54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526" y="1508124"/>
            <a:ext cx="962024" cy="4163328"/>
            <a:chOff x="9526" y="1508124"/>
            <a:chExt cx="962024" cy="4163328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63" r="13156"/>
            <a:stretch/>
          </p:blipFill>
          <p:spPr bwMode="auto">
            <a:xfrm>
              <a:off x="180976" y="1508124"/>
              <a:ext cx="495300" cy="3840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526" y="5025121"/>
              <a:ext cx="962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WS</a:t>
              </a:r>
            </a:p>
            <a:p>
              <a:r>
                <a:rPr lang="en-US" dirty="0" smtClean="0"/>
                <a:t>(m/s)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537960" y="5802257"/>
            <a:ext cx="2415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HIRAD: 13:53 UTC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7033" y="1402073"/>
            <a:ext cx="2415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HIRAD: 14:15 UTC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1303" y="3105654"/>
            <a:ext cx="2415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HIRAD: 14:32 UTC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06411" y="5348287"/>
            <a:ext cx="2415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HIRAD: 15:54 UTC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6766337" y="1769734"/>
            <a:ext cx="497651" cy="357704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 flipH="1">
            <a:off x="6957060" y="4159527"/>
            <a:ext cx="454403" cy="122913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177732" y="6399014"/>
            <a:ext cx="3748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GOES Cloud Image @ </a:t>
            </a:r>
            <a:r>
              <a:rPr lang="en-US" dirty="0" smtClean="0"/>
              <a:t>12:15 </a:t>
            </a:r>
            <a:r>
              <a:rPr lang="en-US" dirty="0"/>
              <a:t>UTC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3758" y="1508124"/>
            <a:ext cx="3225312" cy="1200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Concentric </a:t>
            </a:r>
            <a:r>
              <a:rPr lang="en-US" b="1" dirty="0" err="1" smtClean="0">
                <a:solidFill>
                  <a:srgbClr val="0000FF"/>
                </a:solidFill>
              </a:rPr>
              <a:t>eyewalls</a:t>
            </a:r>
            <a:r>
              <a:rPr lang="en-US" b="1" dirty="0" smtClean="0">
                <a:solidFill>
                  <a:srgbClr val="0000FF"/>
                </a:solidFill>
              </a:rPr>
              <a:t>, with Northern Inner </a:t>
            </a:r>
            <a:r>
              <a:rPr lang="en-US" b="1" dirty="0" err="1" smtClean="0">
                <a:solidFill>
                  <a:srgbClr val="0000FF"/>
                </a:solidFill>
              </a:rPr>
              <a:t>Eyewall</a:t>
            </a:r>
            <a:r>
              <a:rPr lang="en-US" b="1" dirty="0" smtClean="0">
                <a:solidFill>
                  <a:srgbClr val="0000FF"/>
                </a:solidFill>
              </a:rPr>
              <a:t> and Western Outer </a:t>
            </a:r>
            <a:r>
              <a:rPr lang="en-US" b="1" dirty="0" err="1" smtClean="0">
                <a:solidFill>
                  <a:srgbClr val="0000FF"/>
                </a:solidFill>
              </a:rPr>
              <a:t>Eyewall</a:t>
            </a:r>
            <a:r>
              <a:rPr lang="en-US" b="1" dirty="0" smtClean="0">
                <a:solidFill>
                  <a:srgbClr val="0000FF"/>
                </a:solidFill>
              </a:rPr>
              <a:t> appearing strongest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 flipV="1">
            <a:off x="5874109" y="5025121"/>
            <a:ext cx="273874" cy="852490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93009" y="4981870"/>
            <a:ext cx="145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66FF"/>
                </a:solidFill>
              </a:rPr>
              <a:t>SFMR: 11:24 UTC</a:t>
            </a:r>
            <a:endParaRPr lang="en-US" sz="1100" b="1" dirty="0">
              <a:solidFill>
                <a:srgbClr val="0066FF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3100903" y="4712710"/>
            <a:ext cx="1410592" cy="59531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5513453" y="4695821"/>
            <a:ext cx="0" cy="226220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879526" y="1362079"/>
            <a:ext cx="145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66FF"/>
                </a:solidFill>
              </a:rPr>
              <a:t>SFMR: 12:03 UTC</a:t>
            </a:r>
            <a:endParaRPr lang="en-US" sz="1100" b="1" dirty="0">
              <a:solidFill>
                <a:srgbClr val="0066FF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6892290" y="2217420"/>
            <a:ext cx="705296" cy="676752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flipH="1">
            <a:off x="5775960" y="1203960"/>
            <a:ext cx="666750" cy="0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811902" y="1203960"/>
            <a:ext cx="145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66FF"/>
                </a:solidFill>
              </a:rPr>
              <a:t>SFMR: 12:32 UTC</a:t>
            </a:r>
            <a:endParaRPr lang="en-US" sz="1100" b="1" dirty="0">
              <a:solidFill>
                <a:srgbClr val="0066FF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>
            <a:off x="2075000" y="5032760"/>
            <a:ext cx="1025903" cy="420024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745730" y="4894316"/>
            <a:ext cx="145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66FF"/>
                </a:solidFill>
              </a:rPr>
              <a:t>SFMR: 13:21 UTC</a:t>
            </a:r>
            <a:endParaRPr lang="en-US" sz="1100" b="1" dirty="0">
              <a:solidFill>
                <a:srgbClr val="0066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24508" y="4003784"/>
            <a:ext cx="145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66FF"/>
                </a:solidFill>
              </a:rPr>
              <a:t>SFMR: 13:57 UTC</a:t>
            </a:r>
            <a:endParaRPr lang="en-US" sz="1100" b="1" dirty="0">
              <a:solidFill>
                <a:srgbClr val="0066FF"/>
              </a:solidFill>
            </a:endParaRPr>
          </a:p>
        </p:txBody>
      </p:sp>
      <p:cxnSp>
        <p:nvCxnSpPr>
          <p:cNvPr id="51" name="Straight Arrow Connector 50"/>
          <p:cNvCxnSpPr>
            <a:stCxn id="50" idx="1"/>
          </p:cNvCxnSpPr>
          <p:nvPr/>
        </p:nvCxnSpPr>
        <p:spPr bwMode="auto">
          <a:xfrm flipH="1" flipV="1">
            <a:off x="7582917" y="4003785"/>
            <a:ext cx="241591" cy="130804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734050" y="2306598"/>
            <a:ext cx="145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66FF"/>
                </a:solidFill>
              </a:rPr>
              <a:t>SFMR: 14:15 UTC</a:t>
            </a:r>
            <a:endParaRPr lang="en-US" sz="1100" b="1" dirty="0">
              <a:solidFill>
                <a:srgbClr val="0066FF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flipV="1">
            <a:off x="6011046" y="2568208"/>
            <a:ext cx="273874" cy="338376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534096" y="3863586"/>
            <a:ext cx="145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66FF"/>
                </a:solidFill>
              </a:rPr>
              <a:t>SFMR: 14:40 UTC</a:t>
            </a:r>
            <a:endParaRPr lang="en-US" sz="1100" b="1" dirty="0">
              <a:solidFill>
                <a:srgbClr val="0066FF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 bwMode="auto">
          <a:xfrm flipH="1" flipV="1">
            <a:off x="3826366" y="3988931"/>
            <a:ext cx="303674" cy="5460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Curved Right Arrow 55"/>
          <p:cNvSpPr/>
          <p:nvPr/>
        </p:nvSpPr>
        <p:spPr>
          <a:xfrm rot="12052999">
            <a:off x="8032586" y="5235614"/>
            <a:ext cx="320040" cy="434340"/>
          </a:xfrm>
          <a:prstGeom prst="curvedRightArrow">
            <a:avLst/>
          </a:prstGeom>
          <a:solidFill>
            <a:srgbClr val="00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urved Right Arrow 56"/>
          <p:cNvSpPr/>
          <p:nvPr/>
        </p:nvSpPr>
        <p:spPr>
          <a:xfrm rot="10800000">
            <a:off x="7541579" y="3560051"/>
            <a:ext cx="320040" cy="434340"/>
          </a:xfrm>
          <a:prstGeom prst="curvedRightArrow">
            <a:avLst/>
          </a:prstGeom>
          <a:solidFill>
            <a:srgbClr val="00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Curved Right Arrow 57"/>
          <p:cNvSpPr/>
          <p:nvPr/>
        </p:nvSpPr>
        <p:spPr>
          <a:xfrm rot="947197">
            <a:off x="4319922" y="3898929"/>
            <a:ext cx="320040" cy="434340"/>
          </a:xfrm>
          <a:prstGeom prst="curvedRightArrow">
            <a:avLst/>
          </a:prstGeom>
          <a:solidFill>
            <a:srgbClr val="00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87951" y="5335956"/>
            <a:ext cx="145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66FF"/>
                </a:solidFill>
              </a:rPr>
              <a:t>SFMR: 16:13 UTC</a:t>
            </a:r>
            <a:endParaRPr lang="en-US" sz="1100" b="1" dirty="0">
              <a:solidFill>
                <a:srgbClr val="0066FF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266875" y="1968222"/>
            <a:ext cx="537210" cy="498396"/>
          </a:xfrm>
          <a:prstGeom prst="straightConnector1">
            <a:avLst/>
          </a:prstGeom>
          <a:ln w="34925">
            <a:solidFill>
              <a:srgbClr val="0066FF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18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831</Words>
  <Application>Microsoft Macintosh PowerPoint</Application>
  <PresentationFormat>On-screen Show (4:3)</PresentationFormat>
  <Paragraphs>144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Hurricane Imaging Radiometer (HIRAD)</vt:lpstr>
      <vt:lpstr>PowerPoint Presentation</vt:lpstr>
      <vt:lpstr>HIRAD Science Flights</vt:lpstr>
      <vt:lpstr>Hurricane Gonzalo (2014)</vt:lpstr>
      <vt:lpstr>First Storm Center Crossing: 20:34 UTC</vt:lpstr>
      <vt:lpstr>Second Storm Center Crossing: 21:12 UTC</vt:lpstr>
      <vt:lpstr>Wind Retrievals – Oct 15 Gonzalo</vt:lpstr>
      <vt:lpstr>First Storm Center Crossing: 14:04 UTC</vt:lpstr>
      <vt:lpstr>Second Storm Center Crossing: 14:41 UTC</vt:lpstr>
      <vt:lpstr>Wind Retrievals – Oct 17 Gonzalo</vt:lpstr>
      <vt:lpstr>Hurricane Karl (2010)  Brightness Temp and Wind Speed Retrieval</vt:lpstr>
      <vt:lpstr>HIRAD Wind Retrieval, Assimilation for Hurricane Karl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Hurricane Imaging Radiometer (HIRAD)</dc:title>
  <dc:creator>dan</dc:creator>
  <cp:lastModifiedBy>dan</cp:lastModifiedBy>
  <cp:revision>29</cp:revision>
  <dcterms:created xsi:type="dcterms:W3CDTF">2015-02-12T15:24:47Z</dcterms:created>
  <dcterms:modified xsi:type="dcterms:W3CDTF">2015-02-17T16:40:50Z</dcterms:modified>
</cp:coreProperties>
</file>