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7" r:id="rId2"/>
    <p:sldId id="258" r:id="rId3"/>
    <p:sldId id="260" r:id="rId4"/>
    <p:sldId id="311" r:id="rId5"/>
    <p:sldId id="309" r:id="rId6"/>
    <p:sldId id="263" r:id="rId7"/>
    <p:sldId id="303" r:id="rId8"/>
    <p:sldId id="320" r:id="rId9"/>
    <p:sldId id="324" r:id="rId10"/>
    <p:sldId id="308" r:id="rId11"/>
    <p:sldId id="322" r:id="rId12"/>
    <p:sldId id="321" r:id="rId13"/>
    <p:sldId id="318" r:id="rId14"/>
    <p:sldId id="314" r:id="rId15"/>
    <p:sldId id="323" r:id="rId16"/>
    <p:sldId id="270"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0ED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58" autoAdjust="0"/>
  </p:normalViewPr>
  <p:slideViewPr>
    <p:cSldViewPr snapToGrid="0" snapToObjects="1">
      <p:cViewPr>
        <p:scale>
          <a:sx n="108" d="100"/>
          <a:sy n="108" d="100"/>
        </p:scale>
        <p:origin x="-904" y="-104"/>
      </p:cViewPr>
      <p:guideLst>
        <p:guide orient="horz" pos="2160"/>
        <p:guide pos="2880"/>
      </p:guideLst>
    </p:cSldViewPr>
  </p:slideViewPr>
  <p:outlineViewPr>
    <p:cViewPr>
      <p:scale>
        <a:sx n="33" d="100"/>
        <a:sy n="33" d="100"/>
      </p:scale>
      <p:origin x="0" y="2040"/>
    </p:cViewPr>
  </p:outlineViewPr>
  <p:notesTextViewPr>
    <p:cViewPr>
      <p:scale>
        <a:sx n="100" d="100"/>
        <a:sy n="100" d="100"/>
      </p:scale>
      <p:origin x="0" y="0"/>
    </p:cViewPr>
  </p:notesTextViewPr>
  <p:sorterViewPr>
    <p:cViewPr>
      <p:scale>
        <a:sx n="111" d="100"/>
        <a:sy n="111"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368450-550D-D148-AC5F-F6C8EF0A781E}" type="datetimeFigureOut">
              <a:rPr lang="en-US" smtClean="0"/>
              <a:t>3/3/15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27496B-CDC5-544E-9892-201A59FFD877}" type="slidenum">
              <a:rPr lang="en-US" smtClean="0"/>
              <a:t>‹#›</a:t>
            </a:fld>
            <a:endParaRPr lang="en-US"/>
          </a:p>
        </p:txBody>
      </p:sp>
    </p:spTree>
    <p:extLst>
      <p:ext uri="{BB962C8B-B14F-4D97-AF65-F5344CB8AC3E}">
        <p14:creationId xmlns:p14="http://schemas.microsoft.com/office/powerpoint/2010/main" val="8249098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D52DDD-BCF7-D34C-A9FD-EE87F2F1F2FD}" type="slidenum">
              <a:rPr lang="en-US"/>
              <a:pPr/>
              <a:t>1</a:t>
            </a:fld>
            <a:endParaRPr lang="en-US"/>
          </a:p>
        </p:txBody>
      </p:sp>
      <p:sp>
        <p:nvSpPr>
          <p:cNvPr id="747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4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89083EBE-88CC-E849-A4B7-DF8021CB306A}" type="slidenum">
              <a:rPr lang="en-US"/>
              <a:pPr/>
              <a:t>2</a:t>
            </a:fld>
            <a:endParaRPr lang="en-US"/>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Increased sampling of storm temporally needed to capture RI and other events</a:t>
            </a:r>
          </a:p>
          <a:p>
            <a:pPr eaLnBrk="1" hangingPunct="1"/>
            <a:r>
              <a:rPr lang="en-US" smtClean="0"/>
              <a:t>Fills gaps in coverage from orbiting satellites.</a:t>
            </a:r>
          </a:p>
          <a:p>
            <a:pPr eaLnBrk="1" hangingPunct="1"/>
            <a:r>
              <a:rPr lang="en-US" smtClean="0"/>
              <a:t>Global Hawk new plane for science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3884613" y="8686800"/>
            <a:ext cx="2971800" cy="455613"/>
          </a:xfrm>
          <a:prstGeom prst="rect">
            <a:avLst/>
          </a:prstGeom>
          <a:noFill/>
          <a:ln w="9525">
            <a:noFill/>
            <a:miter lim="800000"/>
            <a:headEnd/>
            <a:tailEnd/>
          </a:ln>
        </p:spPr>
        <p:txBody>
          <a:bodyPr lIns="93172" tIns="46586" rIns="93172" bIns="46586" anchor="b">
            <a:prstTxWarp prst="textNoShape">
              <a:avLst/>
            </a:prstTxWarp>
          </a:bodyPr>
          <a:lstStyle/>
          <a:p>
            <a:pPr algn="r" defTabSz="931863"/>
            <a:fld id="{F61D1924-3809-5C49-9532-6C2FEDB9EAA0}" type="slidenum">
              <a:rPr lang="en-US" sz="1300"/>
              <a:pPr algn="r" defTabSz="931863"/>
              <a:t>3</a:t>
            </a:fld>
            <a:endParaRPr lang="en-US" sz="130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xfrm>
            <a:off x="912813" y="4344988"/>
            <a:ext cx="5032375" cy="4111625"/>
          </a:xfrm>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a:t>
            </a:r>
            <a:r>
              <a:rPr lang="en-US" baseline="0" dirty="0" smtClean="0"/>
              <a:t> G. Heymsfield/612 and Matt </a:t>
            </a:r>
            <a:r>
              <a:rPr lang="en-US" baseline="0" dirty="0" err="1" smtClean="0"/>
              <a:t>McLinden</a:t>
            </a:r>
            <a:r>
              <a:rPr lang="en-US" baseline="0" dirty="0" smtClean="0"/>
              <a:t>/555 (also in pictures</a:t>
            </a:r>
            <a:r>
              <a:rPr lang="en-US" baseline="0" smtClean="0"/>
              <a:t>) with HIWRAP and WB-57.</a:t>
            </a:r>
            <a:endParaRPr lang="en-US" baseline="0" dirty="0" smtClean="0"/>
          </a:p>
          <a:p>
            <a:r>
              <a:rPr lang="en-US" baseline="0" dirty="0" smtClean="0"/>
              <a:t>Gonzalo: Category 4 storm on first </a:t>
            </a:r>
            <a:r>
              <a:rPr lang="en-US" baseline="0" dirty="0" err="1" smtClean="0"/>
              <a:t>fliight</a:t>
            </a:r>
            <a:r>
              <a:rPr lang="en-US" baseline="0" dirty="0" smtClean="0"/>
              <a:t> on 15 October with 140 </a:t>
            </a:r>
            <a:r>
              <a:rPr lang="en-US" baseline="0" dirty="0" err="1" smtClean="0"/>
              <a:t>kt</a:t>
            </a:r>
            <a:r>
              <a:rPr lang="en-US" baseline="0" dirty="0" smtClean="0"/>
              <a:t> max winds; weakened to Category 3 on 17 October to 125 </a:t>
            </a:r>
            <a:r>
              <a:rPr lang="en-US" baseline="0" dirty="0" err="1" smtClean="0"/>
              <a:t>kts</a:t>
            </a:r>
            <a:r>
              <a:rPr lang="en-US" baseline="0" dirty="0" smtClean="0"/>
              <a:t> max winds.</a:t>
            </a:r>
          </a:p>
          <a:p>
            <a:r>
              <a:rPr lang="en-US" baseline="0" dirty="0" smtClean="0"/>
              <a:t>Damaged Bermuda two days later (October 19) and moved onto to western and Central Europe to cause more damage.</a:t>
            </a:r>
          </a:p>
          <a:p>
            <a:endParaRPr lang="en-US" dirty="0"/>
          </a:p>
        </p:txBody>
      </p:sp>
      <p:sp>
        <p:nvSpPr>
          <p:cNvPr id="4" name="Slide Number Placeholder 3"/>
          <p:cNvSpPr>
            <a:spLocks noGrp="1"/>
          </p:cNvSpPr>
          <p:nvPr>
            <p:ph type="sldNum" sz="quarter" idx="10"/>
          </p:nvPr>
        </p:nvSpPr>
        <p:spPr/>
        <p:txBody>
          <a:bodyPr/>
          <a:lstStyle/>
          <a:p>
            <a:fld id="{6B342662-C4FB-2A4E-8C5F-F6243180DAA3}" type="slidenum">
              <a:rPr lang="en-US" smtClean="0"/>
              <a:t>10</a:t>
            </a:fld>
            <a:endParaRPr lang="en-US"/>
          </a:p>
        </p:txBody>
      </p:sp>
    </p:spTree>
    <p:extLst>
      <p:ext uri="{BB962C8B-B14F-4D97-AF65-F5344CB8AC3E}">
        <p14:creationId xmlns:p14="http://schemas.microsoft.com/office/powerpoint/2010/main" val="1224569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6FF03C-9C0F-094C-9FA7-B5053E0649DC}" type="slidenum">
              <a:rPr lang="en-US"/>
              <a:pPr/>
              <a:t>14</a:t>
            </a:fld>
            <a:endParaRPr lang="en-US"/>
          </a:p>
        </p:txBody>
      </p:sp>
      <p:sp>
        <p:nvSpPr>
          <p:cNvPr id="11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231A54-1F5E-DD44-89B4-80FCB1E86ACA}" type="datetimeFigureOut">
              <a:rPr lang="en-US" smtClean="0"/>
              <a:t>3/3/15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744D9-A24C-5F4A-BDCA-B3F182943E1B}" type="slidenum">
              <a:rPr lang="en-US" smtClean="0"/>
              <a:t>‹#›</a:t>
            </a:fld>
            <a:endParaRPr lang="en-US"/>
          </a:p>
        </p:txBody>
      </p:sp>
    </p:spTree>
    <p:extLst>
      <p:ext uri="{BB962C8B-B14F-4D97-AF65-F5344CB8AC3E}">
        <p14:creationId xmlns:p14="http://schemas.microsoft.com/office/powerpoint/2010/main" val="3210806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231A54-1F5E-DD44-89B4-80FCB1E86ACA}" type="datetimeFigureOut">
              <a:rPr lang="en-US" smtClean="0"/>
              <a:t>3/3/15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744D9-A24C-5F4A-BDCA-B3F182943E1B}" type="slidenum">
              <a:rPr lang="en-US" smtClean="0"/>
              <a:t>‹#›</a:t>
            </a:fld>
            <a:endParaRPr lang="en-US"/>
          </a:p>
        </p:txBody>
      </p:sp>
    </p:spTree>
    <p:extLst>
      <p:ext uri="{BB962C8B-B14F-4D97-AF65-F5344CB8AC3E}">
        <p14:creationId xmlns:p14="http://schemas.microsoft.com/office/powerpoint/2010/main" val="1261516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231A54-1F5E-DD44-89B4-80FCB1E86ACA}" type="datetimeFigureOut">
              <a:rPr lang="en-US" smtClean="0"/>
              <a:t>3/3/15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744D9-A24C-5F4A-BDCA-B3F182943E1B}" type="slidenum">
              <a:rPr lang="en-US" smtClean="0"/>
              <a:t>‹#›</a:t>
            </a:fld>
            <a:endParaRPr lang="en-US"/>
          </a:p>
        </p:txBody>
      </p:sp>
    </p:spTree>
    <p:extLst>
      <p:ext uri="{BB962C8B-B14F-4D97-AF65-F5344CB8AC3E}">
        <p14:creationId xmlns:p14="http://schemas.microsoft.com/office/powerpoint/2010/main" val="2554937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4F23D5C5-2993-FC46-A18A-48471F494014}" type="slidenum">
              <a:rPr lang="en-US"/>
              <a:pPr>
                <a:defRPr/>
              </a:pPr>
              <a:t>‹#›</a:t>
            </a:fld>
            <a:endParaRPr lang="en-US"/>
          </a:p>
        </p:txBody>
      </p:sp>
    </p:spTree>
    <p:extLst>
      <p:ext uri="{BB962C8B-B14F-4D97-AF65-F5344CB8AC3E}">
        <p14:creationId xmlns:p14="http://schemas.microsoft.com/office/powerpoint/2010/main" val="2984786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231A54-1F5E-DD44-89B4-80FCB1E86ACA}" type="datetimeFigureOut">
              <a:rPr lang="en-US" smtClean="0"/>
              <a:t>3/3/15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744D9-A24C-5F4A-BDCA-B3F182943E1B}" type="slidenum">
              <a:rPr lang="en-US" smtClean="0"/>
              <a:t>‹#›</a:t>
            </a:fld>
            <a:endParaRPr lang="en-US"/>
          </a:p>
        </p:txBody>
      </p:sp>
    </p:spTree>
    <p:extLst>
      <p:ext uri="{BB962C8B-B14F-4D97-AF65-F5344CB8AC3E}">
        <p14:creationId xmlns:p14="http://schemas.microsoft.com/office/powerpoint/2010/main" val="1615005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231A54-1F5E-DD44-89B4-80FCB1E86ACA}" type="datetimeFigureOut">
              <a:rPr lang="en-US" smtClean="0"/>
              <a:t>3/3/15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744D9-A24C-5F4A-BDCA-B3F182943E1B}" type="slidenum">
              <a:rPr lang="en-US" smtClean="0"/>
              <a:t>‹#›</a:t>
            </a:fld>
            <a:endParaRPr lang="en-US"/>
          </a:p>
        </p:txBody>
      </p:sp>
    </p:spTree>
    <p:extLst>
      <p:ext uri="{BB962C8B-B14F-4D97-AF65-F5344CB8AC3E}">
        <p14:creationId xmlns:p14="http://schemas.microsoft.com/office/powerpoint/2010/main" val="419373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231A54-1F5E-DD44-89B4-80FCB1E86ACA}" type="datetimeFigureOut">
              <a:rPr lang="en-US" smtClean="0"/>
              <a:t>3/3/15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D744D9-A24C-5F4A-BDCA-B3F182943E1B}" type="slidenum">
              <a:rPr lang="en-US" smtClean="0"/>
              <a:t>‹#›</a:t>
            </a:fld>
            <a:endParaRPr lang="en-US"/>
          </a:p>
        </p:txBody>
      </p:sp>
    </p:spTree>
    <p:extLst>
      <p:ext uri="{BB962C8B-B14F-4D97-AF65-F5344CB8AC3E}">
        <p14:creationId xmlns:p14="http://schemas.microsoft.com/office/powerpoint/2010/main" val="3659450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231A54-1F5E-DD44-89B4-80FCB1E86ACA}" type="datetimeFigureOut">
              <a:rPr lang="en-US" smtClean="0"/>
              <a:t>3/3/15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D744D9-A24C-5F4A-BDCA-B3F182943E1B}" type="slidenum">
              <a:rPr lang="en-US" smtClean="0"/>
              <a:t>‹#›</a:t>
            </a:fld>
            <a:endParaRPr lang="en-US"/>
          </a:p>
        </p:txBody>
      </p:sp>
    </p:spTree>
    <p:extLst>
      <p:ext uri="{BB962C8B-B14F-4D97-AF65-F5344CB8AC3E}">
        <p14:creationId xmlns:p14="http://schemas.microsoft.com/office/powerpoint/2010/main" val="2097856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231A54-1F5E-DD44-89B4-80FCB1E86ACA}" type="datetimeFigureOut">
              <a:rPr lang="en-US" smtClean="0"/>
              <a:t>3/3/15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D744D9-A24C-5F4A-BDCA-B3F182943E1B}" type="slidenum">
              <a:rPr lang="en-US" smtClean="0"/>
              <a:t>‹#›</a:t>
            </a:fld>
            <a:endParaRPr lang="en-US"/>
          </a:p>
        </p:txBody>
      </p:sp>
    </p:spTree>
    <p:extLst>
      <p:ext uri="{BB962C8B-B14F-4D97-AF65-F5344CB8AC3E}">
        <p14:creationId xmlns:p14="http://schemas.microsoft.com/office/powerpoint/2010/main" val="267267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231A54-1F5E-DD44-89B4-80FCB1E86ACA}" type="datetimeFigureOut">
              <a:rPr lang="en-US" smtClean="0"/>
              <a:t>3/3/15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D744D9-A24C-5F4A-BDCA-B3F182943E1B}" type="slidenum">
              <a:rPr lang="en-US" smtClean="0"/>
              <a:t>‹#›</a:t>
            </a:fld>
            <a:endParaRPr lang="en-US"/>
          </a:p>
        </p:txBody>
      </p:sp>
    </p:spTree>
    <p:extLst>
      <p:ext uri="{BB962C8B-B14F-4D97-AF65-F5344CB8AC3E}">
        <p14:creationId xmlns:p14="http://schemas.microsoft.com/office/powerpoint/2010/main" val="4224623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231A54-1F5E-DD44-89B4-80FCB1E86ACA}" type="datetimeFigureOut">
              <a:rPr lang="en-US" smtClean="0"/>
              <a:t>3/3/15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D744D9-A24C-5F4A-BDCA-B3F182943E1B}" type="slidenum">
              <a:rPr lang="en-US" smtClean="0"/>
              <a:t>‹#›</a:t>
            </a:fld>
            <a:endParaRPr lang="en-US"/>
          </a:p>
        </p:txBody>
      </p:sp>
    </p:spTree>
    <p:extLst>
      <p:ext uri="{BB962C8B-B14F-4D97-AF65-F5344CB8AC3E}">
        <p14:creationId xmlns:p14="http://schemas.microsoft.com/office/powerpoint/2010/main" val="2533726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231A54-1F5E-DD44-89B4-80FCB1E86ACA}" type="datetimeFigureOut">
              <a:rPr lang="en-US" smtClean="0"/>
              <a:t>3/3/15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D744D9-A24C-5F4A-BDCA-B3F182943E1B}" type="slidenum">
              <a:rPr lang="en-US" smtClean="0"/>
              <a:t>‹#›</a:t>
            </a:fld>
            <a:endParaRPr lang="en-US"/>
          </a:p>
        </p:txBody>
      </p:sp>
    </p:spTree>
    <p:extLst>
      <p:ext uri="{BB962C8B-B14F-4D97-AF65-F5344CB8AC3E}">
        <p14:creationId xmlns:p14="http://schemas.microsoft.com/office/powerpoint/2010/main" val="1650693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231A54-1F5E-DD44-89B4-80FCB1E86ACA}" type="datetimeFigureOut">
              <a:rPr lang="en-US" smtClean="0"/>
              <a:t>3/3/15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D744D9-A24C-5F4A-BDCA-B3F182943E1B}" type="slidenum">
              <a:rPr lang="en-US" smtClean="0"/>
              <a:t>‹#›</a:t>
            </a:fld>
            <a:endParaRPr lang="en-US"/>
          </a:p>
        </p:txBody>
      </p:sp>
    </p:spTree>
    <p:extLst>
      <p:ext uri="{BB962C8B-B14F-4D97-AF65-F5344CB8AC3E}">
        <p14:creationId xmlns:p14="http://schemas.microsoft.com/office/powerpoint/2010/main" val="2097592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8"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emf"/><Relationship Id="rId5" Type="http://schemas.openxmlformats.org/officeDocument/2006/relationships/image" Target="../media/image13.emf"/><Relationship Id="rId6" Type="http://schemas.openxmlformats.org/officeDocument/2006/relationships/image" Target="../media/image14.emf"/><Relationship Id="rId1" Type="http://schemas.openxmlformats.org/officeDocument/2006/relationships/slideLayout" Target="../slideLayouts/slideLayout1.xml"/><Relationship Id="rId2"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V-1 HS3 Config - Range Flt Takeoff v3a - 1Nov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433" y="-14978"/>
            <a:ext cx="10167118" cy="6898378"/>
          </a:xfrm>
          <a:prstGeom prst="rect">
            <a:avLst/>
          </a:prstGeom>
        </p:spPr>
      </p:pic>
      <p:sp>
        <p:nvSpPr>
          <p:cNvPr id="73731" name="Rectangle 3"/>
          <p:cNvSpPr>
            <a:spLocks noGrp="1" noChangeArrowheads="1"/>
          </p:cNvSpPr>
          <p:nvPr>
            <p:ph type="title"/>
          </p:nvPr>
        </p:nvSpPr>
        <p:spPr>
          <a:xfrm>
            <a:off x="-120655" y="63500"/>
            <a:ext cx="8865129" cy="1143000"/>
          </a:xfrm>
        </p:spPr>
        <p:txBody>
          <a:bodyPr>
            <a:noAutofit/>
          </a:bodyPr>
          <a:lstStyle/>
          <a:p>
            <a:r>
              <a:rPr lang="en-US" sz="3600" dirty="0" smtClean="0">
                <a:solidFill>
                  <a:srgbClr val="3623FF"/>
                </a:solidFill>
                <a:effectLst>
                  <a:outerShdw blurRad="38100" dist="38100" dir="2700000" algn="tl">
                    <a:srgbClr val="000000"/>
                  </a:outerShdw>
                </a:effectLst>
              </a:rPr>
              <a:t>HIWRAP Status and Future Plans</a:t>
            </a:r>
            <a:endParaRPr lang="en-US" sz="3600" b="1" dirty="0"/>
          </a:p>
        </p:txBody>
      </p:sp>
      <p:sp>
        <p:nvSpPr>
          <p:cNvPr id="73733" name="Text Box 5"/>
          <p:cNvSpPr txBox="1">
            <a:spLocks noChangeArrowheads="1"/>
          </p:cNvSpPr>
          <p:nvPr/>
        </p:nvSpPr>
        <p:spPr bwMode="auto">
          <a:xfrm>
            <a:off x="1403466" y="2299043"/>
            <a:ext cx="8004589" cy="1938992"/>
          </a:xfrm>
          <a:prstGeom prst="rect">
            <a:avLst/>
          </a:prstGeom>
          <a:noFill/>
          <a:ln w="9525">
            <a:noFill/>
            <a:miter lim="800000"/>
            <a:headEnd/>
            <a:tailEnd/>
          </a:ln>
          <a:effectLst/>
        </p:spPr>
        <p:txBody>
          <a:bodyPr wrap="square">
            <a:prstTxWarp prst="textNoShape">
              <a:avLst/>
            </a:prstTxWarp>
            <a:spAutoFit/>
          </a:bodyPr>
          <a:lstStyle/>
          <a:p>
            <a:pPr indent="-625475"/>
            <a:r>
              <a:rPr lang="en-US" sz="2000" dirty="0" smtClean="0">
                <a:solidFill>
                  <a:srgbClr val="000000"/>
                </a:solidFill>
                <a:latin typeface="Helvetica"/>
                <a:cs typeface="Helvetica"/>
              </a:rPr>
              <a:t>Stephen </a:t>
            </a:r>
            <a:r>
              <a:rPr lang="en-US" sz="2000" dirty="0" err="1" smtClean="0">
                <a:solidFill>
                  <a:srgbClr val="000000"/>
                </a:solidFill>
                <a:latin typeface="Helvetica"/>
                <a:cs typeface="Helvetica"/>
              </a:rPr>
              <a:t>Guimond</a:t>
            </a:r>
            <a:r>
              <a:rPr lang="en-US" sz="2000" dirty="0" smtClean="0">
                <a:solidFill>
                  <a:srgbClr val="000000"/>
                </a:solidFill>
                <a:latin typeface="Helvetica"/>
                <a:cs typeface="Helvetica"/>
              </a:rPr>
              <a:t> </a:t>
            </a:r>
            <a:r>
              <a:rPr lang="en-US" sz="2000" i="1" dirty="0" smtClean="0">
                <a:solidFill>
                  <a:srgbClr val="FF0000"/>
                </a:solidFill>
                <a:latin typeface="Helvetica" charset="0"/>
              </a:rPr>
              <a:t>		U. MD/ESSIC</a:t>
            </a:r>
          </a:p>
          <a:p>
            <a:pPr indent="-625475"/>
            <a:r>
              <a:rPr lang="en-US" sz="2000" dirty="0" smtClean="0">
                <a:solidFill>
                  <a:srgbClr val="000000"/>
                </a:solidFill>
                <a:latin typeface="Helvetica" charset="0"/>
              </a:rPr>
              <a:t>Anthony </a:t>
            </a:r>
            <a:r>
              <a:rPr lang="en-US" sz="2000" dirty="0" err="1" smtClean="0">
                <a:solidFill>
                  <a:srgbClr val="000000"/>
                </a:solidFill>
                <a:latin typeface="Helvetica" charset="0"/>
              </a:rPr>
              <a:t>Didlake</a:t>
            </a:r>
            <a:r>
              <a:rPr lang="en-US" sz="2000" dirty="0" smtClean="0">
                <a:solidFill>
                  <a:srgbClr val="000000"/>
                </a:solidFill>
                <a:latin typeface="Helvetica" charset="0"/>
              </a:rPr>
              <a:t>		</a:t>
            </a:r>
            <a:r>
              <a:rPr lang="en-US" sz="2000" i="1" dirty="0" smtClean="0">
                <a:solidFill>
                  <a:srgbClr val="FF0000"/>
                </a:solidFill>
                <a:latin typeface="Helvetica" charset="0"/>
              </a:rPr>
              <a:t>NASA/ORAU </a:t>
            </a:r>
          </a:p>
          <a:p>
            <a:pPr indent="-625475"/>
            <a:r>
              <a:rPr lang="en-US" sz="2000" dirty="0" smtClean="0">
                <a:solidFill>
                  <a:srgbClr val="000000"/>
                </a:solidFill>
                <a:latin typeface="Helvetica"/>
                <a:cs typeface="Helvetica"/>
              </a:rPr>
              <a:t>Lin </a:t>
            </a:r>
            <a:r>
              <a:rPr lang="en-US" sz="2000" dirty="0" err="1" smtClean="0">
                <a:solidFill>
                  <a:srgbClr val="000000"/>
                </a:solidFill>
                <a:latin typeface="Helvetica"/>
                <a:cs typeface="Helvetica"/>
              </a:rPr>
              <a:t>Tian</a:t>
            </a:r>
            <a:r>
              <a:rPr lang="en-US" sz="2000" dirty="0" smtClean="0">
                <a:solidFill>
                  <a:srgbClr val="000000"/>
                </a:solidFill>
                <a:latin typeface="Helvetica"/>
                <a:cs typeface="Helvetica"/>
              </a:rPr>
              <a:t>	 </a:t>
            </a:r>
            <a:r>
              <a:rPr lang="en-US" sz="2000" i="1" dirty="0" smtClean="0">
                <a:solidFill>
                  <a:srgbClr val="FF0000"/>
                </a:solidFill>
                <a:latin typeface="Helvetica" charset="0"/>
              </a:rPr>
              <a:t>				Morgan State Univ.</a:t>
            </a:r>
          </a:p>
          <a:p>
            <a:pPr indent="-625475"/>
            <a:r>
              <a:rPr lang="en-US" sz="2000" dirty="0" smtClean="0">
                <a:solidFill>
                  <a:srgbClr val="000000"/>
                </a:solidFill>
                <a:latin typeface="Helvetica"/>
                <a:cs typeface="Helvetica"/>
              </a:rPr>
              <a:t>James </a:t>
            </a:r>
            <a:r>
              <a:rPr lang="en-US" sz="2000" dirty="0" err="1" smtClean="0">
                <a:solidFill>
                  <a:srgbClr val="000000"/>
                </a:solidFill>
                <a:latin typeface="Helvetica"/>
                <a:cs typeface="Helvetica"/>
              </a:rPr>
              <a:t>Carswell</a:t>
            </a:r>
            <a:r>
              <a:rPr lang="en-US" sz="2000" dirty="0" smtClean="0">
                <a:solidFill>
                  <a:srgbClr val="000000"/>
                </a:solidFill>
                <a:latin typeface="Helvetica"/>
                <a:cs typeface="Helvetica"/>
              </a:rPr>
              <a:t> 		</a:t>
            </a:r>
            <a:r>
              <a:rPr lang="en-US" sz="2000" i="1" dirty="0" smtClean="0">
                <a:solidFill>
                  <a:srgbClr val="000000"/>
                </a:solidFill>
                <a:latin typeface="Helvetica"/>
                <a:cs typeface="Helvetica"/>
              </a:rPr>
              <a:t> </a:t>
            </a:r>
            <a:r>
              <a:rPr lang="en-US" sz="2000" i="1" dirty="0" smtClean="0">
                <a:solidFill>
                  <a:srgbClr val="FF0000"/>
                </a:solidFill>
                <a:latin typeface="Helvetica"/>
                <a:cs typeface="Helvetica"/>
              </a:rPr>
              <a:t>Remote Sensing Solutions</a:t>
            </a:r>
            <a:endParaRPr lang="en-US" sz="2000" i="1" dirty="0" smtClean="0">
              <a:solidFill>
                <a:schemeClr val="tx2">
                  <a:lumMod val="75000"/>
                </a:schemeClr>
              </a:solidFill>
              <a:latin typeface="Helvetica"/>
              <a:cs typeface="Helvetica"/>
            </a:endParaRPr>
          </a:p>
          <a:p>
            <a:pPr marL="625475" indent="-625475"/>
            <a:endParaRPr lang="en-US" sz="2000" i="1" dirty="0" smtClean="0">
              <a:solidFill>
                <a:schemeClr val="tx2">
                  <a:lumMod val="75000"/>
                </a:schemeClr>
              </a:solidFill>
              <a:latin typeface="Helvetica"/>
              <a:cs typeface="Helvetica"/>
            </a:endParaRPr>
          </a:p>
          <a:p>
            <a:pPr marL="457200" indent="-457200" algn="ctr"/>
            <a:endParaRPr lang="en-US" sz="2000" dirty="0">
              <a:solidFill>
                <a:srgbClr val="000ACC"/>
              </a:solidFill>
              <a:latin typeface="Helvetica" charset="0"/>
            </a:endParaRPr>
          </a:p>
        </p:txBody>
      </p:sp>
      <p:pic>
        <p:nvPicPr>
          <p:cNvPr id="5" name="Picture 16" descr="NASA_logo"/>
          <p:cNvPicPr>
            <a:picLocks noChangeAspect="1" noChangeArrowheads="1"/>
          </p:cNvPicPr>
          <p:nvPr/>
        </p:nvPicPr>
        <p:blipFill>
          <a:blip r:embed="rId4"/>
          <a:srcRect/>
          <a:stretch>
            <a:fillRect/>
          </a:stretch>
        </p:blipFill>
        <p:spPr bwMode="auto">
          <a:xfrm>
            <a:off x="7824039" y="5912817"/>
            <a:ext cx="799052" cy="689504"/>
          </a:xfrm>
          <a:prstGeom prst="rect">
            <a:avLst/>
          </a:prstGeom>
          <a:noFill/>
          <a:ln w="9525">
            <a:noFill/>
            <a:miter lim="800000"/>
            <a:headEnd/>
            <a:tailEnd/>
          </a:ln>
        </p:spPr>
      </p:pic>
      <p:pic>
        <p:nvPicPr>
          <p:cNvPr id="6" name="Picture 18" descr="logo433x55_inlineLargerTXT_FIREWORKStext"/>
          <p:cNvPicPr>
            <a:picLocks noChangeAspect="1" noChangeArrowheads="1"/>
          </p:cNvPicPr>
          <p:nvPr/>
        </p:nvPicPr>
        <p:blipFill>
          <a:blip r:embed="rId5"/>
          <a:srcRect/>
          <a:stretch>
            <a:fillRect/>
          </a:stretch>
        </p:blipFill>
        <p:spPr bwMode="auto">
          <a:xfrm>
            <a:off x="5085611" y="6205447"/>
            <a:ext cx="1465379" cy="396874"/>
          </a:xfrm>
          <a:prstGeom prst="rect">
            <a:avLst/>
          </a:prstGeom>
          <a:noFill/>
          <a:ln w="9525">
            <a:noFill/>
            <a:miter lim="800000"/>
            <a:headEnd/>
            <a:tailEnd/>
          </a:ln>
        </p:spPr>
      </p:pic>
      <p:sp>
        <p:nvSpPr>
          <p:cNvPr id="9" name="Text Box 5"/>
          <p:cNvSpPr txBox="1">
            <a:spLocks noChangeArrowheads="1"/>
          </p:cNvSpPr>
          <p:nvPr/>
        </p:nvSpPr>
        <p:spPr bwMode="auto">
          <a:xfrm>
            <a:off x="1430108" y="1341041"/>
            <a:ext cx="7600120" cy="890500"/>
          </a:xfrm>
          <a:prstGeom prst="rect">
            <a:avLst/>
          </a:prstGeom>
          <a:noFill/>
          <a:ln w="9525">
            <a:noFill/>
            <a:miter lim="800000"/>
            <a:headEnd/>
            <a:tailEnd/>
          </a:ln>
          <a:effectLst/>
        </p:spPr>
        <p:txBody>
          <a:bodyPr wrap="square">
            <a:prstTxWarp prst="textNoShape">
              <a:avLst/>
            </a:prstTxWarp>
            <a:spAutoFit/>
          </a:bodyPr>
          <a:lstStyle/>
          <a:p>
            <a:pPr marL="625475" indent="-625475">
              <a:lnSpc>
                <a:spcPct val="80000"/>
              </a:lnSpc>
            </a:pPr>
            <a:r>
              <a:rPr lang="en-US" sz="2400" dirty="0">
                <a:latin typeface="Helvetica" charset="0"/>
              </a:rPr>
              <a:t>Gerry </a:t>
            </a:r>
            <a:r>
              <a:rPr lang="en-US" sz="2400" dirty="0" smtClean="0">
                <a:latin typeface="Helvetica" charset="0"/>
              </a:rPr>
              <a:t>Heymsfield </a:t>
            </a:r>
            <a:r>
              <a:rPr lang="en-US" sz="2000" dirty="0" smtClean="0">
                <a:latin typeface="Helvetica" charset="0"/>
              </a:rPr>
              <a:t>	</a:t>
            </a:r>
            <a:r>
              <a:rPr lang="en-US" sz="2000" i="1" dirty="0" smtClean="0">
                <a:solidFill>
                  <a:srgbClr val="FF0000"/>
                </a:solidFill>
                <a:latin typeface="Helvetica" charset="0"/>
              </a:rPr>
              <a:t>NASA/Goddard Space Flight Center</a:t>
            </a:r>
            <a:endParaRPr lang="en-US" sz="2000" dirty="0" smtClean="0">
              <a:solidFill>
                <a:srgbClr val="000000"/>
              </a:solidFill>
              <a:latin typeface="Helvetica" charset="0"/>
            </a:endParaRPr>
          </a:p>
          <a:p>
            <a:pPr marL="625475" indent="-625475">
              <a:lnSpc>
                <a:spcPct val="80000"/>
              </a:lnSpc>
            </a:pPr>
            <a:r>
              <a:rPr lang="en-US" sz="2000" dirty="0" smtClean="0">
                <a:latin typeface="Helvetica" charset="0"/>
              </a:rPr>
              <a:t>	</a:t>
            </a:r>
            <a:endParaRPr lang="en-US" sz="2000" i="1" dirty="0" smtClean="0">
              <a:solidFill>
                <a:srgbClr val="FF0000"/>
              </a:solidFill>
              <a:latin typeface="Helvetica" charset="0"/>
            </a:endParaRPr>
          </a:p>
          <a:p>
            <a:pPr marL="625475" indent="-625475">
              <a:lnSpc>
                <a:spcPct val="80000"/>
              </a:lnSpc>
            </a:pPr>
            <a:r>
              <a:rPr lang="en-US" sz="2000" dirty="0" err="1" smtClean="0">
                <a:solidFill>
                  <a:srgbClr val="000000"/>
                </a:solidFill>
                <a:latin typeface="Helvetica" charset="0"/>
              </a:rPr>
              <a:t>Lihua</a:t>
            </a:r>
            <a:r>
              <a:rPr lang="en-US" sz="2000" dirty="0" smtClean="0">
                <a:solidFill>
                  <a:srgbClr val="000000"/>
                </a:solidFill>
                <a:latin typeface="Helvetica" charset="0"/>
              </a:rPr>
              <a:t> Li, </a:t>
            </a:r>
            <a:r>
              <a:rPr lang="en-US" sz="2000" dirty="0" smtClean="0">
                <a:solidFill>
                  <a:srgbClr val="000000"/>
                </a:solidFill>
                <a:latin typeface="Helvetica"/>
                <a:cs typeface="Helvetica"/>
              </a:rPr>
              <a:t>Matt </a:t>
            </a:r>
            <a:r>
              <a:rPr lang="en-US" sz="2000" dirty="0" err="1" smtClean="0">
                <a:solidFill>
                  <a:srgbClr val="000000"/>
                </a:solidFill>
                <a:latin typeface="Helvetica"/>
                <a:cs typeface="Helvetica"/>
              </a:rPr>
              <a:t>Mclinden</a:t>
            </a:r>
            <a:r>
              <a:rPr lang="en-US" sz="2000" dirty="0" smtClean="0">
                <a:solidFill>
                  <a:srgbClr val="000000"/>
                </a:solidFill>
                <a:latin typeface="Helvetica"/>
                <a:cs typeface="Helvetica"/>
              </a:rPr>
              <a:t>	</a:t>
            </a:r>
            <a:r>
              <a:rPr lang="en-US" sz="2000" i="1" dirty="0" smtClean="0">
                <a:solidFill>
                  <a:srgbClr val="FF0000"/>
                </a:solidFill>
                <a:latin typeface="Helvetica" charset="0"/>
              </a:rPr>
              <a:t>NASA/Goddard Space Flight Center</a:t>
            </a:r>
            <a:endParaRPr lang="en-US" sz="2000" dirty="0" smtClean="0">
              <a:solidFill>
                <a:srgbClr val="000000"/>
              </a:solidFill>
              <a:latin typeface="Helvetica" charset="0"/>
            </a:endParaRPr>
          </a:p>
        </p:txBody>
      </p:sp>
      <p:cxnSp>
        <p:nvCxnSpPr>
          <p:cNvPr id="12" name="Straight Arrow Connector 11"/>
          <p:cNvCxnSpPr>
            <a:stCxn id="21" idx="0"/>
          </p:cNvCxnSpPr>
          <p:nvPr/>
        </p:nvCxnSpPr>
        <p:spPr>
          <a:xfrm flipV="1">
            <a:off x="4044051" y="4798738"/>
            <a:ext cx="4199" cy="3402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6" idx="0"/>
          </p:cNvCxnSpPr>
          <p:nvPr/>
        </p:nvCxnSpPr>
        <p:spPr>
          <a:xfrm flipH="1" flipV="1">
            <a:off x="2953290" y="4503894"/>
            <a:ext cx="7886" cy="3855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22" idx="0"/>
          </p:cNvCxnSpPr>
          <p:nvPr/>
        </p:nvCxnSpPr>
        <p:spPr>
          <a:xfrm flipV="1">
            <a:off x="5799540" y="4889459"/>
            <a:ext cx="0" cy="3304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515775" y="4889458"/>
            <a:ext cx="890801" cy="369332"/>
          </a:xfrm>
          <a:prstGeom prst="rect">
            <a:avLst/>
          </a:prstGeom>
          <a:noFill/>
        </p:spPr>
        <p:txBody>
          <a:bodyPr wrap="none" rtlCol="0">
            <a:spAutoFit/>
          </a:bodyPr>
          <a:lstStyle/>
          <a:p>
            <a:r>
              <a:rPr lang="en-US" dirty="0" smtClean="0"/>
              <a:t>HAMSR</a:t>
            </a:r>
            <a:endParaRPr lang="en-US" dirty="0"/>
          </a:p>
        </p:txBody>
      </p:sp>
      <p:sp>
        <p:nvSpPr>
          <p:cNvPr id="21" name="TextBox 20"/>
          <p:cNvSpPr txBox="1"/>
          <p:nvPr/>
        </p:nvSpPr>
        <p:spPr>
          <a:xfrm>
            <a:off x="3558976" y="5139025"/>
            <a:ext cx="970150" cy="369332"/>
          </a:xfrm>
          <a:prstGeom prst="rect">
            <a:avLst/>
          </a:prstGeom>
          <a:noFill/>
        </p:spPr>
        <p:txBody>
          <a:bodyPr wrap="none" rtlCol="0">
            <a:spAutoFit/>
          </a:bodyPr>
          <a:lstStyle/>
          <a:p>
            <a:r>
              <a:rPr lang="en-US" dirty="0" smtClean="0"/>
              <a:t>HIWRAP</a:t>
            </a:r>
            <a:endParaRPr lang="en-US" dirty="0"/>
          </a:p>
        </p:txBody>
      </p:sp>
      <p:sp>
        <p:nvSpPr>
          <p:cNvPr id="22" name="TextBox 21"/>
          <p:cNvSpPr txBox="1"/>
          <p:nvPr/>
        </p:nvSpPr>
        <p:spPr>
          <a:xfrm>
            <a:off x="5405761" y="5219956"/>
            <a:ext cx="787558" cy="369332"/>
          </a:xfrm>
          <a:prstGeom prst="rect">
            <a:avLst/>
          </a:prstGeom>
          <a:noFill/>
        </p:spPr>
        <p:txBody>
          <a:bodyPr wrap="none" rtlCol="0">
            <a:spAutoFit/>
          </a:bodyPr>
          <a:lstStyle/>
          <a:p>
            <a:r>
              <a:rPr lang="en-US" dirty="0" smtClean="0"/>
              <a:t>HIRAD</a:t>
            </a:r>
            <a:endParaRPr lang="en-US" dirty="0"/>
          </a:p>
        </p:txBody>
      </p:sp>
      <p:sp>
        <p:nvSpPr>
          <p:cNvPr id="27" name="TextBox 26"/>
          <p:cNvSpPr txBox="1"/>
          <p:nvPr/>
        </p:nvSpPr>
        <p:spPr>
          <a:xfrm>
            <a:off x="1099625" y="5657671"/>
            <a:ext cx="2459351" cy="1200329"/>
          </a:xfrm>
          <a:prstGeom prst="rect">
            <a:avLst/>
          </a:prstGeom>
          <a:noFill/>
        </p:spPr>
        <p:txBody>
          <a:bodyPr wrap="square" rtlCol="0">
            <a:spAutoFit/>
          </a:bodyPr>
          <a:lstStyle/>
          <a:p>
            <a:r>
              <a:rPr lang="en-US" dirty="0" smtClean="0"/>
              <a:t>Acknowledgements: NASA ESTO IIP</a:t>
            </a:r>
          </a:p>
          <a:p>
            <a:r>
              <a:rPr lang="en-US" dirty="0" smtClean="0"/>
              <a:t>NASA HS3</a:t>
            </a:r>
          </a:p>
          <a:p>
            <a:r>
              <a:rPr lang="en-US" dirty="0" smtClean="0"/>
              <a:t>NASA HSRP</a:t>
            </a:r>
            <a:endParaRPr lang="en-US" dirty="0"/>
          </a:p>
        </p:txBody>
      </p:sp>
      <p:pic>
        <p:nvPicPr>
          <p:cNvPr id="2" name="Picture 1" descr="HAR-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0472" y="6087972"/>
            <a:ext cx="920435" cy="688802"/>
          </a:xfrm>
          <a:prstGeom prst="rect">
            <a:avLst/>
          </a:prstGeom>
        </p:spPr>
      </p:pic>
      <p:pic>
        <p:nvPicPr>
          <p:cNvPr id="17" name="Picture 17" descr="wb57_picture"/>
          <p:cNvPicPr>
            <a:picLocks noChangeAspect="1" noChangeArrowheads="1"/>
          </p:cNvPicPr>
          <p:nvPr/>
        </p:nvPicPr>
        <p:blipFill>
          <a:blip r:embed="rId7"/>
          <a:srcRect/>
          <a:stretch>
            <a:fillRect/>
          </a:stretch>
        </p:blipFill>
        <p:spPr bwMode="auto">
          <a:xfrm>
            <a:off x="6182832" y="4427688"/>
            <a:ext cx="3225223" cy="1043535"/>
          </a:xfrm>
          <a:prstGeom prst="rect">
            <a:avLst/>
          </a:prstGeom>
          <a:noFill/>
        </p:spPr>
      </p:pic>
      <p:sp>
        <p:nvSpPr>
          <p:cNvPr id="7" name="TextBox 6"/>
          <p:cNvSpPr txBox="1"/>
          <p:nvPr/>
        </p:nvSpPr>
        <p:spPr>
          <a:xfrm>
            <a:off x="7625636" y="5286557"/>
            <a:ext cx="1518364" cy="369332"/>
          </a:xfrm>
          <a:prstGeom prst="rect">
            <a:avLst/>
          </a:prstGeom>
          <a:noFill/>
        </p:spPr>
        <p:txBody>
          <a:bodyPr wrap="none" rtlCol="0">
            <a:spAutoFit/>
          </a:bodyPr>
          <a:lstStyle/>
          <a:p>
            <a:r>
              <a:rPr lang="en-US" dirty="0" smtClean="0"/>
              <a:t>WB-57 in2014</a:t>
            </a:r>
            <a:endParaRPr lang="en-US" dirty="0"/>
          </a:p>
        </p:txBody>
      </p:sp>
    </p:spTree>
    <p:extLst>
      <p:ext uri="{BB962C8B-B14F-4D97-AF65-F5344CB8AC3E}">
        <p14:creationId xmlns:p14="http://schemas.microsoft.com/office/powerpoint/2010/main" val="2044660791"/>
      </p:ext>
    </p:extLst>
  </p:cSld>
  <p:clrMapOvr>
    <a:masterClrMapping/>
  </p:clrMapOvr>
  <p:transition xmlns:p14="http://schemas.microsoft.com/office/powerpoint/2010/main">
    <p:strips dir="rd"/>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312" y="-308869"/>
            <a:ext cx="9118929" cy="1470025"/>
          </a:xfrm>
        </p:spPr>
        <p:txBody>
          <a:bodyPr>
            <a:normAutofit/>
          </a:bodyPr>
          <a:lstStyle/>
          <a:p>
            <a:pPr>
              <a:lnSpc>
                <a:spcPts val="3320"/>
              </a:lnSpc>
            </a:pPr>
            <a:r>
              <a:rPr lang="en-US" sz="2800" dirty="0" smtClean="0">
                <a:solidFill>
                  <a:srgbClr val="3366FF"/>
                </a:solidFill>
                <a:latin typeface="Comic Sans MS"/>
                <a:cs typeface="Comic Sans MS"/>
              </a:rPr>
              <a:t>HIWRAP Data From Hurricane Gonzalo During HS3</a:t>
            </a:r>
            <a:endParaRPr lang="en-US" sz="2800" dirty="0">
              <a:solidFill>
                <a:srgbClr val="3366FF"/>
              </a:solidFill>
              <a:latin typeface="Comic Sans MS"/>
              <a:cs typeface="Comic Sans MS"/>
            </a:endParaRPr>
          </a:p>
        </p:txBody>
      </p:sp>
      <p:sp>
        <p:nvSpPr>
          <p:cNvPr id="3" name="Subtitle 2"/>
          <p:cNvSpPr>
            <a:spLocks noGrp="1"/>
          </p:cNvSpPr>
          <p:nvPr>
            <p:ph type="subTitle" idx="1"/>
          </p:nvPr>
        </p:nvSpPr>
        <p:spPr>
          <a:xfrm>
            <a:off x="5596675" y="741159"/>
            <a:ext cx="3535566" cy="1752600"/>
          </a:xfrm>
        </p:spPr>
        <p:txBody>
          <a:bodyPr>
            <a:normAutofit/>
          </a:bodyPr>
          <a:lstStyle/>
          <a:p>
            <a:pPr algn="l"/>
            <a:r>
              <a:rPr lang="en-US" sz="2000" dirty="0" smtClean="0">
                <a:solidFill>
                  <a:schemeClr val="tx1"/>
                </a:solidFill>
                <a:latin typeface="Comic Sans MS"/>
                <a:cs typeface="Comic Sans MS"/>
              </a:rPr>
              <a:t>HS3 flights on JSC WB-57.</a:t>
            </a:r>
          </a:p>
          <a:p>
            <a:pPr algn="l"/>
            <a:r>
              <a:rPr lang="en-US" sz="2000" dirty="0" smtClean="0">
                <a:solidFill>
                  <a:schemeClr val="tx1"/>
                </a:solidFill>
                <a:latin typeface="Comic Sans MS"/>
                <a:cs typeface="Comic Sans MS"/>
              </a:rPr>
              <a:t>3 flight days (15-17 Oct 2014)</a:t>
            </a:r>
          </a:p>
          <a:p>
            <a:pPr algn="l"/>
            <a:r>
              <a:rPr lang="en-US" sz="2000" dirty="0" smtClean="0">
                <a:solidFill>
                  <a:schemeClr val="tx1"/>
                </a:solidFill>
                <a:latin typeface="Comic Sans MS"/>
                <a:cs typeface="Comic Sans MS"/>
              </a:rPr>
              <a:t>7 total passes over Gonzalo</a:t>
            </a:r>
            <a:endParaRPr lang="en-US" sz="1800" dirty="0">
              <a:solidFill>
                <a:schemeClr val="tx1"/>
              </a:solidFill>
              <a:latin typeface="Comic Sans MS"/>
              <a:cs typeface="Comic Sans MS"/>
            </a:endParaRPr>
          </a:p>
        </p:txBody>
      </p:sp>
      <p:pic>
        <p:nvPicPr>
          <p:cNvPr id="7" name="Picture 6" descr="Screen Shot 2014-12-12 at 7.34.3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33" y="1281626"/>
            <a:ext cx="5519104" cy="2227097"/>
          </a:xfrm>
          <a:prstGeom prst="rect">
            <a:avLst/>
          </a:prstGeom>
        </p:spPr>
      </p:pic>
      <p:pic>
        <p:nvPicPr>
          <p:cNvPr id="8" name="Picture 7" descr="Screen Shot 2014-12-12 at 7.35.5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8" y="3508723"/>
            <a:ext cx="5700525" cy="2322852"/>
          </a:xfrm>
          <a:prstGeom prst="rect">
            <a:avLst/>
          </a:prstGeom>
        </p:spPr>
      </p:pic>
      <p:pic>
        <p:nvPicPr>
          <p:cNvPr id="4" name="Picture 3" descr="Screen Shot 2014-12-12 at 7.22.0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8435" y="2166597"/>
            <a:ext cx="3168703" cy="2254224"/>
          </a:xfrm>
          <a:prstGeom prst="rect">
            <a:avLst/>
          </a:prstGeom>
        </p:spPr>
      </p:pic>
      <p:pic>
        <p:nvPicPr>
          <p:cNvPr id="6" name="Picture 5" descr="Screen Shot 2014-12-12 at 7.19.36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3237" y="4527240"/>
            <a:ext cx="3105254" cy="1822318"/>
          </a:xfrm>
          <a:prstGeom prst="rect">
            <a:avLst/>
          </a:prstGeom>
        </p:spPr>
      </p:pic>
      <p:sp>
        <p:nvSpPr>
          <p:cNvPr id="9" name="TextBox 8"/>
          <p:cNvSpPr txBox="1"/>
          <p:nvPr/>
        </p:nvSpPr>
        <p:spPr>
          <a:xfrm>
            <a:off x="5948801" y="6349558"/>
            <a:ext cx="2921180" cy="369332"/>
          </a:xfrm>
          <a:prstGeom prst="rect">
            <a:avLst/>
          </a:prstGeom>
          <a:noFill/>
        </p:spPr>
        <p:txBody>
          <a:bodyPr wrap="none" rtlCol="0">
            <a:spAutoFit/>
          </a:bodyPr>
          <a:lstStyle/>
          <a:p>
            <a:r>
              <a:rPr lang="en-US" dirty="0" smtClean="0">
                <a:latin typeface="Comic Sans MS"/>
                <a:cs typeface="Comic Sans MS"/>
              </a:rPr>
              <a:t>HIWRAP in WB-57 pallet</a:t>
            </a:r>
            <a:endParaRPr lang="en-US" dirty="0">
              <a:latin typeface="Comic Sans MS"/>
              <a:cs typeface="Comic Sans MS"/>
            </a:endParaRPr>
          </a:p>
        </p:txBody>
      </p:sp>
      <p:sp>
        <p:nvSpPr>
          <p:cNvPr id="10" name="TextBox 9"/>
          <p:cNvSpPr txBox="1"/>
          <p:nvPr/>
        </p:nvSpPr>
        <p:spPr>
          <a:xfrm>
            <a:off x="618960" y="991115"/>
            <a:ext cx="3930283" cy="369332"/>
          </a:xfrm>
          <a:prstGeom prst="rect">
            <a:avLst/>
          </a:prstGeom>
          <a:noFill/>
        </p:spPr>
        <p:txBody>
          <a:bodyPr wrap="none" rtlCol="0">
            <a:spAutoFit/>
          </a:bodyPr>
          <a:lstStyle/>
          <a:p>
            <a:r>
              <a:rPr lang="en-US" dirty="0" smtClean="0"/>
              <a:t>17 October 2014 Reflectivity </a:t>
            </a:r>
            <a:r>
              <a:rPr lang="en-US" dirty="0" err="1" smtClean="0"/>
              <a:t>Vert</a:t>
            </a:r>
            <a:r>
              <a:rPr lang="en-US" dirty="0" smtClean="0"/>
              <a:t> X-sect</a:t>
            </a:r>
            <a:endParaRPr lang="en-US" dirty="0"/>
          </a:p>
        </p:txBody>
      </p:sp>
      <p:sp>
        <p:nvSpPr>
          <p:cNvPr id="11" name="TextBox 10"/>
          <p:cNvSpPr txBox="1"/>
          <p:nvPr/>
        </p:nvSpPr>
        <p:spPr>
          <a:xfrm>
            <a:off x="353299" y="5910546"/>
            <a:ext cx="4986756" cy="369332"/>
          </a:xfrm>
          <a:prstGeom prst="rect">
            <a:avLst/>
          </a:prstGeom>
          <a:noFill/>
        </p:spPr>
        <p:txBody>
          <a:bodyPr wrap="square" rtlCol="0">
            <a:spAutoFit/>
          </a:bodyPr>
          <a:lstStyle/>
          <a:p>
            <a:pPr marL="285750" indent="-285750">
              <a:buFont typeface="Arial"/>
              <a:buChar char="•"/>
            </a:pPr>
            <a:r>
              <a:rPr lang="en-US" dirty="0" smtClean="0"/>
              <a:t>Inner and outer </a:t>
            </a:r>
            <a:r>
              <a:rPr lang="en-US" dirty="0" err="1" smtClean="0"/>
              <a:t>eyewalls</a:t>
            </a:r>
            <a:r>
              <a:rPr lang="en-US" dirty="0" smtClean="0"/>
              <a:t> in reflectivity.</a:t>
            </a:r>
          </a:p>
        </p:txBody>
      </p:sp>
      <p:cxnSp>
        <p:nvCxnSpPr>
          <p:cNvPr id="13" name="Straight Arrow Connector 12"/>
          <p:cNvCxnSpPr/>
          <p:nvPr/>
        </p:nvCxnSpPr>
        <p:spPr>
          <a:xfrm flipV="1">
            <a:off x="1241321" y="5595255"/>
            <a:ext cx="0" cy="216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2309218" y="5595255"/>
            <a:ext cx="0" cy="216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3196857" y="5579411"/>
            <a:ext cx="0" cy="216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4141796" y="5604536"/>
            <a:ext cx="0" cy="216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840280" y="3396893"/>
            <a:ext cx="3539400" cy="369332"/>
          </a:xfrm>
          <a:prstGeom prst="rect">
            <a:avLst/>
          </a:prstGeom>
          <a:noFill/>
        </p:spPr>
        <p:txBody>
          <a:bodyPr wrap="none" rtlCol="0">
            <a:spAutoFit/>
          </a:bodyPr>
          <a:lstStyle/>
          <a:p>
            <a:r>
              <a:rPr lang="en-US" dirty="0" smtClean="0"/>
              <a:t>17 October 2014 Reflectivity Swath</a:t>
            </a:r>
            <a:endParaRPr lang="en-US" dirty="0"/>
          </a:p>
        </p:txBody>
      </p:sp>
    </p:spTree>
    <p:extLst>
      <p:ext uri="{BB962C8B-B14F-4D97-AF65-F5344CB8AC3E}">
        <p14:creationId xmlns:p14="http://schemas.microsoft.com/office/powerpoint/2010/main" val="27308815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6" name="Picture 5" descr="Screen%20Shot%202015-02-28%20at%203.48.49%20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703" y="147409"/>
            <a:ext cx="3993144" cy="3987184"/>
          </a:xfrm>
          <a:prstGeom prst="rect">
            <a:avLst/>
          </a:prstGeom>
        </p:spPr>
      </p:pic>
      <p:pic>
        <p:nvPicPr>
          <p:cNvPr id="8" name="Picture 7" descr="Screen%20Shot%202015-02-25%20at%2012.53.45%20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16" y="3600450"/>
            <a:ext cx="4881457" cy="2971800"/>
          </a:xfrm>
          <a:prstGeom prst="rect">
            <a:avLst/>
          </a:prstGeom>
        </p:spPr>
      </p:pic>
      <p:pic>
        <p:nvPicPr>
          <p:cNvPr id="9" name="Picture 8" descr="15th%20West%20to%20East-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1139" y="464883"/>
            <a:ext cx="4066851" cy="2795386"/>
          </a:xfrm>
          <a:prstGeom prst="rect">
            <a:avLst/>
          </a:prstGeom>
        </p:spPr>
      </p:pic>
      <p:pic>
        <p:nvPicPr>
          <p:cNvPr id="10" name="Picture 9" descr="15th%20South%20to%20North-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2847" y="3448220"/>
            <a:ext cx="4328004" cy="3016931"/>
          </a:xfrm>
          <a:prstGeom prst="rect">
            <a:avLst/>
          </a:prstGeom>
        </p:spPr>
      </p:pic>
      <p:cxnSp>
        <p:nvCxnSpPr>
          <p:cNvPr id="4" name="Straight Arrow Connector 3"/>
          <p:cNvCxnSpPr/>
          <p:nvPr/>
        </p:nvCxnSpPr>
        <p:spPr>
          <a:xfrm flipH="1">
            <a:off x="2622231" y="858352"/>
            <a:ext cx="3398316" cy="987693"/>
          </a:xfrm>
          <a:prstGeom prst="straightConnector1">
            <a:avLst/>
          </a:prstGeom>
          <a:ln>
            <a:solidFill>
              <a:schemeClr val="bg2"/>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2622231" y="2445716"/>
            <a:ext cx="4386063" cy="1587365"/>
          </a:xfrm>
          <a:prstGeom prst="straightConnector1">
            <a:avLst/>
          </a:prstGeom>
          <a:ln>
            <a:solidFill>
              <a:schemeClr val="bg2"/>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198032" y="95551"/>
            <a:ext cx="3370935" cy="461665"/>
          </a:xfrm>
          <a:prstGeom prst="rect">
            <a:avLst/>
          </a:prstGeom>
          <a:noFill/>
        </p:spPr>
        <p:txBody>
          <a:bodyPr wrap="none" rtlCol="0">
            <a:spAutoFit/>
          </a:bodyPr>
          <a:lstStyle/>
          <a:p>
            <a:r>
              <a:rPr lang="en-US" sz="2400" dirty="0" smtClean="0"/>
              <a:t>Gonzalo 15 October 2014 </a:t>
            </a:r>
            <a:endParaRPr lang="en-US" sz="2400" dirty="0"/>
          </a:p>
        </p:txBody>
      </p:sp>
    </p:spTree>
    <p:extLst>
      <p:ext uri="{BB962C8B-B14F-4D97-AF65-F5344CB8AC3E}">
        <p14:creationId xmlns:p14="http://schemas.microsoft.com/office/powerpoint/2010/main" val="41070025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5"/>
            <a:ext cx="8229600" cy="1143000"/>
          </a:xfrm>
        </p:spPr>
        <p:txBody>
          <a:bodyPr>
            <a:noAutofit/>
          </a:bodyPr>
          <a:lstStyle/>
          <a:p>
            <a:pPr lvl="3" algn="ctr" defTabSz="457200" rtl="0">
              <a:spcBef>
                <a:spcPct val="0"/>
              </a:spcBef>
            </a:pPr>
            <a:r>
              <a:rPr lang="en-US" sz="2400" dirty="0" smtClean="0">
                <a:solidFill>
                  <a:srgbClr val="0000FF"/>
                </a:solidFill>
                <a:latin typeface="Comic Sans MS" charset="0"/>
              </a:rPr>
              <a:t>HIWRAP GONZALO Ku &amp; </a:t>
            </a:r>
            <a:r>
              <a:rPr lang="en-US" sz="2400" dirty="0" err="1" smtClean="0">
                <a:solidFill>
                  <a:srgbClr val="0000FF"/>
                </a:solidFill>
                <a:latin typeface="Comic Sans MS" charset="0"/>
              </a:rPr>
              <a:t>Ka</a:t>
            </a:r>
            <a:r>
              <a:rPr lang="en-US" sz="2400" dirty="0" smtClean="0">
                <a:solidFill>
                  <a:srgbClr val="0000FF"/>
                </a:solidFill>
                <a:latin typeface="Comic Sans MS" charset="0"/>
              </a:rPr>
              <a:t> Reflectivity  </a:t>
            </a:r>
            <a:br>
              <a:rPr lang="en-US" sz="2400" dirty="0" smtClean="0">
                <a:solidFill>
                  <a:srgbClr val="0000FF"/>
                </a:solidFill>
                <a:latin typeface="Comic Sans MS" charset="0"/>
              </a:rPr>
            </a:br>
            <a:r>
              <a:rPr lang="en-US" sz="2400" dirty="0" smtClean="0">
                <a:solidFill>
                  <a:srgbClr val="0000FF"/>
                </a:solidFill>
                <a:latin typeface="Comic Sans MS" charset="0"/>
              </a:rPr>
              <a:t>15 October 2014</a:t>
            </a:r>
            <a:endParaRPr lang="en-US" sz="4000" dirty="0">
              <a:solidFill>
                <a:srgbClr val="0000FF"/>
              </a:solidFill>
            </a:endParaRPr>
          </a:p>
        </p:txBody>
      </p:sp>
      <p:pic>
        <p:nvPicPr>
          <p:cNvPr id="4" name="Picture 3" descr="Screen%20Shot%202015-02-25%20at%2012.53.35%20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814" y="1443265"/>
            <a:ext cx="6299902" cy="3879073"/>
          </a:xfrm>
          <a:prstGeom prst="rect">
            <a:avLst/>
          </a:prstGeom>
        </p:spPr>
      </p:pic>
      <p:pic>
        <p:nvPicPr>
          <p:cNvPr id="5" name="Picture 4" descr="Screen%20Shot%202015-02-25%20at%2012.53.45%20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018" y="1266888"/>
            <a:ext cx="6624007" cy="4032653"/>
          </a:xfrm>
          <a:prstGeom prst="rect">
            <a:avLst/>
          </a:prstGeom>
        </p:spPr>
      </p:pic>
      <p:sp>
        <p:nvSpPr>
          <p:cNvPr id="3" name="Rectangle 2"/>
          <p:cNvSpPr/>
          <p:nvPr/>
        </p:nvSpPr>
        <p:spPr>
          <a:xfrm>
            <a:off x="1060813" y="5357612"/>
            <a:ext cx="7080167" cy="1200329"/>
          </a:xfrm>
          <a:prstGeom prst="rect">
            <a:avLst/>
          </a:prstGeom>
        </p:spPr>
        <p:txBody>
          <a:bodyPr wrap="square">
            <a:spAutoFit/>
          </a:bodyPr>
          <a:lstStyle/>
          <a:p>
            <a:r>
              <a:rPr lang="en-US" dirty="0" err="1" smtClean="0">
                <a:latin typeface="Comic Sans MS"/>
                <a:cs typeface="Comic Sans MS"/>
              </a:rPr>
              <a:t>Ka</a:t>
            </a:r>
            <a:r>
              <a:rPr lang="en-US" dirty="0" smtClean="0">
                <a:latin typeface="Comic Sans MS"/>
                <a:cs typeface="Comic Sans MS"/>
              </a:rPr>
              <a:t>-band about 3X resolution of Ku-band</a:t>
            </a:r>
          </a:p>
          <a:p>
            <a:pPr marL="285750" indent="-285750">
              <a:buFont typeface="Wingdings" charset="0"/>
              <a:buChar char="à"/>
            </a:pPr>
            <a:r>
              <a:rPr lang="en-US" dirty="0" smtClean="0">
                <a:solidFill>
                  <a:srgbClr val="FF0000"/>
                </a:solidFill>
                <a:latin typeface="Comic Sans MS"/>
                <a:cs typeface="Comic Sans MS"/>
                <a:sym typeface="Wingdings"/>
              </a:rPr>
              <a:t>Plans to do this sort of quasi-real-time plot for 2015 flights.</a:t>
            </a:r>
          </a:p>
          <a:p>
            <a:pPr lvl="1"/>
            <a:r>
              <a:rPr lang="en-US" dirty="0" smtClean="0">
                <a:latin typeface="Comic Sans MS"/>
                <a:cs typeface="Comic Sans MS"/>
                <a:sym typeface="Wingdings"/>
              </a:rPr>
              <a:t>-Current real-time data storage on plane is 1.0 GB/min</a:t>
            </a:r>
          </a:p>
          <a:p>
            <a:pPr lvl="1"/>
            <a:r>
              <a:rPr lang="en-US" dirty="0" smtClean="0">
                <a:latin typeface="Comic Sans MS"/>
                <a:cs typeface="Comic Sans MS"/>
                <a:sym typeface="Wingdings"/>
              </a:rPr>
              <a:t>-Telemetry limited to 1 Mbit/sec. </a:t>
            </a:r>
            <a:endParaRPr lang="en-US" dirty="0" smtClean="0">
              <a:latin typeface="Comic Sans MS"/>
              <a:cs typeface="Comic Sans MS"/>
            </a:endParaRPr>
          </a:p>
        </p:txBody>
      </p:sp>
      <p:sp>
        <p:nvSpPr>
          <p:cNvPr id="6" name="TextBox 5"/>
          <p:cNvSpPr txBox="1"/>
          <p:nvPr/>
        </p:nvSpPr>
        <p:spPr>
          <a:xfrm>
            <a:off x="5947718" y="897556"/>
            <a:ext cx="1687481" cy="400110"/>
          </a:xfrm>
          <a:prstGeom prst="rect">
            <a:avLst/>
          </a:prstGeom>
          <a:noFill/>
        </p:spPr>
        <p:txBody>
          <a:bodyPr wrap="none" rtlCol="0">
            <a:spAutoFit/>
          </a:bodyPr>
          <a:lstStyle/>
          <a:p>
            <a:r>
              <a:rPr lang="en-US" sz="2000" dirty="0" smtClean="0"/>
              <a:t>~3 km altitude</a:t>
            </a:r>
            <a:endParaRPr lang="en-US" sz="2000" dirty="0"/>
          </a:p>
        </p:txBody>
      </p:sp>
    </p:spTree>
    <p:extLst>
      <p:ext uri="{BB962C8B-B14F-4D97-AF65-F5344CB8AC3E}">
        <p14:creationId xmlns:p14="http://schemas.microsoft.com/office/powerpoint/2010/main" val="28466429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40" y="-39667"/>
            <a:ext cx="9561080" cy="1143000"/>
          </a:xfrm>
        </p:spPr>
        <p:txBody>
          <a:bodyPr>
            <a:normAutofit fontScale="90000"/>
          </a:bodyPr>
          <a:lstStyle/>
          <a:p>
            <a:pPr>
              <a:defRPr/>
            </a:pPr>
            <a:r>
              <a:rPr lang="en-US" sz="3600" dirty="0" smtClean="0">
                <a:solidFill>
                  <a:srgbClr val="3366FF"/>
                </a:solidFill>
                <a:effectLst>
                  <a:outerShdw blurRad="38100" dist="38100" dir="2700000" algn="tl">
                    <a:srgbClr val="1F497D"/>
                  </a:outerShdw>
                </a:effectLst>
                <a:latin typeface="Calibri" charset="0"/>
                <a:ea typeface="ＭＳ Ｐゴシック" charset="0"/>
                <a:cs typeface="ＭＳ Ｐゴシック" charset="0"/>
              </a:rPr>
              <a:t>Remote Sensing Solutions (RSS)</a:t>
            </a:r>
            <a:br>
              <a:rPr lang="en-US" sz="3600" dirty="0" smtClean="0">
                <a:solidFill>
                  <a:srgbClr val="3366FF"/>
                </a:solidFill>
                <a:effectLst>
                  <a:outerShdw blurRad="38100" dist="38100" dir="2700000" algn="tl">
                    <a:srgbClr val="1F497D"/>
                  </a:outerShdw>
                </a:effectLst>
                <a:latin typeface="Calibri" charset="0"/>
                <a:ea typeface="ＭＳ Ｐゴシック" charset="0"/>
                <a:cs typeface="ＭＳ Ｐゴシック" charset="0"/>
              </a:rPr>
            </a:br>
            <a:r>
              <a:rPr lang="en-US" sz="3600" dirty="0" smtClean="0">
                <a:solidFill>
                  <a:srgbClr val="3366FF"/>
                </a:solidFill>
                <a:effectLst>
                  <a:outerShdw blurRad="38100" dist="38100" dir="2700000" algn="tl">
                    <a:srgbClr val="1F497D"/>
                  </a:outerShdw>
                </a:effectLst>
                <a:latin typeface="Calibri" charset="0"/>
                <a:ea typeface="ＭＳ Ｐゴシック" charset="0"/>
                <a:cs typeface="ＭＳ Ｐゴシック" charset="0"/>
              </a:rPr>
              <a:t> </a:t>
            </a:r>
            <a:r>
              <a:rPr lang="en-US" sz="3600" dirty="0" err="1">
                <a:solidFill>
                  <a:srgbClr val="3366FF"/>
                </a:solidFill>
                <a:effectLst>
                  <a:outerShdw blurRad="38100" dist="38100" dir="2700000" algn="tl">
                    <a:srgbClr val="1F497D"/>
                  </a:outerShdw>
                </a:effectLst>
                <a:latin typeface="Calibri" charset="0"/>
                <a:ea typeface="ＭＳ Ｐゴシック" charset="0"/>
                <a:cs typeface="ＭＳ Ｐゴシック" charset="0"/>
              </a:rPr>
              <a:t>iRAP</a:t>
            </a:r>
            <a:r>
              <a:rPr lang="en-US" sz="3600" dirty="0">
                <a:solidFill>
                  <a:srgbClr val="3366FF"/>
                </a:solidFill>
                <a:effectLst>
                  <a:outerShdw blurRad="38100" dist="38100" dir="2700000" algn="tl">
                    <a:srgbClr val="1F497D"/>
                  </a:outerShdw>
                </a:effectLst>
                <a:latin typeface="Calibri" charset="0"/>
                <a:ea typeface="ＭＳ Ｐゴシック" charset="0"/>
                <a:cs typeface="ＭＳ Ｐゴシック" charset="0"/>
              </a:rPr>
              <a:t> Multi-core Processor Module (</a:t>
            </a:r>
            <a:r>
              <a:rPr lang="en-US" sz="3600" dirty="0" err="1">
                <a:solidFill>
                  <a:srgbClr val="3366FF"/>
                </a:solidFill>
                <a:effectLst>
                  <a:outerShdw blurRad="38100" dist="38100" dir="2700000" algn="tl">
                    <a:srgbClr val="1F497D"/>
                  </a:outerShdw>
                </a:effectLst>
                <a:latin typeface="Calibri" charset="0"/>
                <a:ea typeface="ＭＳ Ｐゴシック" charset="0"/>
                <a:cs typeface="ＭＳ Ｐゴシック" charset="0"/>
              </a:rPr>
              <a:t>uPM</a:t>
            </a:r>
            <a:r>
              <a:rPr lang="en-US" sz="3600" dirty="0">
                <a:solidFill>
                  <a:srgbClr val="3366FF"/>
                </a:solidFill>
                <a:effectLst>
                  <a:outerShdw blurRad="38100" dist="38100" dir="2700000" algn="tl">
                    <a:srgbClr val="1F497D"/>
                  </a:outerShdw>
                </a:effectLst>
                <a:latin typeface="Calibri" charset="0"/>
                <a:ea typeface="ＭＳ Ｐゴシック" charset="0"/>
                <a:cs typeface="ＭＳ Ｐゴシック" charset="0"/>
              </a:rPr>
              <a:t>)</a:t>
            </a:r>
          </a:p>
        </p:txBody>
      </p:sp>
      <p:sp>
        <p:nvSpPr>
          <p:cNvPr id="4" name="Date Placeholder 3"/>
          <p:cNvSpPr>
            <a:spLocks noGrp="1"/>
          </p:cNvSpPr>
          <p:nvPr>
            <p:ph type="dt" sz="quarter" idx="10"/>
          </p:nvPr>
        </p:nvSpPr>
        <p:spPr>
          <a:xfrm>
            <a:off x="6924239" y="6057106"/>
            <a:ext cx="2133600" cy="365125"/>
          </a:xfrm>
        </p:spPr>
        <p:txBody>
          <a:bodyPr/>
          <a:lstStyle>
            <a:lvl1pPr eaLnBrk="0" hangingPunct="0">
              <a:defRPr>
                <a:solidFill>
                  <a:schemeClr val="tx1"/>
                </a:solidFill>
                <a:latin typeface="Arial" charset="0"/>
                <a:ea typeface="ＭＳ Ｐゴシック" charset="0"/>
                <a:cs typeface="ＭＳ Ｐゴシック" charset="0"/>
              </a:defRPr>
            </a:lvl1pPr>
            <a:lvl2pPr marL="742852" indent="-285712" eaLnBrk="0" hangingPunct="0">
              <a:defRPr>
                <a:solidFill>
                  <a:schemeClr val="tx1"/>
                </a:solidFill>
                <a:latin typeface="Arial" charset="0"/>
                <a:ea typeface="ＭＳ Ｐゴシック" charset="0"/>
              </a:defRPr>
            </a:lvl2pPr>
            <a:lvl3pPr marL="1142849" indent="-228570" eaLnBrk="0" hangingPunct="0">
              <a:defRPr>
                <a:solidFill>
                  <a:schemeClr val="tx1"/>
                </a:solidFill>
                <a:latin typeface="Arial" charset="0"/>
                <a:ea typeface="ＭＳ Ｐゴシック" charset="0"/>
              </a:defRPr>
            </a:lvl3pPr>
            <a:lvl4pPr marL="1599989" indent="-228570" eaLnBrk="0" hangingPunct="0">
              <a:defRPr>
                <a:solidFill>
                  <a:schemeClr val="tx1"/>
                </a:solidFill>
                <a:latin typeface="Arial" charset="0"/>
                <a:ea typeface="ＭＳ Ｐゴシック" charset="0"/>
              </a:defRPr>
            </a:lvl4pPr>
            <a:lvl5pPr marL="2057129" indent="-228570" eaLnBrk="0" hangingPunct="0">
              <a:defRPr>
                <a:solidFill>
                  <a:schemeClr val="tx1"/>
                </a:solidFill>
                <a:latin typeface="Arial" charset="0"/>
                <a:ea typeface="ＭＳ Ｐゴシック" charset="0"/>
              </a:defRPr>
            </a:lvl5pPr>
            <a:lvl6pPr marL="2514269" indent="-228570" eaLnBrk="0" fontAlgn="base" hangingPunct="0">
              <a:spcBef>
                <a:spcPct val="0"/>
              </a:spcBef>
              <a:spcAft>
                <a:spcPct val="0"/>
              </a:spcAft>
              <a:defRPr>
                <a:solidFill>
                  <a:schemeClr val="tx1"/>
                </a:solidFill>
                <a:latin typeface="Arial" charset="0"/>
                <a:ea typeface="ＭＳ Ｐゴシック" charset="0"/>
              </a:defRPr>
            </a:lvl6pPr>
            <a:lvl7pPr marL="2971408" indent="-228570" eaLnBrk="0" fontAlgn="base" hangingPunct="0">
              <a:spcBef>
                <a:spcPct val="0"/>
              </a:spcBef>
              <a:spcAft>
                <a:spcPct val="0"/>
              </a:spcAft>
              <a:defRPr>
                <a:solidFill>
                  <a:schemeClr val="tx1"/>
                </a:solidFill>
                <a:latin typeface="Arial" charset="0"/>
                <a:ea typeface="ＭＳ Ｐゴシック" charset="0"/>
              </a:defRPr>
            </a:lvl7pPr>
            <a:lvl8pPr marL="3428548" indent="-228570" eaLnBrk="0" fontAlgn="base" hangingPunct="0">
              <a:spcBef>
                <a:spcPct val="0"/>
              </a:spcBef>
              <a:spcAft>
                <a:spcPct val="0"/>
              </a:spcAft>
              <a:defRPr>
                <a:solidFill>
                  <a:schemeClr val="tx1"/>
                </a:solidFill>
                <a:latin typeface="Arial" charset="0"/>
                <a:ea typeface="ＭＳ Ｐゴシック" charset="0"/>
              </a:defRPr>
            </a:lvl8pPr>
            <a:lvl9pPr marL="3885688" indent="-22857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dirty="0" smtClean="0">
                <a:solidFill>
                  <a:srgbClr val="000000"/>
                </a:solidFill>
                <a:latin typeface="Calibri" charset="0"/>
              </a:rPr>
              <a:t>Current RSS Digital Receiver and Processing System in HIWRAP</a:t>
            </a:r>
          </a:p>
        </p:txBody>
      </p:sp>
      <p:sp>
        <p:nvSpPr>
          <p:cNvPr id="12292" name="Slide Number Placeholder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ea typeface="ＭＳ Ｐゴシック" charset="0"/>
                <a:cs typeface="ＭＳ Ｐゴシック" charset="0"/>
              </a:defRPr>
            </a:lvl1pPr>
            <a:lvl2pPr marL="666723" indent="-256432" eaLnBrk="0" hangingPunct="0">
              <a:defRPr sz="2200">
                <a:solidFill>
                  <a:schemeClr val="tx1"/>
                </a:solidFill>
                <a:latin typeface="Arial" charset="0"/>
                <a:ea typeface="ＭＳ Ｐゴシック" charset="0"/>
              </a:defRPr>
            </a:lvl2pPr>
            <a:lvl3pPr marL="1025728" indent="-205146" eaLnBrk="0" hangingPunct="0">
              <a:defRPr sz="2200">
                <a:solidFill>
                  <a:schemeClr val="tx1"/>
                </a:solidFill>
                <a:latin typeface="Arial" charset="0"/>
                <a:ea typeface="ＭＳ Ｐゴシック" charset="0"/>
              </a:defRPr>
            </a:lvl3pPr>
            <a:lvl4pPr marL="1436019" indent="-205146" eaLnBrk="0" hangingPunct="0">
              <a:defRPr sz="2200">
                <a:solidFill>
                  <a:schemeClr val="tx1"/>
                </a:solidFill>
                <a:latin typeface="Arial" charset="0"/>
                <a:ea typeface="ＭＳ Ｐゴシック" charset="0"/>
              </a:defRPr>
            </a:lvl4pPr>
            <a:lvl5pPr marL="1846311" indent="-205146" eaLnBrk="0" hangingPunct="0">
              <a:defRPr sz="2200">
                <a:solidFill>
                  <a:schemeClr val="tx1"/>
                </a:solidFill>
                <a:latin typeface="Arial" charset="0"/>
                <a:ea typeface="ＭＳ Ｐゴシック" charset="0"/>
              </a:defRPr>
            </a:lvl5pPr>
            <a:lvl6pPr marL="2256602" indent="-205146" eaLnBrk="0" fontAlgn="base" hangingPunct="0">
              <a:spcBef>
                <a:spcPct val="0"/>
              </a:spcBef>
              <a:spcAft>
                <a:spcPct val="0"/>
              </a:spcAft>
              <a:defRPr sz="2200">
                <a:solidFill>
                  <a:schemeClr val="tx1"/>
                </a:solidFill>
                <a:latin typeface="Arial" charset="0"/>
                <a:ea typeface="ＭＳ Ｐゴシック" charset="0"/>
              </a:defRPr>
            </a:lvl6pPr>
            <a:lvl7pPr marL="2666893" indent="-205146" eaLnBrk="0" fontAlgn="base" hangingPunct="0">
              <a:spcBef>
                <a:spcPct val="0"/>
              </a:spcBef>
              <a:spcAft>
                <a:spcPct val="0"/>
              </a:spcAft>
              <a:defRPr sz="2200">
                <a:solidFill>
                  <a:schemeClr val="tx1"/>
                </a:solidFill>
                <a:latin typeface="Arial" charset="0"/>
                <a:ea typeface="ＭＳ Ｐゴシック" charset="0"/>
              </a:defRPr>
            </a:lvl7pPr>
            <a:lvl8pPr marL="3077185" indent="-205146" eaLnBrk="0" fontAlgn="base" hangingPunct="0">
              <a:spcBef>
                <a:spcPct val="0"/>
              </a:spcBef>
              <a:spcAft>
                <a:spcPct val="0"/>
              </a:spcAft>
              <a:defRPr sz="2200">
                <a:solidFill>
                  <a:schemeClr val="tx1"/>
                </a:solidFill>
                <a:latin typeface="Arial" charset="0"/>
                <a:ea typeface="ＭＳ Ｐゴシック" charset="0"/>
              </a:defRPr>
            </a:lvl8pPr>
            <a:lvl9pPr marL="3487476" indent="-205146"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fld id="{FFE89FED-1A2E-504D-A395-FFD598C55EAF}" type="slidenum">
              <a:rPr lang="en-US" sz="1300">
                <a:solidFill>
                  <a:schemeClr val="bg1"/>
                </a:solidFill>
                <a:latin typeface="Calibri" charset="0"/>
              </a:rPr>
              <a:pPr eaLnBrk="1" hangingPunct="1"/>
              <a:t>13</a:t>
            </a:fld>
            <a:endParaRPr lang="en-US" sz="1300">
              <a:solidFill>
                <a:schemeClr val="bg1"/>
              </a:solidFill>
              <a:latin typeface="Calibri" charset="0"/>
            </a:endParaRPr>
          </a:p>
        </p:txBody>
      </p:sp>
      <p:pic>
        <p:nvPicPr>
          <p:cNvPr id="1229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7406" y="1097786"/>
            <a:ext cx="1594449" cy="272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27"/>
          <p:cNvSpPr txBox="1">
            <a:spLocks noChangeArrowheads="1"/>
          </p:cNvSpPr>
          <p:nvPr/>
        </p:nvSpPr>
        <p:spPr bwMode="auto">
          <a:xfrm>
            <a:off x="295487" y="1646353"/>
            <a:ext cx="6796633" cy="1819062"/>
          </a:xfrm>
          <a:prstGeom prst="rect">
            <a:avLst/>
          </a:prstGeom>
          <a:noFill/>
          <a:ln w="9525">
            <a:noFill/>
            <a:miter lim="800000"/>
            <a:headEnd/>
            <a:tailEnd/>
          </a:ln>
        </p:spPr>
        <p:txBody>
          <a:bodyPr>
            <a:prstTxWarp prst="textNoShape">
              <a:avLst/>
            </a:prstTxWarp>
          </a:bodyPr>
          <a:lstStyle/>
          <a:p>
            <a:pPr marL="635000" indent="-406400">
              <a:lnSpc>
                <a:spcPct val="90000"/>
              </a:lnSpc>
              <a:spcBef>
                <a:spcPts val="1128"/>
              </a:spcBef>
              <a:buFontTx/>
              <a:buChar char="•"/>
            </a:pPr>
            <a:r>
              <a:rPr lang="en-US" sz="2000" dirty="0" smtClean="0">
                <a:latin typeface="Comic Sans MS" charset="0"/>
              </a:rPr>
              <a:t>HIWRAP currently has very basic </a:t>
            </a:r>
            <a:r>
              <a:rPr lang="en-US" sz="2000" dirty="0">
                <a:latin typeface="Comic Sans MS" charset="0"/>
              </a:rPr>
              <a:t>real-time </a:t>
            </a:r>
            <a:r>
              <a:rPr lang="en-US" sz="2000" dirty="0" smtClean="0">
                <a:latin typeface="Comic Sans MS" charset="0"/>
              </a:rPr>
              <a:t>capability </a:t>
            </a:r>
            <a:r>
              <a:rPr lang="en-US" sz="2000" dirty="0" smtClean="0">
                <a:solidFill>
                  <a:srgbClr val="3366FF"/>
                </a:solidFill>
                <a:latin typeface="Comic Sans MS" charset="0"/>
              </a:rPr>
              <a:t>[limited by downlink bandwidth]</a:t>
            </a:r>
            <a:r>
              <a:rPr lang="en-US" sz="2000" dirty="0" smtClean="0">
                <a:latin typeface="Comic Sans MS" charset="0"/>
              </a:rPr>
              <a:t>. </a:t>
            </a:r>
            <a:endParaRPr lang="en-US" sz="2000" dirty="0" smtClean="0">
              <a:latin typeface="Comic Sans MS" charset="0"/>
            </a:endParaRPr>
          </a:p>
          <a:p>
            <a:pPr marL="635000" lvl="1" indent="-406400">
              <a:lnSpc>
                <a:spcPct val="90000"/>
              </a:lnSpc>
              <a:spcBef>
                <a:spcPts val="1128"/>
              </a:spcBef>
              <a:buFontTx/>
              <a:buChar char="•"/>
            </a:pPr>
            <a:r>
              <a:rPr lang="en-US" sz="2000" dirty="0" smtClean="0">
                <a:latin typeface="Comic Sans MS" charset="0"/>
              </a:rPr>
              <a:t>New </a:t>
            </a:r>
            <a:r>
              <a:rPr lang="en-US" sz="2000" dirty="0" err="1" smtClean="0">
                <a:latin typeface="Comic Sans MS" charset="0"/>
              </a:rPr>
              <a:t>uPM</a:t>
            </a:r>
            <a:r>
              <a:rPr lang="en-US" sz="2000" dirty="0" smtClean="0">
                <a:latin typeface="Comic Sans MS" charset="0"/>
              </a:rPr>
              <a:t> processor board will add real-time capability to perform more on-board processing to obtain products </a:t>
            </a:r>
            <a:r>
              <a:rPr lang="en-US" sz="2000" dirty="0" smtClean="0">
                <a:latin typeface="Comic Sans MS"/>
                <a:cs typeface="Comic Sans MS"/>
              </a:rPr>
              <a:t>such </a:t>
            </a:r>
            <a:r>
              <a:rPr lang="en-US" sz="2000" dirty="0">
                <a:latin typeface="Comic Sans MS"/>
                <a:ea typeface="ＭＳ Ｐゴシック" charset="0"/>
                <a:cs typeface="Comic Sans MS"/>
              </a:rPr>
              <a:t>: Ocean surface vector wind (OSVW) maps, volumetric mapping of 3D atmospheric winds and precipitation field</a:t>
            </a:r>
            <a:r>
              <a:rPr lang="en-US" sz="2000" dirty="0" smtClean="0">
                <a:latin typeface="Comic Sans MS"/>
                <a:ea typeface="ＭＳ Ｐゴシック" charset="0"/>
                <a:cs typeface="Comic Sans MS"/>
              </a:rPr>
              <a:t>.</a:t>
            </a:r>
          </a:p>
          <a:p>
            <a:pPr marL="635000" lvl="1" indent="-406400">
              <a:lnSpc>
                <a:spcPct val="90000"/>
              </a:lnSpc>
              <a:spcBef>
                <a:spcPts val="1128"/>
              </a:spcBef>
              <a:buFontTx/>
              <a:buChar char="•"/>
            </a:pPr>
            <a:r>
              <a:rPr lang="en-US" sz="2000" dirty="0" err="1">
                <a:latin typeface="Comic Sans MS"/>
                <a:ea typeface="ＭＳ Ｐゴシック" charset="0"/>
                <a:cs typeface="Comic Sans MS"/>
              </a:rPr>
              <a:t>uPM</a:t>
            </a:r>
            <a:r>
              <a:rPr lang="en-US" sz="2000" dirty="0">
                <a:latin typeface="Comic Sans MS"/>
                <a:ea typeface="ＭＳ Ｐゴシック" charset="0"/>
                <a:cs typeface="Comic Sans MS"/>
              </a:rPr>
              <a:t> will implement advanced spectral estimation algorithm to separate surface and volume scattering in precipitation thus  allowing 3D wind vector retrieval in lower marine boundary layer and  removal of rain contamination in OSVW retrievals</a:t>
            </a:r>
            <a:r>
              <a:rPr lang="en-US" sz="2000" dirty="0" smtClean="0">
                <a:latin typeface="Comic Sans MS"/>
                <a:ea typeface="ＭＳ Ｐゴシック" charset="0"/>
                <a:cs typeface="Comic Sans MS"/>
              </a:rPr>
              <a:t>.</a:t>
            </a:r>
            <a:endParaRPr lang="en-US" sz="2000" dirty="0" smtClean="0">
              <a:latin typeface="Comic Sans MS" charset="0"/>
            </a:endParaRPr>
          </a:p>
          <a:p>
            <a:pPr marL="635000" indent="-406400">
              <a:lnSpc>
                <a:spcPct val="90000"/>
              </a:lnSpc>
              <a:spcBef>
                <a:spcPts val="1128"/>
              </a:spcBef>
              <a:buFontTx/>
              <a:buChar char="•"/>
            </a:pPr>
            <a:r>
              <a:rPr lang="en-US" sz="2000" dirty="0" smtClean="0">
                <a:latin typeface="Comic Sans MS" charset="0"/>
              </a:rPr>
              <a:t>NOAA-funded</a:t>
            </a:r>
          </a:p>
        </p:txBody>
      </p:sp>
      <p:pic>
        <p:nvPicPr>
          <p:cNvPr id="10" name="Picture 15" descr="HIWRAP_DigRx_FrontClos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120" y="4477288"/>
            <a:ext cx="1739735" cy="1390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ate Placeholder 3"/>
          <p:cNvSpPr txBox="1">
            <a:spLocks/>
          </p:cNvSpPr>
          <p:nvPr/>
        </p:nvSpPr>
        <p:spPr>
          <a:xfrm>
            <a:off x="6924239" y="3888534"/>
            <a:ext cx="2133600" cy="365125"/>
          </a:xfrm>
          <a:prstGeom prst="rect">
            <a:avLst/>
          </a:prstGeom>
        </p:spPr>
        <p:txBody>
          <a:bodyPr vert="horz" lIns="91440" tIns="45720" rIns="91440" bIns="45720" rtlCol="0" anchor="ctr"/>
          <a:lstStyle>
            <a:defPPr>
              <a:defRPr lang="en-US"/>
            </a:defPPr>
            <a:lvl1pPr marL="0" algn="l" defTabSz="457200" rtl="0" eaLnBrk="0" latinLnBrk="0" hangingPunct="0">
              <a:defRPr sz="1200" kern="1200">
                <a:solidFill>
                  <a:schemeClr val="tx1"/>
                </a:solidFill>
                <a:latin typeface="Arial" charset="0"/>
                <a:ea typeface="ＭＳ Ｐゴシック" charset="0"/>
                <a:cs typeface="ＭＳ Ｐゴシック" charset="0"/>
              </a:defRPr>
            </a:lvl1pPr>
            <a:lvl2pPr marL="742852" indent="-285712" algn="l" defTabSz="457200" rtl="0" eaLnBrk="0" latinLnBrk="0" hangingPunct="0">
              <a:defRPr sz="1800" kern="1200">
                <a:solidFill>
                  <a:schemeClr val="tx1"/>
                </a:solidFill>
                <a:latin typeface="Arial" charset="0"/>
                <a:ea typeface="ＭＳ Ｐゴシック" charset="0"/>
                <a:cs typeface="+mn-cs"/>
              </a:defRPr>
            </a:lvl2pPr>
            <a:lvl3pPr marL="1142849" indent="-228570" algn="l" defTabSz="457200" rtl="0" eaLnBrk="0" latinLnBrk="0" hangingPunct="0">
              <a:defRPr sz="1800" kern="1200">
                <a:solidFill>
                  <a:schemeClr val="tx1"/>
                </a:solidFill>
                <a:latin typeface="Arial" charset="0"/>
                <a:ea typeface="ＭＳ Ｐゴシック" charset="0"/>
                <a:cs typeface="+mn-cs"/>
              </a:defRPr>
            </a:lvl3pPr>
            <a:lvl4pPr marL="1599989" indent="-228570" algn="l" defTabSz="457200" rtl="0" eaLnBrk="0" latinLnBrk="0" hangingPunct="0">
              <a:defRPr sz="1800" kern="1200">
                <a:solidFill>
                  <a:schemeClr val="tx1"/>
                </a:solidFill>
                <a:latin typeface="Arial" charset="0"/>
                <a:ea typeface="ＭＳ Ｐゴシック" charset="0"/>
                <a:cs typeface="+mn-cs"/>
              </a:defRPr>
            </a:lvl4pPr>
            <a:lvl5pPr marL="2057129" indent="-228570" algn="l" defTabSz="457200" rtl="0" eaLnBrk="0" latinLnBrk="0" hangingPunct="0">
              <a:defRPr sz="1800" kern="1200">
                <a:solidFill>
                  <a:schemeClr val="tx1"/>
                </a:solidFill>
                <a:latin typeface="Arial" charset="0"/>
                <a:ea typeface="ＭＳ Ｐゴシック" charset="0"/>
                <a:cs typeface="+mn-cs"/>
              </a:defRPr>
            </a:lvl5pPr>
            <a:lvl6pPr marL="2514269" indent="-228570" algn="l" defTabSz="457200" rtl="0" eaLnBrk="0" fontAlgn="base" latinLnBrk="0" hangingPunct="0">
              <a:spcBef>
                <a:spcPct val="0"/>
              </a:spcBef>
              <a:spcAft>
                <a:spcPct val="0"/>
              </a:spcAft>
              <a:defRPr sz="1800" kern="1200">
                <a:solidFill>
                  <a:schemeClr val="tx1"/>
                </a:solidFill>
                <a:latin typeface="Arial" charset="0"/>
                <a:ea typeface="ＭＳ Ｐゴシック" charset="0"/>
                <a:cs typeface="+mn-cs"/>
              </a:defRPr>
            </a:lvl6pPr>
            <a:lvl7pPr marL="2971408" indent="-228570" algn="l" defTabSz="457200" rtl="0" eaLnBrk="0" fontAlgn="base" latinLnBrk="0" hangingPunct="0">
              <a:spcBef>
                <a:spcPct val="0"/>
              </a:spcBef>
              <a:spcAft>
                <a:spcPct val="0"/>
              </a:spcAft>
              <a:defRPr sz="1800" kern="1200">
                <a:solidFill>
                  <a:schemeClr val="tx1"/>
                </a:solidFill>
                <a:latin typeface="Arial" charset="0"/>
                <a:ea typeface="ＭＳ Ｐゴシック" charset="0"/>
                <a:cs typeface="+mn-cs"/>
              </a:defRPr>
            </a:lvl7pPr>
            <a:lvl8pPr marL="3428548" indent="-228570" algn="l" defTabSz="457200" rtl="0" eaLnBrk="0" fontAlgn="base" latinLnBrk="0" hangingPunct="0">
              <a:spcBef>
                <a:spcPct val="0"/>
              </a:spcBef>
              <a:spcAft>
                <a:spcPct val="0"/>
              </a:spcAft>
              <a:defRPr sz="1800" kern="1200">
                <a:solidFill>
                  <a:schemeClr val="tx1"/>
                </a:solidFill>
                <a:latin typeface="Arial" charset="0"/>
                <a:ea typeface="ＭＳ Ｐゴシック" charset="0"/>
                <a:cs typeface="+mn-cs"/>
              </a:defRPr>
            </a:lvl8pPr>
            <a:lvl9pPr marL="3885688" indent="-228570" algn="l" defTabSz="457200" rtl="0" eaLnBrk="0" fontAlgn="base" latinLnBrk="0" hangingPunct="0">
              <a:spcBef>
                <a:spcPct val="0"/>
              </a:spcBef>
              <a:spcAft>
                <a:spcPct val="0"/>
              </a:spcAft>
              <a:defRPr sz="1800" kern="1200">
                <a:solidFill>
                  <a:schemeClr val="tx1"/>
                </a:solidFill>
                <a:latin typeface="Arial" charset="0"/>
                <a:ea typeface="ＭＳ Ｐゴシック" charset="0"/>
                <a:cs typeface="+mn-cs"/>
              </a:defRPr>
            </a:lvl9pPr>
          </a:lstStyle>
          <a:p>
            <a:pPr eaLnBrk="1" hangingPunct="1">
              <a:defRPr/>
            </a:pPr>
            <a:r>
              <a:rPr lang="en-US" dirty="0" smtClean="0">
                <a:solidFill>
                  <a:srgbClr val="000000"/>
                </a:solidFill>
                <a:latin typeface="Calibri" charset="0"/>
              </a:rPr>
              <a:t>New </a:t>
            </a:r>
            <a:r>
              <a:rPr lang="en-US" dirty="0" err="1" smtClean="0">
                <a:solidFill>
                  <a:srgbClr val="000000"/>
                </a:solidFill>
                <a:latin typeface="Calibri" charset="0"/>
              </a:rPr>
              <a:t>iRAP</a:t>
            </a:r>
            <a:r>
              <a:rPr lang="en-US" dirty="0" smtClean="0">
                <a:solidFill>
                  <a:srgbClr val="000000"/>
                </a:solidFill>
                <a:latin typeface="Calibri" charset="0"/>
              </a:rPr>
              <a:t> </a:t>
            </a:r>
            <a:r>
              <a:rPr lang="en-US" dirty="0" err="1" smtClean="0">
                <a:solidFill>
                  <a:srgbClr val="000000"/>
                </a:solidFill>
                <a:latin typeface="Calibri" charset="0"/>
              </a:rPr>
              <a:t>uPM</a:t>
            </a:r>
            <a:r>
              <a:rPr lang="en-US" dirty="0" smtClean="0">
                <a:solidFill>
                  <a:srgbClr val="000000"/>
                </a:solidFill>
                <a:latin typeface="Calibri" charset="0"/>
              </a:rPr>
              <a:t> being tested that will go in  </a:t>
            </a:r>
            <a:r>
              <a:rPr lang="en-US" dirty="0" err="1" smtClean="0">
                <a:solidFill>
                  <a:srgbClr val="000000"/>
                </a:solidFill>
                <a:latin typeface="Calibri" charset="0"/>
              </a:rPr>
              <a:t>iWRAP</a:t>
            </a:r>
            <a:r>
              <a:rPr lang="en-US" dirty="0" smtClean="0">
                <a:solidFill>
                  <a:srgbClr val="000000"/>
                </a:solidFill>
                <a:latin typeface="Calibri" charset="0"/>
              </a:rPr>
              <a:t> and HIWRAP</a:t>
            </a:r>
          </a:p>
        </p:txBody>
      </p:sp>
      <p:sp>
        <p:nvSpPr>
          <p:cNvPr id="3" name="Rectangle 2"/>
          <p:cNvSpPr/>
          <p:nvPr/>
        </p:nvSpPr>
        <p:spPr>
          <a:xfrm>
            <a:off x="295487" y="1100236"/>
            <a:ext cx="6522917" cy="461665"/>
          </a:xfrm>
          <a:prstGeom prst="rect">
            <a:avLst/>
          </a:prstGeom>
        </p:spPr>
        <p:txBody>
          <a:bodyPr wrap="square">
            <a:spAutoFit/>
          </a:bodyPr>
          <a:lstStyle/>
          <a:p>
            <a:pPr marL="0" lvl="1" indent="0">
              <a:buNone/>
              <a:defRPr/>
            </a:pPr>
            <a:r>
              <a:rPr lang="en-US" sz="2400" i="1" dirty="0" smtClean="0">
                <a:solidFill>
                  <a:schemeClr val="tx2"/>
                </a:solidFill>
                <a:latin typeface="Calibri" charset="0"/>
                <a:ea typeface="ＭＳ Ｐゴシック" charset="0"/>
              </a:rPr>
              <a:t>Additional Real</a:t>
            </a:r>
            <a:r>
              <a:rPr lang="en-US" sz="2400" i="1" dirty="0">
                <a:solidFill>
                  <a:schemeClr val="tx2"/>
                </a:solidFill>
                <a:latin typeface="Calibri" charset="0"/>
                <a:ea typeface="ＭＳ Ｐゴシック" charset="0"/>
              </a:rPr>
              <a:t>-time Data Processing </a:t>
            </a:r>
            <a:r>
              <a:rPr lang="en-US" sz="2400" i="1" dirty="0" smtClean="0">
                <a:solidFill>
                  <a:schemeClr val="tx2"/>
                </a:solidFill>
                <a:latin typeface="Calibri" charset="0"/>
                <a:ea typeface="ＭＳ Ｐゴシック" charset="0"/>
              </a:rPr>
              <a:t>Capability:</a:t>
            </a:r>
            <a:endParaRPr lang="en-US" sz="2400" i="1" dirty="0">
              <a:solidFill>
                <a:schemeClr val="tx2"/>
              </a:solidFill>
              <a:latin typeface="Calibri" charset="0"/>
              <a:ea typeface="ＭＳ Ｐゴシック" charset="0"/>
            </a:endParaRPr>
          </a:p>
        </p:txBody>
      </p:sp>
    </p:spTree>
    <p:extLst>
      <p:ext uri="{BB962C8B-B14F-4D97-AF65-F5344CB8AC3E}">
        <p14:creationId xmlns:p14="http://schemas.microsoft.com/office/powerpoint/2010/main" val="241510439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4248101" y="988498"/>
            <a:ext cx="4691849" cy="2368341"/>
          </a:xfrm>
          <a:prstGeom prst="rect">
            <a:avLst/>
          </a:prstGeom>
          <a:noFill/>
          <a:ln w="9525">
            <a:noFill/>
            <a:miter lim="800000"/>
            <a:headEnd/>
            <a:tailEnd/>
          </a:ln>
          <a:effectLst/>
        </p:spPr>
        <p:txBody>
          <a:bodyPr wrap="square">
            <a:prstTxWarp prst="textNoShape">
              <a:avLst/>
            </a:prstTxWarp>
            <a:spAutoFit/>
          </a:bodyPr>
          <a:lstStyle/>
          <a:p>
            <a:pPr marL="228600" indent="-228600">
              <a:lnSpc>
                <a:spcPct val="90000"/>
              </a:lnSpc>
              <a:spcBef>
                <a:spcPct val="50000"/>
              </a:spcBef>
              <a:buFont typeface="Wingdings" charset="2"/>
              <a:buChar char="Ø"/>
            </a:pPr>
            <a:r>
              <a:rPr lang="en-US" dirty="0">
                <a:solidFill>
                  <a:srgbClr val="000000"/>
                </a:solidFill>
                <a:latin typeface="Comic Sans MS" charset="0"/>
                <a:ea typeface="ＭＳ Ｐゴシック" charset="0"/>
              </a:rPr>
              <a:t>Designed for Global </a:t>
            </a:r>
            <a:r>
              <a:rPr lang="en-US" dirty="0" smtClean="0">
                <a:solidFill>
                  <a:srgbClr val="000000"/>
                </a:solidFill>
                <a:latin typeface="Comic Sans MS" charset="0"/>
                <a:ea typeface="ＭＳ Ｐゴシック" charset="0"/>
              </a:rPr>
              <a:t>Hawk </a:t>
            </a:r>
            <a:r>
              <a:rPr lang="en-US" dirty="0">
                <a:solidFill>
                  <a:srgbClr val="000000"/>
                </a:solidFill>
                <a:latin typeface="Comic Sans MS" charset="0"/>
                <a:ea typeface="ＭＳ Ｐゴシック" charset="0"/>
              </a:rPr>
              <a:t>but flown on ER-</a:t>
            </a:r>
            <a:r>
              <a:rPr lang="en-US" dirty="0" smtClean="0">
                <a:solidFill>
                  <a:srgbClr val="000000"/>
                </a:solidFill>
                <a:latin typeface="Comic Sans MS" charset="0"/>
                <a:ea typeface="ＭＳ Ｐゴシック" charset="0"/>
              </a:rPr>
              <a:t>2; predates HIWRAP.  EDOP replacement.</a:t>
            </a:r>
            <a:endParaRPr lang="en-US" dirty="0">
              <a:solidFill>
                <a:srgbClr val="000000"/>
              </a:solidFill>
              <a:latin typeface="Comic Sans MS" charset="0"/>
              <a:ea typeface="ＭＳ Ｐゴシック" charset="0"/>
            </a:endParaRPr>
          </a:p>
          <a:p>
            <a:pPr marL="228600" indent="-228600">
              <a:lnSpc>
                <a:spcPct val="90000"/>
              </a:lnSpc>
              <a:spcBef>
                <a:spcPct val="50000"/>
              </a:spcBef>
              <a:buFont typeface="Wingdings" charset="2"/>
              <a:buChar char="Ø"/>
            </a:pPr>
            <a:r>
              <a:rPr lang="en-US" dirty="0" smtClean="0">
                <a:solidFill>
                  <a:srgbClr val="000000"/>
                </a:solidFill>
                <a:latin typeface="Comic Sans MS" charset="0"/>
              </a:rPr>
              <a:t>Fixed </a:t>
            </a:r>
            <a:r>
              <a:rPr lang="en-US" dirty="0">
                <a:solidFill>
                  <a:srgbClr val="000000"/>
                </a:solidFill>
                <a:latin typeface="Comic Sans MS" charset="0"/>
              </a:rPr>
              <a:t>nadir pointing beam and a cross track/conical scanning beam that will provide volumetric measurements of the cloud and precipitation regions.</a:t>
            </a:r>
          </a:p>
          <a:p>
            <a:pPr marL="228600" indent="-228600">
              <a:lnSpc>
                <a:spcPct val="90000"/>
              </a:lnSpc>
              <a:spcBef>
                <a:spcPct val="50000"/>
              </a:spcBef>
              <a:buFont typeface="Wingdings" charset="2"/>
              <a:buChar char="Ø"/>
            </a:pPr>
            <a:r>
              <a:rPr lang="en-US" dirty="0" smtClean="0">
                <a:solidFill>
                  <a:srgbClr val="000000"/>
                </a:solidFill>
                <a:latin typeface="Comic Sans MS" charset="0"/>
                <a:ea typeface="ヒラギノ角ゴ Pro W3" charset="0"/>
                <a:cs typeface="ヒラギノ角ゴ Pro W3" charset="0"/>
              </a:rPr>
              <a:t>First science </a:t>
            </a:r>
            <a:r>
              <a:rPr lang="en-US" dirty="0">
                <a:solidFill>
                  <a:srgbClr val="000000"/>
                </a:solidFill>
                <a:latin typeface="Comic Sans MS" charset="0"/>
                <a:ea typeface="ヒラギノ角ゴ Pro W3" charset="0"/>
                <a:cs typeface="ヒラギノ角ゴ Pro W3" charset="0"/>
              </a:rPr>
              <a:t>flights </a:t>
            </a:r>
            <a:r>
              <a:rPr lang="en-US" dirty="0" smtClean="0">
                <a:solidFill>
                  <a:srgbClr val="000000"/>
                </a:solidFill>
                <a:latin typeface="Comic Sans MS" charset="0"/>
                <a:ea typeface="ヒラギノ角ゴ Pro W3" charset="0"/>
                <a:cs typeface="ヒラギノ角ゴ Pro W3" charset="0"/>
              </a:rPr>
              <a:t>May 2014</a:t>
            </a:r>
            <a:r>
              <a:rPr lang="en-US" dirty="0" smtClean="0">
                <a:solidFill>
                  <a:srgbClr val="000000"/>
                </a:solidFill>
                <a:latin typeface="Comic Sans MS" charset="0"/>
                <a:ea typeface="ＭＳ Ｐゴシック" charset="0"/>
              </a:rPr>
              <a:t>.</a:t>
            </a:r>
          </a:p>
        </p:txBody>
      </p:sp>
      <p:pic>
        <p:nvPicPr>
          <p:cNvPr id="20" name="Picture 19" descr="Screen Shot 2014-09-29 at 10.40.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74" y="4277899"/>
            <a:ext cx="5406253" cy="1874953"/>
          </a:xfrm>
          <a:prstGeom prst="rect">
            <a:avLst/>
          </a:prstGeom>
        </p:spPr>
      </p:pic>
      <p:pic>
        <p:nvPicPr>
          <p:cNvPr id="21" name="Picture 20" descr="Screen Shot 2014-09-29 at 8.47.3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70" y="6080365"/>
            <a:ext cx="5338237" cy="363747"/>
          </a:xfrm>
          <a:prstGeom prst="rect">
            <a:avLst/>
          </a:prstGeom>
        </p:spPr>
      </p:pic>
      <p:grpSp>
        <p:nvGrpSpPr>
          <p:cNvPr id="17" name="Group 16"/>
          <p:cNvGrpSpPr/>
          <p:nvPr/>
        </p:nvGrpSpPr>
        <p:grpSpPr>
          <a:xfrm>
            <a:off x="152401" y="882770"/>
            <a:ext cx="6723392" cy="3001735"/>
            <a:chOff x="152400" y="859254"/>
            <a:chExt cx="7846499" cy="3849870"/>
          </a:xfrm>
        </p:grpSpPr>
        <p:pic>
          <p:nvPicPr>
            <p:cNvPr id="10243" name="Picture 3"/>
            <p:cNvPicPr>
              <a:picLocks noChangeAspect="1" noChangeArrowheads="1"/>
            </p:cNvPicPr>
            <p:nvPr/>
          </p:nvPicPr>
          <p:blipFill>
            <a:blip r:embed="rId5"/>
            <a:srcRect/>
            <a:stretch>
              <a:fillRect/>
            </a:stretch>
          </p:blipFill>
          <p:spPr bwMode="auto">
            <a:xfrm>
              <a:off x="152400" y="1186729"/>
              <a:ext cx="4648200" cy="3519487"/>
            </a:xfrm>
            <a:prstGeom prst="rect">
              <a:avLst/>
            </a:prstGeom>
            <a:noFill/>
          </p:spPr>
        </p:pic>
        <p:sp>
          <p:nvSpPr>
            <p:cNvPr id="2" name="Rectangle 1"/>
            <p:cNvSpPr/>
            <p:nvPr/>
          </p:nvSpPr>
          <p:spPr>
            <a:xfrm>
              <a:off x="1109240" y="859254"/>
              <a:ext cx="3189725" cy="110939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ER-2"/>
            <p:cNvPicPr>
              <a:picLocks noChangeAspect="1" noChangeArrowheads="1"/>
            </p:cNvPicPr>
            <p:nvPr/>
          </p:nvPicPr>
          <p:blipFill>
            <a:blip r:embed="rId6"/>
            <a:srcRect/>
            <a:stretch>
              <a:fillRect/>
            </a:stretch>
          </p:blipFill>
          <p:spPr bwMode="auto">
            <a:xfrm>
              <a:off x="1196739" y="1291839"/>
              <a:ext cx="2365241" cy="847937"/>
            </a:xfrm>
            <a:prstGeom prst="rect">
              <a:avLst/>
            </a:prstGeom>
            <a:noFill/>
          </p:spPr>
        </p:pic>
        <p:cxnSp>
          <p:nvCxnSpPr>
            <p:cNvPr id="6" name="Straight Connector 5"/>
            <p:cNvCxnSpPr/>
            <p:nvPr/>
          </p:nvCxnSpPr>
          <p:spPr>
            <a:xfrm flipH="1">
              <a:off x="3306511" y="1875732"/>
              <a:ext cx="7299" cy="26404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313810" y="1875732"/>
              <a:ext cx="137803" cy="518205"/>
            </a:xfrm>
            <a:prstGeom prst="line">
              <a:avLst/>
            </a:prstGeom>
            <a:ln>
              <a:solidFill>
                <a:srgbClr val="376092"/>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000346" y="4339792"/>
              <a:ext cx="998553" cy="369332"/>
            </a:xfrm>
            <a:prstGeom prst="rect">
              <a:avLst/>
            </a:prstGeom>
            <a:noFill/>
          </p:spPr>
          <p:txBody>
            <a:bodyPr wrap="none" rtlCol="0">
              <a:spAutoFit/>
            </a:bodyPr>
            <a:lstStyle/>
            <a:p>
              <a:r>
                <a:rPr lang="en-US" dirty="0" smtClean="0">
                  <a:solidFill>
                    <a:schemeClr val="bg1"/>
                  </a:solidFill>
                </a:rPr>
                <a:t>X  </a:t>
              </a:r>
              <a:r>
                <a:rPr lang="en-US" dirty="0" err="1" smtClean="0">
                  <a:solidFill>
                    <a:schemeClr val="bg1"/>
                  </a:solidFill>
                </a:rPr>
                <a:t>EXRad</a:t>
              </a:r>
              <a:endParaRPr lang="en-US" dirty="0">
                <a:solidFill>
                  <a:schemeClr val="bg1"/>
                </a:solidFill>
              </a:endParaRPr>
            </a:p>
          </p:txBody>
        </p:sp>
      </p:grpSp>
      <p:pic>
        <p:nvPicPr>
          <p:cNvPr id="24" name="Content Placeholder 8" descr="IMG_0830.JPG"/>
          <p:cNvPicPr>
            <a:picLocks noChangeAspect="1"/>
          </p:cNvPicPr>
          <p:nvPr/>
        </p:nvPicPr>
        <p:blipFill>
          <a:blip r:embed="rId7">
            <a:extLst>
              <a:ext uri="{28A0092B-C50C-407E-A947-70E740481C1C}">
                <a14:useLocalDpi xmlns:a14="http://schemas.microsoft.com/office/drawing/2010/main" val="0"/>
              </a:ext>
            </a:extLst>
          </a:blip>
          <a:srcRect t="13336" b="13336"/>
          <a:stretch>
            <a:fillRect/>
          </a:stretch>
        </p:blipFill>
        <p:spPr bwMode="auto">
          <a:xfrm>
            <a:off x="5908766" y="5039118"/>
            <a:ext cx="2556309" cy="140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 descr="Screen Shot 2013-08-30 at 12.54.21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01891" y="3412140"/>
            <a:ext cx="2563184" cy="1590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012923" y="4152023"/>
            <a:ext cx="1286530" cy="369332"/>
          </a:xfrm>
          <a:prstGeom prst="rect">
            <a:avLst/>
          </a:prstGeom>
          <a:noFill/>
        </p:spPr>
        <p:txBody>
          <a:bodyPr wrap="none" rtlCol="0">
            <a:spAutoFit/>
          </a:bodyPr>
          <a:lstStyle/>
          <a:p>
            <a:r>
              <a:rPr lang="en-US" dirty="0" smtClean="0"/>
              <a:t>Nadir Beam</a:t>
            </a:r>
            <a:endParaRPr lang="en-US" dirty="0"/>
          </a:p>
        </p:txBody>
      </p:sp>
      <p:sp>
        <p:nvSpPr>
          <p:cNvPr id="10242" name="Rectangle 2"/>
          <p:cNvSpPr>
            <a:spLocks noGrp="1" noChangeArrowheads="1"/>
          </p:cNvSpPr>
          <p:nvPr>
            <p:ph type="ctrTitle"/>
          </p:nvPr>
        </p:nvSpPr>
        <p:spPr>
          <a:xfrm>
            <a:off x="685800" y="-31216"/>
            <a:ext cx="7772400" cy="1143000"/>
          </a:xfrm>
        </p:spPr>
        <p:txBody>
          <a:bodyPr>
            <a:normAutofit/>
          </a:bodyPr>
          <a:lstStyle/>
          <a:p>
            <a:r>
              <a:rPr lang="en-US" sz="3200" dirty="0" smtClean="0">
                <a:solidFill>
                  <a:srgbClr val="3366FF"/>
                </a:solidFill>
                <a:latin typeface="Comic Sans MS" charset="0"/>
              </a:rPr>
              <a:t>ER-2 X-band </a:t>
            </a:r>
            <a:r>
              <a:rPr lang="en-US" sz="3200" dirty="0">
                <a:solidFill>
                  <a:srgbClr val="3366FF"/>
                </a:solidFill>
                <a:latin typeface="Comic Sans MS" charset="0"/>
              </a:rPr>
              <a:t>Radar </a:t>
            </a:r>
            <a:r>
              <a:rPr lang="en-US" sz="3200" dirty="0" smtClean="0">
                <a:solidFill>
                  <a:srgbClr val="3366FF"/>
                </a:solidFill>
                <a:latin typeface="Comic Sans MS" charset="0"/>
              </a:rPr>
              <a:t>(EXRAD</a:t>
            </a:r>
            <a:r>
              <a:rPr lang="en-US" sz="3200" dirty="0" smtClean="0">
                <a:solidFill>
                  <a:srgbClr val="3366FF"/>
                </a:solidFill>
                <a:latin typeface="Comic Sans MS" charset="0"/>
              </a:rPr>
              <a:t>)</a:t>
            </a:r>
            <a:br>
              <a:rPr lang="en-US" sz="3200" dirty="0" smtClean="0">
                <a:solidFill>
                  <a:srgbClr val="3366FF"/>
                </a:solidFill>
                <a:latin typeface="Comic Sans MS" charset="0"/>
              </a:rPr>
            </a:br>
            <a:r>
              <a:rPr lang="en-US" sz="2800" dirty="0" smtClean="0">
                <a:solidFill>
                  <a:srgbClr val="FF0000"/>
                </a:solidFill>
                <a:latin typeface="Comic Sans MS" charset="0"/>
              </a:rPr>
              <a:t>An Alternative to HIWRAP</a:t>
            </a:r>
            <a:endParaRPr lang="en-US" sz="2800" dirty="0">
              <a:solidFill>
                <a:srgbClr val="FF0000"/>
              </a:solidFill>
            </a:endParaRPr>
          </a:p>
        </p:txBody>
      </p:sp>
    </p:spTree>
    <p:extLst>
      <p:ext uri="{BB962C8B-B14F-4D97-AF65-F5344CB8AC3E}">
        <p14:creationId xmlns:p14="http://schemas.microsoft.com/office/powerpoint/2010/main" val="148497735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3366FF"/>
                </a:solidFill>
                <a:latin typeface="Comic Sans MS"/>
                <a:cs typeface="Comic Sans MS"/>
              </a:rPr>
              <a:t>Summary</a:t>
            </a:r>
            <a:endParaRPr lang="en-US" sz="4000" dirty="0">
              <a:solidFill>
                <a:srgbClr val="3366FF"/>
              </a:solidFill>
              <a:latin typeface="Comic Sans MS"/>
              <a:cs typeface="Comic Sans MS"/>
            </a:endParaRPr>
          </a:p>
        </p:txBody>
      </p:sp>
      <p:sp>
        <p:nvSpPr>
          <p:cNvPr id="3" name="Content Placeholder 2"/>
          <p:cNvSpPr>
            <a:spLocks noGrp="1"/>
          </p:cNvSpPr>
          <p:nvPr>
            <p:ph idx="1"/>
          </p:nvPr>
        </p:nvSpPr>
        <p:spPr>
          <a:xfrm>
            <a:off x="457200" y="1329760"/>
            <a:ext cx="8229600" cy="4525963"/>
          </a:xfrm>
        </p:spPr>
        <p:txBody>
          <a:bodyPr>
            <a:normAutofit fontScale="77500" lnSpcReduction="20000"/>
          </a:bodyPr>
          <a:lstStyle/>
          <a:p>
            <a:pPr>
              <a:lnSpc>
                <a:spcPts val="3440"/>
              </a:lnSpc>
              <a:spcBef>
                <a:spcPts val="0"/>
              </a:spcBef>
            </a:pPr>
            <a:r>
              <a:rPr lang="en-US" dirty="0" smtClean="0">
                <a:latin typeface="Comic Sans MS"/>
                <a:cs typeface="Comic Sans MS"/>
              </a:rPr>
              <a:t>HIWRAP performed well in past year.</a:t>
            </a:r>
          </a:p>
          <a:p>
            <a:pPr>
              <a:lnSpc>
                <a:spcPts val="3440"/>
              </a:lnSpc>
              <a:spcBef>
                <a:spcPts val="0"/>
              </a:spcBef>
            </a:pPr>
            <a:r>
              <a:rPr lang="en-US" dirty="0" err="1" smtClean="0">
                <a:latin typeface="Comic Sans MS"/>
                <a:cs typeface="Comic Sans MS"/>
              </a:rPr>
              <a:t>Ka</a:t>
            </a:r>
            <a:r>
              <a:rPr lang="en-US" dirty="0" smtClean="0">
                <a:latin typeface="Comic Sans MS"/>
                <a:cs typeface="Comic Sans MS"/>
              </a:rPr>
              <a:t>-band offers higher resolution and sensitivity, but suffers considerable attenuation in inner core.</a:t>
            </a:r>
          </a:p>
          <a:p>
            <a:pPr>
              <a:lnSpc>
                <a:spcPts val="3440"/>
              </a:lnSpc>
              <a:spcBef>
                <a:spcPts val="0"/>
              </a:spcBef>
            </a:pPr>
            <a:r>
              <a:rPr lang="en-US" dirty="0" smtClean="0">
                <a:latin typeface="Comic Sans MS"/>
                <a:cs typeface="Comic Sans MS"/>
              </a:rPr>
              <a:t>HIWRAP swath limits can be limiting in some cases.</a:t>
            </a:r>
          </a:p>
          <a:p>
            <a:pPr>
              <a:lnSpc>
                <a:spcPts val="3440"/>
              </a:lnSpc>
              <a:spcBef>
                <a:spcPts val="0"/>
              </a:spcBef>
            </a:pPr>
            <a:r>
              <a:rPr lang="en-US" dirty="0">
                <a:latin typeface="Comic Sans MS"/>
                <a:cs typeface="Comic Sans MS"/>
              </a:rPr>
              <a:t>Improvements in onboard processing and real-time data before next flights in 2015.</a:t>
            </a:r>
          </a:p>
          <a:p>
            <a:pPr>
              <a:lnSpc>
                <a:spcPts val="3440"/>
              </a:lnSpc>
              <a:spcBef>
                <a:spcPts val="0"/>
              </a:spcBef>
            </a:pPr>
            <a:r>
              <a:rPr lang="en-US" dirty="0" smtClean="0">
                <a:latin typeface="Comic Sans MS"/>
                <a:cs typeface="Comic Sans MS"/>
              </a:rPr>
              <a:t>Gonzalo data processing in progress, and hope to get first cut at calibrated data soon &amp; then wind retrievals.</a:t>
            </a:r>
          </a:p>
          <a:p>
            <a:pPr>
              <a:lnSpc>
                <a:spcPts val="3440"/>
              </a:lnSpc>
              <a:spcBef>
                <a:spcPts val="0"/>
              </a:spcBef>
            </a:pPr>
            <a:r>
              <a:rPr lang="en-US" dirty="0" smtClean="0">
                <a:latin typeface="Comic Sans MS"/>
                <a:cs typeface="Comic Sans MS"/>
              </a:rPr>
              <a:t>Planned: Ocean wind retrievals with past data.</a:t>
            </a:r>
          </a:p>
          <a:p>
            <a:endParaRPr lang="en-US" dirty="0"/>
          </a:p>
        </p:txBody>
      </p:sp>
    </p:spTree>
    <p:extLst>
      <p:ext uri="{BB962C8B-B14F-4D97-AF65-F5344CB8AC3E}">
        <p14:creationId xmlns:p14="http://schemas.microsoft.com/office/powerpoint/2010/main" val="91634544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Questions?</a:t>
            </a:r>
            <a:endParaRPr lang="en-US" dirty="0">
              <a:solidFill>
                <a:srgbClr val="0000FF"/>
              </a:solidFill>
            </a:endParaRPr>
          </a:p>
        </p:txBody>
      </p:sp>
    </p:spTree>
    <p:extLst>
      <p:ext uri="{BB962C8B-B14F-4D97-AF65-F5344CB8AC3E}">
        <p14:creationId xmlns:p14="http://schemas.microsoft.com/office/powerpoint/2010/main" val="23573074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idx="4294967295"/>
          </p:nvPr>
        </p:nvSpPr>
        <p:spPr>
          <a:xfrm>
            <a:off x="660400" y="-88900"/>
            <a:ext cx="7772400" cy="1470025"/>
          </a:xfrm>
        </p:spPr>
        <p:txBody>
          <a:bodyPr>
            <a:normAutofit/>
          </a:bodyPr>
          <a:lstStyle/>
          <a:p>
            <a:r>
              <a:rPr lang="en-US" sz="3200" dirty="0" smtClean="0">
                <a:solidFill>
                  <a:srgbClr val="000099"/>
                </a:solidFill>
                <a:latin typeface="Comic Sans MS"/>
                <a:cs typeface="Comic Sans MS"/>
              </a:rPr>
              <a:t>High-Altitude Imaging Wind and Rain Airborne Profiler (HIWRAP)</a:t>
            </a:r>
            <a:endParaRPr lang="en-US" sz="3200" dirty="0" smtClean="0">
              <a:latin typeface="Comic Sans MS" charset="0"/>
            </a:endParaRPr>
          </a:p>
        </p:txBody>
      </p:sp>
      <p:pic>
        <p:nvPicPr>
          <p:cNvPr id="23555" name="Picture 3"/>
          <p:cNvPicPr>
            <a:picLocks noChangeAspect="1" noChangeArrowheads="1"/>
          </p:cNvPicPr>
          <p:nvPr/>
        </p:nvPicPr>
        <p:blipFill>
          <a:blip r:embed="rId3"/>
          <a:srcRect/>
          <a:stretch>
            <a:fillRect/>
          </a:stretch>
        </p:blipFill>
        <p:spPr bwMode="auto">
          <a:xfrm>
            <a:off x="228600" y="3235325"/>
            <a:ext cx="4419600" cy="3028950"/>
          </a:xfrm>
          <a:prstGeom prst="rect">
            <a:avLst/>
          </a:prstGeom>
          <a:noFill/>
          <a:ln w="9525">
            <a:noFill/>
            <a:miter lim="800000"/>
            <a:headEnd/>
            <a:tailEnd/>
          </a:ln>
        </p:spPr>
      </p:pic>
      <p:sp>
        <p:nvSpPr>
          <p:cNvPr id="23556" name="Text Box 4"/>
          <p:cNvSpPr txBox="1">
            <a:spLocks noChangeArrowheads="1"/>
          </p:cNvSpPr>
          <p:nvPr/>
        </p:nvSpPr>
        <p:spPr bwMode="auto">
          <a:xfrm>
            <a:off x="5472113" y="1441450"/>
            <a:ext cx="184150" cy="701675"/>
          </a:xfrm>
          <a:prstGeom prst="rect">
            <a:avLst/>
          </a:prstGeom>
          <a:noFill/>
          <a:ln w="9525">
            <a:noFill/>
            <a:miter lim="800000"/>
            <a:headEnd/>
            <a:tailEnd/>
          </a:ln>
        </p:spPr>
        <p:txBody>
          <a:bodyPr wrap="none">
            <a:prstTxWarp prst="textNoShape">
              <a:avLst/>
            </a:prstTxWarp>
            <a:spAutoFit/>
          </a:bodyPr>
          <a:lstStyle/>
          <a:p>
            <a:endParaRPr lang="en-US" sz="4000"/>
          </a:p>
        </p:txBody>
      </p:sp>
      <p:sp>
        <p:nvSpPr>
          <p:cNvPr id="11269" name="Text Box 5"/>
          <p:cNvSpPr txBox="1">
            <a:spLocks noChangeArrowheads="1"/>
          </p:cNvSpPr>
          <p:nvPr/>
        </p:nvSpPr>
        <p:spPr bwMode="auto">
          <a:xfrm>
            <a:off x="4547195" y="2888105"/>
            <a:ext cx="4445137" cy="2726387"/>
          </a:xfrm>
          <a:prstGeom prst="rect">
            <a:avLst/>
          </a:prstGeom>
          <a:noFill/>
          <a:ln w="9525">
            <a:noFill/>
            <a:miter lim="800000"/>
            <a:headEnd/>
            <a:tailEnd/>
          </a:ln>
        </p:spPr>
        <p:txBody>
          <a:bodyPr wrap="square">
            <a:prstTxWarp prst="textNoShape">
              <a:avLst/>
            </a:prstTxWarp>
            <a:spAutoFit/>
          </a:bodyPr>
          <a:lstStyle/>
          <a:p>
            <a:pPr>
              <a:lnSpc>
                <a:spcPct val="95000"/>
              </a:lnSpc>
              <a:buFont typeface="Wingdings" charset="2"/>
              <a:buNone/>
              <a:defRPr/>
            </a:pPr>
            <a:r>
              <a:rPr lang="en-US" sz="2000" dirty="0"/>
              <a:t> </a:t>
            </a:r>
            <a:r>
              <a:rPr lang="en-US" sz="2000" dirty="0" smtClean="0"/>
              <a:t> </a:t>
            </a:r>
            <a:r>
              <a:rPr lang="en-US" sz="2000" i="1" dirty="0" smtClean="0">
                <a:solidFill>
                  <a:srgbClr val="0000FF"/>
                </a:solidFill>
                <a:latin typeface="Comic Sans MS" charset="0"/>
              </a:rPr>
              <a:t>HIWRAP </a:t>
            </a:r>
            <a:r>
              <a:rPr lang="en-US" sz="2000" i="1" dirty="0">
                <a:solidFill>
                  <a:srgbClr val="0000FF"/>
                </a:solidFill>
                <a:latin typeface="Comic Sans MS" charset="0"/>
              </a:rPr>
              <a:t>Characteristics:</a:t>
            </a:r>
          </a:p>
          <a:p>
            <a:pPr marL="520700" lvl="1" indent="-177800">
              <a:lnSpc>
                <a:spcPct val="95000"/>
              </a:lnSpc>
              <a:buFont typeface="Times" charset="0"/>
              <a:buChar char="•"/>
              <a:defRPr/>
            </a:pPr>
            <a:r>
              <a:rPr lang="en-US" sz="2000" i="1" dirty="0">
                <a:solidFill>
                  <a:srgbClr val="000000"/>
                </a:solidFill>
                <a:latin typeface="Comic Sans MS" charset="0"/>
              </a:rPr>
              <a:t>Conically scanning.</a:t>
            </a:r>
            <a:endParaRPr lang="en-US" sz="2000" i="1" dirty="0" smtClean="0">
              <a:solidFill>
                <a:srgbClr val="000000"/>
              </a:solidFill>
              <a:latin typeface="Comic Sans MS" charset="0"/>
            </a:endParaRPr>
          </a:p>
          <a:p>
            <a:pPr marL="520700" lvl="1" indent="-177800">
              <a:lnSpc>
                <a:spcPct val="95000"/>
              </a:lnSpc>
              <a:buFont typeface="Times" charset="0"/>
              <a:buChar char="•"/>
              <a:defRPr/>
            </a:pPr>
            <a:r>
              <a:rPr lang="en-US" sz="2000" i="1" dirty="0" smtClean="0">
                <a:ln>
                  <a:solidFill>
                    <a:srgbClr val="FF0000"/>
                  </a:solidFill>
                </a:ln>
                <a:latin typeface="Comic Sans MS" charset="0"/>
              </a:rPr>
              <a:t>Simultaneous Ku/Ka-band &amp; two beams @ 30 and 40 deg</a:t>
            </a:r>
          </a:p>
          <a:p>
            <a:pPr marL="520700" lvl="1" indent="-177800">
              <a:lnSpc>
                <a:spcPct val="95000"/>
              </a:lnSpc>
              <a:buFont typeface="Times" charset="0"/>
              <a:buChar char="•"/>
              <a:defRPr/>
            </a:pPr>
            <a:r>
              <a:rPr lang="en-US" sz="2000" i="1" dirty="0">
                <a:latin typeface="Comic Sans MS" charset="0"/>
              </a:rPr>
              <a:t>New technologies in radar: </a:t>
            </a:r>
            <a:r>
              <a:rPr lang="en-US" sz="2000" i="1" dirty="0">
                <a:ln>
                  <a:solidFill>
                    <a:srgbClr val="FF0000"/>
                  </a:solidFill>
                </a:ln>
                <a:latin typeface="Comic Sans MS" charset="0"/>
              </a:rPr>
              <a:t>low power solid state transmitters with pulse compression, single antenna</a:t>
            </a:r>
          </a:p>
          <a:p>
            <a:pPr marL="520700" lvl="1" indent="-177800">
              <a:lnSpc>
                <a:spcPct val="95000"/>
              </a:lnSpc>
              <a:buFont typeface="Times" charset="0"/>
              <a:buChar char="•"/>
              <a:defRPr/>
            </a:pPr>
            <a:r>
              <a:rPr lang="en-US" sz="2000" i="1" dirty="0">
                <a:latin typeface="Comic Sans MS" charset="0"/>
              </a:rPr>
              <a:t>GPM radar frequencies</a:t>
            </a:r>
            <a:r>
              <a:rPr lang="en-US" sz="2000" i="1" dirty="0" smtClean="0">
                <a:latin typeface="Comic Sans MS" charset="0"/>
              </a:rPr>
              <a:t>.</a:t>
            </a:r>
          </a:p>
        </p:txBody>
      </p:sp>
      <p:sp>
        <p:nvSpPr>
          <p:cNvPr id="23558" name="Text Box 6"/>
          <p:cNvSpPr txBox="1">
            <a:spLocks noChangeArrowheads="1"/>
          </p:cNvSpPr>
          <p:nvPr/>
        </p:nvSpPr>
        <p:spPr bwMode="auto">
          <a:xfrm>
            <a:off x="454025" y="1257300"/>
            <a:ext cx="7483475" cy="1852613"/>
          </a:xfrm>
          <a:prstGeom prst="rect">
            <a:avLst/>
          </a:prstGeom>
          <a:noFill/>
          <a:ln w="9525">
            <a:noFill/>
            <a:miter lim="800000"/>
            <a:headEnd/>
            <a:tailEnd/>
          </a:ln>
        </p:spPr>
        <p:txBody>
          <a:bodyPr>
            <a:prstTxWarp prst="textNoShape">
              <a:avLst/>
            </a:prstTxWarp>
            <a:spAutoFit/>
          </a:bodyPr>
          <a:lstStyle/>
          <a:p>
            <a:pPr marL="228600" indent="-228600">
              <a:lnSpc>
                <a:spcPct val="90000"/>
              </a:lnSpc>
            </a:pPr>
            <a:r>
              <a:rPr lang="en-US" sz="2200" dirty="0">
                <a:latin typeface="Comic Sans MS" charset="0"/>
              </a:rPr>
              <a:t>MEASUREMENTS GOALS: </a:t>
            </a:r>
          </a:p>
          <a:p>
            <a:pPr marL="228600" indent="-228600">
              <a:lnSpc>
                <a:spcPct val="90000"/>
              </a:lnSpc>
              <a:spcBef>
                <a:spcPts val="600"/>
              </a:spcBef>
            </a:pPr>
            <a:r>
              <a:rPr lang="en-US" sz="2200" dirty="0">
                <a:latin typeface="Comic Sans MS" charset="0"/>
              </a:rPr>
              <a:t>Map the 3-dimensional winds and precipitation in precipitation regions associated with tropical storms.</a:t>
            </a:r>
          </a:p>
          <a:p>
            <a:pPr marL="228600" indent="-228600">
              <a:lnSpc>
                <a:spcPct val="90000"/>
              </a:lnSpc>
              <a:spcBef>
                <a:spcPts val="1200"/>
              </a:spcBef>
            </a:pPr>
            <a:r>
              <a:rPr lang="en-US" sz="2200" dirty="0">
                <a:latin typeface="Comic Sans MS" charset="0"/>
              </a:rPr>
              <a:t>Map ocean surface winds in clear to light rain regions using </a:t>
            </a:r>
            <a:r>
              <a:rPr lang="en-US" sz="2200" dirty="0" err="1">
                <a:latin typeface="Comic Sans MS" charset="0"/>
              </a:rPr>
              <a:t>scatterometry</a:t>
            </a:r>
            <a:r>
              <a:rPr lang="en-US" sz="2200" dirty="0">
                <a:latin typeface="Comic Sans MS" charset="0"/>
              </a:rPr>
              <a:t>.</a:t>
            </a:r>
          </a:p>
        </p:txBody>
      </p:sp>
    </p:spTree>
    <p:extLst>
      <p:ext uri="{BB962C8B-B14F-4D97-AF65-F5344CB8AC3E}">
        <p14:creationId xmlns:p14="http://schemas.microsoft.com/office/powerpoint/2010/main" val="315913381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637716" y="203200"/>
            <a:ext cx="7823120" cy="584776"/>
          </a:xfrm>
          <a:prstGeom prst="rect">
            <a:avLst/>
          </a:prstGeom>
          <a:noFill/>
          <a:ln w="9525">
            <a:noFill/>
            <a:miter lim="800000"/>
            <a:headEnd/>
            <a:tailEnd/>
          </a:ln>
        </p:spPr>
        <p:txBody>
          <a:bodyPr wrap="square">
            <a:prstTxWarp prst="textNoShape">
              <a:avLst/>
            </a:prstTxWarp>
            <a:spAutoFit/>
          </a:bodyPr>
          <a:lstStyle/>
          <a:p>
            <a:pPr algn="ctr"/>
            <a:r>
              <a:rPr lang="en-US" sz="3200" dirty="0" smtClean="0">
                <a:solidFill>
                  <a:srgbClr val="0000FF"/>
                </a:solidFill>
                <a:latin typeface="Comic Sans MS"/>
                <a:cs typeface="Comic Sans MS"/>
              </a:rPr>
              <a:t>Previous and Upcoming HIWRAP Flights</a:t>
            </a:r>
            <a:endParaRPr lang="en-US" sz="3600" dirty="0">
              <a:solidFill>
                <a:srgbClr val="0000FF"/>
              </a:solidFill>
              <a:latin typeface="Comic Sans MS"/>
              <a:cs typeface="Comic Sans MS"/>
            </a:endParaRPr>
          </a:p>
        </p:txBody>
      </p:sp>
      <p:sp>
        <p:nvSpPr>
          <p:cNvPr id="119815" name="Rectangle 1027"/>
          <p:cNvSpPr txBox="1">
            <a:spLocks noChangeArrowheads="1"/>
          </p:cNvSpPr>
          <p:nvPr/>
        </p:nvSpPr>
        <p:spPr bwMode="auto">
          <a:xfrm>
            <a:off x="330200" y="1044167"/>
            <a:ext cx="7747000" cy="2070100"/>
          </a:xfrm>
          <a:prstGeom prst="rect">
            <a:avLst/>
          </a:prstGeom>
          <a:noFill/>
          <a:ln w="9525">
            <a:noFill/>
            <a:miter lim="800000"/>
            <a:headEnd/>
            <a:tailEnd/>
          </a:ln>
        </p:spPr>
        <p:txBody>
          <a:bodyPr>
            <a:prstTxWarp prst="textNoShape">
              <a:avLst/>
            </a:prstTxWarp>
          </a:bodyPr>
          <a:lstStyle/>
          <a:p>
            <a:pPr lvl="1">
              <a:lnSpc>
                <a:spcPct val="90000"/>
              </a:lnSpc>
              <a:spcBef>
                <a:spcPts val="1128"/>
              </a:spcBef>
            </a:pPr>
            <a:r>
              <a:rPr lang="en-US" sz="2300" u="sng" dirty="0" smtClean="0">
                <a:latin typeface="Comic Sans MS" charset="0"/>
              </a:rPr>
              <a:t>Global Hawk – Hurricane Flights</a:t>
            </a:r>
          </a:p>
          <a:p>
            <a:pPr marL="800100" lvl="1" indent="-342900">
              <a:lnSpc>
                <a:spcPct val="90000"/>
              </a:lnSpc>
              <a:spcBef>
                <a:spcPts val="1128"/>
              </a:spcBef>
              <a:buFont typeface="Wingdings" charset="2"/>
              <a:buChar char="Ø"/>
            </a:pPr>
            <a:r>
              <a:rPr lang="en-US" sz="2300" dirty="0" smtClean="0">
                <a:latin typeface="Comic Sans MS" charset="0"/>
              </a:rPr>
              <a:t>2010</a:t>
            </a:r>
            <a:r>
              <a:rPr lang="en-US" sz="2300" i="1" dirty="0" smtClean="0">
                <a:latin typeface="Comic Sans MS" charset="0"/>
              </a:rPr>
              <a:t>: </a:t>
            </a:r>
            <a:r>
              <a:rPr lang="en-US" sz="2300" i="1" dirty="0" smtClean="0">
                <a:solidFill>
                  <a:srgbClr val="0000FF"/>
                </a:solidFill>
                <a:latin typeface="Comic Sans MS" charset="0"/>
              </a:rPr>
              <a:t>GRIP AV-6</a:t>
            </a:r>
          </a:p>
          <a:p>
            <a:pPr marL="800100" lvl="1" indent="-342900">
              <a:lnSpc>
                <a:spcPct val="90000"/>
              </a:lnSpc>
              <a:spcBef>
                <a:spcPts val="1128"/>
              </a:spcBef>
              <a:buFont typeface="Wingdings" charset="2"/>
              <a:buChar char="Ø"/>
            </a:pPr>
            <a:r>
              <a:rPr lang="en-US" sz="2300" dirty="0">
                <a:latin typeface="Comic Sans MS" charset="0"/>
              </a:rPr>
              <a:t>2012</a:t>
            </a:r>
            <a:r>
              <a:rPr lang="en-US" sz="2300" i="1" dirty="0">
                <a:latin typeface="Comic Sans MS" charset="0"/>
              </a:rPr>
              <a:t>: </a:t>
            </a:r>
            <a:r>
              <a:rPr lang="en-US" sz="2300" i="1" dirty="0">
                <a:solidFill>
                  <a:srgbClr val="0000FF"/>
                </a:solidFill>
                <a:latin typeface="Comic Sans MS" charset="0"/>
              </a:rPr>
              <a:t>HS3 AV-1 -&gt; 1 science/test flight</a:t>
            </a:r>
          </a:p>
          <a:p>
            <a:pPr marL="800100" lvl="1" indent="-342900">
              <a:lnSpc>
                <a:spcPct val="90000"/>
              </a:lnSpc>
              <a:spcBef>
                <a:spcPts val="1128"/>
              </a:spcBef>
              <a:buFont typeface="Wingdings" charset="2"/>
              <a:buChar char="Ø"/>
            </a:pPr>
            <a:r>
              <a:rPr lang="en-US" sz="2300" dirty="0">
                <a:latin typeface="Comic Sans MS" charset="0"/>
              </a:rPr>
              <a:t>2013</a:t>
            </a:r>
            <a:r>
              <a:rPr lang="en-US" sz="2300" i="1" dirty="0">
                <a:latin typeface="Comic Sans MS" charset="0"/>
              </a:rPr>
              <a:t>: </a:t>
            </a:r>
            <a:r>
              <a:rPr lang="en-US" sz="2300" i="1" dirty="0">
                <a:solidFill>
                  <a:srgbClr val="0000FF"/>
                </a:solidFill>
                <a:latin typeface="Comic Sans MS" charset="0"/>
              </a:rPr>
              <a:t>HS3 AV-1 -&gt; 2 science flights</a:t>
            </a:r>
            <a:endParaRPr lang="en-US" sz="2300" dirty="0">
              <a:solidFill>
                <a:srgbClr val="0000FF"/>
              </a:solidFill>
            </a:endParaRPr>
          </a:p>
          <a:p>
            <a:pPr marL="800100" lvl="1" indent="-342900">
              <a:lnSpc>
                <a:spcPct val="90000"/>
              </a:lnSpc>
              <a:spcBef>
                <a:spcPts val="1128"/>
              </a:spcBef>
              <a:buFont typeface="Wingdings" charset="2"/>
              <a:buChar char="Ø"/>
            </a:pPr>
            <a:r>
              <a:rPr lang="en-US" sz="2300" dirty="0">
                <a:latin typeface="Comic Sans MS" charset="0"/>
              </a:rPr>
              <a:t>2014</a:t>
            </a:r>
            <a:r>
              <a:rPr lang="en-US" sz="2300" i="1" dirty="0">
                <a:latin typeface="Comic Sans MS" charset="0"/>
              </a:rPr>
              <a:t>: </a:t>
            </a:r>
            <a:r>
              <a:rPr lang="en-US" sz="2300" i="1" dirty="0">
                <a:solidFill>
                  <a:srgbClr val="0000FF"/>
                </a:solidFill>
                <a:latin typeface="Comic Sans MS" charset="0"/>
              </a:rPr>
              <a:t>HS3 AV-</a:t>
            </a:r>
            <a:r>
              <a:rPr lang="en-US" sz="2300" i="1" dirty="0" smtClean="0">
                <a:solidFill>
                  <a:srgbClr val="0000FF"/>
                </a:solidFill>
                <a:latin typeface="Comic Sans MS" charset="0"/>
              </a:rPr>
              <a:t>1 -&gt; </a:t>
            </a:r>
            <a:r>
              <a:rPr lang="en-US" sz="2300" dirty="0">
                <a:latin typeface="Comic Sans MS" charset="0"/>
              </a:rPr>
              <a:t>WB-57 – </a:t>
            </a:r>
            <a:r>
              <a:rPr lang="en-US" sz="2300" dirty="0" smtClean="0">
                <a:latin typeface="Comic Sans MS" charset="0"/>
              </a:rPr>
              <a:t>HS3</a:t>
            </a:r>
          </a:p>
          <a:p>
            <a:pPr marL="800100" lvl="1" indent="-342900">
              <a:lnSpc>
                <a:spcPct val="90000"/>
              </a:lnSpc>
              <a:spcBef>
                <a:spcPts val="1128"/>
              </a:spcBef>
              <a:buFont typeface="Wingdings" charset="2"/>
              <a:buChar char="Ø"/>
            </a:pPr>
            <a:r>
              <a:rPr lang="en-US" sz="2300" dirty="0" smtClean="0">
                <a:latin typeface="Comic Sans MS" charset="0"/>
              </a:rPr>
              <a:t>2015</a:t>
            </a:r>
            <a:r>
              <a:rPr lang="en-US" sz="2300" i="1" dirty="0" smtClean="0">
                <a:latin typeface="Comic Sans MS" charset="0"/>
              </a:rPr>
              <a:t>: (</a:t>
            </a:r>
            <a:r>
              <a:rPr lang="en-US" sz="2300" dirty="0" smtClean="0">
                <a:solidFill>
                  <a:srgbClr val="000000"/>
                </a:solidFill>
                <a:latin typeface="Comic Sans MS" charset="0"/>
              </a:rPr>
              <a:t>PLANNED) </a:t>
            </a:r>
            <a:r>
              <a:rPr lang="en-US" sz="2300" i="1" dirty="0" smtClean="0">
                <a:solidFill>
                  <a:srgbClr val="0000FF"/>
                </a:solidFill>
                <a:latin typeface="Comic Sans MS" charset="0"/>
              </a:rPr>
              <a:t>SHOUT (NOAA) </a:t>
            </a:r>
            <a:r>
              <a:rPr lang="en-US" sz="2300" i="1" dirty="0">
                <a:solidFill>
                  <a:srgbClr val="0000FF"/>
                </a:solidFill>
                <a:latin typeface="Comic Sans MS" charset="0"/>
              </a:rPr>
              <a:t>AV</a:t>
            </a:r>
            <a:r>
              <a:rPr lang="en-US" sz="2300" i="1" dirty="0" smtClean="0">
                <a:solidFill>
                  <a:srgbClr val="0000FF"/>
                </a:solidFill>
                <a:latin typeface="Comic Sans MS" charset="0"/>
              </a:rPr>
              <a:t>-6</a:t>
            </a:r>
            <a:endParaRPr lang="en-US" sz="2300" dirty="0">
              <a:solidFill>
                <a:srgbClr val="000000"/>
              </a:solidFill>
              <a:latin typeface="Comic Sans MS" charset="0"/>
            </a:endParaRPr>
          </a:p>
        </p:txBody>
      </p:sp>
      <p:pic>
        <p:nvPicPr>
          <p:cNvPr id="2" name="Picture 1" descr="Screen Shot 2013-02-27 at 8.48.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261" y="1323567"/>
            <a:ext cx="1479377" cy="1623285"/>
          </a:xfrm>
          <a:prstGeom prst="rect">
            <a:avLst/>
          </a:prstGeom>
        </p:spPr>
      </p:pic>
      <p:sp>
        <p:nvSpPr>
          <p:cNvPr id="7" name="Rectangle 1027"/>
          <p:cNvSpPr txBox="1">
            <a:spLocks noChangeArrowheads="1"/>
          </p:cNvSpPr>
          <p:nvPr/>
        </p:nvSpPr>
        <p:spPr bwMode="auto">
          <a:xfrm>
            <a:off x="189778" y="4027708"/>
            <a:ext cx="8744372" cy="2070100"/>
          </a:xfrm>
          <a:prstGeom prst="rect">
            <a:avLst/>
          </a:prstGeom>
          <a:noFill/>
          <a:ln w="9525">
            <a:noFill/>
            <a:miter lim="800000"/>
            <a:headEnd/>
            <a:tailEnd/>
          </a:ln>
        </p:spPr>
        <p:txBody>
          <a:bodyPr>
            <a:prstTxWarp prst="textNoShape">
              <a:avLst/>
            </a:prstTxWarp>
          </a:bodyPr>
          <a:lstStyle/>
          <a:p>
            <a:pPr lvl="1">
              <a:lnSpc>
                <a:spcPct val="90000"/>
              </a:lnSpc>
              <a:spcBef>
                <a:spcPts val="1128"/>
              </a:spcBef>
            </a:pPr>
            <a:r>
              <a:rPr lang="en-US" sz="2300" u="sng" dirty="0" smtClean="0">
                <a:latin typeface="Comic Sans MS" charset="0"/>
              </a:rPr>
              <a:t>ER-2 (mainly nadir look)</a:t>
            </a:r>
            <a:r>
              <a:rPr lang="en-US" sz="2300" u="sng" dirty="0" smtClean="0">
                <a:solidFill>
                  <a:srgbClr val="0000FF"/>
                </a:solidFill>
                <a:latin typeface="Comic Sans MS" charset="0"/>
              </a:rPr>
              <a:t> </a:t>
            </a:r>
            <a:r>
              <a:rPr lang="en-US" sz="2300" u="sng" dirty="0">
                <a:solidFill>
                  <a:srgbClr val="FF0000"/>
                </a:solidFill>
                <a:latin typeface="Comic Sans MS" charset="0"/>
              </a:rPr>
              <a:t>GPM </a:t>
            </a:r>
            <a:r>
              <a:rPr lang="en-US" sz="2300" u="sng" dirty="0" smtClean="0">
                <a:solidFill>
                  <a:srgbClr val="FF0000"/>
                </a:solidFill>
                <a:latin typeface="Comic Sans MS" charset="0"/>
              </a:rPr>
              <a:t>Validation/future missions</a:t>
            </a:r>
            <a:endParaRPr lang="en-US" sz="2300" i="1" u="sng" dirty="0" smtClean="0">
              <a:solidFill>
                <a:srgbClr val="0000FF"/>
              </a:solidFill>
              <a:latin typeface="Comic Sans MS" charset="0"/>
            </a:endParaRPr>
          </a:p>
          <a:p>
            <a:pPr marL="800100" lvl="1" indent="-342900">
              <a:lnSpc>
                <a:spcPct val="90000"/>
              </a:lnSpc>
              <a:spcBef>
                <a:spcPts val="1128"/>
              </a:spcBef>
              <a:buFont typeface="Wingdings" charset="2"/>
              <a:buChar char="Ø"/>
            </a:pPr>
            <a:r>
              <a:rPr lang="en-US" sz="2300" dirty="0" smtClean="0">
                <a:latin typeface="Comic Sans MS" charset="0"/>
              </a:rPr>
              <a:t>2011</a:t>
            </a:r>
            <a:r>
              <a:rPr lang="en-US" sz="2300" i="1" dirty="0" smtClean="0">
                <a:latin typeface="Comic Sans MS" charset="0"/>
              </a:rPr>
              <a:t>: </a:t>
            </a:r>
            <a:r>
              <a:rPr lang="en-US" sz="2300" i="1" dirty="0" smtClean="0">
                <a:solidFill>
                  <a:srgbClr val="0000FF"/>
                </a:solidFill>
                <a:latin typeface="Comic Sans MS" charset="0"/>
              </a:rPr>
              <a:t>MC3E (OK in May, June)</a:t>
            </a:r>
          </a:p>
          <a:p>
            <a:pPr marL="800100" lvl="1" indent="-342900">
              <a:lnSpc>
                <a:spcPct val="90000"/>
              </a:lnSpc>
              <a:spcBef>
                <a:spcPts val="1128"/>
              </a:spcBef>
              <a:buFont typeface="Wingdings" charset="2"/>
              <a:buChar char="Ø"/>
            </a:pPr>
            <a:r>
              <a:rPr lang="en-US" sz="2300" dirty="0" smtClean="0">
                <a:latin typeface="Comic Sans MS" charset="0"/>
              </a:rPr>
              <a:t>2014</a:t>
            </a:r>
            <a:r>
              <a:rPr lang="en-US" sz="2300" i="1" dirty="0">
                <a:latin typeface="Comic Sans MS" charset="0"/>
              </a:rPr>
              <a:t>: </a:t>
            </a:r>
            <a:r>
              <a:rPr lang="en-US" sz="2300" i="1" dirty="0" smtClean="0">
                <a:solidFill>
                  <a:srgbClr val="0000FF"/>
                </a:solidFill>
                <a:latin typeface="Comic Sans MS" charset="0"/>
              </a:rPr>
              <a:t>IPHEX (NC, SC in May, June)</a:t>
            </a:r>
          </a:p>
          <a:p>
            <a:pPr marL="800100" lvl="1" indent="-342900">
              <a:lnSpc>
                <a:spcPct val="90000"/>
              </a:lnSpc>
              <a:spcBef>
                <a:spcPts val="1128"/>
              </a:spcBef>
              <a:buFont typeface="Wingdings" charset="2"/>
              <a:buChar char="Ø"/>
            </a:pPr>
            <a:r>
              <a:rPr lang="en-US" sz="2300" dirty="0" smtClean="0">
                <a:latin typeface="Comic Sans MS" charset="0"/>
              </a:rPr>
              <a:t>2015 (UPCOMING)</a:t>
            </a:r>
            <a:r>
              <a:rPr lang="en-US" sz="2300" i="1" dirty="0" smtClean="0">
                <a:latin typeface="Comic Sans MS" charset="0"/>
              </a:rPr>
              <a:t>: </a:t>
            </a:r>
            <a:r>
              <a:rPr lang="en-US" sz="2300" i="1" dirty="0" smtClean="0">
                <a:solidFill>
                  <a:srgbClr val="0000FF"/>
                </a:solidFill>
                <a:latin typeface="Comic Sans MS" charset="0"/>
              </a:rPr>
              <a:t>OLYMPEX (Olympic Peninsula, WA in Nov, Dec)</a:t>
            </a:r>
            <a:endParaRPr lang="en-US" sz="2300" i="1" dirty="0">
              <a:solidFill>
                <a:srgbClr val="0000FF"/>
              </a:solidFill>
              <a:latin typeface="Comic Sans MS" charset="0"/>
            </a:endParaRPr>
          </a:p>
        </p:txBody>
      </p:sp>
    </p:spTree>
    <p:extLst>
      <p:ext uri="{BB962C8B-B14F-4D97-AF65-F5344CB8AC3E}">
        <p14:creationId xmlns:p14="http://schemas.microsoft.com/office/powerpoint/2010/main" val="38396977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0000FF"/>
                </a:solidFill>
                <a:latin typeface="Comic Sans MS"/>
                <a:cs typeface="Comic Sans MS"/>
              </a:rPr>
              <a:t>HIWRAP Hardware</a:t>
            </a:r>
            <a:endParaRPr lang="en-US" sz="4000" dirty="0">
              <a:solidFill>
                <a:srgbClr val="0000FF"/>
              </a:solidFill>
              <a:latin typeface="Comic Sans MS"/>
              <a:cs typeface="Comic Sans MS"/>
            </a:endParaRPr>
          </a:p>
        </p:txBody>
      </p:sp>
      <p:sp>
        <p:nvSpPr>
          <p:cNvPr id="3" name="Content Placeholder 2"/>
          <p:cNvSpPr>
            <a:spLocks noGrp="1"/>
          </p:cNvSpPr>
          <p:nvPr>
            <p:ph idx="1"/>
          </p:nvPr>
        </p:nvSpPr>
        <p:spPr/>
        <p:txBody>
          <a:bodyPr>
            <a:normAutofit lnSpcReduction="10000"/>
          </a:bodyPr>
          <a:lstStyle/>
          <a:p>
            <a:pPr marL="635000" lvl="2" indent="-406400">
              <a:lnSpc>
                <a:spcPct val="90000"/>
              </a:lnSpc>
              <a:spcBef>
                <a:spcPts val="1128"/>
              </a:spcBef>
            </a:pPr>
            <a:r>
              <a:rPr lang="en-US" sz="2800" dirty="0" smtClean="0">
                <a:latin typeface="Comic Sans MS" charset="0"/>
              </a:rPr>
              <a:t>Accomplishments 2014 flights: </a:t>
            </a:r>
          </a:p>
          <a:p>
            <a:pPr marL="1320800" lvl="2" indent="-457200">
              <a:buFont typeface="Wingdings" charset="2"/>
              <a:buChar char="§"/>
            </a:pPr>
            <a:r>
              <a:rPr lang="en-US" dirty="0">
                <a:latin typeface="Comic Sans MS" charset="0"/>
              </a:rPr>
              <a:t>Onboard Pulse Pair processing</a:t>
            </a:r>
            <a:r>
              <a:rPr lang="en-US" dirty="0" smtClean="0">
                <a:latin typeface="Comic Sans MS" charset="0"/>
              </a:rPr>
              <a:t>.</a:t>
            </a:r>
            <a:endParaRPr lang="en-US" sz="2300" dirty="0" smtClean="0">
              <a:latin typeface="Comic Sans MS" charset="0"/>
            </a:endParaRPr>
          </a:p>
          <a:p>
            <a:pPr marL="1320800" lvl="2" indent="-457200">
              <a:buFont typeface="Wingdings" charset="2"/>
              <a:buChar char="§"/>
            </a:pPr>
            <a:r>
              <a:rPr lang="en-US" sz="2300" dirty="0" err="1" smtClean="0">
                <a:latin typeface="Comic Sans MS" charset="0"/>
              </a:rPr>
              <a:t>Ka</a:t>
            </a:r>
            <a:r>
              <a:rPr lang="en-US" sz="2300" dirty="0">
                <a:latin typeface="Comic Sans MS" charset="0"/>
              </a:rPr>
              <a:t>-band transmitter power increased </a:t>
            </a:r>
            <a:r>
              <a:rPr lang="en-US" sz="2300" dirty="0" smtClean="0">
                <a:latin typeface="Comic Sans MS" charset="0"/>
              </a:rPr>
              <a:t>-&gt; </a:t>
            </a:r>
            <a:r>
              <a:rPr lang="en-US" sz="2300" dirty="0">
                <a:solidFill>
                  <a:srgbClr val="FF0000"/>
                </a:solidFill>
                <a:latin typeface="Comic Sans MS" charset="0"/>
              </a:rPr>
              <a:t>12 </a:t>
            </a:r>
            <a:r>
              <a:rPr lang="en-US" sz="2300" dirty="0" err="1">
                <a:solidFill>
                  <a:srgbClr val="FF0000"/>
                </a:solidFill>
                <a:latin typeface="Comic Sans MS" charset="0"/>
              </a:rPr>
              <a:t>dBZ</a:t>
            </a:r>
            <a:r>
              <a:rPr lang="en-US" sz="2300" dirty="0">
                <a:solidFill>
                  <a:srgbClr val="FF0000"/>
                </a:solidFill>
                <a:latin typeface="Comic Sans MS" charset="0"/>
              </a:rPr>
              <a:t> </a:t>
            </a:r>
            <a:r>
              <a:rPr lang="en-US" sz="2300" dirty="0">
                <a:latin typeface="Comic Sans MS" charset="0"/>
              </a:rPr>
              <a:t>sensitivity </a:t>
            </a:r>
            <a:r>
              <a:rPr lang="en-US" sz="2300" dirty="0" smtClean="0">
                <a:latin typeface="Comic Sans MS" charset="0"/>
              </a:rPr>
              <a:t>improvement.</a:t>
            </a:r>
            <a:endParaRPr lang="en-US" sz="2300" dirty="0">
              <a:latin typeface="Comic Sans MS" charset="0"/>
            </a:endParaRPr>
          </a:p>
          <a:p>
            <a:pPr marL="1320800" lvl="3" indent="-457200">
              <a:buFont typeface="Wingdings" charset="2"/>
              <a:buChar char="§"/>
            </a:pPr>
            <a:r>
              <a:rPr lang="en-US" sz="2300" dirty="0">
                <a:latin typeface="Comic Sans MS" charset="0"/>
              </a:rPr>
              <a:t>Improved pulse compression algorithms</a:t>
            </a:r>
            <a:r>
              <a:rPr lang="en-US" sz="2300" dirty="0" smtClean="0">
                <a:latin typeface="Comic Sans MS" charset="0"/>
              </a:rPr>
              <a:t>.</a:t>
            </a:r>
            <a:endParaRPr lang="en-US" dirty="0">
              <a:latin typeface="Comic Sans MS" charset="0"/>
            </a:endParaRPr>
          </a:p>
          <a:p>
            <a:pPr marL="635000" indent="-406400">
              <a:lnSpc>
                <a:spcPct val="90000"/>
              </a:lnSpc>
              <a:spcBef>
                <a:spcPts val="1128"/>
              </a:spcBef>
            </a:pPr>
            <a:endParaRPr lang="en-US" sz="2800" dirty="0" smtClean="0">
              <a:latin typeface="Comic Sans MS" charset="0"/>
            </a:endParaRPr>
          </a:p>
          <a:p>
            <a:pPr marL="635000" indent="-406400">
              <a:lnSpc>
                <a:spcPct val="90000"/>
              </a:lnSpc>
              <a:spcBef>
                <a:spcPts val="1128"/>
              </a:spcBef>
            </a:pPr>
            <a:r>
              <a:rPr lang="en-US" sz="2800" dirty="0" smtClean="0">
                <a:latin typeface="Comic Sans MS" charset="0"/>
              </a:rPr>
              <a:t>Upcoming hardware upgrades for 2015</a:t>
            </a:r>
            <a:endParaRPr lang="en-US" sz="2800" dirty="0">
              <a:latin typeface="Comic Sans MS" charset="0"/>
            </a:endParaRPr>
          </a:p>
          <a:p>
            <a:pPr lvl="2" indent="-457200">
              <a:buSzPct val="100000"/>
              <a:buFont typeface="Wingdings" charset="2"/>
              <a:buChar char="§"/>
            </a:pPr>
            <a:r>
              <a:rPr lang="en-US" sz="2300" dirty="0">
                <a:latin typeface="Comic Sans MS" charset="0"/>
              </a:rPr>
              <a:t>Ku-band transmitter power increase </a:t>
            </a:r>
            <a:r>
              <a:rPr lang="en-US" sz="2300" dirty="0" smtClean="0">
                <a:latin typeface="Comic Sans MS" charset="0"/>
              </a:rPr>
              <a:t>-&gt; </a:t>
            </a:r>
            <a:r>
              <a:rPr lang="en-US" sz="2300" dirty="0">
                <a:solidFill>
                  <a:srgbClr val="FF0000"/>
                </a:solidFill>
                <a:latin typeface="Comic Sans MS" charset="0"/>
              </a:rPr>
              <a:t>10 </a:t>
            </a:r>
            <a:r>
              <a:rPr lang="en-US" sz="2300" dirty="0" err="1">
                <a:solidFill>
                  <a:srgbClr val="FF0000"/>
                </a:solidFill>
                <a:latin typeface="Comic Sans MS" charset="0"/>
              </a:rPr>
              <a:t>dBZ</a:t>
            </a:r>
            <a:r>
              <a:rPr lang="en-US" sz="2300" dirty="0">
                <a:latin typeface="Comic Sans MS" charset="0"/>
              </a:rPr>
              <a:t> sensitivity improvement</a:t>
            </a:r>
            <a:r>
              <a:rPr lang="en-US" sz="2300" dirty="0" smtClean="0">
                <a:latin typeface="Comic Sans MS" charset="0"/>
              </a:rPr>
              <a:t>.</a:t>
            </a:r>
          </a:p>
          <a:p>
            <a:pPr lvl="2" indent="-457200">
              <a:buSzPct val="100000"/>
              <a:buFont typeface="Wingdings" charset="2"/>
              <a:buChar char="§"/>
            </a:pPr>
            <a:r>
              <a:rPr lang="en-US" sz="2300" dirty="0" smtClean="0">
                <a:latin typeface="Comic Sans MS" charset="0"/>
              </a:rPr>
              <a:t>Improved pulse-compression algorithms.</a:t>
            </a:r>
          </a:p>
          <a:p>
            <a:pPr lvl="2" indent="-457200">
              <a:buSzPct val="100000"/>
              <a:buFont typeface="Wingdings" charset="2"/>
              <a:buChar char="§"/>
            </a:pPr>
            <a:r>
              <a:rPr lang="en-US" sz="2300" dirty="0" smtClean="0">
                <a:latin typeface="Comic Sans MS" charset="0"/>
              </a:rPr>
              <a:t>Improved real-time data products.</a:t>
            </a:r>
            <a:endParaRPr lang="en-US" sz="2300" dirty="0">
              <a:latin typeface="Comic Sans MS" charset="0"/>
            </a:endParaRPr>
          </a:p>
          <a:p>
            <a:endParaRPr lang="en-US" dirty="0"/>
          </a:p>
        </p:txBody>
      </p:sp>
    </p:spTree>
    <p:extLst>
      <p:ext uri="{BB962C8B-B14F-4D97-AF65-F5344CB8AC3E}">
        <p14:creationId xmlns:p14="http://schemas.microsoft.com/office/powerpoint/2010/main" val="392550249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00FF"/>
                </a:solidFill>
                <a:latin typeface="Comic Sans MS"/>
                <a:cs typeface="Comic Sans MS"/>
              </a:rPr>
              <a:t>Processing Software Upgrades </a:t>
            </a:r>
            <a:endParaRPr lang="en-US" sz="3600" dirty="0">
              <a:solidFill>
                <a:srgbClr val="0000FF"/>
              </a:solidFill>
              <a:latin typeface="Comic Sans MS"/>
              <a:cs typeface="Comic Sans MS"/>
            </a:endParaRPr>
          </a:p>
        </p:txBody>
      </p:sp>
      <p:sp>
        <p:nvSpPr>
          <p:cNvPr id="3" name="Content Placeholder 2"/>
          <p:cNvSpPr>
            <a:spLocks noGrp="1"/>
          </p:cNvSpPr>
          <p:nvPr>
            <p:ph idx="1"/>
          </p:nvPr>
        </p:nvSpPr>
        <p:spPr>
          <a:xfrm>
            <a:off x="457200" y="1851575"/>
            <a:ext cx="8229600" cy="4525963"/>
          </a:xfrm>
        </p:spPr>
        <p:txBody>
          <a:bodyPr>
            <a:noAutofit/>
          </a:bodyPr>
          <a:lstStyle/>
          <a:p>
            <a:pPr>
              <a:spcAft>
                <a:spcPts val="1800"/>
              </a:spcAft>
            </a:pPr>
            <a:r>
              <a:rPr lang="en-US" sz="2600" dirty="0">
                <a:latin typeface="Comic Sans MS"/>
                <a:cs typeface="Comic Sans MS"/>
              </a:rPr>
              <a:t>S</a:t>
            </a:r>
            <a:r>
              <a:rPr lang="en-US" sz="2600" dirty="0" smtClean="0">
                <a:latin typeface="Comic Sans MS"/>
                <a:cs typeface="Comic Sans MS"/>
              </a:rPr>
              <a:t>oftware became complicated with different HIWRAP configurations on 3 planes (Global Hawk, ER-2, and WB-57), and 2 new radars (Cloud Radar System; ER-2 X-band Radar).</a:t>
            </a:r>
          </a:p>
          <a:p>
            <a:pPr>
              <a:spcAft>
                <a:spcPts val="1800"/>
              </a:spcAft>
            </a:pPr>
            <a:r>
              <a:rPr lang="en-US" sz="2600" dirty="0" smtClean="0">
                <a:latin typeface="Comic Sans MS"/>
                <a:cs typeface="Comic Sans MS"/>
              </a:rPr>
              <a:t>New software more efficient, parallelized, and uses </a:t>
            </a:r>
            <a:r>
              <a:rPr lang="en-US" sz="2600" dirty="0" err="1" smtClean="0">
                <a:latin typeface="Comic Sans MS"/>
                <a:cs typeface="Comic Sans MS"/>
              </a:rPr>
              <a:t>standarized</a:t>
            </a:r>
            <a:r>
              <a:rPr lang="en-US" sz="2600" dirty="0" smtClean="0">
                <a:latin typeface="Comic Sans MS"/>
                <a:cs typeface="Comic Sans MS"/>
              </a:rPr>
              <a:t> </a:t>
            </a:r>
            <a:r>
              <a:rPr lang="en-US" sz="2600" dirty="0">
                <a:latin typeface="Comic Sans MS"/>
                <a:cs typeface="Comic Sans MS"/>
              </a:rPr>
              <a:t>file format (HDF</a:t>
            </a:r>
            <a:r>
              <a:rPr lang="en-US" sz="2600" dirty="0" smtClean="0">
                <a:latin typeface="Comic Sans MS"/>
                <a:cs typeface="Comic Sans MS"/>
              </a:rPr>
              <a:t>). </a:t>
            </a:r>
          </a:p>
          <a:p>
            <a:pPr>
              <a:spcAft>
                <a:spcPts val="1800"/>
              </a:spcAft>
            </a:pPr>
            <a:r>
              <a:rPr lang="en-US" sz="2600" dirty="0" smtClean="0">
                <a:latin typeface="Comic Sans MS"/>
                <a:cs typeface="Comic Sans MS"/>
              </a:rPr>
              <a:t>Improved noise subtraction &amp; </a:t>
            </a:r>
            <a:r>
              <a:rPr lang="en-US" sz="2600" dirty="0" err="1" smtClean="0">
                <a:latin typeface="Comic Sans MS"/>
                <a:cs typeface="Comic Sans MS"/>
              </a:rPr>
              <a:t>despeckling</a:t>
            </a:r>
            <a:r>
              <a:rPr lang="en-US" sz="2600" dirty="0" smtClean="0">
                <a:latin typeface="Comic Sans MS"/>
                <a:cs typeface="Comic Sans MS"/>
              </a:rPr>
              <a:t> for better sensitivity, improved Doppler unfolding algorithm.</a:t>
            </a:r>
          </a:p>
        </p:txBody>
      </p:sp>
    </p:spTree>
    <p:extLst>
      <p:ext uri="{BB962C8B-B14F-4D97-AF65-F5344CB8AC3E}">
        <p14:creationId xmlns:p14="http://schemas.microsoft.com/office/powerpoint/2010/main" val="284452481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246"/>
            <a:ext cx="8229600" cy="1143000"/>
          </a:xfrm>
        </p:spPr>
        <p:txBody>
          <a:bodyPr>
            <a:normAutofit fontScale="90000"/>
          </a:bodyPr>
          <a:lstStyle/>
          <a:p>
            <a:r>
              <a:rPr lang="en-US" sz="4000" dirty="0" smtClean="0">
                <a:solidFill>
                  <a:srgbClr val="0000FF"/>
                </a:solidFill>
                <a:latin typeface="Comic Sans MS"/>
                <a:cs typeface="Comic Sans MS"/>
              </a:rPr>
              <a:t>HIWRAP Atmospheric Wind </a:t>
            </a:r>
            <a:r>
              <a:rPr lang="en-US" sz="3200" dirty="0" smtClean="0">
                <a:solidFill>
                  <a:srgbClr val="0000FF"/>
                </a:solidFill>
                <a:latin typeface="Comic Sans MS"/>
                <a:cs typeface="Comic Sans MS"/>
              </a:rPr>
              <a:t>Retrievals</a:t>
            </a:r>
            <a:endParaRPr lang="en-US" sz="3200" dirty="0">
              <a:solidFill>
                <a:srgbClr val="0000FF"/>
              </a:solidFill>
              <a:latin typeface="Comic Sans MS"/>
              <a:cs typeface="Comic Sans MS"/>
            </a:endParaRPr>
          </a:p>
        </p:txBody>
      </p:sp>
      <p:sp>
        <p:nvSpPr>
          <p:cNvPr id="3" name="Content Placeholder 2"/>
          <p:cNvSpPr>
            <a:spLocks noGrp="1"/>
          </p:cNvSpPr>
          <p:nvPr>
            <p:ph idx="1"/>
          </p:nvPr>
        </p:nvSpPr>
        <p:spPr>
          <a:xfrm>
            <a:off x="377822" y="466461"/>
            <a:ext cx="8625849" cy="4525963"/>
          </a:xfrm>
        </p:spPr>
        <p:txBody>
          <a:bodyPr>
            <a:noAutofit/>
          </a:bodyPr>
          <a:lstStyle/>
          <a:p>
            <a:pPr marL="0" indent="0">
              <a:buNone/>
            </a:pPr>
            <a:r>
              <a:rPr lang="en-US" sz="2400" dirty="0" smtClean="0">
                <a:latin typeface="Comic Sans MS"/>
                <a:ea typeface="ＭＳ Ｐゴシック" charset="0"/>
                <a:cs typeface="Comic Sans MS"/>
              </a:rPr>
              <a:t>  </a:t>
            </a:r>
            <a:endParaRPr lang="en-US" sz="2400" dirty="0">
              <a:latin typeface="Comic Sans MS"/>
              <a:ea typeface="ＭＳ Ｐゴシック" charset="0"/>
              <a:cs typeface="Comic Sans MS"/>
            </a:endParaRPr>
          </a:p>
          <a:p>
            <a:pPr lvl="1"/>
            <a:r>
              <a:rPr lang="en-US" sz="2000" b="1" dirty="0" smtClean="0">
                <a:latin typeface="Comic Sans MS"/>
                <a:ea typeface="ＭＳ Ｐゴシック" charset="0"/>
                <a:cs typeface="Comic Sans MS"/>
              </a:rPr>
              <a:t>Grid-point (3D-VAR) analysis -&gt; 3 components of wind in 3D swath</a:t>
            </a:r>
          </a:p>
          <a:p>
            <a:pPr marL="971550" lvl="2" indent="0">
              <a:spcBef>
                <a:spcPts val="0"/>
              </a:spcBef>
              <a:buNone/>
            </a:pPr>
            <a:r>
              <a:rPr lang="en-US" sz="1900" i="1" dirty="0" err="1">
                <a:latin typeface="Comic Sans MS"/>
                <a:cs typeface="Comic Sans MS"/>
              </a:rPr>
              <a:t>Guimond</a:t>
            </a:r>
            <a:r>
              <a:rPr lang="en-US" sz="1900" i="1" dirty="0">
                <a:latin typeface="Comic Sans MS"/>
                <a:cs typeface="Comic Sans MS"/>
              </a:rPr>
              <a:t>, S.R., L. </a:t>
            </a:r>
            <a:r>
              <a:rPr lang="en-US" sz="1900" i="1" dirty="0" err="1">
                <a:latin typeface="Comic Sans MS"/>
                <a:cs typeface="Comic Sans MS"/>
              </a:rPr>
              <a:t>Tian</a:t>
            </a:r>
            <a:r>
              <a:rPr lang="en-US" sz="1900" i="1" dirty="0">
                <a:latin typeface="Comic Sans MS"/>
                <a:cs typeface="Comic Sans MS"/>
              </a:rPr>
              <a:t>, G.M. Heymsfield and S.J. Frasier, </a:t>
            </a:r>
            <a:r>
              <a:rPr lang="en-US" sz="1900" i="1" dirty="0" smtClean="0">
                <a:latin typeface="Comic Sans MS"/>
                <a:cs typeface="Comic Sans MS"/>
              </a:rPr>
              <a:t>2014: Wind retrieval algorithms for the IWRAP and HIWRAP airborne Doppler radars with applications to hurricanes. J. Atmos. Ocean Technology., 31, 1189-1215.</a:t>
            </a:r>
          </a:p>
          <a:p>
            <a:pPr marL="971550" lvl="2" indent="0">
              <a:spcBef>
                <a:spcPts val="0"/>
              </a:spcBef>
              <a:buNone/>
            </a:pPr>
            <a:endParaRPr lang="en-US" sz="1900" dirty="0" smtClean="0">
              <a:solidFill>
                <a:srgbClr val="3366FF"/>
              </a:solidFill>
              <a:latin typeface="Comic Sans MS"/>
              <a:cs typeface="Comic Sans MS"/>
            </a:endParaRPr>
          </a:p>
          <a:p>
            <a:pPr marL="803275" lvl="1" indent="-342900">
              <a:spcBef>
                <a:spcPts val="0"/>
              </a:spcBef>
            </a:pPr>
            <a:r>
              <a:rPr lang="en-US" sz="2000" b="1" dirty="0" smtClean="0">
                <a:latin typeface="Comic Sans MS"/>
                <a:ea typeface="ＭＳ Ｐゴシック" charset="0"/>
                <a:cs typeface="Comic Sans MS"/>
              </a:rPr>
              <a:t>Grid-point 3D </a:t>
            </a:r>
            <a:r>
              <a:rPr lang="en-US" sz="2000" b="1" dirty="0" err="1" smtClean="0">
                <a:latin typeface="Comic Sans MS"/>
                <a:ea typeface="ＭＳ Ｐゴシック" charset="0"/>
                <a:cs typeface="Comic Sans MS"/>
              </a:rPr>
              <a:t>Coplane</a:t>
            </a:r>
            <a:r>
              <a:rPr lang="en-US" sz="2000" b="1" dirty="0" smtClean="0">
                <a:latin typeface="Comic Sans MS"/>
                <a:ea typeface="ＭＳ Ｐゴシック" charset="0"/>
                <a:cs typeface="Comic Sans MS"/>
              </a:rPr>
              <a:t> analysis: </a:t>
            </a:r>
          </a:p>
          <a:p>
            <a:pPr marL="971550" lvl="2" indent="0">
              <a:spcBef>
                <a:spcPts val="0"/>
              </a:spcBef>
              <a:buNone/>
            </a:pPr>
            <a:r>
              <a:rPr lang="en-US" sz="1900" i="1" dirty="0" smtClean="0">
                <a:solidFill>
                  <a:srgbClr val="000000"/>
                </a:solidFill>
                <a:latin typeface="Comic Sans MS"/>
                <a:cs typeface="Comic Sans MS"/>
              </a:rPr>
              <a:t>Anthony </a:t>
            </a:r>
            <a:r>
              <a:rPr lang="en-US" sz="1900" i="1" dirty="0">
                <a:solidFill>
                  <a:srgbClr val="000000"/>
                </a:solidFill>
                <a:latin typeface="Comic Sans MS"/>
                <a:cs typeface="Comic Sans MS"/>
              </a:rPr>
              <a:t>C. </a:t>
            </a:r>
            <a:r>
              <a:rPr lang="en-US" sz="1900" i="1" dirty="0" err="1">
                <a:solidFill>
                  <a:srgbClr val="000000"/>
                </a:solidFill>
                <a:latin typeface="Comic Sans MS"/>
                <a:cs typeface="Comic Sans MS"/>
              </a:rPr>
              <a:t>Didlake</a:t>
            </a:r>
            <a:r>
              <a:rPr lang="en-US" sz="1900" i="1" dirty="0">
                <a:solidFill>
                  <a:srgbClr val="000000"/>
                </a:solidFill>
                <a:latin typeface="Comic Sans MS"/>
                <a:cs typeface="Comic Sans MS"/>
              </a:rPr>
              <a:t>, Jr., Gerald M. Heymsfield, Lin </a:t>
            </a:r>
            <a:r>
              <a:rPr lang="en-US" sz="1900" i="1" dirty="0" err="1">
                <a:solidFill>
                  <a:srgbClr val="000000"/>
                </a:solidFill>
                <a:latin typeface="Comic Sans MS"/>
                <a:cs typeface="Comic Sans MS"/>
              </a:rPr>
              <a:t>Tian</a:t>
            </a:r>
            <a:r>
              <a:rPr lang="en-US" sz="1900" i="1" dirty="0">
                <a:solidFill>
                  <a:srgbClr val="000000"/>
                </a:solidFill>
                <a:latin typeface="Comic Sans MS"/>
                <a:cs typeface="Comic Sans MS"/>
              </a:rPr>
              <a:t>, Stephen R. </a:t>
            </a:r>
            <a:r>
              <a:rPr lang="en-US" sz="1900" i="1" dirty="0" err="1">
                <a:solidFill>
                  <a:srgbClr val="000000"/>
                </a:solidFill>
                <a:latin typeface="Comic Sans MS"/>
                <a:cs typeface="Comic Sans MS"/>
              </a:rPr>
              <a:t>Guimond</a:t>
            </a:r>
            <a:r>
              <a:rPr lang="en-US" sz="1900" i="1" dirty="0">
                <a:solidFill>
                  <a:srgbClr val="000000"/>
                </a:solidFill>
                <a:latin typeface="Comic Sans MS"/>
                <a:cs typeface="Comic Sans MS"/>
              </a:rPr>
              <a:t>,  2015: The </a:t>
            </a:r>
            <a:r>
              <a:rPr lang="en-US" sz="1900" i="1" dirty="0" err="1">
                <a:solidFill>
                  <a:srgbClr val="000000"/>
                </a:solidFill>
                <a:latin typeface="Comic Sans MS"/>
                <a:cs typeface="Comic Sans MS"/>
              </a:rPr>
              <a:t>Coplane</a:t>
            </a:r>
            <a:r>
              <a:rPr lang="en-US" sz="1900" i="1" dirty="0">
                <a:solidFill>
                  <a:srgbClr val="000000"/>
                </a:solidFill>
                <a:latin typeface="Comic Sans MS"/>
                <a:cs typeface="Comic Sans MS"/>
              </a:rPr>
              <a:t> Analysis Technique for Three-Dimensional Wind Retrieval Using the HIWRAP Airborne Doppler Radar.  Pre-release: Journal of Applied Meteorology and </a:t>
            </a:r>
            <a:r>
              <a:rPr lang="en-US" sz="1900" i="1" dirty="0" smtClean="0">
                <a:solidFill>
                  <a:srgbClr val="000000"/>
                </a:solidFill>
                <a:latin typeface="Comic Sans MS"/>
                <a:cs typeface="Comic Sans MS"/>
              </a:rPr>
              <a:t>Climatology  </a:t>
            </a:r>
            <a:r>
              <a:rPr lang="en-US" sz="1900" dirty="0" smtClean="0">
                <a:solidFill>
                  <a:srgbClr val="FF0000"/>
                </a:solidFill>
                <a:latin typeface="Comic Sans MS"/>
                <a:cs typeface="Comic Sans MS"/>
              </a:rPr>
              <a:t>Uses </a:t>
            </a:r>
            <a:r>
              <a:rPr lang="en-US" sz="2000" dirty="0" smtClean="0">
                <a:solidFill>
                  <a:srgbClr val="FF0000"/>
                </a:solidFill>
                <a:latin typeface="Comic Sans MS"/>
                <a:cs typeface="Comic Sans MS"/>
              </a:rPr>
              <a:t>cylindrical </a:t>
            </a:r>
            <a:r>
              <a:rPr lang="en-US" sz="2000" dirty="0">
                <a:solidFill>
                  <a:srgbClr val="FF0000"/>
                </a:solidFill>
                <a:latin typeface="Comic Sans MS"/>
                <a:cs typeface="Comic Sans MS"/>
              </a:rPr>
              <a:t>coordinate system and integrates along circular </a:t>
            </a:r>
            <a:r>
              <a:rPr lang="en-US" sz="2000" dirty="0" smtClean="0">
                <a:solidFill>
                  <a:srgbClr val="FF0000"/>
                </a:solidFill>
                <a:latin typeface="Comic Sans MS"/>
                <a:cs typeface="Comic Sans MS"/>
              </a:rPr>
              <a:t>paths.</a:t>
            </a:r>
            <a:endParaRPr lang="en-US" sz="2000" dirty="0">
              <a:solidFill>
                <a:srgbClr val="FF0000"/>
              </a:solidFill>
              <a:latin typeface="Comic Sans MS"/>
              <a:cs typeface="Comic Sans MS"/>
            </a:endParaRPr>
          </a:p>
          <a:p>
            <a:pPr marL="971550" lvl="2" indent="0">
              <a:spcBef>
                <a:spcPts val="0"/>
              </a:spcBef>
              <a:buNone/>
            </a:pPr>
            <a:endParaRPr lang="en-US" sz="1900" i="1" dirty="0">
              <a:solidFill>
                <a:srgbClr val="000000"/>
              </a:solidFill>
              <a:latin typeface="Comic Sans MS"/>
              <a:cs typeface="Comic Sans MS"/>
            </a:endParaRPr>
          </a:p>
          <a:p>
            <a:pPr lvl="1">
              <a:spcBef>
                <a:spcPts val="0"/>
              </a:spcBef>
            </a:pPr>
            <a:r>
              <a:rPr lang="en-US" sz="2000" b="1" dirty="0" smtClean="0">
                <a:latin typeface="Comic Sans MS"/>
                <a:ea typeface="ＭＳ Ｐゴシック" charset="0"/>
                <a:cs typeface="Comic Sans MS"/>
              </a:rPr>
              <a:t>VAD analysis -&gt; 2D curtain of horizontal winds</a:t>
            </a:r>
          </a:p>
          <a:p>
            <a:pPr marL="914400" lvl="2" indent="0">
              <a:buNone/>
            </a:pPr>
            <a:r>
              <a:rPr lang="en-US" sz="1900" i="1" dirty="0" err="1" smtClean="0">
                <a:solidFill>
                  <a:srgbClr val="000000"/>
                </a:solidFill>
                <a:latin typeface="Comic Sans MS"/>
                <a:ea typeface="ＭＳ Ｐゴシック" charset="0"/>
                <a:cs typeface="Comic Sans MS"/>
              </a:rPr>
              <a:t>Tian</a:t>
            </a:r>
            <a:r>
              <a:rPr lang="en-US" sz="1900" i="1" dirty="0" smtClean="0">
                <a:solidFill>
                  <a:srgbClr val="000000"/>
                </a:solidFill>
                <a:latin typeface="Comic Sans MS"/>
                <a:ea typeface="ＭＳ Ｐゴシック" charset="0"/>
                <a:cs typeface="Comic Sans MS"/>
              </a:rPr>
              <a:t> et al., 2014: VAD and Dual-Doppler analysis of Doppler velocity for HIWRAP. In review JAMC. </a:t>
            </a:r>
          </a:p>
        </p:txBody>
      </p:sp>
    </p:spTree>
    <p:extLst>
      <p:ext uri="{BB962C8B-B14F-4D97-AF65-F5344CB8AC3E}">
        <p14:creationId xmlns:p14="http://schemas.microsoft.com/office/powerpoint/2010/main" val="388857733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0"/>
          <p:cNvSpPr txBox="1">
            <a:spLocks noChangeArrowheads="1"/>
          </p:cNvSpPr>
          <p:nvPr/>
        </p:nvSpPr>
        <p:spPr bwMode="auto">
          <a:xfrm>
            <a:off x="-556528" y="18522"/>
            <a:ext cx="5530272" cy="56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368" tIns="45684" rIns="91368" bIns="45684">
            <a:spAutoFit/>
          </a:bodyPr>
          <a:lstStyle>
            <a:lvl1pPr defTabSz="5121275">
              <a:defRPr>
                <a:solidFill>
                  <a:schemeClr val="tx1"/>
                </a:solidFill>
                <a:latin typeface="Arial" charset="0"/>
                <a:ea typeface="ＭＳ Ｐゴシック" charset="0"/>
              </a:defRPr>
            </a:lvl1pPr>
            <a:lvl2pPr defTabSz="5121275">
              <a:defRPr>
                <a:solidFill>
                  <a:schemeClr val="tx1"/>
                </a:solidFill>
                <a:latin typeface="Arial" charset="0"/>
                <a:ea typeface="ＭＳ Ｐゴシック" charset="0"/>
              </a:defRPr>
            </a:lvl2pPr>
            <a:lvl3pPr defTabSz="5121275">
              <a:defRPr>
                <a:solidFill>
                  <a:schemeClr val="tx1"/>
                </a:solidFill>
                <a:latin typeface="Arial" charset="0"/>
                <a:ea typeface="ＭＳ Ｐゴシック" charset="0"/>
              </a:defRPr>
            </a:lvl3pPr>
            <a:lvl4pPr defTabSz="5121275">
              <a:defRPr>
                <a:solidFill>
                  <a:schemeClr val="tx1"/>
                </a:solidFill>
                <a:latin typeface="Arial" charset="0"/>
                <a:ea typeface="ＭＳ Ｐゴシック" charset="0"/>
              </a:defRPr>
            </a:lvl4pPr>
            <a:lvl5pPr defTabSz="5121275">
              <a:defRPr>
                <a:solidFill>
                  <a:schemeClr val="tx1"/>
                </a:solidFill>
                <a:latin typeface="Arial" charset="0"/>
                <a:ea typeface="ＭＳ Ｐゴシック" charset="0"/>
              </a:defRPr>
            </a:lvl5pPr>
            <a:lvl6pPr defTabSz="5121275" fontAlgn="base">
              <a:spcBef>
                <a:spcPct val="0"/>
              </a:spcBef>
              <a:spcAft>
                <a:spcPct val="0"/>
              </a:spcAft>
              <a:defRPr>
                <a:solidFill>
                  <a:schemeClr val="tx1"/>
                </a:solidFill>
                <a:latin typeface="Arial" charset="0"/>
                <a:ea typeface="ＭＳ Ｐゴシック" charset="0"/>
              </a:defRPr>
            </a:lvl6pPr>
            <a:lvl7pPr defTabSz="5121275" fontAlgn="base">
              <a:spcBef>
                <a:spcPct val="0"/>
              </a:spcBef>
              <a:spcAft>
                <a:spcPct val="0"/>
              </a:spcAft>
              <a:defRPr>
                <a:solidFill>
                  <a:schemeClr val="tx1"/>
                </a:solidFill>
                <a:latin typeface="Arial" charset="0"/>
                <a:ea typeface="ＭＳ Ｐゴシック" charset="0"/>
              </a:defRPr>
            </a:lvl7pPr>
            <a:lvl8pPr defTabSz="5121275" fontAlgn="base">
              <a:spcBef>
                <a:spcPct val="0"/>
              </a:spcBef>
              <a:spcAft>
                <a:spcPct val="0"/>
              </a:spcAft>
              <a:defRPr>
                <a:solidFill>
                  <a:schemeClr val="tx1"/>
                </a:solidFill>
                <a:latin typeface="Arial" charset="0"/>
                <a:ea typeface="ＭＳ Ｐゴシック" charset="0"/>
              </a:defRPr>
            </a:lvl8pPr>
            <a:lvl9pPr defTabSz="5121275" fontAlgn="base">
              <a:spcBef>
                <a:spcPct val="0"/>
              </a:spcBef>
              <a:spcAft>
                <a:spcPct val="0"/>
              </a:spcAft>
              <a:defRPr>
                <a:solidFill>
                  <a:schemeClr val="tx1"/>
                </a:solidFill>
                <a:latin typeface="Arial" charset="0"/>
                <a:ea typeface="ＭＳ Ｐゴシック" charset="0"/>
              </a:defRPr>
            </a:lvl9pPr>
          </a:lstStyle>
          <a:p>
            <a:pPr algn="ctr" eaLnBrk="1" hangingPunct="1">
              <a:lnSpc>
                <a:spcPct val="95000"/>
              </a:lnSpc>
              <a:spcBef>
                <a:spcPts val="200"/>
              </a:spcBef>
            </a:pPr>
            <a:r>
              <a:rPr lang="en-US" sz="3200" b="1" dirty="0" smtClean="0">
                <a:latin typeface="Times New Roman"/>
                <a:cs typeface="Times New Roman"/>
              </a:rPr>
              <a:t>Hurricane Ingrid</a:t>
            </a:r>
            <a:endParaRPr lang="en-US" sz="3200" b="1" dirty="0">
              <a:latin typeface="Times New Roman"/>
              <a:cs typeface="Times New Roman"/>
            </a:endParaRPr>
          </a:p>
        </p:txBody>
      </p:sp>
      <p:sp>
        <p:nvSpPr>
          <p:cNvPr id="10" name="TextBox 9"/>
          <p:cNvSpPr txBox="1"/>
          <p:nvPr/>
        </p:nvSpPr>
        <p:spPr>
          <a:xfrm>
            <a:off x="847552" y="436508"/>
            <a:ext cx="2846381" cy="369332"/>
          </a:xfrm>
          <a:prstGeom prst="rect">
            <a:avLst/>
          </a:prstGeom>
          <a:noFill/>
        </p:spPr>
        <p:txBody>
          <a:bodyPr wrap="square" rtlCol="0">
            <a:spAutoFit/>
          </a:bodyPr>
          <a:lstStyle/>
          <a:p>
            <a:r>
              <a:rPr lang="en-US" dirty="0" smtClean="0"/>
              <a:t>15 Sept 2013 1836-1900Z</a:t>
            </a:r>
            <a:endParaRPr lang="en-US" dirty="0"/>
          </a:p>
        </p:txBody>
      </p:sp>
      <p:sp>
        <p:nvSpPr>
          <p:cNvPr id="11" name="Text Box 10"/>
          <p:cNvSpPr txBox="1">
            <a:spLocks noChangeArrowheads="1"/>
          </p:cNvSpPr>
          <p:nvPr/>
        </p:nvSpPr>
        <p:spPr bwMode="auto">
          <a:xfrm>
            <a:off x="262080" y="3728344"/>
            <a:ext cx="4019496" cy="38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368" tIns="45684" rIns="91368" bIns="45684">
            <a:spAutoFit/>
          </a:bodyPr>
          <a:lstStyle>
            <a:lvl1pPr defTabSz="5121275">
              <a:defRPr>
                <a:solidFill>
                  <a:schemeClr val="tx1"/>
                </a:solidFill>
                <a:latin typeface="Arial" charset="0"/>
                <a:ea typeface="ＭＳ Ｐゴシック" charset="0"/>
              </a:defRPr>
            </a:lvl1pPr>
            <a:lvl2pPr defTabSz="5121275">
              <a:defRPr>
                <a:solidFill>
                  <a:schemeClr val="tx1"/>
                </a:solidFill>
                <a:latin typeface="Arial" charset="0"/>
                <a:ea typeface="ＭＳ Ｐゴシック" charset="0"/>
              </a:defRPr>
            </a:lvl2pPr>
            <a:lvl3pPr defTabSz="5121275">
              <a:defRPr>
                <a:solidFill>
                  <a:schemeClr val="tx1"/>
                </a:solidFill>
                <a:latin typeface="Arial" charset="0"/>
                <a:ea typeface="ＭＳ Ｐゴシック" charset="0"/>
              </a:defRPr>
            </a:lvl3pPr>
            <a:lvl4pPr defTabSz="5121275">
              <a:defRPr>
                <a:solidFill>
                  <a:schemeClr val="tx1"/>
                </a:solidFill>
                <a:latin typeface="Arial" charset="0"/>
                <a:ea typeface="ＭＳ Ｐゴシック" charset="0"/>
              </a:defRPr>
            </a:lvl4pPr>
            <a:lvl5pPr defTabSz="5121275">
              <a:defRPr>
                <a:solidFill>
                  <a:schemeClr val="tx1"/>
                </a:solidFill>
                <a:latin typeface="Arial" charset="0"/>
                <a:ea typeface="ＭＳ Ｐゴシック" charset="0"/>
              </a:defRPr>
            </a:lvl5pPr>
            <a:lvl6pPr defTabSz="5121275" fontAlgn="base">
              <a:spcBef>
                <a:spcPct val="0"/>
              </a:spcBef>
              <a:spcAft>
                <a:spcPct val="0"/>
              </a:spcAft>
              <a:defRPr>
                <a:solidFill>
                  <a:schemeClr val="tx1"/>
                </a:solidFill>
                <a:latin typeface="Arial" charset="0"/>
                <a:ea typeface="ＭＳ Ｐゴシック" charset="0"/>
              </a:defRPr>
            </a:lvl6pPr>
            <a:lvl7pPr defTabSz="5121275" fontAlgn="base">
              <a:spcBef>
                <a:spcPct val="0"/>
              </a:spcBef>
              <a:spcAft>
                <a:spcPct val="0"/>
              </a:spcAft>
              <a:defRPr>
                <a:solidFill>
                  <a:schemeClr val="tx1"/>
                </a:solidFill>
                <a:latin typeface="Arial" charset="0"/>
                <a:ea typeface="ＭＳ Ｐゴシック" charset="0"/>
              </a:defRPr>
            </a:lvl7pPr>
            <a:lvl8pPr defTabSz="5121275" fontAlgn="base">
              <a:spcBef>
                <a:spcPct val="0"/>
              </a:spcBef>
              <a:spcAft>
                <a:spcPct val="0"/>
              </a:spcAft>
              <a:defRPr>
                <a:solidFill>
                  <a:schemeClr val="tx1"/>
                </a:solidFill>
                <a:latin typeface="Arial" charset="0"/>
                <a:ea typeface="ＭＳ Ｐゴシック" charset="0"/>
              </a:defRPr>
            </a:lvl8pPr>
            <a:lvl9pPr defTabSz="5121275" fontAlgn="base">
              <a:spcBef>
                <a:spcPct val="0"/>
              </a:spcBef>
              <a:spcAft>
                <a:spcPct val="0"/>
              </a:spcAft>
              <a:defRPr>
                <a:solidFill>
                  <a:schemeClr val="tx1"/>
                </a:solidFill>
                <a:latin typeface="Arial" charset="0"/>
                <a:ea typeface="ＭＳ Ｐゴシック" charset="0"/>
              </a:defRPr>
            </a:lvl9pPr>
          </a:lstStyle>
          <a:p>
            <a:pPr algn="ctr" eaLnBrk="1" hangingPunct="1">
              <a:lnSpc>
                <a:spcPct val="95000"/>
              </a:lnSpc>
              <a:spcBef>
                <a:spcPts val="200"/>
              </a:spcBef>
            </a:pPr>
            <a:r>
              <a:rPr lang="en-US" sz="2000" b="1" dirty="0" smtClean="0">
                <a:latin typeface="Times New Roman"/>
                <a:cs typeface="Times New Roman"/>
              </a:rPr>
              <a:t>Reflectivity (</a:t>
            </a:r>
            <a:r>
              <a:rPr lang="en-US" sz="2000" b="1" dirty="0" err="1" smtClean="0">
                <a:latin typeface="Times New Roman"/>
                <a:cs typeface="Times New Roman"/>
              </a:rPr>
              <a:t>Ka</a:t>
            </a:r>
            <a:r>
              <a:rPr lang="en-US" sz="2000" b="1" dirty="0" smtClean="0">
                <a:latin typeface="Times New Roman"/>
                <a:cs typeface="Times New Roman"/>
              </a:rPr>
              <a:t> band, outer beam)</a:t>
            </a:r>
            <a:endParaRPr lang="en-US" sz="2000" b="1" dirty="0">
              <a:latin typeface="Times New Roman"/>
              <a:cs typeface="Times New Roman"/>
            </a:endParaRPr>
          </a:p>
        </p:txBody>
      </p:sp>
      <p:pic>
        <p:nvPicPr>
          <p:cNvPr id="27" name="Picture 26" descr="F11_v3.png"/>
          <p:cNvPicPr>
            <a:picLocks noChangeAspect="1"/>
          </p:cNvPicPr>
          <p:nvPr/>
        </p:nvPicPr>
        <p:blipFill rotWithShape="1">
          <a:blip r:embed="rId2">
            <a:extLst>
              <a:ext uri="{28A0092B-C50C-407E-A947-70E740481C1C}">
                <a14:useLocalDpi xmlns:a14="http://schemas.microsoft.com/office/drawing/2010/main" val="0"/>
              </a:ext>
            </a:extLst>
          </a:blip>
          <a:srcRect l="94716"/>
          <a:stretch/>
        </p:blipFill>
        <p:spPr>
          <a:xfrm>
            <a:off x="8692059" y="-894"/>
            <a:ext cx="451941" cy="6916913"/>
          </a:xfrm>
          <a:prstGeom prst="rect">
            <a:avLst/>
          </a:prstGeom>
        </p:spPr>
      </p:pic>
      <p:pic>
        <p:nvPicPr>
          <p:cNvPr id="28" name="Picture 27" descr="F11_v3.png"/>
          <p:cNvPicPr>
            <a:picLocks noChangeAspect="1"/>
          </p:cNvPicPr>
          <p:nvPr/>
        </p:nvPicPr>
        <p:blipFill rotWithShape="1">
          <a:blip r:embed="rId2">
            <a:extLst>
              <a:ext uri="{28A0092B-C50C-407E-A947-70E740481C1C}">
                <a14:useLocalDpi xmlns:a14="http://schemas.microsoft.com/office/drawing/2010/main" val="0"/>
              </a:ext>
            </a:extLst>
          </a:blip>
          <a:srcRect t="5176" r="51121"/>
          <a:stretch/>
        </p:blipFill>
        <p:spPr>
          <a:xfrm>
            <a:off x="4511116" y="355906"/>
            <a:ext cx="4180943" cy="6558956"/>
          </a:xfrm>
          <a:prstGeom prst="rect">
            <a:avLst/>
          </a:prstGeom>
        </p:spPr>
      </p:pic>
      <p:pic>
        <p:nvPicPr>
          <p:cNvPr id="29" name="Picture 28" descr="F06_v3.png"/>
          <p:cNvPicPr>
            <a:picLocks noChangeAspect="1"/>
          </p:cNvPicPr>
          <p:nvPr/>
        </p:nvPicPr>
        <p:blipFill rotWithShape="1">
          <a:blip r:embed="rId3">
            <a:extLst>
              <a:ext uri="{28A0092B-C50C-407E-A947-70E740481C1C}">
                <a14:useLocalDpi xmlns:a14="http://schemas.microsoft.com/office/drawing/2010/main" val="0"/>
              </a:ext>
            </a:extLst>
          </a:blip>
          <a:srcRect l="12791" t="49307" r="8511"/>
          <a:stretch/>
        </p:blipFill>
        <p:spPr>
          <a:xfrm>
            <a:off x="37912" y="4228073"/>
            <a:ext cx="4710616" cy="2409449"/>
          </a:xfrm>
          <a:prstGeom prst="rect">
            <a:avLst/>
          </a:prstGeom>
        </p:spPr>
      </p:pic>
      <p:pic>
        <p:nvPicPr>
          <p:cNvPr id="30" name="Picture 29" descr="F06_v3.png"/>
          <p:cNvPicPr>
            <a:picLocks noChangeAspect="1"/>
          </p:cNvPicPr>
          <p:nvPr/>
        </p:nvPicPr>
        <p:blipFill rotWithShape="1">
          <a:blip r:embed="rId3">
            <a:extLst>
              <a:ext uri="{28A0092B-C50C-407E-A947-70E740481C1C}">
                <a14:useLocalDpi xmlns:a14="http://schemas.microsoft.com/office/drawing/2010/main" val="0"/>
              </a:ext>
            </a:extLst>
          </a:blip>
          <a:srcRect l="3173" t="1951" r="52952" b="53754"/>
          <a:stretch/>
        </p:blipFill>
        <p:spPr>
          <a:xfrm>
            <a:off x="670139" y="788052"/>
            <a:ext cx="3250990" cy="2606254"/>
          </a:xfrm>
          <a:prstGeom prst="rect">
            <a:avLst/>
          </a:prstGeom>
        </p:spPr>
      </p:pic>
      <p:sp>
        <p:nvSpPr>
          <p:cNvPr id="21" name="Text Box 10"/>
          <p:cNvSpPr txBox="1">
            <a:spLocks noChangeArrowheads="1"/>
          </p:cNvSpPr>
          <p:nvPr/>
        </p:nvSpPr>
        <p:spPr bwMode="auto">
          <a:xfrm>
            <a:off x="4890702" y="410028"/>
            <a:ext cx="1677624" cy="298727"/>
          </a:xfrm>
          <a:prstGeom prst="rect">
            <a:avLst/>
          </a:prstGeom>
          <a:solidFill>
            <a:schemeClr val="bg1"/>
          </a:solidFill>
          <a:ln>
            <a:noFill/>
          </a:ln>
          <a:effectLst/>
          <a:extLst/>
        </p:spPr>
        <p:txBody>
          <a:bodyPr wrap="square" lIns="91368" tIns="45684" rIns="91368" bIns="45684">
            <a:spAutoFit/>
          </a:bodyPr>
          <a:lstStyle>
            <a:lvl1pPr defTabSz="5121275">
              <a:defRPr>
                <a:solidFill>
                  <a:schemeClr val="tx1"/>
                </a:solidFill>
                <a:latin typeface="Arial" charset="0"/>
                <a:ea typeface="ＭＳ Ｐゴシック" charset="0"/>
              </a:defRPr>
            </a:lvl1pPr>
            <a:lvl2pPr defTabSz="5121275">
              <a:defRPr>
                <a:solidFill>
                  <a:schemeClr val="tx1"/>
                </a:solidFill>
                <a:latin typeface="Arial" charset="0"/>
                <a:ea typeface="ＭＳ Ｐゴシック" charset="0"/>
              </a:defRPr>
            </a:lvl2pPr>
            <a:lvl3pPr defTabSz="5121275">
              <a:defRPr>
                <a:solidFill>
                  <a:schemeClr val="tx1"/>
                </a:solidFill>
                <a:latin typeface="Arial" charset="0"/>
                <a:ea typeface="ＭＳ Ｐゴシック" charset="0"/>
              </a:defRPr>
            </a:lvl3pPr>
            <a:lvl4pPr defTabSz="5121275">
              <a:defRPr>
                <a:solidFill>
                  <a:schemeClr val="tx1"/>
                </a:solidFill>
                <a:latin typeface="Arial" charset="0"/>
                <a:ea typeface="ＭＳ Ｐゴシック" charset="0"/>
              </a:defRPr>
            </a:lvl4pPr>
            <a:lvl5pPr defTabSz="5121275">
              <a:defRPr>
                <a:solidFill>
                  <a:schemeClr val="tx1"/>
                </a:solidFill>
                <a:latin typeface="Arial" charset="0"/>
                <a:ea typeface="ＭＳ Ｐゴシック" charset="0"/>
              </a:defRPr>
            </a:lvl5pPr>
            <a:lvl6pPr defTabSz="5121275" fontAlgn="base">
              <a:spcBef>
                <a:spcPct val="0"/>
              </a:spcBef>
              <a:spcAft>
                <a:spcPct val="0"/>
              </a:spcAft>
              <a:defRPr>
                <a:solidFill>
                  <a:schemeClr val="tx1"/>
                </a:solidFill>
                <a:latin typeface="Arial" charset="0"/>
                <a:ea typeface="ＭＳ Ｐゴシック" charset="0"/>
              </a:defRPr>
            </a:lvl6pPr>
            <a:lvl7pPr defTabSz="5121275" fontAlgn="base">
              <a:spcBef>
                <a:spcPct val="0"/>
              </a:spcBef>
              <a:spcAft>
                <a:spcPct val="0"/>
              </a:spcAft>
              <a:defRPr>
                <a:solidFill>
                  <a:schemeClr val="tx1"/>
                </a:solidFill>
                <a:latin typeface="Arial" charset="0"/>
                <a:ea typeface="ＭＳ Ｐゴシック" charset="0"/>
              </a:defRPr>
            </a:lvl7pPr>
            <a:lvl8pPr defTabSz="5121275" fontAlgn="base">
              <a:spcBef>
                <a:spcPct val="0"/>
              </a:spcBef>
              <a:spcAft>
                <a:spcPct val="0"/>
              </a:spcAft>
              <a:defRPr>
                <a:solidFill>
                  <a:schemeClr val="tx1"/>
                </a:solidFill>
                <a:latin typeface="Arial" charset="0"/>
                <a:ea typeface="ＭＳ Ｐゴシック" charset="0"/>
              </a:defRPr>
            </a:lvl8pPr>
            <a:lvl9pPr defTabSz="5121275" fontAlgn="base">
              <a:spcBef>
                <a:spcPct val="0"/>
              </a:spcBef>
              <a:spcAft>
                <a:spcPct val="0"/>
              </a:spcAft>
              <a:defRPr>
                <a:solidFill>
                  <a:schemeClr val="tx1"/>
                </a:solidFill>
                <a:latin typeface="Arial" charset="0"/>
                <a:ea typeface="ＭＳ Ｐゴシック" charset="0"/>
              </a:defRPr>
            </a:lvl9pPr>
          </a:lstStyle>
          <a:p>
            <a:pPr algn="ctr" eaLnBrk="1" hangingPunct="1">
              <a:lnSpc>
                <a:spcPct val="95000"/>
              </a:lnSpc>
              <a:spcBef>
                <a:spcPts val="200"/>
              </a:spcBef>
            </a:pPr>
            <a:r>
              <a:rPr lang="en-US" sz="1400" dirty="0" smtClean="0">
                <a:latin typeface="Times New Roman"/>
                <a:cs typeface="Times New Roman"/>
              </a:rPr>
              <a:t>Cross-track velocity</a:t>
            </a:r>
            <a:endParaRPr lang="en-US" sz="1400" dirty="0">
              <a:latin typeface="Times New Roman"/>
              <a:cs typeface="Times New Roman"/>
            </a:endParaRPr>
          </a:p>
        </p:txBody>
      </p:sp>
      <p:sp>
        <p:nvSpPr>
          <p:cNvPr id="31" name="Text Box 10"/>
          <p:cNvSpPr txBox="1">
            <a:spLocks noChangeArrowheads="1"/>
          </p:cNvSpPr>
          <p:nvPr/>
        </p:nvSpPr>
        <p:spPr bwMode="auto">
          <a:xfrm>
            <a:off x="4890702" y="4618706"/>
            <a:ext cx="1677624" cy="298727"/>
          </a:xfrm>
          <a:prstGeom prst="rect">
            <a:avLst/>
          </a:prstGeom>
          <a:solidFill>
            <a:schemeClr val="bg1"/>
          </a:solidFill>
          <a:ln>
            <a:noFill/>
          </a:ln>
          <a:effectLst/>
          <a:extLst/>
        </p:spPr>
        <p:txBody>
          <a:bodyPr wrap="square" lIns="91368" tIns="45684" rIns="91368" bIns="45684">
            <a:spAutoFit/>
          </a:bodyPr>
          <a:lstStyle>
            <a:lvl1pPr defTabSz="5121275">
              <a:defRPr>
                <a:solidFill>
                  <a:schemeClr val="tx1"/>
                </a:solidFill>
                <a:latin typeface="Arial" charset="0"/>
                <a:ea typeface="ＭＳ Ｐゴシック" charset="0"/>
              </a:defRPr>
            </a:lvl1pPr>
            <a:lvl2pPr defTabSz="5121275">
              <a:defRPr>
                <a:solidFill>
                  <a:schemeClr val="tx1"/>
                </a:solidFill>
                <a:latin typeface="Arial" charset="0"/>
                <a:ea typeface="ＭＳ Ｐゴシック" charset="0"/>
              </a:defRPr>
            </a:lvl2pPr>
            <a:lvl3pPr defTabSz="5121275">
              <a:defRPr>
                <a:solidFill>
                  <a:schemeClr val="tx1"/>
                </a:solidFill>
                <a:latin typeface="Arial" charset="0"/>
                <a:ea typeface="ＭＳ Ｐゴシック" charset="0"/>
              </a:defRPr>
            </a:lvl3pPr>
            <a:lvl4pPr defTabSz="5121275">
              <a:defRPr>
                <a:solidFill>
                  <a:schemeClr val="tx1"/>
                </a:solidFill>
                <a:latin typeface="Arial" charset="0"/>
                <a:ea typeface="ＭＳ Ｐゴシック" charset="0"/>
              </a:defRPr>
            </a:lvl4pPr>
            <a:lvl5pPr defTabSz="5121275">
              <a:defRPr>
                <a:solidFill>
                  <a:schemeClr val="tx1"/>
                </a:solidFill>
                <a:latin typeface="Arial" charset="0"/>
                <a:ea typeface="ＭＳ Ｐゴシック" charset="0"/>
              </a:defRPr>
            </a:lvl5pPr>
            <a:lvl6pPr defTabSz="5121275" fontAlgn="base">
              <a:spcBef>
                <a:spcPct val="0"/>
              </a:spcBef>
              <a:spcAft>
                <a:spcPct val="0"/>
              </a:spcAft>
              <a:defRPr>
                <a:solidFill>
                  <a:schemeClr val="tx1"/>
                </a:solidFill>
                <a:latin typeface="Arial" charset="0"/>
                <a:ea typeface="ＭＳ Ｐゴシック" charset="0"/>
              </a:defRPr>
            </a:lvl6pPr>
            <a:lvl7pPr defTabSz="5121275" fontAlgn="base">
              <a:spcBef>
                <a:spcPct val="0"/>
              </a:spcBef>
              <a:spcAft>
                <a:spcPct val="0"/>
              </a:spcAft>
              <a:defRPr>
                <a:solidFill>
                  <a:schemeClr val="tx1"/>
                </a:solidFill>
                <a:latin typeface="Arial" charset="0"/>
                <a:ea typeface="ＭＳ Ｐゴシック" charset="0"/>
              </a:defRPr>
            </a:lvl7pPr>
            <a:lvl8pPr defTabSz="5121275" fontAlgn="base">
              <a:spcBef>
                <a:spcPct val="0"/>
              </a:spcBef>
              <a:spcAft>
                <a:spcPct val="0"/>
              </a:spcAft>
              <a:defRPr>
                <a:solidFill>
                  <a:schemeClr val="tx1"/>
                </a:solidFill>
                <a:latin typeface="Arial" charset="0"/>
                <a:ea typeface="ＭＳ Ｐゴシック" charset="0"/>
              </a:defRPr>
            </a:lvl8pPr>
            <a:lvl9pPr defTabSz="5121275" fontAlgn="base">
              <a:spcBef>
                <a:spcPct val="0"/>
              </a:spcBef>
              <a:spcAft>
                <a:spcPct val="0"/>
              </a:spcAft>
              <a:defRPr>
                <a:solidFill>
                  <a:schemeClr val="tx1"/>
                </a:solidFill>
                <a:latin typeface="Arial" charset="0"/>
                <a:ea typeface="ＭＳ Ｐゴシック" charset="0"/>
              </a:defRPr>
            </a:lvl9pPr>
          </a:lstStyle>
          <a:p>
            <a:pPr algn="ctr" eaLnBrk="1" hangingPunct="1">
              <a:lnSpc>
                <a:spcPct val="95000"/>
              </a:lnSpc>
              <a:spcBef>
                <a:spcPts val="200"/>
              </a:spcBef>
            </a:pPr>
            <a:r>
              <a:rPr lang="en-US" sz="1400" dirty="0" smtClean="0">
                <a:latin typeface="Times New Roman"/>
                <a:cs typeface="Times New Roman"/>
              </a:rPr>
              <a:t>Vertical velocity</a:t>
            </a:r>
            <a:endParaRPr lang="en-US" sz="1400" dirty="0">
              <a:latin typeface="Times New Roman"/>
              <a:cs typeface="Times New Roman"/>
            </a:endParaRPr>
          </a:p>
        </p:txBody>
      </p:sp>
      <p:sp>
        <p:nvSpPr>
          <p:cNvPr id="33" name="Text Box 10"/>
          <p:cNvSpPr txBox="1">
            <a:spLocks noChangeArrowheads="1"/>
          </p:cNvSpPr>
          <p:nvPr/>
        </p:nvSpPr>
        <p:spPr bwMode="auto">
          <a:xfrm>
            <a:off x="4890702" y="2496558"/>
            <a:ext cx="1677624" cy="298727"/>
          </a:xfrm>
          <a:prstGeom prst="rect">
            <a:avLst/>
          </a:prstGeom>
          <a:solidFill>
            <a:schemeClr val="bg1"/>
          </a:solidFill>
          <a:ln>
            <a:noFill/>
          </a:ln>
          <a:effectLst/>
          <a:extLst/>
        </p:spPr>
        <p:txBody>
          <a:bodyPr wrap="square" lIns="91368" tIns="45684" rIns="91368" bIns="45684">
            <a:spAutoFit/>
          </a:bodyPr>
          <a:lstStyle>
            <a:lvl1pPr defTabSz="5121275">
              <a:defRPr>
                <a:solidFill>
                  <a:schemeClr val="tx1"/>
                </a:solidFill>
                <a:latin typeface="Arial" charset="0"/>
                <a:ea typeface="ＭＳ Ｐゴシック" charset="0"/>
              </a:defRPr>
            </a:lvl1pPr>
            <a:lvl2pPr defTabSz="5121275">
              <a:defRPr>
                <a:solidFill>
                  <a:schemeClr val="tx1"/>
                </a:solidFill>
                <a:latin typeface="Arial" charset="0"/>
                <a:ea typeface="ＭＳ Ｐゴシック" charset="0"/>
              </a:defRPr>
            </a:lvl2pPr>
            <a:lvl3pPr defTabSz="5121275">
              <a:defRPr>
                <a:solidFill>
                  <a:schemeClr val="tx1"/>
                </a:solidFill>
                <a:latin typeface="Arial" charset="0"/>
                <a:ea typeface="ＭＳ Ｐゴシック" charset="0"/>
              </a:defRPr>
            </a:lvl3pPr>
            <a:lvl4pPr defTabSz="5121275">
              <a:defRPr>
                <a:solidFill>
                  <a:schemeClr val="tx1"/>
                </a:solidFill>
                <a:latin typeface="Arial" charset="0"/>
                <a:ea typeface="ＭＳ Ｐゴシック" charset="0"/>
              </a:defRPr>
            </a:lvl4pPr>
            <a:lvl5pPr defTabSz="5121275">
              <a:defRPr>
                <a:solidFill>
                  <a:schemeClr val="tx1"/>
                </a:solidFill>
                <a:latin typeface="Arial" charset="0"/>
                <a:ea typeface="ＭＳ Ｐゴシック" charset="0"/>
              </a:defRPr>
            </a:lvl5pPr>
            <a:lvl6pPr defTabSz="5121275" fontAlgn="base">
              <a:spcBef>
                <a:spcPct val="0"/>
              </a:spcBef>
              <a:spcAft>
                <a:spcPct val="0"/>
              </a:spcAft>
              <a:defRPr>
                <a:solidFill>
                  <a:schemeClr val="tx1"/>
                </a:solidFill>
                <a:latin typeface="Arial" charset="0"/>
                <a:ea typeface="ＭＳ Ｐゴシック" charset="0"/>
              </a:defRPr>
            </a:lvl6pPr>
            <a:lvl7pPr defTabSz="5121275" fontAlgn="base">
              <a:spcBef>
                <a:spcPct val="0"/>
              </a:spcBef>
              <a:spcAft>
                <a:spcPct val="0"/>
              </a:spcAft>
              <a:defRPr>
                <a:solidFill>
                  <a:schemeClr val="tx1"/>
                </a:solidFill>
                <a:latin typeface="Arial" charset="0"/>
                <a:ea typeface="ＭＳ Ｐゴシック" charset="0"/>
              </a:defRPr>
            </a:lvl7pPr>
            <a:lvl8pPr defTabSz="5121275" fontAlgn="base">
              <a:spcBef>
                <a:spcPct val="0"/>
              </a:spcBef>
              <a:spcAft>
                <a:spcPct val="0"/>
              </a:spcAft>
              <a:defRPr>
                <a:solidFill>
                  <a:schemeClr val="tx1"/>
                </a:solidFill>
                <a:latin typeface="Arial" charset="0"/>
                <a:ea typeface="ＭＳ Ｐゴシック" charset="0"/>
              </a:defRPr>
            </a:lvl8pPr>
            <a:lvl9pPr defTabSz="5121275" fontAlgn="base">
              <a:spcBef>
                <a:spcPct val="0"/>
              </a:spcBef>
              <a:spcAft>
                <a:spcPct val="0"/>
              </a:spcAft>
              <a:defRPr>
                <a:solidFill>
                  <a:schemeClr val="tx1"/>
                </a:solidFill>
                <a:latin typeface="Arial" charset="0"/>
                <a:ea typeface="ＭＳ Ｐゴシック" charset="0"/>
              </a:defRPr>
            </a:lvl9pPr>
          </a:lstStyle>
          <a:p>
            <a:pPr algn="ctr" eaLnBrk="1" hangingPunct="1">
              <a:lnSpc>
                <a:spcPct val="95000"/>
              </a:lnSpc>
              <a:spcBef>
                <a:spcPts val="200"/>
              </a:spcBef>
            </a:pPr>
            <a:r>
              <a:rPr lang="en-US" sz="1400" dirty="0" smtClean="0">
                <a:latin typeface="Times New Roman"/>
                <a:cs typeface="Times New Roman"/>
              </a:rPr>
              <a:t>Along-track velocity</a:t>
            </a:r>
            <a:endParaRPr lang="en-US" sz="1400" dirty="0">
              <a:latin typeface="Times New Roman"/>
              <a:cs typeface="Times New Roman"/>
            </a:endParaRPr>
          </a:p>
        </p:txBody>
      </p:sp>
      <p:sp>
        <p:nvSpPr>
          <p:cNvPr id="3" name="TextBox 2"/>
          <p:cNvSpPr txBox="1"/>
          <p:nvPr/>
        </p:nvSpPr>
        <p:spPr>
          <a:xfrm>
            <a:off x="5504520" y="21742"/>
            <a:ext cx="2798301" cy="461665"/>
          </a:xfrm>
          <a:prstGeom prst="rect">
            <a:avLst/>
          </a:prstGeom>
          <a:noFill/>
        </p:spPr>
        <p:txBody>
          <a:bodyPr wrap="square" rtlCol="0">
            <a:spAutoFit/>
          </a:bodyPr>
          <a:lstStyle/>
          <a:p>
            <a:pPr algn="ctr"/>
            <a:r>
              <a:rPr lang="en-US" sz="2400" dirty="0" smtClean="0"/>
              <a:t>Coplane analysis</a:t>
            </a:r>
            <a:endParaRPr lang="en-US" sz="2400" dirty="0"/>
          </a:p>
        </p:txBody>
      </p:sp>
    </p:spTree>
    <p:extLst>
      <p:ext uri="{BB962C8B-B14F-4D97-AF65-F5344CB8AC3E}">
        <p14:creationId xmlns:p14="http://schemas.microsoft.com/office/powerpoint/2010/main" val="313836727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919" y="-205687"/>
            <a:ext cx="9009630" cy="834640"/>
          </a:xfrm>
        </p:spPr>
        <p:txBody>
          <a:bodyPr>
            <a:normAutofit/>
          </a:bodyPr>
          <a:lstStyle/>
          <a:p>
            <a:r>
              <a:rPr lang="en-US" sz="2800" b="1" u="sng" dirty="0" smtClean="0">
                <a:latin typeface="Comic Sans MS"/>
                <a:cs typeface="Comic Sans MS"/>
              </a:rPr>
              <a:t>HIWRAP Analysis of Hurricane Ingrid (2013)</a:t>
            </a:r>
            <a:endParaRPr lang="en-US" sz="2800" b="1" u="sng" dirty="0">
              <a:latin typeface="Comic Sans MS"/>
              <a:cs typeface="Comic Sans MS"/>
            </a:endParaRPr>
          </a:p>
        </p:txBody>
      </p:sp>
      <p:sp>
        <p:nvSpPr>
          <p:cNvPr id="3" name="Subtitle 2"/>
          <p:cNvSpPr>
            <a:spLocks noGrp="1"/>
          </p:cNvSpPr>
          <p:nvPr>
            <p:ph type="subTitle" idx="1"/>
          </p:nvPr>
        </p:nvSpPr>
        <p:spPr>
          <a:xfrm>
            <a:off x="89103" y="5716459"/>
            <a:ext cx="4759932" cy="968568"/>
          </a:xfrm>
        </p:spPr>
        <p:txBody>
          <a:bodyPr>
            <a:noAutofit/>
          </a:bodyPr>
          <a:lstStyle/>
          <a:p>
            <a:pPr marL="457200" indent="-457200" algn="l">
              <a:buFont typeface="Wingdings" charset="2"/>
              <a:buChar char="Ø"/>
            </a:pPr>
            <a:r>
              <a:rPr lang="en-US" sz="1600" dirty="0" smtClean="0">
                <a:solidFill>
                  <a:schemeClr val="tx1"/>
                </a:solidFill>
                <a:latin typeface="Comic Sans MS"/>
                <a:cs typeface="Comic Sans MS"/>
              </a:rPr>
              <a:t>Wind maxima and convergence assoc. with weak convective tower.</a:t>
            </a:r>
          </a:p>
          <a:p>
            <a:pPr marL="457200" indent="-457200" algn="l">
              <a:buFont typeface="Wingdings" charset="2"/>
              <a:buChar char="Ø"/>
            </a:pPr>
            <a:r>
              <a:rPr lang="en-US" sz="1600" b="1" dirty="0" smtClean="0">
                <a:solidFill>
                  <a:schemeClr val="tx1"/>
                </a:solidFill>
                <a:latin typeface="Comic Sans MS"/>
                <a:cs typeface="Comic Sans MS"/>
              </a:rPr>
              <a:t>3D-VAR </a:t>
            </a:r>
            <a:r>
              <a:rPr lang="en-US" sz="1600" dirty="0" smtClean="0">
                <a:solidFill>
                  <a:schemeClr val="tx1"/>
                </a:solidFill>
                <a:latin typeface="Comic Sans MS"/>
                <a:cs typeface="Comic Sans MS"/>
              </a:rPr>
              <a:t>from Steve </a:t>
            </a:r>
            <a:r>
              <a:rPr lang="en-US" sz="1600" dirty="0" err="1" smtClean="0">
                <a:solidFill>
                  <a:schemeClr val="tx1"/>
                </a:solidFill>
                <a:latin typeface="Comic Sans MS"/>
                <a:cs typeface="Comic Sans MS"/>
              </a:rPr>
              <a:t>Guimond</a:t>
            </a:r>
            <a:r>
              <a:rPr lang="en-US" sz="1600" dirty="0" smtClean="0">
                <a:solidFill>
                  <a:schemeClr val="tx1"/>
                </a:solidFill>
                <a:latin typeface="Comic Sans MS"/>
                <a:cs typeface="Comic Sans MS"/>
              </a:rPr>
              <a:t>/ESSIC.</a:t>
            </a:r>
          </a:p>
        </p:txBody>
      </p:sp>
      <p:pic>
        <p:nvPicPr>
          <p:cNvPr id="4" name="Picture 3" descr="index.jpg"/>
          <p:cNvPicPr>
            <a:picLocks noChangeAspect="1"/>
          </p:cNvPicPr>
          <p:nvPr/>
        </p:nvPicPr>
        <p:blipFill rotWithShape="1">
          <a:blip r:embed="rId2">
            <a:extLst>
              <a:ext uri="{28A0092B-C50C-407E-A947-70E740481C1C}">
                <a14:useLocalDpi xmlns:a14="http://schemas.microsoft.com/office/drawing/2010/main" val="0"/>
              </a:ext>
            </a:extLst>
          </a:blip>
          <a:srcRect l="8102" t="13747" r="8451" b="14086"/>
          <a:stretch/>
        </p:blipFill>
        <p:spPr>
          <a:xfrm>
            <a:off x="0" y="0"/>
            <a:ext cx="941832" cy="960120"/>
          </a:xfrm>
          <a:prstGeom prst="rect">
            <a:avLst/>
          </a:prstGeom>
        </p:spPr>
      </p:pic>
      <p:grpSp>
        <p:nvGrpSpPr>
          <p:cNvPr id="5" name="Group 4"/>
          <p:cNvGrpSpPr>
            <a:grpSpLocks noChangeAspect="1"/>
          </p:cNvGrpSpPr>
          <p:nvPr/>
        </p:nvGrpSpPr>
        <p:grpSpPr>
          <a:xfrm>
            <a:off x="859344" y="910623"/>
            <a:ext cx="3467100" cy="2971800"/>
            <a:chOff x="36042600" y="19659600"/>
            <a:chExt cx="6400800" cy="5486400"/>
          </a:xfrm>
        </p:grpSpPr>
        <p:grpSp>
          <p:nvGrpSpPr>
            <p:cNvPr id="6" name="Group 5"/>
            <p:cNvGrpSpPr/>
            <p:nvPr/>
          </p:nvGrpSpPr>
          <p:grpSpPr>
            <a:xfrm>
              <a:off x="36042600" y="19659600"/>
              <a:ext cx="5486400" cy="5486400"/>
              <a:chOff x="36576000" y="19659600"/>
              <a:chExt cx="5486400" cy="5486400"/>
            </a:xfrm>
          </p:grpSpPr>
          <p:pic>
            <p:nvPicPr>
              <p:cNvPr id="9" name="Picture 8" descr="20130915.1955.goes13.x.ir1km.10LINGRID.65kts-990mb-226N-961W.95p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0" y="19659600"/>
                <a:ext cx="5486400" cy="5486400"/>
              </a:xfrm>
              <a:prstGeom prst="rect">
                <a:avLst/>
              </a:prstGeom>
            </p:spPr>
          </p:pic>
          <p:cxnSp>
            <p:nvCxnSpPr>
              <p:cNvPr id="10" name="Straight Connector 9"/>
              <p:cNvCxnSpPr/>
              <p:nvPr/>
            </p:nvCxnSpPr>
            <p:spPr bwMode="auto">
              <a:xfrm flipH="1">
                <a:off x="39547800" y="22174200"/>
                <a:ext cx="152400" cy="5334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39700200" y="22174200"/>
                <a:ext cx="228600" cy="2286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9547800" y="22707600"/>
                <a:ext cx="381000" cy="762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flipV="1">
                <a:off x="39928800" y="22402800"/>
                <a:ext cx="0" cy="38100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cxnSp>
          <p:nvCxnSpPr>
            <p:cNvPr id="7" name="Straight Arrow Connector 6"/>
            <p:cNvCxnSpPr/>
            <p:nvPr/>
          </p:nvCxnSpPr>
          <p:spPr bwMode="auto">
            <a:xfrm flipV="1">
              <a:off x="39395400" y="20269200"/>
              <a:ext cx="3048000" cy="21336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8" name="Straight Arrow Connector 7"/>
            <p:cNvCxnSpPr/>
            <p:nvPr/>
          </p:nvCxnSpPr>
          <p:spPr bwMode="auto">
            <a:xfrm>
              <a:off x="39395400" y="22783800"/>
              <a:ext cx="2895600" cy="16002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grpSp>
      <p:grpSp>
        <p:nvGrpSpPr>
          <p:cNvPr id="14" name="Group 13"/>
          <p:cNvGrpSpPr>
            <a:grpSpLocks noChangeAspect="1"/>
          </p:cNvGrpSpPr>
          <p:nvPr/>
        </p:nvGrpSpPr>
        <p:grpSpPr>
          <a:xfrm>
            <a:off x="4732196" y="885628"/>
            <a:ext cx="3504064" cy="2971800"/>
            <a:chOff x="42367200" y="19507200"/>
            <a:chExt cx="6858000" cy="5816278"/>
          </a:xfrm>
        </p:grpSpPr>
        <p:pic>
          <p:nvPicPr>
            <p:cNvPr id="15" name="Picture 14" descr="ingrid-composite-2km.pdf"/>
            <p:cNvPicPr>
              <a:picLocks noChangeAspect="1"/>
            </p:cNvPicPr>
            <p:nvPr/>
          </p:nvPicPr>
          <p:blipFill rotWithShape="1">
            <a:blip r:embed="rId4">
              <a:extLst>
                <a:ext uri="{28A0092B-C50C-407E-A947-70E740481C1C}">
                  <a14:useLocalDpi xmlns:a14="http://schemas.microsoft.com/office/drawing/2010/main" val="0"/>
                </a:ext>
              </a:extLst>
            </a:blip>
            <a:srcRect l="2353" t="20000" r="4706" b="19088"/>
            <a:stretch/>
          </p:blipFill>
          <p:spPr>
            <a:xfrm>
              <a:off x="42367200" y="19507200"/>
              <a:ext cx="6858000" cy="5816278"/>
            </a:xfrm>
            <a:prstGeom prst="rect">
              <a:avLst/>
            </a:prstGeom>
          </p:spPr>
        </p:pic>
        <p:sp>
          <p:nvSpPr>
            <p:cNvPr id="16" name="Left Arrow 15"/>
            <p:cNvSpPr/>
            <p:nvPr/>
          </p:nvSpPr>
          <p:spPr bwMode="auto">
            <a:xfrm rot="1600380">
              <a:off x="44805407" y="19959910"/>
              <a:ext cx="1143000" cy="609600"/>
            </a:xfrm>
            <a:prstGeom prst="leftArrow">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17" name="TextBox 16"/>
            <p:cNvSpPr txBox="1"/>
            <p:nvPr/>
          </p:nvSpPr>
          <p:spPr>
            <a:xfrm>
              <a:off x="45584508" y="19555884"/>
              <a:ext cx="1487675" cy="662603"/>
            </a:xfrm>
            <a:prstGeom prst="rect">
              <a:avLst/>
            </a:prstGeom>
            <a:noFill/>
          </p:spPr>
          <p:txBody>
            <a:bodyPr wrap="square" rtlCol="0">
              <a:spAutoFit/>
            </a:bodyPr>
            <a:lstStyle/>
            <a:p>
              <a:r>
                <a:rPr lang="en-US" sz="1600" dirty="0" smtClean="0">
                  <a:solidFill>
                    <a:srgbClr val="FF0000"/>
                  </a:solidFill>
                </a:rPr>
                <a:t>20 m/s</a:t>
              </a:r>
              <a:endParaRPr lang="en-US" sz="1600" dirty="0">
                <a:solidFill>
                  <a:srgbClr val="FF0000"/>
                </a:solidFill>
              </a:endParaRPr>
            </a:p>
          </p:txBody>
        </p:sp>
        <p:sp>
          <p:nvSpPr>
            <p:cNvPr id="18" name="Multiply 17"/>
            <p:cNvSpPr/>
            <p:nvPr/>
          </p:nvSpPr>
          <p:spPr bwMode="auto">
            <a:xfrm>
              <a:off x="43510200" y="21412200"/>
              <a:ext cx="685800" cy="609600"/>
            </a:xfrm>
            <a:prstGeom prst="mathMultiply">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19" name="Left Arrow 18"/>
            <p:cNvSpPr/>
            <p:nvPr/>
          </p:nvSpPr>
          <p:spPr bwMode="auto">
            <a:xfrm rot="4374797">
              <a:off x="44845764" y="21261205"/>
              <a:ext cx="1143000" cy="609600"/>
            </a:xfrm>
            <a:prstGeom prst="leftArrow">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20" name="TextBox 19"/>
            <p:cNvSpPr txBox="1"/>
            <p:nvPr/>
          </p:nvSpPr>
          <p:spPr>
            <a:xfrm>
              <a:off x="45559259" y="21528573"/>
              <a:ext cx="2194369" cy="662603"/>
            </a:xfrm>
            <a:prstGeom prst="rect">
              <a:avLst/>
            </a:prstGeom>
            <a:noFill/>
          </p:spPr>
          <p:txBody>
            <a:bodyPr wrap="square" rtlCol="0">
              <a:spAutoFit/>
            </a:bodyPr>
            <a:lstStyle/>
            <a:p>
              <a:r>
                <a:rPr lang="en-US" sz="1600" dirty="0" smtClean="0">
                  <a:solidFill>
                    <a:srgbClr val="FF0000"/>
                  </a:solidFill>
                </a:rPr>
                <a:t>25-30 m/s</a:t>
              </a:r>
              <a:endParaRPr lang="en-US" sz="1600" dirty="0">
                <a:solidFill>
                  <a:srgbClr val="FF0000"/>
                </a:solidFill>
              </a:endParaRPr>
            </a:p>
          </p:txBody>
        </p:sp>
        <p:sp>
          <p:nvSpPr>
            <p:cNvPr id="21" name="Left Arrow 20"/>
            <p:cNvSpPr/>
            <p:nvPr/>
          </p:nvSpPr>
          <p:spPr bwMode="auto">
            <a:xfrm rot="4682804">
              <a:off x="47551343" y="22466363"/>
              <a:ext cx="1143000" cy="609600"/>
            </a:xfrm>
            <a:prstGeom prst="leftArrow">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22" name="TextBox 21"/>
            <p:cNvSpPr txBox="1"/>
            <p:nvPr/>
          </p:nvSpPr>
          <p:spPr>
            <a:xfrm>
              <a:off x="46103712" y="22666066"/>
              <a:ext cx="2206866" cy="662603"/>
            </a:xfrm>
            <a:prstGeom prst="rect">
              <a:avLst/>
            </a:prstGeom>
            <a:noFill/>
          </p:spPr>
          <p:txBody>
            <a:bodyPr wrap="square" rtlCol="0">
              <a:spAutoFit/>
            </a:bodyPr>
            <a:lstStyle/>
            <a:p>
              <a:r>
                <a:rPr lang="en-US" sz="1600" dirty="0" smtClean="0">
                  <a:solidFill>
                    <a:srgbClr val="FF0000"/>
                  </a:solidFill>
                </a:rPr>
                <a:t>10-15 m/s</a:t>
              </a:r>
              <a:endParaRPr lang="en-US" sz="1600" dirty="0">
                <a:solidFill>
                  <a:srgbClr val="FF0000"/>
                </a:solidFill>
              </a:endParaRPr>
            </a:p>
          </p:txBody>
        </p:sp>
      </p:grpSp>
      <p:sp>
        <p:nvSpPr>
          <p:cNvPr id="24" name="TextBox 23"/>
          <p:cNvSpPr txBox="1"/>
          <p:nvPr/>
        </p:nvSpPr>
        <p:spPr>
          <a:xfrm>
            <a:off x="4680861" y="628953"/>
            <a:ext cx="3676952" cy="369332"/>
          </a:xfrm>
          <a:prstGeom prst="rect">
            <a:avLst/>
          </a:prstGeom>
          <a:noFill/>
        </p:spPr>
        <p:txBody>
          <a:bodyPr wrap="square" rtlCol="0">
            <a:spAutoFit/>
          </a:bodyPr>
          <a:lstStyle/>
          <a:p>
            <a:r>
              <a:rPr lang="en-US" dirty="0" smtClean="0"/>
              <a:t>Ku band reflectivity and wind vectors</a:t>
            </a:r>
            <a:endParaRPr lang="en-US" dirty="0"/>
          </a:p>
        </p:txBody>
      </p:sp>
      <p:grpSp>
        <p:nvGrpSpPr>
          <p:cNvPr id="25" name="Group 24"/>
          <p:cNvGrpSpPr>
            <a:grpSpLocks noChangeAspect="1"/>
          </p:cNvGrpSpPr>
          <p:nvPr/>
        </p:nvGrpSpPr>
        <p:grpSpPr>
          <a:xfrm>
            <a:off x="4783055" y="3929998"/>
            <a:ext cx="3459707" cy="2971800"/>
            <a:chOff x="43129200" y="26670000"/>
            <a:chExt cx="5769728" cy="4956048"/>
          </a:xfrm>
        </p:grpSpPr>
        <p:pic>
          <p:nvPicPr>
            <p:cNvPr id="26" name="Picture 25" descr="ingrid-composite-zoom-2km-ws.pdf"/>
            <p:cNvPicPr>
              <a:picLocks noChangeAspect="1"/>
            </p:cNvPicPr>
            <p:nvPr/>
          </p:nvPicPr>
          <p:blipFill rotWithShape="1">
            <a:blip r:embed="rId5">
              <a:extLst>
                <a:ext uri="{28A0092B-C50C-407E-A947-70E740481C1C}">
                  <a14:useLocalDpi xmlns:a14="http://schemas.microsoft.com/office/drawing/2010/main" val="0"/>
                </a:ext>
              </a:extLst>
            </a:blip>
            <a:srcRect l="3528" t="20001" r="4707" b="19089"/>
            <a:stretch/>
          </p:blipFill>
          <p:spPr>
            <a:xfrm>
              <a:off x="43129200" y="26670000"/>
              <a:ext cx="5769728" cy="4956048"/>
            </a:xfrm>
            <a:prstGeom prst="rect">
              <a:avLst/>
            </a:prstGeom>
          </p:spPr>
        </p:pic>
        <p:sp>
          <p:nvSpPr>
            <p:cNvPr id="27" name="Oval 26"/>
            <p:cNvSpPr/>
            <p:nvPr/>
          </p:nvSpPr>
          <p:spPr bwMode="auto">
            <a:xfrm>
              <a:off x="44196000" y="29641800"/>
              <a:ext cx="1524000" cy="15240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grpSp>
      <p:sp>
        <p:nvSpPr>
          <p:cNvPr id="28" name="TextBox 27"/>
          <p:cNvSpPr txBox="1"/>
          <p:nvPr/>
        </p:nvSpPr>
        <p:spPr>
          <a:xfrm>
            <a:off x="4710986" y="3685662"/>
            <a:ext cx="3816158" cy="369332"/>
          </a:xfrm>
          <a:prstGeom prst="rect">
            <a:avLst/>
          </a:prstGeom>
          <a:noFill/>
        </p:spPr>
        <p:txBody>
          <a:bodyPr wrap="square" rtlCol="0">
            <a:spAutoFit/>
          </a:bodyPr>
          <a:lstStyle/>
          <a:p>
            <a:pPr algn="ctr"/>
            <a:r>
              <a:rPr lang="en-US" dirty="0" smtClean="0"/>
              <a:t>Wind speed and wind vectors (zoom)</a:t>
            </a:r>
            <a:endParaRPr lang="en-US" dirty="0"/>
          </a:p>
        </p:txBody>
      </p:sp>
      <p:sp>
        <p:nvSpPr>
          <p:cNvPr id="29" name="TextBox 28"/>
          <p:cNvSpPr txBox="1"/>
          <p:nvPr/>
        </p:nvSpPr>
        <p:spPr>
          <a:xfrm>
            <a:off x="1438793" y="359622"/>
            <a:ext cx="7753578" cy="369332"/>
          </a:xfrm>
          <a:prstGeom prst="rect">
            <a:avLst/>
          </a:prstGeom>
          <a:noFill/>
        </p:spPr>
        <p:txBody>
          <a:bodyPr wrap="square" rtlCol="0">
            <a:spAutoFit/>
          </a:bodyPr>
          <a:lstStyle/>
          <a:p>
            <a:r>
              <a:rPr lang="en-US" dirty="0" smtClean="0"/>
              <a:t>Observations: Sept. 15 1836 – 2057 UTC. </a:t>
            </a:r>
            <a:r>
              <a:rPr lang="en-US" u="sng" dirty="0" smtClean="0">
                <a:solidFill>
                  <a:srgbClr val="FF0000"/>
                </a:solidFill>
              </a:rPr>
              <a:t>NOTE: Analyses are preliminary</a:t>
            </a:r>
            <a:r>
              <a:rPr lang="en-US" i="1" dirty="0" smtClean="0">
                <a:solidFill>
                  <a:srgbClr val="FF0000"/>
                </a:solidFill>
              </a:rPr>
              <a:t>. </a:t>
            </a:r>
            <a:endParaRPr lang="en-US" i="1" dirty="0">
              <a:solidFill>
                <a:srgbClr val="FF0000"/>
              </a:solidFill>
            </a:endParaRPr>
          </a:p>
        </p:txBody>
      </p:sp>
      <p:cxnSp>
        <p:nvCxnSpPr>
          <p:cNvPr id="32" name="Straight Arrow Connector 31"/>
          <p:cNvCxnSpPr/>
          <p:nvPr/>
        </p:nvCxnSpPr>
        <p:spPr>
          <a:xfrm>
            <a:off x="3556000" y="5889430"/>
            <a:ext cx="1865560" cy="20657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44" name="Picture 43" descr="ingrid_ka_nadir-15-2030-2058.pdf"/>
          <p:cNvPicPr>
            <a:picLocks noChangeAspect="1"/>
          </p:cNvPicPr>
          <p:nvPr/>
        </p:nvPicPr>
        <p:blipFill rotWithShape="1">
          <a:blip r:embed="rId6">
            <a:extLst>
              <a:ext uri="{28A0092B-C50C-407E-A947-70E740481C1C}">
                <a14:useLocalDpi xmlns:a14="http://schemas.microsoft.com/office/drawing/2010/main" val="0"/>
              </a:ext>
            </a:extLst>
          </a:blip>
          <a:srcRect l="12363" t="37336" r="12323" b="36002"/>
          <a:stretch/>
        </p:blipFill>
        <p:spPr>
          <a:xfrm>
            <a:off x="69375" y="4384499"/>
            <a:ext cx="4817101" cy="1317948"/>
          </a:xfrm>
          <a:prstGeom prst="rect">
            <a:avLst/>
          </a:prstGeom>
        </p:spPr>
      </p:pic>
      <p:sp>
        <p:nvSpPr>
          <p:cNvPr id="45" name="TextBox 44"/>
          <p:cNvSpPr txBox="1"/>
          <p:nvPr/>
        </p:nvSpPr>
        <p:spPr>
          <a:xfrm>
            <a:off x="1160608" y="4118558"/>
            <a:ext cx="2794535" cy="369332"/>
          </a:xfrm>
          <a:prstGeom prst="rect">
            <a:avLst/>
          </a:prstGeom>
          <a:noFill/>
        </p:spPr>
        <p:txBody>
          <a:bodyPr wrap="square" rtlCol="0">
            <a:spAutoFit/>
          </a:bodyPr>
          <a:lstStyle/>
          <a:p>
            <a:r>
              <a:rPr lang="en-US" dirty="0" err="1" smtClean="0"/>
              <a:t>Ka</a:t>
            </a:r>
            <a:r>
              <a:rPr lang="en-US" dirty="0" smtClean="0"/>
              <a:t> band reflectivity at nadir</a:t>
            </a:r>
            <a:endParaRPr lang="en-US" dirty="0"/>
          </a:p>
        </p:txBody>
      </p:sp>
      <p:cxnSp>
        <p:nvCxnSpPr>
          <p:cNvPr id="34" name="Straight Arrow Connector 33"/>
          <p:cNvCxnSpPr/>
          <p:nvPr/>
        </p:nvCxnSpPr>
        <p:spPr>
          <a:xfrm flipH="1" flipV="1">
            <a:off x="1729622" y="5116291"/>
            <a:ext cx="1826378" cy="773139"/>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4841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5-03-02 at 2.10.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901" y="811771"/>
            <a:ext cx="5115505" cy="3848860"/>
          </a:xfrm>
          <a:prstGeom prst="rect">
            <a:avLst/>
          </a:prstGeom>
        </p:spPr>
      </p:pic>
      <p:pic>
        <p:nvPicPr>
          <p:cNvPr id="14" name="Picture 13" descr="Screen Shot 2015-03-02 at 2.11.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086" y="2488364"/>
            <a:ext cx="5241368" cy="4033526"/>
          </a:xfrm>
          <a:prstGeom prst="rect">
            <a:avLst/>
          </a:prstGeom>
        </p:spPr>
      </p:pic>
      <p:sp>
        <p:nvSpPr>
          <p:cNvPr id="2" name="Title 1"/>
          <p:cNvSpPr>
            <a:spLocks noGrp="1"/>
          </p:cNvSpPr>
          <p:nvPr>
            <p:ph type="title"/>
          </p:nvPr>
        </p:nvSpPr>
        <p:spPr>
          <a:xfrm>
            <a:off x="301834" y="-85045"/>
            <a:ext cx="8229600" cy="1143000"/>
          </a:xfrm>
        </p:spPr>
        <p:txBody>
          <a:bodyPr>
            <a:normAutofit/>
          </a:bodyPr>
          <a:lstStyle/>
          <a:p>
            <a:r>
              <a:rPr lang="en-US" sz="3600" dirty="0" smtClean="0">
                <a:solidFill>
                  <a:srgbClr val="3366FF"/>
                </a:solidFill>
                <a:latin typeface="Comic Sans MS"/>
                <a:cs typeface="Comic Sans MS"/>
              </a:rPr>
              <a:t>Hurricane Gonzalo – 3 WB-57 Flights</a:t>
            </a:r>
            <a:endParaRPr lang="en-US" sz="3600" dirty="0">
              <a:solidFill>
                <a:srgbClr val="3366FF"/>
              </a:solidFill>
              <a:latin typeface="Comic Sans MS"/>
              <a:cs typeface="Comic Sans MS"/>
            </a:endParaRPr>
          </a:p>
        </p:txBody>
      </p:sp>
      <p:sp>
        <p:nvSpPr>
          <p:cNvPr id="5" name="TextBox 4"/>
          <p:cNvSpPr txBox="1"/>
          <p:nvPr/>
        </p:nvSpPr>
        <p:spPr>
          <a:xfrm>
            <a:off x="1284018" y="3272254"/>
            <a:ext cx="418654" cy="369332"/>
          </a:xfrm>
          <a:prstGeom prst="rect">
            <a:avLst/>
          </a:prstGeom>
          <a:noFill/>
        </p:spPr>
        <p:txBody>
          <a:bodyPr wrap="none" rtlCol="0">
            <a:spAutoFit/>
          </a:bodyPr>
          <a:lstStyle/>
          <a:p>
            <a:r>
              <a:rPr lang="en-US" dirty="0" smtClean="0"/>
              <a:t>15</a:t>
            </a:r>
            <a:endParaRPr lang="en-US" dirty="0"/>
          </a:p>
        </p:txBody>
      </p:sp>
      <p:sp>
        <p:nvSpPr>
          <p:cNvPr id="6" name="TextBox 5"/>
          <p:cNvSpPr txBox="1"/>
          <p:nvPr/>
        </p:nvSpPr>
        <p:spPr>
          <a:xfrm>
            <a:off x="1424093" y="2693080"/>
            <a:ext cx="418654" cy="369332"/>
          </a:xfrm>
          <a:prstGeom prst="rect">
            <a:avLst/>
          </a:prstGeom>
          <a:noFill/>
        </p:spPr>
        <p:txBody>
          <a:bodyPr wrap="none" rtlCol="0">
            <a:spAutoFit/>
          </a:bodyPr>
          <a:lstStyle/>
          <a:p>
            <a:r>
              <a:rPr lang="en-US" dirty="0" smtClean="0"/>
              <a:t>16</a:t>
            </a:r>
            <a:endParaRPr lang="en-US" dirty="0"/>
          </a:p>
        </p:txBody>
      </p:sp>
      <p:sp>
        <p:nvSpPr>
          <p:cNvPr id="7" name="TextBox 6"/>
          <p:cNvSpPr txBox="1"/>
          <p:nvPr/>
        </p:nvSpPr>
        <p:spPr>
          <a:xfrm>
            <a:off x="1579055" y="2488364"/>
            <a:ext cx="418654" cy="369332"/>
          </a:xfrm>
          <a:prstGeom prst="rect">
            <a:avLst/>
          </a:prstGeom>
          <a:noFill/>
        </p:spPr>
        <p:txBody>
          <a:bodyPr wrap="none" rtlCol="0">
            <a:spAutoFit/>
          </a:bodyPr>
          <a:lstStyle/>
          <a:p>
            <a:r>
              <a:rPr lang="en-US" dirty="0" smtClean="0"/>
              <a:t>17</a:t>
            </a:r>
            <a:endParaRPr lang="en-US" dirty="0"/>
          </a:p>
        </p:txBody>
      </p:sp>
      <p:cxnSp>
        <p:nvCxnSpPr>
          <p:cNvPr id="9" name="Straight Arrow Connector 8"/>
          <p:cNvCxnSpPr/>
          <p:nvPr/>
        </p:nvCxnSpPr>
        <p:spPr>
          <a:xfrm>
            <a:off x="1940216" y="2673030"/>
            <a:ext cx="308994" cy="16024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773960" y="2916486"/>
            <a:ext cx="308994" cy="16024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688715" y="3308889"/>
            <a:ext cx="308994" cy="14803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6240433" y="4954589"/>
            <a:ext cx="0" cy="25431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6628010" y="4954589"/>
            <a:ext cx="0" cy="25431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6909758" y="4954589"/>
            <a:ext cx="0" cy="25431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124712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26899</TotalTime>
  <Words>1149</Words>
  <Application>Microsoft Macintosh PowerPoint</Application>
  <PresentationFormat>On-screen Show (4:3)</PresentationFormat>
  <Paragraphs>129</Paragraphs>
  <Slides>16</Slides>
  <Notes>5</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HIWRAP Status and Future Plans</vt:lpstr>
      <vt:lpstr>High-Altitude Imaging Wind and Rain Airborne Profiler (HIWRAP)</vt:lpstr>
      <vt:lpstr>PowerPoint Presentation</vt:lpstr>
      <vt:lpstr>HIWRAP Hardware</vt:lpstr>
      <vt:lpstr>Processing Software Upgrades </vt:lpstr>
      <vt:lpstr>HIWRAP Atmospheric Wind Retrievals</vt:lpstr>
      <vt:lpstr>PowerPoint Presentation</vt:lpstr>
      <vt:lpstr>HIWRAP Analysis of Hurricane Ingrid (2013)</vt:lpstr>
      <vt:lpstr>Hurricane Gonzalo – 3 WB-57 Flights</vt:lpstr>
      <vt:lpstr>HIWRAP Data From Hurricane Gonzalo During HS3</vt:lpstr>
      <vt:lpstr>PowerPoint Presentation</vt:lpstr>
      <vt:lpstr>HIWRAP GONZALO Ku &amp; Ka Reflectivity   15 October 2014</vt:lpstr>
      <vt:lpstr>Remote Sensing Solutions (RSS)  iRAP Multi-core Processor Module (uPM)</vt:lpstr>
      <vt:lpstr>ER-2 X-band Radar (EXRAD) An Alternative to HIWRAP</vt:lpstr>
      <vt:lpstr>Summary</vt:lpstr>
      <vt:lpstr>Questions?</vt:lpstr>
    </vt:vector>
  </TitlesOfParts>
  <Company>Goddard Space Flight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Gerald Heymsfield</dc:creator>
  <cp:lastModifiedBy>Gerald Heymsfield</cp:lastModifiedBy>
  <cp:revision>121</cp:revision>
  <cp:lastPrinted>2015-02-27T20:52:02Z</cp:lastPrinted>
  <dcterms:created xsi:type="dcterms:W3CDTF">2013-02-25T17:29:30Z</dcterms:created>
  <dcterms:modified xsi:type="dcterms:W3CDTF">2015-03-03T11:47:47Z</dcterms:modified>
</cp:coreProperties>
</file>