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281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FB0F"/>
    <a:srgbClr val="800080"/>
    <a:srgbClr val="FF66FF"/>
    <a:srgbClr val="65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9" autoAdjust="0"/>
    <p:restoredTop sz="94660" autoAdjust="0"/>
  </p:normalViewPr>
  <p:slideViewPr>
    <p:cSldViewPr snapToGrid="0" snapToObjects="1">
      <p:cViewPr>
        <p:scale>
          <a:sx n="70" d="100"/>
          <a:sy n="70" d="100"/>
        </p:scale>
        <p:origin x="-16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3538-6114-E44D-85CB-FC8EAD6154A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2A4D2-A3A4-CE47-A15D-9FE0F3A1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45E5-BE58-4740-BD69-14A3B6169386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21DC-9B48-C54E-8BD0-12DC917A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6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921DC-9B48-C54E-8BD0-12DC917A0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9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543800" y="6355080"/>
            <a:ext cx="1143000" cy="365760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smtClean="0"/>
              <a:t>4 March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38600" y="6353628"/>
            <a:ext cx="3474720" cy="36576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2015 Tropical Cyclone Research Forum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352799"/>
            <a:ext cx="7315200" cy="177165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300038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4" y="3352799"/>
            <a:ext cx="238125" cy="18007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300038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080052" cy="1080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42092"/>
            <a:ext cx="1255009" cy="1249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5"/>
          <a:stretch/>
        </p:blipFill>
        <p:spPr>
          <a:xfrm>
            <a:off x="6930834" y="191178"/>
            <a:ext cx="2054140" cy="1057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57" y="93728"/>
            <a:ext cx="1197395" cy="1197395"/>
          </a:xfrm>
          <a:prstGeom prst="rect">
            <a:avLst/>
          </a:prstGeom>
          <a:solidFill>
            <a:schemeClr val="lt1">
              <a:alpha val="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24506"/>
            <a:ext cx="4568952" cy="36576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2015 Tropical Cyclone Research Forum</a:t>
            </a:r>
            <a:endParaRPr lang="en-US" dirty="0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7543800" y="6435795"/>
            <a:ext cx="1317978" cy="365760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dirty="0" smtClean="0"/>
              <a:t>4 March 2015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2948" y="42093"/>
            <a:ext cx="9001537" cy="825964"/>
            <a:chOff x="62948" y="42093"/>
            <a:chExt cx="9001537" cy="8259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8" y="82828"/>
              <a:ext cx="723900" cy="723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42093"/>
              <a:ext cx="829917" cy="8259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45"/>
            <a:stretch/>
          </p:blipFill>
          <p:spPr>
            <a:xfrm>
              <a:off x="7726016" y="103597"/>
              <a:ext cx="1338469" cy="6892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127" y="51828"/>
              <a:ext cx="758422" cy="75842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4 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948" y="42093"/>
            <a:ext cx="9001538" cy="898101"/>
            <a:chOff x="62948" y="42093"/>
            <a:chExt cx="9001538" cy="8981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8" y="82828"/>
              <a:ext cx="723900" cy="723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42093"/>
              <a:ext cx="829917" cy="8259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45"/>
            <a:stretch/>
          </p:blipFill>
          <p:spPr>
            <a:xfrm>
              <a:off x="7540486" y="103597"/>
              <a:ext cx="1524000" cy="7848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898" y="51827"/>
              <a:ext cx="888367" cy="88836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 March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2015 Tropical Cyclone Research Forum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3F12BF-2184-D740-AD07-3386B49804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 flipV="1">
            <a:off x="457200" y="905933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0243" y="1767651"/>
            <a:ext cx="79930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Improved SFMR Surface Winds and Rain Rates</a:t>
            </a:r>
            <a:endParaRPr lang="en-US" sz="4000" dirty="0"/>
          </a:p>
          <a:p>
            <a:pPr algn="ctr"/>
            <a:endParaRPr lang="en-US" sz="3200" dirty="0"/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69872" y="3450604"/>
            <a:ext cx="568296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Eric W. Uhlhorn</a:t>
            </a:r>
          </a:p>
          <a:p>
            <a:pPr algn="ctr"/>
            <a:r>
              <a:rPr lang="en-US" sz="2000" dirty="0"/>
              <a:t>NOAA/AOML/Hurricane Research Division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Bradley W. Klotz </a:t>
            </a:r>
          </a:p>
          <a:p>
            <a:pPr algn="ctr"/>
            <a:r>
              <a:rPr lang="en-US" sz="2000" dirty="0"/>
              <a:t>University of Miami/RSMAS/CIMAS and HRD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7233" y="5345567"/>
            <a:ext cx="4219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2015 Tropical Cyclone Research Forum</a:t>
            </a:r>
          </a:p>
          <a:p>
            <a:pPr algn="ctr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March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615696"/>
          </a:xfrm>
        </p:spPr>
        <p:txBody>
          <a:bodyPr/>
          <a:lstStyle/>
          <a:p>
            <a:r>
              <a:rPr lang="en-US" dirty="0" smtClean="0"/>
              <a:t>Evaluation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 wind speed verification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1730" y="1762832"/>
            <a:ext cx="8871617" cy="4571546"/>
            <a:chOff x="181730" y="1981200"/>
            <a:chExt cx="8871617" cy="4571546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8" r="13691"/>
            <a:stretch/>
          </p:blipFill>
          <p:spPr>
            <a:xfrm>
              <a:off x="181730" y="1981200"/>
              <a:ext cx="4451230" cy="4525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4" r="13676"/>
            <a:stretch/>
          </p:blipFill>
          <p:spPr>
            <a:xfrm>
              <a:off x="4495800" y="1981200"/>
              <a:ext cx="4557547" cy="4571546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Wind speed in heavy rain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 &gt; 20 mm hr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4607" r="37833" b="3163"/>
          <a:stretch/>
        </p:blipFill>
        <p:spPr>
          <a:xfrm>
            <a:off x="4675631" y="1091821"/>
            <a:ext cx="4172753" cy="51847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2423885"/>
            <a:ext cx="4160375" cy="461665"/>
            <a:chOff x="457200" y="2423885"/>
            <a:chExt cx="416037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2423885"/>
              <a:ext cx="359649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Low wind speed (&lt; 33 m/s)</a:t>
              </a:r>
              <a:endParaRPr lang="en-US" sz="2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061823" y="2567630"/>
              <a:ext cx="555752" cy="1741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521200"/>
            <a:ext cx="4160375" cy="461665"/>
            <a:chOff x="457200" y="2423885"/>
            <a:chExt cx="4160375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2423885"/>
              <a:ext cx="359649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High wind speed (&gt; 33 m/s)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061823" y="2567630"/>
              <a:ext cx="555752" cy="1741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05968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Rain rate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9" y="1770244"/>
            <a:ext cx="5709617" cy="42822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8833226">
            <a:off x="4201884" y="4695373"/>
            <a:ext cx="1494972" cy="1146628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7999" y="2772228"/>
            <a:ext cx="343988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Maximum retrieved rain rate increases from ~60 to </a:t>
            </a:r>
          </a:p>
          <a:p>
            <a:r>
              <a:rPr lang="en-US" sz="2400" dirty="0" smtClean="0"/>
              <a:t>~90 mm hr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7685847">
            <a:off x="5378383" y="4307635"/>
            <a:ext cx="966277" cy="19575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16386" y="940590"/>
            <a:ext cx="6597869" cy="5393182"/>
            <a:chOff x="1056739" y="940590"/>
            <a:chExt cx="6597869" cy="5393182"/>
          </a:xfrm>
        </p:grpSpPr>
        <p:grpSp>
          <p:nvGrpSpPr>
            <p:cNvPr id="15" name="Group 14"/>
            <p:cNvGrpSpPr/>
            <p:nvPr/>
          </p:nvGrpSpPr>
          <p:grpSpPr>
            <a:xfrm>
              <a:off x="1056739" y="940590"/>
              <a:ext cx="6597869" cy="5393182"/>
              <a:chOff x="1714210" y="1421781"/>
              <a:chExt cx="5829590" cy="4757933"/>
            </a:xfrm>
          </p:grpSpPr>
          <p:pic>
            <p:nvPicPr>
              <p:cNvPr id="6" name="Picture 5" descr="linear_bias_fit_w2014_v3_4panel_sma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210" y="1421781"/>
                <a:ext cx="5829590" cy="4757933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2172878" y="2207682"/>
                <a:ext cx="2243580" cy="711724"/>
              </a:xfrm>
              <a:prstGeom prst="line">
                <a:avLst/>
              </a:prstGeom>
              <a:ln w="25400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5139179" y="2334781"/>
                <a:ext cx="2243580" cy="578944"/>
              </a:xfrm>
              <a:prstGeom prst="line">
                <a:avLst/>
              </a:prstGeom>
              <a:ln w="25400">
                <a:solidFill>
                  <a:srgbClr val="06FB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172878" y="5090115"/>
                <a:ext cx="2243580" cy="20805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139179" y="5298174"/>
                <a:ext cx="2243580" cy="4055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2120113" y="3431822"/>
              <a:ext cx="1424598" cy="22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77341" y="3431821"/>
              <a:ext cx="1424598" cy="22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3881712" y="2239213"/>
              <a:ext cx="1424598" cy="227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3565" y="1304488"/>
            <a:ext cx="5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TD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7949" y="1319002"/>
            <a:ext cx="5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TS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621" y="4022063"/>
            <a:ext cx="5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0793" y="4036577"/>
            <a:ext cx="5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MH</a:t>
            </a:r>
            <a:endParaRPr lang="en-US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881712" y="4902638"/>
            <a:ext cx="1424598" cy="22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39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Real-time Bias Correction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03088"/>
            <a:ext cx="8229600" cy="4937760"/>
          </a:xfrm>
        </p:spPr>
        <p:txBody>
          <a:bodyPr/>
          <a:lstStyle/>
          <a:p>
            <a:r>
              <a:rPr lang="en-US" dirty="0" smtClean="0"/>
              <a:t>Bias sensitivity </a:t>
            </a:r>
            <a:r>
              <a:rPr lang="en-US" dirty="0" smtClean="0"/>
              <a:t>(slope) with respect to </a:t>
            </a:r>
            <a:r>
              <a:rPr lang="en-US" dirty="0" smtClean="0"/>
              <a:t>rain rate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0704" y="1892239"/>
            <a:ext cx="4266628" cy="3156872"/>
            <a:chOff x="1525969" y="1841157"/>
            <a:chExt cx="6152017" cy="4315803"/>
          </a:xfrm>
        </p:grpSpPr>
        <p:pic>
          <p:nvPicPr>
            <p:cNvPr id="6" name="Picture 5" descr="linear_bias_fit_w2014_v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3"/>
            <a:stretch/>
          </p:blipFill>
          <p:spPr>
            <a:xfrm>
              <a:off x="1525969" y="1841157"/>
              <a:ext cx="6152017" cy="431580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335427" y="3156823"/>
              <a:ext cx="4762448" cy="2033015"/>
            </a:xfrm>
            <a:prstGeom prst="line">
              <a:avLst/>
            </a:prstGeom>
            <a:ln w="571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335427" y="3521676"/>
              <a:ext cx="4762448" cy="1668163"/>
            </a:xfrm>
            <a:prstGeom prst="line">
              <a:avLst/>
            </a:prstGeom>
            <a:ln w="57150">
              <a:solidFill>
                <a:srgbClr val="06FB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335427" y="4547286"/>
              <a:ext cx="4762448" cy="6425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35427" y="5189840"/>
              <a:ext cx="4762448" cy="9885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6293193" y="3372312"/>
            <a:ext cx="99675" cy="95342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04412" y="1666998"/>
            <a:ext cx="4218312" cy="3404691"/>
            <a:chOff x="4604412" y="2016957"/>
            <a:chExt cx="4218312" cy="3404691"/>
          </a:xfrm>
        </p:grpSpPr>
        <p:pic>
          <p:nvPicPr>
            <p:cNvPr id="16" name="Picture 15" descr="biasco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7"/>
            <a:stretch/>
          </p:blipFill>
          <p:spPr>
            <a:xfrm>
              <a:off x="4604412" y="2016957"/>
              <a:ext cx="4218312" cy="3404691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5976101" y="3115896"/>
              <a:ext cx="99675" cy="95342"/>
            </a:xfrm>
            <a:prstGeom prst="ellipse">
              <a:avLst/>
            </a:prstGeom>
            <a:solidFill>
              <a:srgbClr val="FF66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93193" y="3372312"/>
              <a:ext cx="99675" cy="95342"/>
            </a:xfrm>
            <a:prstGeom prst="ellipse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60319" y="4096914"/>
              <a:ext cx="99675" cy="95342"/>
            </a:xfrm>
            <a:prstGeom prst="ellipse">
              <a:avLst/>
            </a:prstGeom>
            <a:solidFill>
              <a:srgbClr val="06FB0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44453" y="4574337"/>
              <a:ext cx="99675" cy="95342"/>
            </a:xfrm>
            <a:prstGeom prst="ellipse">
              <a:avLst/>
            </a:prstGeom>
            <a:solidFill>
              <a:srgbClr val="0070C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97350" y="249763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TD</a:t>
            </a:r>
            <a:endParaRPr lang="en-US" sz="16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4442" y="3111599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TS</a:t>
            </a:r>
            <a:endParaRPr lang="en-US" sz="16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7067" y="378585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2458" y="3955187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MH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41419"/>
              </p:ext>
            </p:extLst>
          </p:nvPr>
        </p:nvGraphicFramePr>
        <p:xfrm>
          <a:off x="2307634" y="5409208"/>
          <a:ext cx="2296778" cy="84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5" imgW="1282680" imgH="469800" progId="Equation.3">
                  <p:embed/>
                </p:oleObj>
              </mc:Choice>
              <mc:Fallback>
                <p:oleObj name="Equation" r:id="rId5" imgW="12826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7634" y="5409208"/>
                        <a:ext cx="2296778" cy="84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650255"/>
              </p:ext>
            </p:extLst>
          </p:nvPr>
        </p:nvGraphicFramePr>
        <p:xfrm>
          <a:off x="4903788" y="5373688"/>
          <a:ext cx="21447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7" imgW="1638000" imgH="723600" progId="Equation.3">
                  <p:embed/>
                </p:oleObj>
              </mc:Choice>
              <mc:Fallback>
                <p:oleObj name="Equation" r:id="rId7" imgW="1638000" imgH="723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5373688"/>
                        <a:ext cx="21447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144889" y="5260622"/>
            <a:ext cx="4903402" cy="1046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92667"/>
          </a:xfrm>
        </p:spPr>
        <p:txBody>
          <a:bodyPr/>
          <a:lstStyle/>
          <a:p>
            <a:r>
              <a:rPr lang="en-US" dirty="0" smtClean="0"/>
              <a:t>Practical Implications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828772"/>
            <a:ext cx="2402541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SFMR Wind speed changes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inds &lt;65 </a:t>
            </a:r>
            <a:r>
              <a:rPr lang="en-US" sz="1800" dirty="0" err="1" smtClean="0"/>
              <a:t>kts</a:t>
            </a:r>
            <a:r>
              <a:rPr lang="en-US" sz="1800" dirty="0" smtClean="0"/>
              <a:t> will be lower</a:t>
            </a:r>
          </a:p>
          <a:p>
            <a:pPr lvl="1"/>
            <a:r>
              <a:rPr lang="en-US" sz="1800" dirty="0" smtClean="0"/>
              <a:t>Winds ~65 </a:t>
            </a:r>
            <a:r>
              <a:rPr lang="en-US" sz="1800" dirty="0" err="1" smtClean="0"/>
              <a:t>kts</a:t>
            </a:r>
            <a:r>
              <a:rPr lang="en-US" sz="1800" dirty="0" smtClean="0"/>
              <a:t> will be roughly the same, except in heavy </a:t>
            </a:r>
            <a:r>
              <a:rPr lang="en-US" sz="1800" dirty="0" err="1" smtClean="0"/>
              <a:t>precip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Winds at major hurricane intensity will be 3-5 </a:t>
            </a:r>
            <a:r>
              <a:rPr lang="en-US" sz="1800" dirty="0" err="1" smtClean="0"/>
              <a:t>kts</a:t>
            </a:r>
            <a:r>
              <a:rPr lang="en-US" sz="1800" dirty="0" smtClean="0"/>
              <a:t> higher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67622" y="949880"/>
            <a:ext cx="6808263" cy="5189664"/>
            <a:chOff x="735537" y="993422"/>
            <a:chExt cx="7426330" cy="57316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3" r="6165"/>
            <a:stretch/>
          </p:blipFill>
          <p:spPr>
            <a:xfrm>
              <a:off x="735537" y="993422"/>
              <a:ext cx="3705116" cy="28496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3" r="5724"/>
            <a:stretch/>
          </p:blipFill>
          <p:spPr>
            <a:xfrm>
              <a:off x="4440652" y="994402"/>
              <a:ext cx="3721215" cy="28486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6" r="6365"/>
            <a:stretch/>
          </p:blipFill>
          <p:spPr>
            <a:xfrm>
              <a:off x="735537" y="3914554"/>
              <a:ext cx="3705115" cy="28105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7" r="5724"/>
            <a:stretch/>
          </p:blipFill>
          <p:spPr>
            <a:xfrm>
              <a:off x="4529371" y="3843092"/>
              <a:ext cx="3632496" cy="2775470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637822"/>
          </a:xfrm>
        </p:spPr>
        <p:txBody>
          <a:bodyPr/>
          <a:lstStyle/>
          <a:p>
            <a:r>
              <a:rPr lang="en-US" dirty="0" smtClean="0"/>
              <a:t>For further details…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5016"/>
          <a:stretch/>
        </p:blipFill>
        <p:spPr>
          <a:xfrm>
            <a:off x="305097" y="3063833"/>
            <a:ext cx="8595997" cy="25802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89460"/>
          <a:stretch/>
        </p:blipFill>
        <p:spPr>
          <a:xfrm>
            <a:off x="305097" y="2645321"/>
            <a:ext cx="8595997" cy="41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5160" y="1459467"/>
            <a:ext cx="317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JTECH November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6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72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NOAA Office of Weather and Air Quality JHT</a:t>
            </a:r>
          </a:p>
          <a:p>
            <a:r>
              <a:rPr lang="en-US" dirty="0" smtClean="0"/>
              <a:t>JHT Project POCs</a:t>
            </a:r>
            <a:r>
              <a:rPr lang="en-US" dirty="0"/>
              <a:t>: Dan Brown, Eric Blake, Eric Christensen, </a:t>
            </a:r>
            <a:r>
              <a:rPr lang="en-US" dirty="0" smtClean="0"/>
              <a:t>Dr. Chris </a:t>
            </a:r>
            <a:r>
              <a:rPr lang="en-US" dirty="0" err="1" smtClean="0"/>
              <a:t>Landsea</a:t>
            </a:r>
            <a:endParaRPr lang="en-US" dirty="0" smtClean="0"/>
          </a:p>
          <a:p>
            <a:r>
              <a:rPr lang="en-US" dirty="0" smtClean="0"/>
              <a:t>Alan Goldstein (AOC), Lt Col Jon Talbot (53</a:t>
            </a:r>
            <a:r>
              <a:rPr lang="en-US" baseline="30000" dirty="0" smtClean="0"/>
              <a:t>rd</a:t>
            </a:r>
            <a:r>
              <a:rPr lang="en-US" dirty="0" smtClean="0"/>
              <a:t> WRS), Drs. Ivan </a:t>
            </a:r>
            <a:r>
              <a:rPr lang="en-US" dirty="0" err="1" smtClean="0"/>
              <a:t>Popstefanija</a:t>
            </a:r>
            <a:r>
              <a:rPr lang="en-US" dirty="0" smtClean="0"/>
              <a:t> and Mark </a:t>
            </a:r>
            <a:r>
              <a:rPr lang="en-US" dirty="0" err="1" smtClean="0"/>
              <a:t>Goodberlet</a:t>
            </a:r>
            <a:r>
              <a:rPr lang="en-US" dirty="0" smtClean="0"/>
              <a:t> (</a:t>
            </a:r>
            <a:r>
              <a:rPr lang="en-US" dirty="0" err="1" smtClean="0"/>
              <a:t>Prosensing</a:t>
            </a:r>
            <a:r>
              <a:rPr lang="en-US" dirty="0" smtClean="0"/>
              <a:t>, Inc.)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435795"/>
            <a:ext cx="1295400" cy="365760"/>
          </a:xfrm>
        </p:spPr>
        <p:txBody>
          <a:bodyPr/>
          <a:lstStyle/>
          <a:p>
            <a:r>
              <a:rPr lang="en-US" smtClean="0"/>
              <a:t>4 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424506"/>
            <a:ext cx="4568952" cy="365760"/>
          </a:xfrm>
        </p:spPr>
        <p:txBody>
          <a:bodyPr/>
          <a:lstStyle/>
          <a:p>
            <a:r>
              <a:rPr lang="en-US" dirty="0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1" y="4364736"/>
            <a:ext cx="8483599" cy="19916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616226"/>
          </a:xfrm>
        </p:spPr>
        <p:txBody>
          <a:bodyPr/>
          <a:lstStyle/>
          <a:p>
            <a:r>
              <a:rPr lang="en-US" dirty="0" smtClean="0"/>
              <a:t>What is SFMR?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1" y="1078520"/>
            <a:ext cx="8694056" cy="4937760"/>
          </a:xfrm>
        </p:spPr>
        <p:txBody>
          <a:bodyPr/>
          <a:lstStyle/>
          <a:p>
            <a:r>
              <a:rPr lang="en-US" b="1" u="sng" dirty="0" smtClean="0"/>
              <a:t>S</a:t>
            </a:r>
            <a:r>
              <a:rPr lang="en-US" dirty="0" smtClean="0"/>
              <a:t>tepped-</a:t>
            </a:r>
            <a:r>
              <a:rPr lang="en-US" b="1" u="sng" dirty="0" smtClean="0"/>
              <a:t>F</a:t>
            </a:r>
            <a:r>
              <a:rPr lang="en-US" dirty="0" smtClean="0"/>
              <a:t>requency </a:t>
            </a:r>
            <a:r>
              <a:rPr lang="en-US" b="1" u="sng" dirty="0" smtClean="0"/>
              <a:t>M</a:t>
            </a:r>
            <a:r>
              <a:rPr lang="en-US" dirty="0" smtClean="0"/>
              <a:t>icrowave </a:t>
            </a:r>
            <a:r>
              <a:rPr lang="en-US" b="1" u="sng" dirty="0" smtClean="0"/>
              <a:t>R</a:t>
            </a:r>
            <a:r>
              <a:rPr lang="en-US" dirty="0" smtClean="0"/>
              <a:t>adiometer</a:t>
            </a:r>
          </a:p>
          <a:p>
            <a:r>
              <a:rPr lang="en-US" dirty="0" smtClean="0"/>
              <a:t>Measures sea surface wind speed below aircraft</a:t>
            </a:r>
          </a:p>
          <a:p>
            <a:r>
              <a:rPr lang="en-US" dirty="0" smtClean="0"/>
              <a:t>Installed on tropical cyclone-penetrating aircraft</a:t>
            </a:r>
          </a:p>
          <a:p>
            <a:pPr lvl="1"/>
            <a:r>
              <a:rPr lang="en-US" dirty="0" smtClean="0"/>
              <a:t>2 NOAA WP-3D since 2004</a:t>
            </a:r>
          </a:p>
          <a:p>
            <a:pPr lvl="1"/>
            <a:r>
              <a:rPr lang="en-US" dirty="0" smtClean="0"/>
              <a:t>10 Air Force Reserve WC-130J since 2009</a:t>
            </a:r>
          </a:p>
          <a:p>
            <a:pPr lvl="1"/>
            <a:r>
              <a:rPr lang="en-US" dirty="0" smtClean="0"/>
              <a:t>NOAA G-IV (currently not operational)</a:t>
            </a:r>
          </a:p>
          <a:p>
            <a:r>
              <a:rPr lang="en-US" dirty="0" smtClean="0"/>
              <a:t>Must remove the impact of rain to accurately measure winds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5" y="4462707"/>
            <a:ext cx="2783018" cy="1795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4458800"/>
            <a:ext cx="2699658" cy="1798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3" y="4458800"/>
            <a:ext cx="2521842" cy="177317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61622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SFMR surface winds have shown a tendency to be high in heavy rain</a:t>
            </a:r>
          </a:p>
          <a:p>
            <a:pPr lvl="1"/>
            <a:r>
              <a:rPr lang="en-US" dirty="0" smtClean="0"/>
              <a:t>More pronounced at weaker wind speeds</a:t>
            </a:r>
          </a:p>
          <a:p>
            <a:pPr lvl="1"/>
            <a:r>
              <a:rPr lang="en-US" dirty="0" smtClean="0"/>
              <a:t>Negative impact diminishes at stronger wind speeds</a:t>
            </a:r>
          </a:p>
          <a:p>
            <a:r>
              <a:rPr lang="en-US" dirty="0" smtClean="0"/>
              <a:t>Operationally-implemented algorithm developed in 2005</a:t>
            </a:r>
          </a:p>
          <a:p>
            <a:pPr lvl="1"/>
            <a:r>
              <a:rPr lang="en-US" dirty="0" smtClean="0"/>
              <a:t>Relatively few ground-truth (GPS dropsonde) observations available</a:t>
            </a:r>
          </a:p>
          <a:p>
            <a:pPr lvl="1"/>
            <a:r>
              <a:rPr lang="en-US" dirty="0" smtClean="0"/>
              <a:t>No evaluation of how rain impacted accuracy</a:t>
            </a:r>
          </a:p>
          <a:p>
            <a:pPr lvl="1"/>
            <a:r>
              <a:rPr lang="en-US" dirty="0" smtClean="0"/>
              <a:t>Primary focus was on hurricane-strength wind measurement</a:t>
            </a:r>
          </a:p>
          <a:p>
            <a:r>
              <a:rPr lang="en-US" dirty="0" smtClean="0"/>
              <a:t>Installation of SFMRs on AFRC WC-130J greatly increased available observations</a:t>
            </a:r>
          </a:p>
          <a:p>
            <a:pPr lvl="1"/>
            <a:r>
              <a:rPr lang="en-US" dirty="0" smtClean="0"/>
              <a:t>More data in weaker systems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254000"/>
            <a:ext cx="5155093" cy="442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8757" y="943430"/>
            <a:ext cx="8538359" cy="5140960"/>
          </a:xfrm>
        </p:spPr>
        <p:txBody>
          <a:bodyPr/>
          <a:lstStyle/>
          <a:p>
            <a:r>
              <a:rPr lang="en-US" dirty="0" smtClean="0"/>
              <a:t>Two-year project funded under NOAA/OWAQ Joint Hurricane </a:t>
            </a:r>
            <a:r>
              <a:rPr lang="en-US" dirty="0" err="1" smtClean="0"/>
              <a:t>Testbed</a:t>
            </a:r>
            <a:r>
              <a:rPr lang="en-US" dirty="0" smtClean="0"/>
              <a:t> (JHT) 2011-2013 cycle to understand and correct the high bias</a:t>
            </a:r>
          </a:p>
          <a:p>
            <a:r>
              <a:rPr lang="en-US" dirty="0" smtClean="0"/>
              <a:t>Year-1</a:t>
            </a:r>
          </a:p>
          <a:p>
            <a:pPr lvl="1"/>
            <a:r>
              <a:rPr lang="en-US" sz="2200" dirty="0" smtClean="0"/>
              <a:t>Characterize wind speed bias (SFMR minus </a:t>
            </a:r>
            <a:r>
              <a:rPr lang="en-US" sz="2200" dirty="0" err="1" smtClean="0"/>
              <a:t>sonde</a:t>
            </a:r>
            <a:r>
              <a:rPr lang="en-US" sz="2200" dirty="0" smtClean="0"/>
              <a:t>) over full range of wind speeds and rain rates</a:t>
            </a:r>
          </a:p>
          <a:p>
            <a:pPr lvl="1"/>
            <a:r>
              <a:rPr lang="en-US" sz="2200" dirty="0" smtClean="0"/>
              <a:t>Develop a provisional bias correction to NHC for 2012 for real-time </a:t>
            </a:r>
            <a:r>
              <a:rPr lang="en-US" sz="2200" dirty="0" smtClean="0"/>
              <a:t>in-house use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2648" y="4109583"/>
            <a:ext cx="8074151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HURRICANE SANDY DISCUSSION NUMBER  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NWS NATIONAL HURRICANE CENTER MIAMI FL       AL182012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500 AM EDT THU OCT 25 2012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EARLIER THIS MORNING...SANDY MADE LANDFALL JUST WEST OF SANTIAGO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CUBA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A STRONG CATEGORY TWO HURRICANE. CUBAN RADAR DATA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REPORTS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AN AIR FORCE RESERVE RECONNAISSANCE AIRCRAFT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INDICATED THAT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SANDY HAD A WELL-DEFINED 20-24 N MI DIAMETER EYE WHEN IT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MADE LANDFALL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THE AIRCRAFT REPORTED MAXIMUM 700-MB FLIGHT-LEVEL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WINDS OF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117 KT </a:t>
            </a:r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AND BIAS-CORRECTED SFMR SURFACE ESTIMATES OF 91-92 KT.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87829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Review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6914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Year 2</a:t>
            </a:r>
          </a:p>
          <a:p>
            <a:pPr lvl="1"/>
            <a:r>
              <a:rPr lang="en-US" dirty="0" smtClean="0"/>
              <a:t>Revise the retrieval algorithm to better account for rain impact on measurements</a:t>
            </a:r>
          </a:p>
          <a:p>
            <a:pPr lvl="1"/>
            <a:r>
              <a:rPr lang="en-US" dirty="0" smtClean="0"/>
              <a:t>Evaluate wind speed accuracy semi-independently</a:t>
            </a:r>
          </a:p>
          <a:p>
            <a:pPr lvl="1"/>
            <a:r>
              <a:rPr lang="en-US" dirty="0" smtClean="0"/>
              <a:t>Develop a </a:t>
            </a:r>
            <a:r>
              <a:rPr lang="en-US" dirty="0" smtClean="0"/>
              <a:t>bias </a:t>
            </a:r>
            <a:r>
              <a:rPr lang="en-US" dirty="0" smtClean="0"/>
              <a:t>correction </a:t>
            </a:r>
            <a:r>
              <a:rPr lang="en-US" dirty="0" smtClean="0"/>
              <a:t>post-retrieval (if </a:t>
            </a:r>
            <a:r>
              <a:rPr lang="en-US" dirty="0" smtClean="0"/>
              <a:t>necessary)</a:t>
            </a:r>
          </a:p>
          <a:p>
            <a:pPr lvl="1"/>
            <a:r>
              <a:rPr lang="en-US" dirty="0" smtClean="0"/>
              <a:t>Upon acceptance, implement on-board aircraft for real-time operations</a:t>
            </a:r>
          </a:p>
          <a:p>
            <a:r>
              <a:rPr lang="en-US" dirty="0" smtClean="0"/>
              <a:t>Accepted for operational transition beginning in 2015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94" y="1478335"/>
            <a:ext cx="4442008" cy="433743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30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Modifications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3773" y="1024128"/>
            <a:ext cx="8698005" cy="5132832"/>
          </a:xfrm>
        </p:spPr>
        <p:txBody>
          <a:bodyPr/>
          <a:lstStyle/>
          <a:p>
            <a:r>
              <a:rPr lang="en-US" dirty="0" smtClean="0"/>
              <a:t>Wind speed (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sfc</a:t>
            </a:r>
            <a:r>
              <a:rPr lang="en-US" dirty="0" smtClean="0"/>
              <a:t>) vs </a:t>
            </a:r>
            <a:r>
              <a:rPr lang="en-US" dirty="0" smtClean="0"/>
              <a:t>SFMR sea-surface </a:t>
            </a:r>
            <a:r>
              <a:rPr lang="en-US" dirty="0" smtClean="0"/>
              <a:t>excess emissivity (</a:t>
            </a:r>
            <a:r>
              <a:rPr lang="en-US" i="1" dirty="0" err="1" smtClean="0">
                <a:latin typeface="Symbol" panose="05050102010706020507" pitchFamily="18" charset="2"/>
              </a:rPr>
              <a:t>e</a:t>
            </a:r>
            <a:r>
              <a:rPr lang="en-US" i="1" baseline="-25000" dirty="0" err="1" smtClean="0"/>
              <a:t>w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8" y="1914144"/>
            <a:ext cx="4327857" cy="324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4" y="1914144"/>
            <a:ext cx="4327857" cy="324589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48803"/>
              </p:ext>
            </p:extLst>
          </p:nvPr>
        </p:nvGraphicFramePr>
        <p:xfrm>
          <a:off x="1290701" y="5502275"/>
          <a:ext cx="61007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5" imgW="2831760" imgH="241200" progId="Equation.3">
                  <p:embed/>
                </p:oleObj>
              </mc:Choice>
              <mc:Fallback>
                <p:oleObj name="Equation" r:id="rId5" imgW="2831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0701" y="5502275"/>
                        <a:ext cx="6100763" cy="520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2444646" y="4084320"/>
            <a:ext cx="1005690" cy="14185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84871" y="4583289"/>
            <a:ext cx="201016" cy="9196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84236" y="1729478"/>
            <a:ext cx="10823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4.74 GHz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4871" y="1715500"/>
            <a:ext cx="2307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Frequency dependence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Rain rate (</a:t>
            </a:r>
            <a:r>
              <a:rPr lang="en-US" i="1" dirty="0" smtClean="0"/>
              <a:t>R</a:t>
            </a:r>
            <a:r>
              <a:rPr lang="en-US" dirty="0" smtClean="0"/>
              <a:t>) vs. specific absorption coefficient (</a:t>
            </a:r>
            <a:r>
              <a:rPr lang="en-US" i="1" dirty="0" smtClean="0">
                <a:latin typeface="Symbol" panose="05050102010706020507" pitchFamily="18" charset="2"/>
              </a:rPr>
              <a:t>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Microwave absorption by rain lower than previously estimated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42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Modifications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5009" y="2317567"/>
            <a:ext cx="8107678" cy="3217137"/>
            <a:chOff x="280417" y="2535935"/>
            <a:chExt cx="8107678" cy="32171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48"/>
            <a:stretch/>
          </p:blipFill>
          <p:spPr>
            <a:xfrm>
              <a:off x="280417" y="2535936"/>
              <a:ext cx="4011168" cy="31986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3"/>
            <a:stretch/>
          </p:blipFill>
          <p:spPr>
            <a:xfrm>
              <a:off x="4545244" y="2535935"/>
              <a:ext cx="3842851" cy="3217137"/>
            </a:xfrm>
            <a:prstGeom prst="rect">
              <a:avLst/>
            </a:prstGeom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02321"/>
              </p:ext>
            </p:extLst>
          </p:nvPr>
        </p:nvGraphicFramePr>
        <p:xfrm>
          <a:off x="2950941" y="5762625"/>
          <a:ext cx="2681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Equation" r:id="rId5" imgW="1244520" imgH="253800" progId="Equation.3">
                  <p:embed/>
                </p:oleObj>
              </mc:Choice>
              <mc:Fallback>
                <p:oleObj name="Equation" r:id="rId5" imgW="12445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941" y="5762625"/>
                        <a:ext cx="2681288" cy="549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9997" y="2584088"/>
            <a:ext cx="103722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</a:t>
            </a:r>
            <a:r>
              <a:rPr lang="en-US" sz="2000" dirty="0" smtClean="0"/>
              <a:t> = 1.15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6001" y="2600008"/>
            <a:ext cx="103722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</a:t>
            </a:r>
            <a:r>
              <a:rPr lang="en-US" sz="2000" dirty="0" smtClean="0"/>
              <a:t> = 0.87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5356576" y="5762625"/>
            <a:ext cx="395111" cy="394335"/>
          </a:xfrm>
          <a:prstGeom prst="ellipse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12BF-2184-D740-AD07-3386B4980464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2955" y="1219200"/>
            <a:ext cx="8413845" cy="4937760"/>
          </a:xfrm>
        </p:spPr>
        <p:txBody>
          <a:bodyPr/>
          <a:lstStyle/>
          <a:p>
            <a:r>
              <a:rPr lang="en-US" dirty="0" smtClean="0"/>
              <a:t>Height of rain column (</a:t>
            </a:r>
            <a:r>
              <a:rPr lang="en-US" i="1" dirty="0" err="1" smtClean="0"/>
              <a:t>H</a:t>
            </a:r>
            <a:r>
              <a:rPr lang="en-US" i="1" baseline="-25000" dirty="0" err="1"/>
              <a:t>R</a:t>
            </a:r>
            <a:r>
              <a:rPr lang="en-US" i="1" baseline="-25000" dirty="0" err="1" smtClean="0"/>
              <a:t>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 to 4 km in operationally implemented version</a:t>
            </a:r>
          </a:p>
          <a:p>
            <a:pPr lvl="1"/>
            <a:r>
              <a:rPr lang="en-US" dirty="0" smtClean="0"/>
              <a:t>Revised to estimate from mean lapse rate (</a:t>
            </a:r>
            <a:r>
              <a:rPr lang="en-US" i="1" dirty="0" smtClean="0">
                <a:latin typeface="Symbol" panose="05050102010706020507" pitchFamily="18" charset="2"/>
              </a:rPr>
              <a:t>g </a:t>
            </a:r>
            <a:r>
              <a:rPr lang="en-US" dirty="0" smtClean="0"/>
              <a:t>) and flight altitude (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FL</a:t>
            </a:r>
            <a:r>
              <a:rPr lang="en-US" dirty="0" smtClean="0"/>
              <a:t>) and temperature (</a:t>
            </a:r>
            <a:r>
              <a:rPr lang="en-US" i="1" dirty="0" smtClean="0"/>
              <a:t>T</a:t>
            </a:r>
            <a:r>
              <a:rPr lang="en-US" i="1" baseline="-25000" dirty="0" smtClean="0"/>
              <a:t>FL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i="1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 </a:t>
            </a:r>
            <a:r>
              <a:rPr lang="en-US" dirty="0"/>
              <a:t>≈</a:t>
            </a:r>
            <a:r>
              <a:rPr lang="en-US" dirty="0" smtClean="0"/>
              <a:t> -5.2 C km</a:t>
            </a:r>
            <a:r>
              <a:rPr lang="en-US" baseline="30000" dirty="0" smtClean="0"/>
              <a:t>-1</a:t>
            </a:r>
            <a:r>
              <a:rPr lang="en-US" dirty="0" smtClean="0"/>
              <a:t> from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mean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 </a:t>
            </a:r>
            <a:r>
              <a:rPr lang="en-US" dirty="0" smtClean="0"/>
              <a:t>profile in TCs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March 2015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36034" y="152400"/>
            <a:ext cx="5155093" cy="542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Modifications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2844" r="8804" b="8495"/>
          <a:stretch/>
        </p:blipFill>
        <p:spPr>
          <a:xfrm>
            <a:off x="4218432" y="2716531"/>
            <a:ext cx="4730496" cy="363981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2398"/>
              </p:ext>
            </p:extLst>
          </p:nvPr>
        </p:nvGraphicFramePr>
        <p:xfrm>
          <a:off x="5048552" y="1106310"/>
          <a:ext cx="2773030" cy="55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Equation" r:id="rId4" imgW="1206360" imgH="241200" progId="Equation.3">
                  <p:embed/>
                </p:oleObj>
              </mc:Choice>
              <mc:Fallback>
                <p:oleObj name="Equation" r:id="rId4" imgW="1206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8552" y="1106310"/>
                        <a:ext cx="2773030" cy="55460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2430" y="5419372"/>
            <a:ext cx="993426" cy="377825"/>
            <a:chOff x="3225006" y="5310188"/>
            <a:chExt cx="993426" cy="37782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775304"/>
                </p:ext>
              </p:extLst>
            </p:nvPr>
          </p:nvGraphicFramePr>
          <p:xfrm>
            <a:off x="3225006" y="5310188"/>
            <a:ext cx="4016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" name="Equation" r:id="rId6" imgW="228600" imgH="215640" progId="Equation.3">
                    <p:embed/>
                  </p:oleObj>
                </mc:Choice>
                <mc:Fallback>
                  <p:oleObj name="Equation" r:id="rId6" imgW="228600" imgH="215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006" y="5310188"/>
                          <a:ext cx="401637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flipV="1">
              <a:off x="3706368" y="5502910"/>
              <a:ext cx="512064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64493" y="4855683"/>
            <a:ext cx="1145011" cy="400174"/>
            <a:chOff x="3073421" y="4746499"/>
            <a:chExt cx="1145011" cy="400174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116878"/>
                </p:ext>
              </p:extLst>
            </p:nvPr>
          </p:nvGraphicFramePr>
          <p:xfrm>
            <a:off x="3073421" y="4746499"/>
            <a:ext cx="624514" cy="400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7" name="Equation" r:id="rId8" imgW="355320" imgH="228600" progId="Equation.3">
                    <p:embed/>
                  </p:oleObj>
                </mc:Choice>
                <mc:Fallback>
                  <p:oleObj name="Equation" r:id="rId8" imgW="35532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421" y="4746499"/>
                          <a:ext cx="624514" cy="400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flipV="1">
              <a:off x="3706368" y="5021326"/>
              <a:ext cx="512064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708478" y="2934268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Hurricane Rita </a:t>
            </a:r>
            <a:r>
              <a:rPr lang="en-US" dirty="0" smtClean="0"/>
              <a:t>09/21/2005 TDR Refl.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9"/>
          <a:stretch/>
        </p:blipFill>
        <p:spPr>
          <a:xfrm>
            <a:off x="112890" y="3841207"/>
            <a:ext cx="3048000" cy="2444105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flipH="1">
            <a:off x="344594" y="3373085"/>
            <a:ext cx="502775" cy="1857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Tropical Cyclone Research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fmrih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sfmrihc</Template>
  <TotalTime>2479</TotalTime>
  <Words>757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sfmrihc</vt:lpstr>
      <vt:lpstr>Equation</vt:lpstr>
      <vt:lpstr>PowerPoint Presentation</vt:lpstr>
      <vt:lpstr>Acknowledgements</vt:lpstr>
      <vt:lpstr>What is SFMR?</vt:lpstr>
      <vt:lpstr>The Problem</vt:lpstr>
      <vt:lpstr>Project Review</vt:lpstr>
      <vt:lpstr>Project Review (cont.)</vt:lpstr>
      <vt:lpstr>Summary of Modifications</vt:lpstr>
      <vt:lpstr>Summary of Modifications</vt:lpstr>
      <vt:lpstr>Summary of Modifications</vt:lpstr>
      <vt:lpstr>Evaluation of Results</vt:lpstr>
      <vt:lpstr>Evaluation of Results</vt:lpstr>
      <vt:lpstr>Evaluation of Results</vt:lpstr>
      <vt:lpstr>Evaluation of Results</vt:lpstr>
      <vt:lpstr>Real-time Bias Correction</vt:lpstr>
      <vt:lpstr>Practical Implications</vt:lpstr>
      <vt:lpstr>For further details…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140</cp:revision>
  <dcterms:created xsi:type="dcterms:W3CDTF">2015-02-15T20:34:25Z</dcterms:created>
  <dcterms:modified xsi:type="dcterms:W3CDTF">2015-02-25T16:40:36Z</dcterms:modified>
</cp:coreProperties>
</file>