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3" r:id="rId2"/>
    <p:sldId id="271" r:id="rId3"/>
    <p:sldId id="277" r:id="rId4"/>
    <p:sldId id="257" r:id="rId5"/>
    <p:sldId id="259" r:id="rId6"/>
    <p:sldId id="261" r:id="rId7"/>
    <p:sldId id="282" r:id="rId8"/>
    <p:sldId id="265" r:id="rId9"/>
    <p:sldId id="283" r:id="rId10"/>
    <p:sldId id="279" r:id="rId11"/>
    <p:sldId id="281"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4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50" autoAdjust="0"/>
  </p:normalViewPr>
  <p:slideViewPr>
    <p:cSldViewPr snapToGrid="0" snapToObjects="1">
      <p:cViewPr>
        <p:scale>
          <a:sx n="90" d="100"/>
          <a:sy n="90" d="100"/>
        </p:scale>
        <p:origin x="-60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F4E00-C884-7D46-AEEA-BFD525218B37}" type="datetimeFigureOut">
              <a:rPr lang="en-US" smtClean="0"/>
              <a:t>3/3/15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48452-E69A-2146-81D8-19BF7B3CB065}" type="slidenum">
              <a:rPr lang="en-US" smtClean="0"/>
              <a:t>‹#›</a:t>
            </a:fld>
            <a:endParaRPr lang="en-US"/>
          </a:p>
        </p:txBody>
      </p:sp>
    </p:spTree>
    <p:extLst>
      <p:ext uri="{BB962C8B-B14F-4D97-AF65-F5344CB8AC3E}">
        <p14:creationId xmlns:p14="http://schemas.microsoft.com/office/powerpoint/2010/main" val="829265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546449D1-A5B6-584A-ABEC-113E8F1261C3}" type="slidenum">
              <a:rPr lang="en-US" sz="1200">
                <a:latin typeface="Times" charset="0"/>
                <a:ea typeface="ヒラギノ角ゴ ProN W3" charset="0"/>
                <a:cs typeface="ヒラギノ角ゴ ProN W3" charset="0"/>
                <a:sym typeface="Arial" charset="0"/>
              </a:rPr>
              <a:pPr eaLnBrk="1" hangingPunct="1"/>
              <a:t>2</a:t>
            </a:fld>
            <a:endParaRPr lang="en-US" sz="1200">
              <a:latin typeface="Times" charset="0"/>
              <a:ea typeface="ヒラギノ角ゴ ProN W3" charset="0"/>
              <a:cs typeface="ヒラギノ角ゴ ProN W3" charset="0"/>
              <a:sym typeface="Arial" charset="0"/>
            </a:endParaRPr>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Summary of HS3,</a:t>
            </a:r>
            <a:r>
              <a:rPr lang="en-US" baseline="0" dirty="0" smtClean="0">
                <a:latin typeface="Times" charset="0"/>
                <a:ea typeface="ＭＳ Ｐゴシック" charset="0"/>
                <a:cs typeface="ＭＳ Ｐゴシック" charset="0"/>
              </a:rPr>
              <a:t> including science goals, deployment details, and instruments.</a:t>
            </a:r>
            <a:endParaRPr lang="en-US"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second flight when </a:t>
            </a:r>
            <a:r>
              <a:rPr lang="en-US" dirty="0" err="1" smtClean="0"/>
              <a:t>Edouard</a:t>
            </a:r>
            <a:r>
              <a:rPr lang="en-US" dirty="0" smtClean="0"/>
              <a:t> underwent significant intensification.  The plot on the level shows wind speed and wind barbs</a:t>
            </a:r>
            <a:r>
              <a:rPr lang="en-US" baseline="0" dirty="0" smtClean="0"/>
              <a:t> at 200 hPa, showing a strong outflow jet to the NW of the storm. The plots on the right show sea-level pressure (top) and surface wind speed (bottom). Minimum measured SLP is 967 hPa with a 40 m/s wind at 40 m, suggesting that the minimum pressure might be several hPa lower. Maximum measured </a:t>
            </a:r>
            <a:r>
              <a:rPr lang="en-US" baseline="0" dirty="0" err="1" smtClean="0"/>
              <a:t>sfc</a:t>
            </a:r>
            <a:r>
              <a:rPr lang="en-US" baseline="0" dirty="0" smtClean="0"/>
              <a:t> wind speeds are ~40 m/s, but the sparse sampling suggests that the maximum winds could be higher.</a:t>
            </a:r>
            <a:endParaRPr lang="en-US" dirty="0"/>
          </a:p>
        </p:txBody>
      </p:sp>
      <p:sp>
        <p:nvSpPr>
          <p:cNvPr id="4" name="Slide Number Placeholder 3"/>
          <p:cNvSpPr>
            <a:spLocks noGrp="1"/>
          </p:cNvSpPr>
          <p:nvPr>
            <p:ph type="sldNum" sz="quarter" idx="10"/>
          </p:nvPr>
        </p:nvSpPr>
        <p:spPr/>
        <p:txBody>
          <a:bodyPr/>
          <a:lstStyle/>
          <a:p>
            <a:fld id="{96B4B2B1-45C2-BF4C-8270-95A556CE1926}" type="slidenum">
              <a:rPr lang="en-US" smtClean="0"/>
              <a:t>5</a:t>
            </a:fld>
            <a:endParaRPr lang="en-US"/>
          </a:p>
        </p:txBody>
      </p:sp>
    </p:spTree>
    <p:extLst>
      <p:ext uri="{BB962C8B-B14F-4D97-AF65-F5344CB8AC3E}">
        <p14:creationId xmlns:p14="http://schemas.microsoft.com/office/powerpoint/2010/main" val="364846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Left figure shows S-HIS brightness temperature with blue areas being higher thick clouds, red being low clouds</a:t>
            </a:r>
            <a:r>
              <a:rPr lang="en-US" baseline="0" dirty="0" smtClean="0"/>
              <a:t> or the surface. S-HIS (and CP, upper right) suggest that we flew directly over the center with one dropsonde over the center (but entered the </a:t>
            </a:r>
            <a:r>
              <a:rPr lang="en-US" baseline="0" dirty="0" err="1" smtClean="0"/>
              <a:t>eyewall</a:t>
            </a:r>
            <a:r>
              <a:rPr lang="en-US" baseline="0" dirty="0" smtClean="0"/>
              <a:t> at lower levels).  The CPL data shows an outward sloping </a:t>
            </a:r>
            <a:r>
              <a:rPr lang="en-US" baseline="0" dirty="0" err="1" smtClean="0"/>
              <a:t>eyewall</a:t>
            </a:r>
            <a:r>
              <a:rPr lang="en-US" baseline="0" dirty="0" smtClean="0"/>
              <a:t> on the NE side of the storm, but the lack of return at low-mid levels suggests an upright </a:t>
            </a:r>
            <a:r>
              <a:rPr lang="en-US" baseline="0" dirty="0" err="1" smtClean="0"/>
              <a:t>eyewall</a:t>
            </a:r>
            <a:r>
              <a:rPr lang="en-US" baseline="0" dirty="0" smtClean="0"/>
              <a:t>. A deep convective burst can be seen on the SW side of the storm. The break in the cloud deck on the SW side of the </a:t>
            </a:r>
            <a:r>
              <a:rPr lang="en-US" baseline="0" dirty="0" err="1" smtClean="0"/>
              <a:t>eyewall</a:t>
            </a:r>
            <a:r>
              <a:rPr lang="en-US" baseline="0" dirty="0" smtClean="0"/>
              <a:t> is associated with a gap between the </a:t>
            </a:r>
            <a:r>
              <a:rPr lang="en-US" baseline="0" dirty="0" err="1" smtClean="0"/>
              <a:t>eyewall</a:t>
            </a:r>
            <a:r>
              <a:rPr lang="en-US" baseline="0" dirty="0" smtClean="0"/>
              <a:t> and an outer rainband.  S-HIS was able to measure temperature and humidity to very low levels in the eye.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D43D8FA-BD43-3E41-AC21-14F2F1C57F9E}" type="slidenum">
              <a:rPr lang="en-US" smtClean="0"/>
              <a:t>6</a:t>
            </a:fld>
            <a:endParaRPr lang="en-US"/>
          </a:p>
        </p:txBody>
      </p:sp>
    </p:spTree>
    <p:extLst>
      <p:ext uri="{BB962C8B-B14F-4D97-AF65-F5344CB8AC3E}">
        <p14:creationId xmlns:p14="http://schemas.microsoft.com/office/powerpoint/2010/main" val="21101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Left figure shows S-HIS brightness temperature with blue areas being higher thick clouds, red being low clouds</a:t>
            </a:r>
            <a:r>
              <a:rPr lang="en-US" baseline="0" dirty="0" smtClean="0"/>
              <a:t> or the surface. S-HIS (and CP, upper right) suggest that we flew directly over the center with one dropsonde over the center (but entered the </a:t>
            </a:r>
            <a:r>
              <a:rPr lang="en-US" baseline="0" dirty="0" err="1" smtClean="0"/>
              <a:t>eyewall</a:t>
            </a:r>
            <a:r>
              <a:rPr lang="en-US" baseline="0" dirty="0" smtClean="0"/>
              <a:t> at lower levels).  The CPL data shows an outward sloping </a:t>
            </a:r>
            <a:r>
              <a:rPr lang="en-US" baseline="0" dirty="0" err="1" smtClean="0"/>
              <a:t>eyewall</a:t>
            </a:r>
            <a:r>
              <a:rPr lang="en-US" baseline="0" dirty="0" smtClean="0"/>
              <a:t> on the NE side of the storm, but the lack of return at low-mid levels suggests an upright </a:t>
            </a:r>
            <a:r>
              <a:rPr lang="en-US" baseline="0" dirty="0" err="1" smtClean="0"/>
              <a:t>eyewall</a:t>
            </a:r>
            <a:r>
              <a:rPr lang="en-US" baseline="0" dirty="0" smtClean="0"/>
              <a:t>. A deep convective burst can be seen on the SW side of the storm. The break in the cloud deck on the SW side of the </a:t>
            </a:r>
            <a:r>
              <a:rPr lang="en-US" baseline="0" dirty="0" err="1" smtClean="0"/>
              <a:t>eyewall</a:t>
            </a:r>
            <a:r>
              <a:rPr lang="en-US" baseline="0" dirty="0" smtClean="0"/>
              <a:t> is associated with a gap between the </a:t>
            </a:r>
            <a:r>
              <a:rPr lang="en-US" baseline="0" dirty="0" err="1" smtClean="0"/>
              <a:t>eyewall</a:t>
            </a:r>
            <a:r>
              <a:rPr lang="en-US" baseline="0" dirty="0" smtClean="0"/>
              <a:t> and an outer rainband.  S-HIS was able to measure temperature and humidity to very low levels in the eye.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D43D8FA-BD43-3E41-AC21-14F2F1C57F9E}" type="slidenum">
              <a:rPr lang="en-US" smtClean="0"/>
              <a:t>7</a:t>
            </a:fld>
            <a:endParaRPr lang="en-US"/>
          </a:p>
        </p:txBody>
      </p:sp>
    </p:spTree>
    <p:extLst>
      <p:ext uri="{BB962C8B-B14F-4D97-AF65-F5344CB8AC3E}">
        <p14:creationId xmlns:p14="http://schemas.microsoft.com/office/powerpoint/2010/main" val="211017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third </a:t>
            </a:r>
            <a:r>
              <a:rPr lang="en-US" dirty="0" err="1" smtClean="0"/>
              <a:t>Edouard</a:t>
            </a:r>
            <a:r>
              <a:rPr lang="en-US" dirty="0" smtClean="0"/>
              <a:t> flight when the storm was fairly steady at its maximum intensity.  The distribution of </a:t>
            </a:r>
            <a:r>
              <a:rPr lang="en-US" dirty="0" err="1" smtClean="0"/>
              <a:t>sondes</a:t>
            </a:r>
            <a:r>
              <a:rPr lang="en-US" baseline="0" dirty="0" smtClean="0"/>
              <a:t> is shown to the left and is fairly evenly distributed about the center. RH data shows dry air in the storm environment, but no indication that it was getting into the protected core of the storm.  The dropsondes were composited into radial bins with closer spacing in the core, wider spacing at larger radii (see vertical lines).  The azimuthal mean fields of the indicated variables are shown. The tangential wind field suggests a secondary wind maximum near 100 km with mid-level outflow and a high altitude outflow region. Strong outflow is seen near the </a:t>
            </a:r>
            <a:r>
              <a:rPr lang="en-US" baseline="0" dirty="0" err="1" smtClean="0"/>
              <a:t>eyewall</a:t>
            </a:r>
            <a:r>
              <a:rPr lang="en-US" baseline="0" dirty="0" smtClean="0"/>
              <a:t> and may be the main contributor to the high-level outflow. The temperature perturbation (from the mean outside 200 km) peaks at 350 hPa.  Temperature perturbation is with respect to the mean of all </a:t>
            </a:r>
            <a:r>
              <a:rPr lang="en-US" baseline="0" dirty="0" err="1" smtClean="0"/>
              <a:t>sondes</a:t>
            </a:r>
            <a:r>
              <a:rPr lang="en-US" baseline="0" dirty="0" smtClean="0"/>
              <a:t> </a:t>
            </a:r>
            <a:r>
              <a:rPr lang="en-US" baseline="0" smtClean="0"/>
              <a:t>at radii &gt; 200km.</a:t>
            </a:r>
            <a:endParaRPr lang="en-US" baseline="0" dirty="0" smtClean="0"/>
          </a:p>
          <a:p>
            <a:endParaRPr lang="en-US" baseline="0" dirty="0" smtClean="0"/>
          </a:p>
          <a:p>
            <a:r>
              <a:rPr lang="en-US" baseline="0" dirty="0" smtClean="0"/>
              <a:t>Contour labels are shown for most cross sections, but difficult to show for the radial velocities. There, the contour interval is 2 m/s, with positive (negative) contours indicated by solid (dashed) lines. The dotted line is the 0 contour.</a:t>
            </a:r>
            <a:endParaRPr lang="en-US" dirty="0"/>
          </a:p>
        </p:txBody>
      </p:sp>
      <p:sp>
        <p:nvSpPr>
          <p:cNvPr id="4" name="Slide Number Placeholder 3"/>
          <p:cNvSpPr>
            <a:spLocks noGrp="1"/>
          </p:cNvSpPr>
          <p:nvPr>
            <p:ph type="sldNum" sz="quarter" idx="10"/>
          </p:nvPr>
        </p:nvSpPr>
        <p:spPr/>
        <p:txBody>
          <a:bodyPr/>
          <a:lstStyle/>
          <a:p>
            <a:fld id="{96B4B2B1-45C2-BF4C-8270-95A556CE1926}" type="slidenum">
              <a:rPr lang="en-US" smtClean="0"/>
              <a:t>8</a:t>
            </a:fld>
            <a:endParaRPr lang="en-US"/>
          </a:p>
        </p:txBody>
      </p:sp>
    </p:spTree>
    <p:extLst>
      <p:ext uri="{BB962C8B-B14F-4D97-AF65-F5344CB8AC3E}">
        <p14:creationId xmlns:p14="http://schemas.microsoft.com/office/powerpoint/2010/main" val="205702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third </a:t>
            </a:r>
            <a:r>
              <a:rPr lang="en-US" dirty="0" err="1" smtClean="0"/>
              <a:t>Edouard</a:t>
            </a:r>
            <a:r>
              <a:rPr lang="en-US" dirty="0" smtClean="0"/>
              <a:t> flight when the storm was fairly steady at its maximum intensity.  The distribution of </a:t>
            </a:r>
            <a:r>
              <a:rPr lang="en-US" dirty="0" err="1" smtClean="0"/>
              <a:t>sondes</a:t>
            </a:r>
            <a:r>
              <a:rPr lang="en-US" baseline="0" dirty="0" smtClean="0"/>
              <a:t> is shown to the left and is fairly evenly distributed about the center. RH data shows dry air in the storm environment, but no indication that it was getting into the protected core of the storm.  The dropsondes were composited into radial bins with closer spacing in the core, wider spacing at larger radii (see vertical lines).  The azimuthal mean fields of the indicated variables are shown. The tangential wind field suggests a secondary wind maximum near 100 km with mid-level outflow and a high altitude outflow region. Strong outflow is seen near the </a:t>
            </a:r>
            <a:r>
              <a:rPr lang="en-US" baseline="0" dirty="0" err="1" smtClean="0"/>
              <a:t>eyewall</a:t>
            </a:r>
            <a:r>
              <a:rPr lang="en-US" baseline="0" dirty="0" smtClean="0"/>
              <a:t> and may be the main contributor to the high-level outflow. The temperature perturbation (from the mean outside 200 km) peaks at 350 hPa.  Temperature perturbation is with respect to the mean of all </a:t>
            </a:r>
            <a:r>
              <a:rPr lang="en-US" baseline="0" dirty="0" err="1" smtClean="0"/>
              <a:t>sondes</a:t>
            </a:r>
            <a:r>
              <a:rPr lang="en-US" baseline="0" dirty="0" smtClean="0"/>
              <a:t> </a:t>
            </a:r>
            <a:r>
              <a:rPr lang="en-US" baseline="0" smtClean="0"/>
              <a:t>at radii &gt; 200km.</a:t>
            </a:r>
            <a:endParaRPr lang="en-US" baseline="0" dirty="0" smtClean="0"/>
          </a:p>
          <a:p>
            <a:endParaRPr lang="en-US" baseline="0" dirty="0" smtClean="0"/>
          </a:p>
          <a:p>
            <a:r>
              <a:rPr lang="en-US" baseline="0" dirty="0" smtClean="0"/>
              <a:t>Contour labels are shown for most cross sections, but difficult to show for the radial velocities. There, the contour interval is 2 m/s, with positive (negative) contours indicated by solid (dashed) lines. The dotted line is the 0 contour.</a:t>
            </a:r>
            <a:endParaRPr lang="en-US" dirty="0"/>
          </a:p>
        </p:txBody>
      </p:sp>
      <p:sp>
        <p:nvSpPr>
          <p:cNvPr id="4" name="Slide Number Placeholder 3"/>
          <p:cNvSpPr>
            <a:spLocks noGrp="1"/>
          </p:cNvSpPr>
          <p:nvPr>
            <p:ph type="sldNum" sz="quarter" idx="10"/>
          </p:nvPr>
        </p:nvSpPr>
        <p:spPr/>
        <p:txBody>
          <a:bodyPr/>
          <a:lstStyle/>
          <a:p>
            <a:fld id="{96B4B2B1-45C2-BF4C-8270-95A556CE1926}" type="slidenum">
              <a:rPr lang="en-US" smtClean="0"/>
              <a:t>9</a:t>
            </a:fld>
            <a:endParaRPr lang="en-US"/>
          </a:p>
        </p:txBody>
      </p:sp>
    </p:spTree>
    <p:extLst>
      <p:ext uri="{BB962C8B-B14F-4D97-AF65-F5344CB8AC3E}">
        <p14:creationId xmlns:p14="http://schemas.microsoft.com/office/powerpoint/2010/main" val="205702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605FFC-CE8D-D54C-A2BC-1D279ABF7C1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54787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05FFC-CE8D-D54C-A2BC-1D279ABF7C1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197624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05FFC-CE8D-D54C-A2BC-1D279ABF7C1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357222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05FFC-CE8D-D54C-A2BC-1D279ABF7C1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122409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05FFC-CE8D-D54C-A2BC-1D279ABF7C1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369555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605FFC-CE8D-D54C-A2BC-1D279ABF7C1E}"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81447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605FFC-CE8D-D54C-A2BC-1D279ABF7C1E}" type="datetimeFigureOut">
              <a:rPr lang="en-US" smtClean="0"/>
              <a:t>3/3/15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27363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605FFC-CE8D-D54C-A2BC-1D279ABF7C1E}" type="datetimeFigureOut">
              <a:rPr lang="en-US" smtClean="0"/>
              <a:t>3/3/15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313473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05FFC-CE8D-D54C-A2BC-1D279ABF7C1E}" type="datetimeFigureOut">
              <a:rPr lang="en-US" smtClean="0"/>
              <a:t>3/3/15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94713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05FFC-CE8D-D54C-A2BC-1D279ABF7C1E}"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55834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05FFC-CE8D-D54C-A2BC-1D279ABF7C1E}"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274A9-2A05-9D49-938F-3EDB8C37A972}" type="slidenum">
              <a:rPr lang="en-US" smtClean="0"/>
              <a:t>‹#›</a:t>
            </a:fld>
            <a:endParaRPr lang="en-US"/>
          </a:p>
        </p:txBody>
      </p:sp>
    </p:spTree>
    <p:extLst>
      <p:ext uri="{BB962C8B-B14F-4D97-AF65-F5344CB8AC3E}">
        <p14:creationId xmlns:p14="http://schemas.microsoft.com/office/powerpoint/2010/main" val="4008328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05FFC-CE8D-D54C-A2BC-1D279ABF7C1E}" type="datetimeFigureOut">
              <a:rPr lang="en-US" smtClean="0"/>
              <a:t>3/3/15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274A9-2A05-9D49-938F-3EDB8C37A972}" type="slidenum">
              <a:rPr lang="en-US" smtClean="0"/>
              <a:t>‹#›</a:t>
            </a:fld>
            <a:endParaRPr lang="en-US"/>
          </a:p>
        </p:txBody>
      </p:sp>
    </p:spTree>
    <p:extLst>
      <p:ext uri="{BB962C8B-B14F-4D97-AF65-F5344CB8AC3E}">
        <p14:creationId xmlns:p14="http://schemas.microsoft.com/office/powerpoint/2010/main" val="2333213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6.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D11-0018-03_2b.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970750" y="282330"/>
            <a:ext cx="7131850" cy="2123658"/>
          </a:xfrm>
          <a:prstGeom prst="rect">
            <a:avLst/>
          </a:prstGeom>
          <a:noFill/>
        </p:spPr>
        <p:txBody>
          <a:bodyPr wrap="square" rtlCol="0">
            <a:spAutoFit/>
          </a:bodyPr>
          <a:lstStyle/>
          <a:p>
            <a:r>
              <a:rPr lang="en-US" sz="4400" dirty="0" smtClean="0">
                <a:solidFill>
                  <a:srgbClr val="FFFFFF"/>
                </a:solidFill>
                <a:latin typeface="Helvetica"/>
                <a:cs typeface="Helvetica"/>
              </a:rPr>
              <a:t>Hurricane and Severe Storm Sentinel (HS3): 2014 Results</a:t>
            </a:r>
            <a:endParaRPr lang="en-US" sz="4400" dirty="0">
              <a:solidFill>
                <a:srgbClr val="FFFFFF"/>
              </a:solidFill>
              <a:latin typeface="Helvetica"/>
              <a:cs typeface="Helvetica"/>
            </a:endParaRPr>
          </a:p>
        </p:txBody>
      </p:sp>
      <p:sp>
        <p:nvSpPr>
          <p:cNvPr id="7" name="TextBox 6"/>
          <p:cNvSpPr txBox="1"/>
          <p:nvPr/>
        </p:nvSpPr>
        <p:spPr>
          <a:xfrm>
            <a:off x="475450" y="5335753"/>
            <a:ext cx="8439950" cy="1107996"/>
          </a:xfrm>
          <a:prstGeom prst="rect">
            <a:avLst/>
          </a:prstGeom>
          <a:noFill/>
        </p:spPr>
        <p:txBody>
          <a:bodyPr wrap="square" rtlCol="0">
            <a:spAutoFit/>
          </a:bodyPr>
          <a:lstStyle/>
          <a:p>
            <a:r>
              <a:rPr lang="en-US" sz="2400" dirty="0" smtClean="0">
                <a:solidFill>
                  <a:srgbClr val="FFFFFF"/>
                </a:solidFill>
                <a:latin typeface="Helvetica"/>
                <a:cs typeface="Helvetica"/>
              </a:rPr>
              <a:t>Dr. Scott Braun, HS3 PI         Paul Newman, HS3 Deputy PI</a:t>
            </a:r>
          </a:p>
          <a:p>
            <a:pPr algn="ctr"/>
            <a:r>
              <a:rPr lang="en-US" sz="2400" dirty="0" smtClean="0">
                <a:solidFill>
                  <a:srgbClr val="FFFFFF"/>
                </a:solidFill>
                <a:latin typeface="Helvetica"/>
                <a:cs typeface="Helvetica"/>
              </a:rPr>
              <a:t>NASA Goddard Space Flight Center</a:t>
            </a:r>
          </a:p>
          <a:p>
            <a:endParaRPr lang="en-US" dirty="0">
              <a:solidFill>
                <a:srgbClr val="FFFFFF"/>
              </a:solidFill>
              <a:latin typeface="Helvetica"/>
              <a:cs typeface="Helvetica"/>
            </a:endParaRPr>
          </a:p>
        </p:txBody>
      </p:sp>
      <p:pic>
        <p:nvPicPr>
          <p:cNvPr id="8" name="Picture 7" descr="Draft-1.8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3850" y="2547110"/>
            <a:ext cx="2616318" cy="2665754"/>
          </a:xfrm>
          <a:prstGeom prst="rect">
            <a:avLst/>
          </a:prstGeom>
        </p:spPr>
      </p:pic>
      <p:sp>
        <p:nvSpPr>
          <p:cNvPr id="5" name="TextBox 4"/>
          <p:cNvSpPr txBox="1"/>
          <p:nvPr/>
        </p:nvSpPr>
        <p:spPr>
          <a:xfrm>
            <a:off x="508000" y="6350000"/>
            <a:ext cx="8140700" cy="400110"/>
          </a:xfrm>
          <a:prstGeom prst="rect">
            <a:avLst/>
          </a:prstGeom>
          <a:noFill/>
        </p:spPr>
        <p:txBody>
          <a:bodyPr wrap="square" rtlCol="0">
            <a:spAutoFit/>
          </a:bodyPr>
          <a:lstStyle/>
          <a:p>
            <a:r>
              <a:rPr lang="en-US" sz="2000" dirty="0" smtClean="0"/>
              <a:t>IHC, Jacksonville, FL			 March 4, 2015</a:t>
            </a:r>
            <a:endParaRPr lang="en-US" sz="2000" dirty="0"/>
          </a:p>
        </p:txBody>
      </p:sp>
    </p:spTree>
    <p:extLst>
      <p:ext uri="{BB962C8B-B14F-4D97-AF65-F5344CB8AC3E}">
        <p14:creationId xmlns:p14="http://schemas.microsoft.com/office/powerpoint/2010/main" val="231174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
            <a:ext cx="7747000" cy="975981"/>
          </a:xfrm>
        </p:spPr>
        <p:txBody>
          <a:bodyPr>
            <a:normAutofit fontScale="90000"/>
          </a:bodyPr>
          <a:lstStyle/>
          <a:p>
            <a:r>
              <a:rPr lang="en-US" sz="3600" b="1" dirty="0" smtClean="0"/>
              <a:t>HIRAD Measurements in Hurricane Gonzalo</a:t>
            </a:r>
            <a:endParaRPr lang="en-US" sz="3600" b="1" dirty="0"/>
          </a:p>
        </p:txBody>
      </p:sp>
      <p:pic>
        <p:nvPicPr>
          <p:cNvPr id="4" name="Picture 3" descr="Gonzalo_Oct15_TB5excess.jpg"/>
          <p:cNvPicPr>
            <a:picLocks noChangeAspect="1"/>
          </p:cNvPicPr>
          <p:nvPr/>
        </p:nvPicPr>
        <p:blipFill rotWithShape="1">
          <a:blip r:embed="rId2">
            <a:extLst>
              <a:ext uri="{28A0092B-C50C-407E-A947-70E740481C1C}">
                <a14:useLocalDpi xmlns:a14="http://schemas.microsoft.com/office/drawing/2010/main" val="0"/>
              </a:ext>
            </a:extLst>
          </a:blip>
          <a:srcRect l="20275" r="-9400"/>
          <a:stretch/>
        </p:blipFill>
        <p:spPr>
          <a:xfrm>
            <a:off x="177800" y="1447800"/>
            <a:ext cx="6141144" cy="4572000"/>
          </a:xfrm>
          <a:prstGeom prst="rect">
            <a:avLst/>
          </a:prstGeom>
        </p:spPr>
      </p:pic>
      <p:pic>
        <p:nvPicPr>
          <p:cNvPr id="5" name="Picture 4" descr="Gonzalo_Oct17_TB5excess.jpg"/>
          <p:cNvPicPr>
            <a:picLocks noChangeAspect="1"/>
          </p:cNvPicPr>
          <p:nvPr/>
        </p:nvPicPr>
        <p:blipFill rotWithShape="1">
          <a:blip r:embed="rId3">
            <a:extLst>
              <a:ext uri="{28A0092B-C50C-407E-A947-70E740481C1C}">
                <a14:useLocalDpi xmlns:a14="http://schemas.microsoft.com/office/drawing/2010/main" val="0"/>
              </a:ext>
            </a:extLst>
          </a:blip>
          <a:srcRect l="12533" r="29223"/>
          <a:stretch/>
        </p:blipFill>
        <p:spPr>
          <a:xfrm>
            <a:off x="4965700" y="1447800"/>
            <a:ext cx="4013200" cy="4572000"/>
          </a:xfrm>
          <a:prstGeom prst="rect">
            <a:avLst/>
          </a:prstGeom>
        </p:spPr>
      </p:pic>
      <p:sp>
        <p:nvSpPr>
          <p:cNvPr id="6" name="TextBox 5"/>
          <p:cNvSpPr txBox="1"/>
          <p:nvPr/>
        </p:nvSpPr>
        <p:spPr>
          <a:xfrm>
            <a:off x="317500" y="1054100"/>
            <a:ext cx="4025900" cy="400110"/>
          </a:xfrm>
          <a:prstGeom prst="rect">
            <a:avLst/>
          </a:prstGeom>
          <a:noFill/>
        </p:spPr>
        <p:txBody>
          <a:bodyPr wrap="square" rtlCol="0">
            <a:spAutoFit/>
          </a:bodyPr>
          <a:lstStyle/>
          <a:p>
            <a:r>
              <a:rPr lang="en-US" sz="2000" b="1" dirty="0" smtClean="0"/>
              <a:t>October 15 HIRAD 5 GHz Excess TB</a:t>
            </a:r>
            <a:endParaRPr lang="en-US" sz="2000" b="1" dirty="0"/>
          </a:p>
        </p:txBody>
      </p:sp>
      <p:sp>
        <p:nvSpPr>
          <p:cNvPr id="7" name="TextBox 6"/>
          <p:cNvSpPr txBox="1"/>
          <p:nvPr/>
        </p:nvSpPr>
        <p:spPr>
          <a:xfrm>
            <a:off x="4800600" y="1054100"/>
            <a:ext cx="4025900" cy="400110"/>
          </a:xfrm>
          <a:prstGeom prst="rect">
            <a:avLst/>
          </a:prstGeom>
          <a:noFill/>
        </p:spPr>
        <p:txBody>
          <a:bodyPr wrap="square" rtlCol="0">
            <a:spAutoFit/>
          </a:bodyPr>
          <a:lstStyle/>
          <a:p>
            <a:r>
              <a:rPr lang="en-US" sz="2000" b="1" dirty="0" smtClean="0"/>
              <a:t>October 17 HIRAD 5 GHz Excess TB</a:t>
            </a:r>
            <a:endParaRPr lang="en-US" sz="2000" b="1" dirty="0"/>
          </a:p>
        </p:txBody>
      </p:sp>
      <p:sp>
        <p:nvSpPr>
          <p:cNvPr id="8" name="TextBox 7"/>
          <p:cNvSpPr txBox="1"/>
          <p:nvPr/>
        </p:nvSpPr>
        <p:spPr>
          <a:xfrm>
            <a:off x="304800" y="1625600"/>
            <a:ext cx="4419600" cy="707886"/>
          </a:xfrm>
          <a:prstGeom prst="rect">
            <a:avLst/>
          </a:prstGeom>
          <a:solidFill>
            <a:schemeClr val="bg1">
              <a:alpha val="80000"/>
            </a:schemeClr>
          </a:solidFill>
        </p:spPr>
        <p:txBody>
          <a:bodyPr wrap="square" rtlCol="0">
            <a:spAutoFit/>
          </a:bodyPr>
          <a:lstStyle/>
          <a:p>
            <a:r>
              <a:rPr lang="en-US" sz="2000" b="1" dirty="0" smtClean="0">
                <a:solidFill>
                  <a:srgbClr val="FF0000"/>
                </a:solidFill>
              </a:rPr>
              <a:t>21 UTC 15 Oct Hurricane Gonzalo</a:t>
            </a:r>
          </a:p>
          <a:p>
            <a:r>
              <a:rPr lang="en-US" sz="2000" b="1" dirty="0" smtClean="0">
                <a:solidFill>
                  <a:srgbClr val="FF0000"/>
                </a:solidFill>
              </a:rPr>
              <a:t>NHC advisory: 110 </a:t>
            </a:r>
            <a:r>
              <a:rPr lang="en-US" sz="2000" b="1" dirty="0" err="1" smtClean="0">
                <a:solidFill>
                  <a:srgbClr val="FF0000"/>
                </a:solidFill>
              </a:rPr>
              <a:t>kt</a:t>
            </a:r>
            <a:endParaRPr lang="en-US" sz="2000" b="1" dirty="0">
              <a:solidFill>
                <a:srgbClr val="FF0000"/>
              </a:solidFill>
            </a:endParaRPr>
          </a:p>
        </p:txBody>
      </p:sp>
      <p:sp>
        <p:nvSpPr>
          <p:cNvPr id="9" name="TextBox 8"/>
          <p:cNvSpPr txBox="1"/>
          <p:nvPr/>
        </p:nvSpPr>
        <p:spPr>
          <a:xfrm>
            <a:off x="4737100" y="1625600"/>
            <a:ext cx="3784600" cy="707886"/>
          </a:xfrm>
          <a:prstGeom prst="rect">
            <a:avLst/>
          </a:prstGeom>
          <a:solidFill>
            <a:schemeClr val="bg1">
              <a:alpha val="80000"/>
            </a:schemeClr>
          </a:solidFill>
        </p:spPr>
        <p:txBody>
          <a:bodyPr wrap="square" rtlCol="0">
            <a:spAutoFit/>
          </a:bodyPr>
          <a:lstStyle/>
          <a:p>
            <a:r>
              <a:rPr lang="en-US" sz="2000" b="1" dirty="0" smtClean="0">
                <a:solidFill>
                  <a:srgbClr val="FF0000"/>
                </a:solidFill>
              </a:rPr>
              <a:t>15 UTC 17 Oct Hurricane Gonzalo</a:t>
            </a:r>
          </a:p>
          <a:p>
            <a:r>
              <a:rPr lang="en-US" sz="2000" b="1" dirty="0" smtClean="0">
                <a:solidFill>
                  <a:srgbClr val="FF0000"/>
                </a:solidFill>
              </a:rPr>
              <a:t>NHC advisory: 110 </a:t>
            </a:r>
            <a:r>
              <a:rPr lang="en-US" sz="2000" b="1" dirty="0" err="1" smtClean="0">
                <a:solidFill>
                  <a:srgbClr val="FF0000"/>
                </a:solidFill>
              </a:rPr>
              <a:t>kt</a:t>
            </a:r>
            <a:r>
              <a:rPr lang="en-US" sz="2000" b="1" dirty="0" smtClean="0">
                <a:solidFill>
                  <a:srgbClr val="FF0000"/>
                </a:solidFill>
              </a:rPr>
              <a:t>, weakening</a:t>
            </a:r>
            <a:endParaRPr lang="en-US" sz="2000" b="1" dirty="0">
              <a:solidFill>
                <a:srgbClr val="FF0000"/>
              </a:solidFill>
            </a:endParaRPr>
          </a:p>
        </p:txBody>
      </p:sp>
      <p:sp>
        <p:nvSpPr>
          <p:cNvPr id="10" name="TextBox 9"/>
          <p:cNvSpPr txBox="1"/>
          <p:nvPr/>
        </p:nvSpPr>
        <p:spPr>
          <a:xfrm>
            <a:off x="927100" y="5105400"/>
            <a:ext cx="7277100" cy="1118255"/>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smtClean="0"/>
              <a:t>Initial HIRAD data shows development of concentric </a:t>
            </a:r>
            <a:r>
              <a:rPr lang="en-US" sz="2000" dirty="0" err="1" smtClean="0"/>
              <a:t>eyewalls</a:t>
            </a:r>
            <a:r>
              <a:rPr lang="en-US" sz="2000" dirty="0" smtClean="0"/>
              <a:t>, with substantial weakening of the inner </a:t>
            </a:r>
            <a:r>
              <a:rPr lang="en-US" sz="2000" dirty="0" err="1" smtClean="0"/>
              <a:t>eyewall</a:t>
            </a:r>
            <a:r>
              <a:rPr lang="en-US" sz="2000" dirty="0" smtClean="0"/>
              <a:t> over the three days.  </a:t>
            </a:r>
          </a:p>
          <a:p>
            <a:pPr>
              <a:lnSpc>
                <a:spcPct val="140000"/>
              </a:lnSpc>
            </a:pPr>
            <a:r>
              <a:rPr lang="en-US" sz="2000" dirty="0" smtClean="0"/>
              <a:t>Final calibration and data processing still in progress.</a:t>
            </a:r>
            <a:endParaRPr lang="en-US" sz="2000" dirty="0"/>
          </a:p>
        </p:txBody>
      </p:sp>
      <p:pic>
        <p:nvPicPr>
          <p:cNvPr id="12" name="Picture 11" descr="Draft-1.8b.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115300" y="27319"/>
            <a:ext cx="1041400" cy="975981"/>
          </a:xfrm>
          <a:prstGeom prst="rect">
            <a:avLst/>
          </a:prstGeom>
        </p:spPr>
      </p:pic>
      <p:sp>
        <p:nvSpPr>
          <p:cNvPr id="3" name="TextBox 2"/>
          <p:cNvSpPr txBox="1"/>
          <p:nvPr/>
        </p:nvSpPr>
        <p:spPr>
          <a:xfrm>
            <a:off x="5244832" y="6325255"/>
            <a:ext cx="3441968" cy="369332"/>
          </a:xfrm>
          <a:prstGeom prst="rect">
            <a:avLst/>
          </a:prstGeom>
          <a:noFill/>
        </p:spPr>
        <p:txBody>
          <a:bodyPr wrap="none" rtlCol="0">
            <a:spAutoFit/>
          </a:bodyPr>
          <a:lstStyle/>
          <a:p>
            <a:r>
              <a:rPr lang="en-US" dirty="0" smtClean="0"/>
              <a:t>Courtesy of Dan Cecil, NASA/MSFC</a:t>
            </a:r>
            <a:endParaRPr lang="en-US" dirty="0"/>
          </a:p>
        </p:txBody>
      </p:sp>
      <p:cxnSp>
        <p:nvCxnSpPr>
          <p:cNvPr id="13" name="Straight Connector 12"/>
          <p:cNvCxnSpPr/>
          <p:nvPr/>
        </p:nvCxnSpPr>
        <p:spPr>
          <a:xfrm flipH="1" flipV="1">
            <a:off x="7708900" y="2667000"/>
            <a:ext cx="419100" cy="161290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587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7899400" cy="766762"/>
          </a:xfrm>
        </p:spPr>
        <p:txBody>
          <a:bodyPr/>
          <a:lstStyle/>
          <a:p>
            <a:r>
              <a:rPr lang="en-US" dirty="0"/>
              <a:t>HIWRAP </a:t>
            </a:r>
            <a:r>
              <a:rPr lang="en-US" dirty="0" smtClean="0"/>
              <a:t>Vertical </a:t>
            </a:r>
            <a:r>
              <a:rPr lang="en-US" dirty="0"/>
              <a:t>Cross sections</a:t>
            </a:r>
          </a:p>
        </p:txBody>
      </p:sp>
      <p:sp>
        <p:nvSpPr>
          <p:cNvPr id="4" name="TextBox 3"/>
          <p:cNvSpPr txBox="1"/>
          <p:nvPr/>
        </p:nvSpPr>
        <p:spPr>
          <a:xfrm>
            <a:off x="3162032" y="6402487"/>
            <a:ext cx="5814587" cy="369332"/>
          </a:xfrm>
          <a:prstGeom prst="rect">
            <a:avLst/>
          </a:prstGeom>
          <a:noFill/>
        </p:spPr>
        <p:txBody>
          <a:bodyPr wrap="none" rtlCol="0">
            <a:spAutoFit/>
          </a:bodyPr>
          <a:lstStyle/>
          <a:p>
            <a:r>
              <a:rPr lang="en-US" dirty="0" smtClean="0"/>
              <a:t>Courtesy of Matt </a:t>
            </a:r>
            <a:r>
              <a:rPr lang="en-US" dirty="0" err="1" smtClean="0"/>
              <a:t>McClinden</a:t>
            </a:r>
            <a:r>
              <a:rPr lang="en-US" dirty="0" smtClean="0"/>
              <a:t>, Gerry </a:t>
            </a:r>
            <a:r>
              <a:rPr lang="en-US" dirty="0" err="1" smtClean="0"/>
              <a:t>Heymsfield</a:t>
            </a:r>
            <a:r>
              <a:rPr lang="en-US" dirty="0" smtClean="0"/>
              <a:t>, NASA/MSFC</a:t>
            </a:r>
            <a:endParaRPr lang="en-US" dirty="0"/>
          </a:p>
        </p:txBody>
      </p:sp>
      <p:pic>
        <p:nvPicPr>
          <p:cNvPr id="6" name="Picture 5" descr="Draft-1.8b.png"/>
          <p:cNvPicPr>
            <a:picLocks noChangeAspect="1"/>
          </p:cNvPicPr>
          <p:nvPr/>
        </p:nvPicPr>
        <p:blipFill>
          <a:blip r:embed="rId2"/>
          <a:srcRect l="5139" t="14302" r="4495" b="13968"/>
          <a:stretch>
            <a:fillRect/>
          </a:stretch>
        </p:blipFill>
        <p:spPr>
          <a:xfrm>
            <a:off x="8073449" y="-1"/>
            <a:ext cx="1070551" cy="1003301"/>
          </a:xfrm>
          <a:prstGeom prst="rect">
            <a:avLst/>
          </a:prstGeom>
        </p:spPr>
      </p:pic>
      <p:grpSp>
        <p:nvGrpSpPr>
          <p:cNvPr id="12" name="Group 11"/>
          <p:cNvGrpSpPr/>
          <p:nvPr/>
        </p:nvGrpSpPr>
        <p:grpSpPr>
          <a:xfrm>
            <a:off x="1489141" y="889000"/>
            <a:ext cx="6819900" cy="4889500"/>
            <a:chOff x="1041400" y="850900"/>
            <a:chExt cx="7315200" cy="5486400"/>
          </a:xfrm>
        </p:grpSpPr>
        <p:pic>
          <p:nvPicPr>
            <p:cNvPr id="5" name="Picture 4" descr="HIWRAP-HS32014-Initial-Vertic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850900"/>
              <a:ext cx="7315200" cy="5486400"/>
            </a:xfrm>
            <a:prstGeom prst="rect">
              <a:avLst/>
            </a:prstGeom>
          </p:spPr>
        </p:pic>
        <p:sp>
          <p:nvSpPr>
            <p:cNvPr id="3" name="TextBox 2"/>
            <p:cNvSpPr txBox="1"/>
            <p:nvPr/>
          </p:nvSpPr>
          <p:spPr>
            <a:xfrm>
              <a:off x="3695700" y="1345168"/>
              <a:ext cx="1448609" cy="369332"/>
            </a:xfrm>
            <a:prstGeom prst="rect">
              <a:avLst/>
            </a:prstGeom>
            <a:noFill/>
          </p:spPr>
          <p:txBody>
            <a:bodyPr wrap="none" rtlCol="0">
              <a:spAutoFit/>
            </a:bodyPr>
            <a:lstStyle/>
            <a:p>
              <a:r>
                <a:rPr lang="en-US" dirty="0" smtClean="0">
                  <a:solidFill>
                    <a:srgbClr val="FFFFFF"/>
                  </a:solidFill>
                </a:rPr>
                <a:t>Inner </a:t>
              </a:r>
              <a:r>
                <a:rPr lang="en-US" dirty="0" err="1" smtClean="0">
                  <a:solidFill>
                    <a:srgbClr val="FFFFFF"/>
                  </a:solidFill>
                </a:rPr>
                <a:t>eyewall</a:t>
              </a:r>
              <a:endParaRPr lang="en-US" dirty="0">
                <a:solidFill>
                  <a:srgbClr val="FFFFFF"/>
                </a:solidFill>
              </a:endParaRPr>
            </a:p>
          </p:txBody>
        </p:sp>
        <p:cxnSp>
          <p:nvCxnSpPr>
            <p:cNvPr id="8" name="Straight Arrow Connector 7"/>
            <p:cNvCxnSpPr/>
            <p:nvPr/>
          </p:nvCxnSpPr>
          <p:spPr>
            <a:xfrm flipH="1">
              <a:off x="3848100" y="1714500"/>
              <a:ext cx="584200" cy="3937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 idx="2"/>
            </p:cNvCxnSpPr>
            <p:nvPr/>
          </p:nvCxnSpPr>
          <p:spPr>
            <a:xfrm>
              <a:off x="4420005" y="1714500"/>
              <a:ext cx="418695" cy="3937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36700" y="5955268"/>
              <a:ext cx="847971" cy="369332"/>
            </a:xfrm>
            <a:prstGeom prst="rect">
              <a:avLst/>
            </a:prstGeom>
            <a:noFill/>
          </p:spPr>
          <p:txBody>
            <a:bodyPr wrap="none" rtlCol="0">
              <a:spAutoFit/>
            </a:bodyPr>
            <a:lstStyle/>
            <a:p>
              <a:r>
                <a:rPr lang="en-US" dirty="0" smtClean="0"/>
                <a:t>SOUTH</a:t>
              </a:r>
              <a:endParaRPr lang="en-US" dirty="0"/>
            </a:p>
          </p:txBody>
        </p:sp>
        <p:sp>
          <p:nvSpPr>
            <p:cNvPr id="10" name="TextBox 9"/>
            <p:cNvSpPr txBox="1"/>
            <p:nvPr/>
          </p:nvSpPr>
          <p:spPr>
            <a:xfrm>
              <a:off x="6464300" y="5955268"/>
              <a:ext cx="868146" cy="369332"/>
            </a:xfrm>
            <a:prstGeom prst="rect">
              <a:avLst/>
            </a:prstGeom>
            <a:noFill/>
          </p:spPr>
          <p:txBody>
            <a:bodyPr wrap="none" rtlCol="0">
              <a:spAutoFit/>
            </a:bodyPr>
            <a:lstStyle/>
            <a:p>
              <a:r>
                <a:rPr lang="en-US" dirty="0" smtClean="0"/>
                <a:t>NORTH</a:t>
              </a:r>
              <a:endParaRPr lang="en-US" dirty="0"/>
            </a:p>
          </p:txBody>
        </p:sp>
      </p:grpSp>
      <p:pic>
        <p:nvPicPr>
          <p:cNvPr id="11" name="Picture 10" descr="HIWRAP-HS32014-Initial-Ka-Horizontal.png"/>
          <p:cNvPicPr>
            <a:picLocks/>
          </p:cNvPicPr>
          <p:nvPr/>
        </p:nvPicPr>
        <p:blipFill rotWithShape="1">
          <a:blip r:embed="rId4">
            <a:extLst>
              <a:ext uri="{28A0092B-C50C-407E-A947-70E740481C1C}">
                <a14:useLocalDpi xmlns:a14="http://schemas.microsoft.com/office/drawing/2010/main" val="0"/>
              </a:ext>
            </a:extLst>
          </a:blip>
          <a:srcRect t="41666" b="43982"/>
          <a:stretch/>
        </p:blipFill>
        <p:spPr>
          <a:xfrm>
            <a:off x="1660322" y="5816600"/>
            <a:ext cx="6185927" cy="646786"/>
          </a:xfrm>
          <a:prstGeom prst="rect">
            <a:avLst/>
          </a:prstGeom>
        </p:spPr>
      </p:pic>
      <p:cxnSp>
        <p:nvCxnSpPr>
          <p:cNvPr id="14" name="Straight Connector 13"/>
          <p:cNvCxnSpPr/>
          <p:nvPr/>
        </p:nvCxnSpPr>
        <p:spPr>
          <a:xfrm flipV="1">
            <a:off x="2336800" y="4470401"/>
            <a:ext cx="45974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6700" y="2383593"/>
            <a:ext cx="1222441" cy="1477328"/>
          </a:xfrm>
          <a:prstGeom prst="rect">
            <a:avLst/>
          </a:prstGeom>
          <a:noFill/>
        </p:spPr>
        <p:txBody>
          <a:bodyPr wrap="square" rtlCol="0">
            <a:spAutoFit/>
          </a:bodyPr>
          <a:lstStyle/>
          <a:p>
            <a:r>
              <a:rPr lang="en-US" dirty="0" smtClean="0"/>
              <a:t>Vertical cross sections of Ku and </a:t>
            </a:r>
            <a:r>
              <a:rPr lang="en-US" dirty="0" err="1" smtClean="0"/>
              <a:t>Ka</a:t>
            </a:r>
            <a:r>
              <a:rPr lang="en-US" dirty="0" smtClean="0"/>
              <a:t> reflectivity</a:t>
            </a:r>
            <a:endParaRPr lang="en-US" dirty="0"/>
          </a:p>
        </p:txBody>
      </p:sp>
      <p:sp>
        <p:nvSpPr>
          <p:cNvPr id="16" name="TextBox 15"/>
          <p:cNvSpPr txBox="1"/>
          <p:nvPr/>
        </p:nvSpPr>
        <p:spPr>
          <a:xfrm>
            <a:off x="266700" y="5662791"/>
            <a:ext cx="1482522" cy="923330"/>
          </a:xfrm>
          <a:prstGeom prst="rect">
            <a:avLst/>
          </a:prstGeom>
          <a:noFill/>
        </p:spPr>
        <p:txBody>
          <a:bodyPr wrap="square" rtlCol="0">
            <a:spAutoFit/>
          </a:bodyPr>
          <a:lstStyle/>
          <a:p>
            <a:r>
              <a:rPr lang="en-US" dirty="0" err="1" smtClean="0"/>
              <a:t>Horizonal</a:t>
            </a:r>
            <a:r>
              <a:rPr lang="en-US" dirty="0" smtClean="0"/>
              <a:t> cross section of </a:t>
            </a:r>
            <a:r>
              <a:rPr lang="en-US" dirty="0" err="1"/>
              <a:t>K</a:t>
            </a:r>
            <a:r>
              <a:rPr lang="en-US" dirty="0" err="1" smtClean="0"/>
              <a:t>a</a:t>
            </a:r>
            <a:r>
              <a:rPr lang="en-US" dirty="0" smtClean="0"/>
              <a:t> dB</a:t>
            </a:r>
            <a:endParaRPr lang="en-US" dirty="0"/>
          </a:p>
        </p:txBody>
      </p:sp>
    </p:spTree>
    <p:extLst>
      <p:ext uri="{BB962C8B-B14F-4D97-AF65-F5344CB8AC3E}">
        <p14:creationId xmlns:p14="http://schemas.microsoft.com/office/powerpoint/2010/main" val="36803121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47100" cy="728662"/>
          </a:xfrm>
        </p:spPr>
        <p:txBody>
          <a:bodyPr>
            <a:normAutofit fontScale="90000"/>
          </a:bodyPr>
          <a:lstStyle/>
          <a:p>
            <a:r>
              <a:rPr lang="en-US" dirty="0" smtClean="0"/>
              <a:t>HS3 Has Completed Its 3 Deployments!</a:t>
            </a:r>
            <a:endParaRPr lang="en-US" dirty="0"/>
          </a:p>
        </p:txBody>
      </p:sp>
      <p:pic>
        <p:nvPicPr>
          <p:cNvPr id="3" name="Picture 2" descr="HS3Flight10TakeOff0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3300"/>
            <a:ext cx="9144000" cy="6096000"/>
          </a:xfrm>
          <a:prstGeom prst="rect">
            <a:avLst/>
          </a:prstGeom>
        </p:spPr>
      </p:pic>
      <p:sp>
        <p:nvSpPr>
          <p:cNvPr id="4" name="TextBox 3"/>
          <p:cNvSpPr txBox="1"/>
          <p:nvPr/>
        </p:nvSpPr>
        <p:spPr>
          <a:xfrm>
            <a:off x="1003300" y="1422400"/>
            <a:ext cx="7048500" cy="4524315"/>
          </a:xfrm>
          <a:prstGeom prst="rect">
            <a:avLst/>
          </a:prstGeom>
          <a:noFill/>
        </p:spPr>
        <p:txBody>
          <a:bodyPr wrap="square" rtlCol="0">
            <a:spAutoFit/>
          </a:bodyPr>
          <a:lstStyle/>
          <a:p>
            <a:r>
              <a:rPr lang="en-US" sz="3200" b="1" dirty="0" smtClean="0">
                <a:solidFill>
                  <a:srgbClr val="FFFF00"/>
                </a:solidFill>
              </a:rPr>
              <a:t>• HS3’s best cases: Nadine (2012); </a:t>
            </a:r>
            <a:r>
              <a:rPr lang="en-US" sz="3200" b="1" dirty="0" err="1" smtClean="0">
                <a:solidFill>
                  <a:srgbClr val="FFFF00"/>
                </a:solidFill>
              </a:rPr>
              <a:t>Edouard</a:t>
            </a:r>
            <a:r>
              <a:rPr lang="en-US" sz="3200" b="1" dirty="0" smtClean="0">
                <a:solidFill>
                  <a:srgbClr val="FFFF00"/>
                </a:solidFill>
              </a:rPr>
              <a:t> and Gonzalo (2014)</a:t>
            </a:r>
          </a:p>
          <a:p>
            <a:endParaRPr lang="en-US" sz="3200" b="1" dirty="0" smtClean="0">
              <a:solidFill>
                <a:srgbClr val="FFFF00"/>
              </a:solidFill>
            </a:endParaRPr>
          </a:p>
          <a:p>
            <a:r>
              <a:rPr lang="en-US" sz="3200" b="1" dirty="0" smtClean="0">
                <a:solidFill>
                  <a:srgbClr val="FFFF00"/>
                </a:solidFill>
              </a:rPr>
              <a:t>• Two non-developers: A95L (2013), A90L (2014)</a:t>
            </a:r>
          </a:p>
          <a:p>
            <a:endParaRPr lang="en-US" sz="3200" b="1" dirty="0" smtClean="0">
              <a:solidFill>
                <a:srgbClr val="FFFF00"/>
              </a:solidFill>
            </a:endParaRPr>
          </a:p>
          <a:p>
            <a:r>
              <a:rPr lang="en-US" sz="3200" b="1" dirty="0" smtClean="0">
                <a:solidFill>
                  <a:srgbClr val="FFFF00"/>
                </a:solidFill>
              </a:rPr>
              <a:t>• Several Saharan Air Layer cases</a:t>
            </a:r>
          </a:p>
          <a:p>
            <a:endParaRPr lang="en-US" sz="3200" b="1" dirty="0" smtClean="0">
              <a:solidFill>
                <a:srgbClr val="FFFF00"/>
              </a:solidFill>
            </a:endParaRPr>
          </a:p>
          <a:p>
            <a:r>
              <a:rPr lang="en-US" sz="3200" b="1" dirty="0" smtClean="0">
                <a:solidFill>
                  <a:srgbClr val="FFFF00"/>
                </a:solidFill>
              </a:rPr>
              <a:t>• Data analysis and modeling on-going</a:t>
            </a:r>
            <a:endParaRPr lang="en-US" sz="3200" b="1" dirty="0">
              <a:solidFill>
                <a:srgbClr val="FFFF00"/>
              </a:solidFill>
            </a:endParaRPr>
          </a:p>
        </p:txBody>
      </p:sp>
      <p:sp>
        <p:nvSpPr>
          <p:cNvPr id="5" name="TextBox 4"/>
          <p:cNvSpPr txBox="1"/>
          <p:nvPr/>
        </p:nvSpPr>
        <p:spPr>
          <a:xfrm>
            <a:off x="450696" y="6209268"/>
            <a:ext cx="5507938" cy="461665"/>
          </a:xfrm>
          <a:prstGeom prst="rect">
            <a:avLst/>
          </a:prstGeom>
          <a:noFill/>
        </p:spPr>
        <p:txBody>
          <a:bodyPr wrap="none" rtlCol="0">
            <a:spAutoFit/>
          </a:bodyPr>
          <a:lstStyle/>
          <a:p>
            <a:r>
              <a:rPr lang="en-US" sz="2400" dirty="0" smtClean="0">
                <a:solidFill>
                  <a:schemeClr val="bg1"/>
                </a:solidFill>
              </a:rPr>
              <a:t>Website and data links: </a:t>
            </a:r>
            <a:r>
              <a:rPr lang="en-US" sz="2400" dirty="0" err="1" smtClean="0">
                <a:solidFill>
                  <a:schemeClr val="bg1"/>
                </a:solidFill>
              </a:rPr>
              <a:t>espo.nasa.gov</a:t>
            </a:r>
            <a:r>
              <a:rPr lang="en-US" sz="2400" dirty="0" smtClean="0">
                <a:solidFill>
                  <a:schemeClr val="bg1"/>
                </a:solidFill>
              </a:rPr>
              <a:t>/hs3</a:t>
            </a:r>
            <a:endParaRPr lang="en-US" sz="2400" dirty="0">
              <a:solidFill>
                <a:schemeClr val="bg1"/>
              </a:solidFill>
            </a:endParaRPr>
          </a:p>
        </p:txBody>
      </p:sp>
    </p:spTree>
    <p:extLst>
      <p:ext uri="{BB962C8B-B14F-4D97-AF65-F5344CB8AC3E}">
        <p14:creationId xmlns:p14="http://schemas.microsoft.com/office/powerpoint/2010/main" val="23969543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1703388" y="0"/>
            <a:ext cx="62595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defTabSz="820738"/>
            <a:r>
              <a:rPr lang="en-US" b="1">
                <a:latin typeface="Helvetica" charset="0"/>
              </a:rPr>
              <a:t>Hurricane and Severe Storm Sentinel</a:t>
            </a:r>
          </a:p>
        </p:txBody>
      </p:sp>
      <p:sp>
        <p:nvSpPr>
          <p:cNvPr id="78850" name="Text Box 3"/>
          <p:cNvSpPr txBox="1">
            <a:spLocks noChangeArrowheads="1"/>
          </p:cNvSpPr>
          <p:nvPr/>
        </p:nvSpPr>
        <p:spPr bwMode="auto">
          <a:xfrm>
            <a:off x="373063" y="1802488"/>
            <a:ext cx="4267200" cy="2742048"/>
          </a:xfrm>
          <a:prstGeom prst="rect">
            <a:avLst/>
          </a:prstGeom>
          <a:solidFill>
            <a:schemeClr val="bg1"/>
          </a:solidFill>
          <a:ln w="9525">
            <a:solidFill>
              <a:schemeClr val="tx1"/>
            </a:solidFill>
            <a:miter lim="800000"/>
            <a:headEnd/>
            <a:tailEnd/>
          </a:ln>
          <a:extLst/>
        </p:spPr>
        <p:txBody>
          <a:bodyPr lIns="82058" tIns="41029" rIns="82058" bIns="41029">
            <a:spAutoFit/>
          </a:bodyPr>
          <a:lstStyle>
            <a:lvl1pPr marL="106363" indent="-106363" defTabSz="820738" eaLnBrk="0" hangingPunct="0">
              <a:defRPr sz="1400">
                <a:solidFill>
                  <a:schemeClr val="tx1"/>
                </a:solidFill>
                <a:latin typeface="Arial" charset="0"/>
                <a:ea typeface="ＭＳ Ｐゴシック" charset="0"/>
                <a:cs typeface="ＭＳ Ｐゴシック" charset="0"/>
              </a:defRPr>
            </a:lvl1pPr>
            <a:lvl2pPr marL="742950" indent="-285750" defTabSz="820738" eaLnBrk="0" hangingPunct="0">
              <a:defRPr sz="1400">
                <a:solidFill>
                  <a:schemeClr val="tx1"/>
                </a:solidFill>
                <a:latin typeface="Arial" charset="0"/>
                <a:ea typeface="ＭＳ Ｐゴシック" charset="0"/>
              </a:defRPr>
            </a:lvl2pPr>
            <a:lvl3pPr marL="1143000" indent="-228600" defTabSz="820738" eaLnBrk="0" hangingPunct="0">
              <a:defRPr sz="1400">
                <a:solidFill>
                  <a:schemeClr val="tx1"/>
                </a:solidFill>
                <a:latin typeface="Arial" charset="0"/>
                <a:ea typeface="ＭＳ Ｐゴシック" charset="0"/>
              </a:defRPr>
            </a:lvl3pPr>
            <a:lvl4pPr marL="1600200" indent="-228600" defTabSz="820738" eaLnBrk="0" hangingPunct="0">
              <a:defRPr sz="1400">
                <a:solidFill>
                  <a:schemeClr val="tx1"/>
                </a:solidFill>
                <a:latin typeface="Arial" charset="0"/>
                <a:ea typeface="ＭＳ Ｐゴシック" charset="0"/>
              </a:defRPr>
            </a:lvl4pPr>
            <a:lvl5pPr marL="2057400" indent="-228600" defTabSz="820738" eaLnBrk="0" hangingPunct="0">
              <a:defRPr sz="1400">
                <a:solidFill>
                  <a:schemeClr val="tx1"/>
                </a:solidFill>
                <a:latin typeface="Arial" charset="0"/>
                <a:ea typeface="ＭＳ Ｐゴシック" charset="0"/>
              </a:defRPr>
            </a:lvl5pPr>
            <a:lvl6pPr marL="2514600" indent="-228600" algn="ctr" defTabSz="820738"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defTabSz="820738"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defTabSz="820738"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defTabSz="820738" eaLnBrk="0" fontAlgn="base" hangingPunct="0">
              <a:spcBef>
                <a:spcPct val="0"/>
              </a:spcBef>
              <a:spcAft>
                <a:spcPct val="0"/>
              </a:spcAft>
              <a:defRPr sz="1400">
                <a:solidFill>
                  <a:schemeClr val="tx1"/>
                </a:solidFill>
                <a:latin typeface="Arial" charset="0"/>
                <a:ea typeface="ＭＳ Ｐゴシック" charset="0"/>
              </a:defRPr>
            </a:lvl9pPr>
          </a:lstStyle>
          <a:p>
            <a:pPr algn="l" eaLnBrk="1" hangingPunct="1">
              <a:spcBef>
                <a:spcPct val="20000"/>
              </a:spcBef>
              <a:buClr>
                <a:schemeClr val="bg1"/>
              </a:buClr>
              <a:buFont typeface="Wingdings" charset="0"/>
              <a:buNone/>
            </a:pPr>
            <a:r>
              <a:rPr lang="en-US" sz="1600" b="1" dirty="0"/>
              <a:t>Science Goal: </a:t>
            </a:r>
            <a:r>
              <a:rPr lang="en-US" sz="1600" dirty="0" smtClean="0"/>
              <a:t>To</a:t>
            </a:r>
            <a:r>
              <a:rPr lang="en-US" sz="1600" b="1" dirty="0" smtClean="0"/>
              <a:t> </a:t>
            </a:r>
            <a:r>
              <a:rPr lang="en-US" sz="1600" dirty="0"/>
              <a:t>understand </a:t>
            </a:r>
            <a:r>
              <a:rPr lang="en-US" sz="1600" dirty="0" smtClean="0"/>
              <a:t>hurricane genesis </a:t>
            </a:r>
            <a:r>
              <a:rPr lang="en-US" sz="1600" dirty="0"/>
              <a:t>and </a:t>
            </a:r>
            <a:r>
              <a:rPr lang="en-US" sz="1600" dirty="0" smtClean="0"/>
              <a:t>intensification.</a:t>
            </a:r>
          </a:p>
          <a:p>
            <a:pPr algn="l" eaLnBrk="1" hangingPunct="1">
              <a:spcBef>
                <a:spcPct val="20000"/>
              </a:spcBef>
              <a:buClr>
                <a:schemeClr val="bg1"/>
              </a:buClr>
              <a:buFont typeface="Wingdings" charset="0"/>
              <a:buNone/>
            </a:pPr>
            <a:r>
              <a:rPr lang="en-US" sz="1600" b="1" dirty="0" smtClean="0"/>
              <a:t>Key </a:t>
            </a:r>
            <a:r>
              <a:rPr lang="en-US" sz="1600" b="1" dirty="0"/>
              <a:t>Science </a:t>
            </a:r>
            <a:r>
              <a:rPr lang="en-US" sz="1600" b="1" dirty="0" smtClean="0"/>
              <a:t>Questions:</a:t>
            </a:r>
          </a:p>
          <a:p>
            <a:pPr algn="l" eaLnBrk="1" hangingPunct="1">
              <a:spcBef>
                <a:spcPct val="20000"/>
              </a:spcBef>
              <a:buClr>
                <a:schemeClr val="bg1"/>
              </a:buClr>
              <a:buFont typeface="Wingdings" charset="0"/>
              <a:buNone/>
            </a:pPr>
            <a:r>
              <a:rPr lang="en-US" sz="1600" b="1" dirty="0" smtClean="0"/>
              <a:t>• </a:t>
            </a:r>
            <a:r>
              <a:rPr lang="en-US" sz="1600" dirty="0" smtClean="0"/>
              <a:t>What is the impact of the large-scale environment, particularly the Saharan Air Layer?</a:t>
            </a:r>
          </a:p>
          <a:p>
            <a:pPr algn="l" eaLnBrk="1" hangingPunct="1">
              <a:spcBef>
                <a:spcPct val="20000"/>
              </a:spcBef>
              <a:buClr>
                <a:schemeClr val="bg1"/>
              </a:buClr>
              <a:buFont typeface="Wingdings" charset="0"/>
              <a:buNone/>
            </a:pPr>
            <a:r>
              <a:rPr lang="en-US" sz="1600" b="1" dirty="0"/>
              <a:t>•</a:t>
            </a:r>
            <a:r>
              <a:rPr lang="en-US" sz="1600" dirty="0" smtClean="0"/>
              <a:t> What is the role of storm internal processes such as deep convective towers?</a:t>
            </a:r>
          </a:p>
          <a:p>
            <a:pPr algn="l" eaLnBrk="1" hangingPunct="1">
              <a:spcBef>
                <a:spcPct val="20000"/>
              </a:spcBef>
              <a:buClr>
                <a:schemeClr val="bg1"/>
              </a:buClr>
              <a:buFont typeface="Wingdings" charset="0"/>
              <a:buNone/>
            </a:pPr>
            <a:r>
              <a:rPr lang="en-US" sz="1600" b="1" dirty="0" smtClean="0"/>
              <a:t>• </a:t>
            </a:r>
            <a:r>
              <a:rPr lang="en-US" sz="1600" dirty="0" smtClean="0"/>
              <a:t>To what extent are these processes predictable?</a:t>
            </a:r>
            <a:endParaRPr lang="en-US" sz="1600" dirty="0"/>
          </a:p>
        </p:txBody>
      </p:sp>
      <p:sp>
        <p:nvSpPr>
          <p:cNvPr id="78851" name="Text Box 4"/>
          <p:cNvSpPr txBox="1">
            <a:spLocks noChangeArrowheads="1"/>
          </p:cNvSpPr>
          <p:nvPr/>
        </p:nvSpPr>
        <p:spPr bwMode="auto">
          <a:xfrm>
            <a:off x="381000" y="4720242"/>
            <a:ext cx="4267200" cy="1412454"/>
          </a:xfrm>
          <a:prstGeom prst="rect">
            <a:avLst/>
          </a:prstGeom>
          <a:solidFill>
            <a:schemeClr val="bg1"/>
          </a:solidFill>
          <a:ln w="9525">
            <a:solidFill>
              <a:schemeClr val="tx1"/>
            </a:solidFill>
            <a:miter lim="800000"/>
            <a:headEnd/>
            <a:tailEnd/>
          </a:ln>
          <a:extLst/>
        </p:spPr>
        <p:txBody>
          <a:bodyPr wrap="square" lIns="82058" tIns="41029" rIns="82058" bIns="41029">
            <a:spAutoFit/>
          </a:bodyPr>
          <a:lstStyle>
            <a:lvl1pPr marL="106363" indent="-106363" defTabSz="820738" eaLnBrk="0" hangingPunct="0">
              <a:defRPr sz="1400">
                <a:solidFill>
                  <a:schemeClr val="tx1"/>
                </a:solidFill>
                <a:latin typeface="Arial" charset="0"/>
                <a:ea typeface="ＭＳ Ｐゴシック" charset="0"/>
                <a:cs typeface="ＭＳ Ｐゴシック" charset="0"/>
              </a:defRPr>
            </a:lvl1pPr>
            <a:lvl2pPr marL="742950" indent="-285750" defTabSz="820738" eaLnBrk="0" hangingPunct="0">
              <a:defRPr sz="1400">
                <a:solidFill>
                  <a:schemeClr val="tx1"/>
                </a:solidFill>
                <a:latin typeface="Arial" charset="0"/>
                <a:ea typeface="ＭＳ Ｐゴシック" charset="0"/>
              </a:defRPr>
            </a:lvl2pPr>
            <a:lvl3pPr marL="1143000" indent="-228600" defTabSz="820738" eaLnBrk="0" hangingPunct="0">
              <a:defRPr sz="1400">
                <a:solidFill>
                  <a:schemeClr val="tx1"/>
                </a:solidFill>
                <a:latin typeface="Arial" charset="0"/>
                <a:ea typeface="ＭＳ Ｐゴシック" charset="0"/>
              </a:defRPr>
            </a:lvl3pPr>
            <a:lvl4pPr marL="1600200" indent="-228600" defTabSz="820738" eaLnBrk="0" hangingPunct="0">
              <a:defRPr sz="1400">
                <a:solidFill>
                  <a:schemeClr val="tx1"/>
                </a:solidFill>
                <a:latin typeface="Arial" charset="0"/>
                <a:ea typeface="ＭＳ Ｐゴシック" charset="0"/>
              </a:defRPr>
            </a:lvl4pPr>
            <a:lvl5pPr marL="2057400" indent="-228600" defTabSz="820738" eaLnBrk="0" hangingPunct="0">
              <a:defRPr sz="1400">
                <a:solidFill>
                  <a:schemeClr val="tx1"/>
                </a:solidFill>
                <a:latin typeface="Arial" charset="0"/>
                <a:ea typeface="ＭＳ Ｐゴシック" charset="0"/>
              </a:defRPr>
            </a:lvl5pPr>
            <a:lvl6pPr marL="2514600" indent="-228600" algn="ctr" defTabSz="820738"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defTabSz="820738"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defTabSz="820738"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defTabSz="820738" eaLnBrk="0" fontAlgn="base" hangingPunct="0">
              <a:spcBef>
                <a:spcPct val="0"/>
              </a:spcBef>
              <a:spcAft>
                <a:spcPct val="0"/>
              </a:spcAft>
              <a:defRPr sz="1400">
                <a:solidFill>
                  <a:schemeClr val="tx1"/>
                </a:solidFill>
                <a:latin typeface="Arial" charset="0"/>
                <a:ea typeface="ＭＳ Ｐゴシック" charset="0"/>
              </a:defRPr>
            </a:lvl9pPr>
          </a:lstStyle>
          <a:p>
            <a:pPr algn="l" eaLnBrk="1" hangingPunct="1">
              <a:spcBef>
                <a:spcPct val="20000"/>
              </a:spcBef>
              <a:buClr>
                <a:schemeClr val="bg1"/>
              </a:buClr>
              <a:buFont typeface="Wingdings" charset="0"/>
              <a:buNone/>
            </a:pPr>
            <a:r>
              <a:rPr lang="en-US" sz="1600" b="1" dirty="0"/>
              <a:t>Deployment Details:</a:t>
            </a:r>
          </a:p>
          <a:p>
            <a:pPr algn="l" eaLnBrk="1" hangingPunct="1">
              <a:spcBef>
                <a:spcPct val="20000"/>
              </a:spcBef>
              <a:buFont typeface="Times" charset="0"/>
              <a:buChar char="•"/>
            </a:pPr>
            <a:r>
              <a:rPr lang="en-US" sz="1600" dirty="0" smtClean="0"/>
              <a:t>5-week deployments </a:t>
            </a:r>
            <a:r>
              <a:rPr lang="en-US" sz="1600" dirty="0"/>
              <a:t>in hurricane seasons of 2012-2014</a:t>
            </a:r>
          </a:p>
          <a:p>
            <a:pPr algn="l" eaLnBrk="1" hangingPunct="1">
              <a:spcBef>
                <a:spcPct val="20000"/>
              </a:spcBef>
              <a:buFont typeface="Times" charset="0"/>
              <a:buChar char="•"/>
            </a:pPr>
            <a:r>
              <a:rPr lang="en-US" sz="1600" dirty="0" smtClean="0"/>
              <a:t>Two Global Hawks based </a:t>
            </a:r>
            <a:r>
              <a:rPr lang="en-US" sz="1600" dirty="0"/>
              <a:t>at NASA’s Wallops Flight Facility in </a:t>
            </a:r>
            <a:r>
              <a:rPr lang="en-US" sz="1600" dirty="0" smtClean="0"/>
              <a:t>Virginia</a:t>
            </a:r>
            <a:endParaRPr lang="en-US" sz="1600" dirty="0"/>
          </a:p>
        </p:txBody>
      </p:sp>
      <p:sp>
        <p:nvSpPr>
          <p:cNvPr id="78852" name="Rectangle 15"/>
          <p:cNvSpPr>
            <a:spLocks noChangeArrowheads="1"/>
          </p:cNvSpPr>
          <p:nvPr/>
        </p:nvSpPr>
        <p:spPr bwMode="auto">
          <a:xfrm>
            <a:off x="7799388" y="65088"/>
            <a:ext cx="1231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algn="r" defTabSz="820738"/>
            <a:r>
              <a:rPr lang="en-US" sz="2700" b="1">
                <a:latin typeface="Helvetica" charset="0"/>
              </a:rPr>
              <a:t>HS</a:t>
            </a:r>
            <a:r>
              <a:rPr lang="en-US" sz="2700" b="1" baseline="30000">
                <a:latin typeface="Helvetica" charset="0"/>
              </a:rPr>
              <a:t>3</a:t>
            </a:r>
            <a:endParaRPr lang="en-US" sz="2700" b="1">
              <a:latin typeface="Helvetica" charset="0"/>
            </a:endParaRPr>
          </a:p>
        </p:txBody>
      </p:sp>
      <p:sp>
        <p:nvSpPr>
          <p:cNvPr id="78853" name="Rectangle 17"/>
          <p:cNvSpPr>
            <a:spLocks noChangeArrowheads="1"/>
          </p:cNvSpPr>
          <p:nvPr/>
        </p:nvSpPr>
        <p:spPr bwMode="auto">
          <a:xfrm>
            <a:off x="0" y="0"/>
            <a:ext cx="9144000" cy="131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8854" name="Picture 18" descr="seawifs_alberto_lrg"/>
          <p:cNvPicPr>
            <a:picLocks noChangeAspect="1" noChangeArrowheads="1"/>
          </p:cNvPicPr>
          <p:nvPr/>
        </p:nvPicPr>
        <p:blipFill>
          <a:blip r:embed="rId3">
            <a:extLst>
              <a:ext uri="{28A0092B-C50C-407E-A947-70E740481C1C}">
                <a14:useLocalDpi xmlns:a14="http://schemas.microsoft.com/office/drawing/2010/main" val="0"/>
              </a:ext>
            </a:extLst>
          </a:blip>
          <a:srcRect b="27272"/>
          <a:stretch>
            <a:fillRect/>
          </a:stretch>
        </p:blipFill>
        <p:spPr bwMode="auto">
          <a:xfrm>
            <a:off x="3175" y="415925"/>
            <a:ext cx="9140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52388"/>
            <a:ext cx="549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20" descr="GlobalHawk"/>
          <p:cNvPicPr>
            <a:picLocks noChangeAspect="1" noChangeArrowheads="1"/>
          </p:cNvPicPr>
          <p:nvPr/>
        </p:nvPicPr>
        <p:blipFill>
          <a:blip r:embed="rId5">
            <a:extLst>
              <a:ext uri="{28A0092B-C50C-407E-A947-70E740481C1C}">
                <a14:useLocalDpi xmlns:a14="http://schemas.microsoft.com/office/drawing/2010/main" val="0"/>
              </a:ext>
            </a:extLst>
          </a:blip>
          <a:srcRect l="4167" t="18114" r="8333" b="20302"/>
          <a:stretch>
            <a:fillRect/>
          </a:stretch>
        </p:blipFill>
        <p:spPr bwMode="auto">
          <a:xfrm>
            <a:off x="735013" y="95250"/>
            <a:ext cx="14128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Rectangle 24"/>
          <p:cNvSpPr>
            <a:spLocks noGrp="1" noChangeArrowheads="1"/>
          </p:cNvSpPr>
          <p:nvPr>
            <p:ph type="title" idx="4294967295"/>
          </p:nvPr>
        </p:nvSpPr>
        <p:spPr bwMode="auto">
          <a:xfrm>
            <a:off x="701675" y="88900"/>
            <a:ext cx="7566025"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400" b="1" dirty="0">
                <a:solidFill>
                  <a:schemeClr val="bg1"/>
                </a:solidFill>
                <a:latin typeface="Helvetica" charset="0"/>
                <a:ea typeface="ＭＳ Ｐゴシック" charset="0"/>
                <a:cs typeface="ＭＳ Ｐゴシック" charset="0"/>
              </a:rPr>
              <a:t>Hurricane and Severe Storm Sentinel (HS3)</a:t>
            </a:r>
            <a:endParaRPr lang="en-US" sz="2400" b="1" dirty="0">
              <a:solidFill>
                <a:schemeClr val="bg1"/>
              </a:solidFill>
              <a:latin typeface="Arial" charset="0"/>
              <a:ea typeface="ＭＳ Ｐゴシック" charset="0"/>
              <a:cs typeface="ＭＳ Ｐゴシック" charset="0"/>
            </a:endParaRPr>
          </a:p>
        </p:txBody>
      </p:sp>
      <p:pic>
        <p:nvPicPr>
          <p:cNvPr id="78869" name="Picture 23" descr="Draft-1.8b.png"/>
          <p:cNvPicPr>
            <a:picLocks noChangeAspect="1"/>
          </p:cNvPicPr>
          <p:nvPr/>
        </p:nvPicPr>
        <p:blipFill>
          <a:blip r:embed="rId6">
            <a:extLst>
              <a:ext uri="{28A0092B-C50C-407E-A947-70E740481C1C}">
                <a14:useLocalDpi xmlns:a14="http://schemas.microsoft.com/office/drawing/2010/main" val="0"/>
              </a:ext>
            </a:extLst>
          </a:blip>
          <a:srcRect l="9212" t="15628" r="8388" b="13263"/>
          <a:stretch>
            <a:fillRect/>
          </a:stretch>
        </p:blipFill>
        <p:spPr bwMode="auto">
          <a:xfrm>
            <a:off x="7650163" y="3175"/>
            <a:ext cx="149383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S3003.png"/>
          <p:cNvPicPr>
            <a:picLocks noChangeAspect="1"/>
          </p:cNvPicPr>
          <p:nvPr/>
        </p:nvPicPr>
        <p:blipFill>
          <a:blip r:embed="rId7"/>
          <a:stretch>
            <a:fillRect/>
          </a:stretch>
        </p:blipFill>
        <p:spPr>
          <a:xfrm>
            <a:off x="5092700" y="1619459"/>
            <a:ext cx="3713500" cy="3185833"/>
          </a:xfrm>
          <a:prstGeom prst="rect">
            <a:avLst/>
          </a:prstGeom>
          <a:solidFill>
            <a:srgbClr val="FFFFFF">
              <a:shade val="85000"/>
            </a:srgbClr>
          </a:solidFill>
          <a:ln w="88900" cap="sq">
            <a:solidFill>
              <a:srgbClr val="FFFFFF"/>
            </a:solidFill>
            <a:miter lim="800000"/>
          </a:ln>
          <a:effectLst>
            <a:outerShdw blurRad="50800" dist="38100" dir="2700000" algn="br">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073898" y="2410909"/>
            <a:ext cx="850900" cy="646331"/>
          </a:xfrm>
          <a:prstGeom prst="rect">
            <a:avLst/>
          </a:prstGeom>
          <a:solidFill>
            <a:schemeClr val="bg1"/>
          </a:solidFill>
        </p:spPr>
        <p:txBody>
          <a:bodyPr wrap="square" rtlCol="0">
            <a:spAutoFit/>
          </a:bodyPr>
          <a:lstStyle/>
          <a:p>
            <a:r>
              <a:rPr lang="en-US" sz="1800" dirty="0" smtClean="0">
                <a:solidFill>
                  <a:schemeClr val="accent2"/>
                </a:solidFill>
              </a:rPr>
              <a:t>16 </a:t>
            </a:r>
            <a:r>
              <a:rPr lang="en-US" sz="1800" dirty="0" err="1" smtClean="0">
                <a:solidFill>
                  <a:schemeClr val="accent2"/>
                </a:solidFill>
              </a:rPr>
              <a:t>h</a:t>
            </a:r>
            <a:r>
              <a:rPr lang="en-US" sz="1800" dirty="0" smtClean="0">
                <a:solidFill>
                  <a:schemeClr val="accent2"/>
                </a:solidFill>
              </a:rPr>
              <a:t> </a:t>
            </a:r>
          </a:p>
          <a:p>
            <a:r>
              <a:rPr lang="en-US" sz="1800" dirty="0" smtClean="0">
                <a:solidFill>
                  <a:schemeClr val="accent2"/>
                </a:solidFill>
              </a:rPr>
              <a:t>loiter</a:t>
            </a:r>
            <a:endParaRPr lang="en-US" sz="1800" dirty="0">
              <a:solidFill>
                <a:schemeClr val="accent2"/>
              </a:solidFill>
            </a:endParaRPr>
          </a:p>
        </p:txBody>
      </p:sp>
      <p:sp>
        <p:nvSpPr>
          <p:cNvPr id="17" name="TextBox 16"/>
          <p:cNvSpPr txBox="1"/>
          <p:nvPr/>
        </p:nvSpPr>
        <p:spPr>
          <a:xfrm>
            <a:off x="8087934" y="2410909"/>
            <a:ext cx="718266" cy="646331"/>
          </a:xfrm>
          <a:prstGeom prst="rect">
            <a:avLst/>
          </a:prstGeom>
          <a:solidFill>
            <a:schemeClr val="bg1"/>
          </a:solidFill>
        </p:spPr>
        <p:txBody>
          <a:bodyPr wrap="square" rtlCol="0">
            <a:spAutoFit/>
          </a:bodyPr>
          <a:lstStyle/>
          <a:p>
            <a:r>
              <a:rPr lang="en-US" sz="1800" dirty="0" smtClean="0">
                <a:solidFill>
                  <a:schemeClr val="accent2"/>
                </a:solidFill>
              </a:rPr>
              <a:t>6 </a:t>
            </a:r>
            <a:r>
              <a:rPr lang="en-US" sz="1800" dirty="0" err="1" smtClean="0">
                <a:solidFill>
                  <a:schemeClr val="accent2"/>
                </a:solidFill>
              </a:rPr>
              <a:t>h</a:t>
            </a:r>
            <a:r>
              <a:rPr lang="en-US" sz="1800" dirty="0" smtClean="0">
                <a:solidFill>
                  <a:schemeClr val="accent2"/>
                </a:solidFill>
              </a:rPr>
              <a:t> </a:t>
            </a:r>
          </a:p>
          <a:p>
            <a:r>
              <a:rPr lang="en-US" sz="1800" dirty="0" smtClean="0">
                <a:solidFill>
                  <a:schemeClr val="accent2"/>
                </a:solidFill>
              </a:rPr>
              <a:t>loiter</a:t>
            </a:r>
            <a:endParaRPr lang="en-US" sz="1800" dirty="0">
              <a:solidFill>
                <a:schemeClr val="accent2"/>
              </a:solidFill>
            </a:endParaRPr>
          </a:p>
        </p:txBody>
      </p:sp>
      <p:grpSp>
        <p:nvGrpSpPr>
          <p:cNvPr id="18" name="Group 17"/>
          <p:cNvGrpSpPr/>
          <p:nvPr/>
        </p:nvGrpSpPr>
        <p:grpSpPr>
          <a:xfrm>
            <a:off x="4914900" y="4631342"/>
            <a:ext cx="4220517" cy="2178428"/>
            <a:chOff x="133350" y="2331774"/>
            <a:chExt cx="3111500" cy="1970645"/>
          </a:xfrm>
        </p:grpSpPr>
        <p:pic>
          <p:nvPicPr>
            <p:cNvPr id="19" name="Picture 18" descr="mosaic20120821T120000.gif"/>
            <p:cNvPicPr>
              <a:picLocks noChangeAspect="1"/>
            </p:cNvPicPr>
            <p:nvPr/>
          </p:nvPicPr>
          <p:blipFill>
            <a:blip r:embed="rId8" cstate="print">
              <a:extLst>
                <a:ext uri="{28A0092B-C50C-407E-A947-70E740481C1C}">
                  <a14:useLocalDpi xmlns:a14="http://schemas.microsoft.com/office/drawing/2010/main"/>
                </a:ext>
              </a:extLst>
            </a:blip>
            <a:srcRect l="8912" t="1994" r="7691" b="5307"/>
            <a:stretch>
              <a:fillRect/>
            </a:stretch>
          </p:blipFill>
          <p:spPr>
            <a:xfrm>
              <a:off x="133350" y="2331774"/>
              <a:ext cx="3111500" cy="1970645"/>
            </a:xfrm>
            <a:prstGeom prst="rect">
              <a:avLst/>
            </a:prstGeom>
          </p:spPr>
        </p:pic>
        <p:sp>
          <p:nvSpPr>
            <p:cNvPr id="20" name="Freeform 19"/>
            <p:cNvSpPr/>
            <p:nvPr/>
          </p:nvSpPr>
          <p:spPr>
            <a:xfrm>
              <a:off x="1253067" y="3511634"/>
              <a:ext cx="842029" cy="282783"/>
            </a:xfrm>
            <a:custGeom>
              <a:avLst/>
              <a:gdLst>
                <a:gd name="connsiteX0" fmla="*/ 0 w 3606800"/>
                <a:gd name="connsiteY0" fmla="*/ 383822 h 849489"/>
                <a:gd name="connsiteX1" fmla="*/ 143933 w 3606800"/>
                <a:gd name="connsiteY1" fmla="*/ 333022 h 849489"/>
                <a:gd name="connsiteX2" fmla="*/ 245533 w 3606800"/>
                <a:gd name="connsiteY2" fmla="*/ 265289 h 849489"/>
                <a:gd name="connsiteX3" fmla="*/ 364066 w 3606800"/>
                <a:gd name="connsiteY3" fmla="*/ 146756 h 849489"/>
                <a:gd name="connsiteX4" fmla="*/ 516466 w 3606800"/>
                <a:gd name="connsiteY4" fmla="*/ 62089 h 849489"/>
                <a:gd name="connsiteX5" fmla="*/ 702733 w 3606800"/>
                <a:gd name="connsiteY5" fmla="*/ 19756 h 849489"/>
                <a:gd name="connsiteX6" fmla="*/ 897466 w 3606800"/>
                <a:gd name="connsiteY6" fmla="*/ 2822 h 849489"/>
                <a:gd name="connsiteX7" fmla="*/ 1066800 w 3606800"/>
                <a:gd name="connsiteY7" fmla="*/ 36689 h 849489"/>
                <a:gd name="connsiteX8" fmla="*/ 1244600 w 3606800"/>
                <a:gd name="connsiteY8" fmla="*/ 95956 h 849489"/>
                <a:gd name="connsiteX9" fmla="*/ 1371600 w 3606800"/>
                <a:gd name="connsiteY9" fmla="*/ 155222 h 849489"/>
                <a:gd name="connsiteX10" fmla="*/ 1566333 w 3606800"/>
                <a:gd name="connsiteY10" fmla="*/ 299156 h 849489"/>
                <a:gd name="connsiteX11" fmla="*/ 1727200 w 3606800"/>
                <a:gd name="connsiteY11" fmla="*/ 375356 h 849489"/>
                <a:gd name="connsiteX12" fmla="*/ 1888066 w 3606800"/>
                <a:gd name="connsiteY12" fmla="*/ 468489 h 849489"/>
                <a:gd name="connsiteX13" fmla="*/ 2091266 w 3606800"/>
                <a:gd name="connsiteY13" fmla="*/ 536222 h 849489"/>
                <a:gd name="connsiteX14" fmla="*/ 2260600 w 3606800"/>
                <a:gd name="connsiteY14" fmla="*/ 587022 h 849489"/>
                <a:gd name="connsiteX15" fmla="*/ 2463800 w 3606800"/>
                <a:gd name="connsiteY15" fmla="*/ 570089 h 849489"/>
                <a:gd name="connsiteX16" fmla="*/ 2633133 w 3606800"/>
                <a:gd name="connsiteY16" fmla="*/ 519289 h 849489"/>
                <a:gd name="connsiteX17" fmla="*/ 2785533 w 3606800"/>
                <a:gd name="connsiteY17" fmla="*/ 460022 h 849489"/>
                <a:gd name="connsiteX18" fmla="*/ 2980266 w 3606800"/>
                <a:gd name="connsiteY18" fmla="*/ 443089 h 849489"/>
                <a:gd name="connsiteX19" fmla="*/ 3149600 w 3606800"/>
                <a:gd name="connsiteY19" fmla="*/ 468489 h 849489"/>
                <a:gd name="connsiteX20" fmla="*/ 3293533 w 3606800"/>
                <a:gd name="connsiteY20" fmla="*/ 527756 h 849489"/>
                <a:gd name="connsiteX21" fmla="*/ 3462866 w 3606800"/>
                <a:gd name="connsiteY21" fmla="*/ 680156 h 849489"/>
                <a:gd name="connsiteX22" fmla="*/ 3606800 w 3606800"/>
                <a:gd name="connsiteY22" fmla="*/ 849489 h 84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6800" h="849489">
                  <a:moveTo>
                    <a:pt x="0" y="383822"/>
                  </a:moveTo>
                  <a:cubicBezTo>
                    <a:pt x="51505" y="368299"/>
                    <a:pt x="103011" y="352777"/>
                    <a:pt x="143933" y="333022"/>
                  </a:cubicBezTo>
                  <a:cubicBezTo>
                    <a:pt x="184855" y="313267"/>
                    <a:pt x="208844" y="296333"/>
                    <a:pt x="245533" y="265289"/>
                  </a:cubicBezTo>
                  <a:cubicBezTo>
                    <a:pt x="282222" y="234245"/>
                    <a:pt x="318911" y="180623"/>
                    <a:pt x="364066" y="146756"/>
                  </a:cubicBezTo>
                  <a:cubicBezTo>
                    <a:pt x="409221" y="112889"/>
                    <a:pt x="460022" y="83256"/>
                    <a:pt x="516466" y="62089"/>
                  </a:cubicBezTo>
                  <a:cubicBezTo>
                    <a:pt x="572911" y="40922"/>
                    <a:pt x="639233" y="29634"/>
                    <a:pt x="702733" y="19756"/>
                  </a:cubicBezTo>
                  <a:cubicBezTo>
                    <a:pt x="766233" y="9878"/>
                    <a:pt x="836788" y="0"/>
                    <a:pt x="897466" y="2822"/>
                  </a:cubicBezTo>
                  <a:cubicBezTo>
                    <a:pt x="958144" y="5644"/>
                    <a:pt x="1008944" y="21167"/>
                    <a:pt x="1066800" y="36689"/>
                  </a:cubicBezTo>
                  <a:cubicBezTo>
                    <a:pt x="1124656" y="52211"/>
                    <a:pt x="1193800" y="76201"/>
                    <a:pt x="1244600" y="95956"/>
                  </a:cubicBezTo>
                  <a:cubicBezTo>
                    <a:pt x="1295400" y="115711"/>
                    <a:pt x="1317978" y="121355"/>
                    <a:pt x="1371600" y="155222"/>
                  </a:cubicBezTo>
                  <a:cubicBezTo>
                    <a:pt x="1425222" y="189089"/>
                    <a:pt x="1507067" y="262467"/>
                    <a:pt x="1566333" y="299156"/>
                  </a:cubicBezTo>
                  <a:cubicBezTo>
                    <a:pt x="1625599" y="335845"/>
                    <a:pt x="1673578" y="347134"/>
                    <a:pt x="1727200" y="375356"/>
                  </a:cubicBezTo>
                  <a:cubicBezTo>
                    <a:pt x="1780822" y="403578"/>
                    <a:pt x="1827388" y="441678"/>
                    <a:pt x="1888066" y="468489"/>
                  </a:cubicBezTo>
                  <a:cubicBezTo>
                    <a:pt x="1948744" y="495300"/>
                    <a:pt x="2029177" y="516466"/>
                    <a:pt x="2091266" y="536222"/>
                  </a:cubicBezTo>
                  <a:cubicBezTo>
                    <a:pt x="2153355" y="555978"/>
                    <a:pt x="2198511" y="581378"/>
                    <a:pt x="2260600" y="587022"/>
                  </a:cubicBezTo>
                  <a:cubicBezTo>
                    <a:pt x="2322689" y="592666"/>
                    <a:pt x="2401711" y="581378"/>
                    <a:pt x="2463800" y="570089"/>
                  </a:cubicBezTo>
                  <a:cubicBezTo>
                    <a:pt x="2525889" y="558800"/>
                    <a:pt x="2579511" y="537633"/>
                    <a:pt x="2633133" y="519289"/>
                  </a:cubicBezTo>
                  <a:cubicBezTo>
                    <a:pt x="2686755" y="500945"/>
                    <a:pt x="2727678" y="472722"/>
                    <a:pt x="2785533" y="460022"/>
                  </a:cubicBezTo>
                  <a:cubicBezTo>
                    <a:pt x="2843388" y="447322"/>
                    <a:pt x="2919588" y="441678"/>
                    <a:pt x="2980266" y="443089"/>
                  </a:cubicBezTo>
                  <a:cubicBezTo>
                    <a:pt x="3040944" y="444500"/>
                    <a:pt x="3097389" y="454378"/>
                    <a:pt x="3149600" y="468489"/>
                  </a:cubicBezTo>
                  <a:cubicBezTo>
                    <a:pt x="3201811" y="482600"/>
                    <a:pt x="3241322" y="492478"/>
                    <a:pt x="3293533" y="527756"/>
                  </a:cubicBezTo>
                  <a:cubicBezTo>
                    <a:pt x="3345744" y="563034"/>
                    <a:pt x="3410655" y="626534"/>
                    <a:pt x="3462866" y="680156"/>
                  </a:cubicBezTo>
                  <a:cubicBezTo>
                    <a:pt x="3515077" y="733778"/>
                    <a:pt x="3606800" y="849489"/>
                    <a:pt x="3606800" y="849489"/>
                  </a:cubicBezTo>
                </a:path>
              </a:pathLst>
            </a:custGeom>
            <a:ln w="57150" cap="flat" cmpd="sng" algn="ctr">
              <a:solidFill>
                <a:srgbClr val="FF0000"/>
              </a:solidFill>
              <a:prstDash val="solid"/>
              <a:round/>
              <a:headEnd type="stealth"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2014055" y="3327966"/>
              <a:ext cx="583095" cy="256478"/>
            </a:xfrm>
            <a:custGeom>
              <a:avLst/>
              <a:gdLst>
                <a:gd name="connsiteX0" fmla="*/ 2497667 w 2497667"/>
                <a:gd name="connsiteY0" fmla="*/ 21166 h 770466"/>
                <a:gd name="connsiteX1" fmla="*/ 2243667 w 2497667"/>
                <a:gd name="connsiteY1" fmla="*/ 21166 h 770466"/>
                <a:gd name="connsiteX2" fmla="*/ 2015067 w 2497667"/>
                <a:gd name="connsiteY2" fmla="*/ 12700 h 770466"/>
                <a:gd name="connsiteX3" fmla="*/ 1693334 w 2497667"/>
                <a:gd name="connsiteY3" fmla="*/ 97366 h 770466"/>
                <a:gd name="connsiteX4" fmla="*/ 1439334 w 2497667"/>
                <a:gd name="connsiteY4" fmla="*/ 173566 h 770466"/>
                <a:gd name="connsiteX5" fmla="*/ 1219200 w 2497667"/>
                <a:gd name="connsiteY5" fmla="*/ 342900 h 770466"/>
                <a:gd name="connsiteX6" fmla="*/ 1016000 w 2497667"/>
                <a:gd name="connsiteY6" fmla="*/ 520700 h 770466"/>
                <a:gd name="connsiteX7" fmla="*/ 872067 w 2497667"/>
                <a:gd name="connsiteY7" fmla="*/ 630766 h 770466"/>
                <a:gd name="connsiteX8" fmla="*/ 736600 w 2497667"/>
                <a:gd name="connsiteY8" fmla="*/ 715433 h 770466"/>
                <a:gd name="connsiteX9" fmla="*/ 524934 w 2497667"/>
                <a:gd name="connsiteY9" fmla="*/ 766233 h 770466"/>
                <a:gd name="connsiteX10" fmla="*/ 347134 w 2497667"/>
                <a:gd name="connsiteY10" fmla="*/ 740833 h 770466"/>
                <a:gd name="connsiteX11" fmla="*/ 135467 w 2497667"/>
                <a:gd name="connsiteY11" fmla="*/ 673100 h 770466"/>
                <a:gd name="connsiteX12" fmla="*/ 0 w 2497667"/>
                <a:gd name="connsiteY12" fmla="*/ 639233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7667" h="770466">
                  <a:moveTo>
                    <a:pt x="2497667" y="21166"/>
                  </a:moveTo>
                  <a:lnTo>
                    <a:pt x="2243667" y="21166"/>
                  </a:lnTo>
                  <a:cubicBezTo>
                    <a:pt x="2163234" y="19755"/>
                    <a:pt x="2106789" y="0"/>
                    <a:pt x="2015067" y="12700"/>
                  </a:cubicBezTo>
                  <a:cubicBezTo>
                    <a:pt x="1923345" y="25400"/>
                    <a:pt x="1789289" y="70555"/>
                    <a:pt x="1693334" y="97366"/>
                  </a:cubicBezTo>
                  <a:cubicBezTo>
                    <a:pt x="1597379" y="124177"/>
                    <a:pt x="1518356" y="132644"/>
                    <a:pt x="1439334" y="173566"/>
                  </a:cubicBezTo>
                  <a:cubicBezTo>
                    <a:pt x="1360312" y="214488"/>
                    <a:pt x="1289755" y="285044"/>
                    <a:pt x="1219200" y="342900"/>
                  </a:cubicBezTo>
                  <a:cubicBezTo>
                    <a:pt x="1148645" y="400756"/>
                    <a:pt x="1073855" y="472722"/>
                    <a:pt x="1016000" y="520700"/>
                  </a:cubicBezTo>
                  <a:cubicBezTo>
                    <a:pt x="958145" y="568678"/>
                    <a:pt x="918634" y="598311"/>
                    <a:pt x="872067" y="630766"/>
                  </a:cubicBezTo>
                  <a:cubicBezTo>
                    <a:pt x="825500" y="663221"/>
                    <a:pt x="794456" y="692855"/>
                    <a:pt x="736600" y="715433"/>
                  </a:cubicBezTo>
                  <a:cubicBezTo>
                    <a:pt x="678745" y="738011"/>
                    <a:pt x="589845" y="762000"/>
                    <a:pt x="524934" y="766233"/>
                  </a:cubicBezTo>
                  <a:cubicBezTo>
                    <a:pt x="460023" y="770466"/>
                    <a:pt x="412045" y="756355"/>
                    <a:pt x="347134" y="740833"/>
                  </a:cubicBezTo>
                  <a:cubicBezTo>
                    <a:pt x="282223" y="725311"/>
                    <a:pt x="193323" y="690033"/>
                    <a:pt x="135467" y="673100"/>
                  </a:cubicBezTo>
                  <a:cubicBezTo>
                    <a:pt x="77611" y="656167"/>
                    <a:pt x="38805" y="647700"/>
                    <a:pt x="0" y="639233"/>
                  </a:cubicBezTo>
                </a:path>
              </a:pathLst>
            </a:custGeom>
            <a:ln w="57150" cap="flat" cmpd="sng" algn="ctr">
              <a:solidFill>
                <a:srgbClr val="FF0000"/>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 name="Group 21"/>
            <p:cNvGrpSpPr/>
            <p:nvPr/>
          </p:nvGrpSpPr>
          <p:grpSpPr>
            <a:xfrm>
              <a:off x="526594" y="3209875"/>
              <a:ext cx="2108008" cy="1046514"/>
              <a:chOff x="2106381" y="10483691"/>
              <a:chExt cx="8432081" cy="3767442"/>
            </a:xfrm>
          </p:grpSpPr>
          <p:sp>
            <p:nvSpPr>
              <p:cNvPr id="23" name="TextBox 22"/>
              <p:cNvSpPr txBox="1"/>
              <p:nvPr/>
            </p:nvSpPr>
            <p:spPr>
              <a:xfrm>
                <a:off x="5534607" y="11963207"/>
                <a:ext cx="5003855" cy="1904391"/>
              </a:xfrm>
              <a:prstGeom prst="rect">
                <a:avLst/>
              </a:prstGeom>
              <a:noFill/>
            </p:spPr>
            <p:txBody>
              <a:bodyPr wrap="square" rtlCol="0">
                <a:spAutoFit/>
              </a:bodyPr>
              <a:lstStyle/>
              <a:p>
                <a:r>
                  <a:rPr lang="en-US" sz="1600" dirty="0"/>
                  <a:t>Moist</a:t>
                </a:r>
              </a:p>
              <a:p>
                <a:r>
                  <a:rPr lang="en-US" sz="1600" dirty="0"/>
                  <a:t>tropical air</a:t>
                </a:r>
              </a:p>
            </p:txBody>
          </p:sp>
          <p:sp>
            <p:nvSpPr>
              <p:cNvPr id="24" name="TextBox 23"/>
              <p:cNvSpPr txBox="1"/>
              <p:nvPr/>
            </p:nvSpPr>
            <p:spPr>
              <a:xfrm>
                <a:off x="4855940" y="10483691"/>
                <a:ext cx="4553481" cy="1102540"/>
              </a:xfrm>
              <a:prstGeom prst="rect">
                <a:avLst/>
              </a:prstGeom>
              <a:noFill/>
            </p:spPr>
            <p:txBody>
              <a:bodyPr wrap="square" rtlCol="0">
                <a:spAutoFit/>
              </a:bodyPr>
              <a:lstStyle/>
              <a:p>
                <a:r>
                  <a:rPr lang="en-US" sz="1600" dirty="0"/>
                  <a:t>Dry Saharan air</a:t>
                </a:r>
              </a:p>
            </p:txBody>
          </p:sp>
          <p:sp>
            <p:nvSpPr>
              <p:cNvPr id="25" name="TextBox 24"/>
              <p:cNvSpPr txBox="1"/>
              <p:nvPr/>
            </p:nvSpPr>
            <p:spPr>
              <a:xfrm>
                <a:off x="2106381" y="13148592"/>
                <a:ext cx="2546709" cy="1102541"/>
              </a:xfrm>
              <a:prstGeom prst="rect">
                <a:avLst/>
              </a:prstGeom>
              <a:solidFill>
                <a:srgbClr val="FFFFFF"/>
              </a:solidFill>
              <a:ln>
                <a:solidFill>
                  <a:schemeClr val="tx1"/>
                </a:solidFill>
              </a:ln>
            </p:spPr>
            <p:txBody>
              <a:bodyPr wrap="square" rtlCol="0">
                <a:spAutoFit/>
              </a:bodyPr>
              <a:lstStyle/>
              <a:p>
                <a:r>
                  <a:rPr lang="en-US" sz="1600" dirty="0"/>
                  <a:t>TS Isaac</a:t>
                </a:r>
              </a:p>
            </p:txBody>
          </p:sp>
          <p:cxnSp>
            <p:nvCxnSpPr>
              <p:cNvPr id="26" name="Straight Arrow Connector 25"/>
              <p:cNvCxnSpPr/>
              <p:nvPr/>
            </p:nvCxnSpPr>
            <p:spPr>
              <a:xfrm rot="5400000" flipH="1" flipV="1">
                <a:off x="4480062" y="12132928"/>
                <a:ext cx="1201126" cy="1192556"/>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sp>
        <p:nvSpPr>
          <p:cNvPr id="2" name="TextBox 1"/>
          <p:cNvSpPr txBox="1"/>
          <p:nvPr/>
        </p:nvSpPr>
        <p:spPr>
          <a:xfrm>
            <a:off x="3319443" y="1016000"/>
            <a:ext cx="2132164" cy="461665"/>
          </a:xfrm>
          <a:prstGeom prst="rect">
            <a:avLst/>
          </a:prstGeom>
          <a:noFill/>
        </p:spPr>
        <p:txBody>
          <a:bodyPr wrap="none" rtlCol="0">
            <a:spAutoFit/>
          </a:bodyPr>
          <a:lstStyle/>
          <a:p>
            <a:r>
              <a:rPr lang="en-US" sz="2400" b="1" dirty="0" smtClean="0">
                <a:solidFill>
                  <a:srgbClr val="FFFFFF"/>
                </a:solidFill>
              </a:rPr>
              <a:t>Mission Details</a:t>
            </a:r>
            <a:endParaRPr lang="en-US" sz="2400" b="1" dirty="0">
              <a:solidFill>
                <a:srgbClr val="FFFFFF"/>
              </a:solidFill>
            </a:endParaRPr>
          </a:p>
        </p:txBody>
      </p:sp>
      <p:sp>
        <p:nvSpPr>
          <p:cNvPr id="3" name="TextBox 2"/>
          <p:cNvSpPr txBox="1"/>
          <p:nvPr/>
        </p:nvSpPr>
        <p:spPr>
          <a:xfrm>
            <a:off x="5164707" y="1657559"/>
            <a:ext cx="2179954" cy="461665"/>
          </a:xfrm>
          <a:prstGeom prst="rect">
            <a:avLst/>
          </a:prstGeom>
          <a:noFill/>
        </p:spPr>
        <p:txBody>
          <a:bodyPr wrap="none" rtlCol="0">
            <a:spAutoFit/>
          </a:bodyPr>
          <a:lstStyle/>
          <a:p>
            <a:r>
              <a:rPr lang="en-US" sz="2400" b="1" dirty="0" smtClean="0"/>
              <a:t>Time on station</a:t>
            </a:r>
            <a:endParaRPr lang="en-US" sz="2400" b="1" dirty="0"/>
          </a:p>
        </p:txBody>
      </p:sp>
    </p:spTree>
    <p:extLst>
      <p:ext uri="{BB962C8B-B14F-4D97-AF65-F5344CB8AC3E}">
        <p14:creationId xmlns:p14="http://schemas.microsoft.com/office/powerpoint/2010/main" val="414361988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74638"/>
            <a:ext cx="7543800" cy="733983"/>
          </a:xfrm>
        </p:spPr>
        <p:txBody>
          <a:bodyPr>
            <a:normAutofit fontScale="90000"/>
          </a:bodyPr>
          <a:lstStyle/>
          <a:p>
            <a:r>
              <a:rPr lang="en-US" dirty="0" smtClean="0"/>
              <a:t>HS3 Aircraft and Instruments</a:t>
            </a:r>
            <a:endParaRPr lang="en-US" dirty="0"/>
          </a:p>
        </p:txBody>
      </p:sp>
      <p:pic>
        <p:nvPicPr>
          <p:cNvPr id="3" name="Picture 2" descr="GH_2012_env.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66514" y="1295946"/>
            <a:ext cx="7239738" cy="2677648"/>
          </a:xfrm>
          <a:prstGeom prst="rect">
            <a:avLst/>
          </a:prstGeom>
          <a:effectLst>
            <a:glow rad="228600">
              <a:schemeClr val="bg1"/>
            </a:glow>
          </a:effectLst>
        </p:spPr>
      </p:pic>
      <p:pic>
        <p:nvPicPr>
          <p:cNvPr id="4" name="Picture 3"/>
          <p:cNvPicPr>
            <a:picLocks/>
          </p:cNvPicPr>
          <p:nvPr/>
        </p:nvPicPr>
        <p:blipFill>
          <a:blip r:embed="rId3" cstate="print">
            <a:extLst>
              <a:ext uri="{28A0092B-C50C-407E-A947-70E740481C1C}">
                <a14:useLocalDpi xmlns:a14="http://schemas.microsoft.com/office/drawing/2010/main"/>
              </a:ext>
            </a:extLst>
          </a:blip>
          <a:srcRect/>
          <a:stretch>
            <a:fillRect/>
          </a:stretch>
        </p:blipFill>
        <p:spPr>
          <a:xfrm>
            <a:off x="766513" y="4135470"/>
            <a:ext cx="7239739" cy="2613573"/>
          </a:xfrm>
          <a:prstGeom prst="rect">
            <a:avLst/>
          </a:prstGeom>
          <a:effectLst>
            <a:glow rad="228600">
              <a:schemeClr val="bg1"/>
            </a:glow>
          </a:effectLst>
        </p:spPr>
      </p:pic>
      <p:sp>
        <p:nvSpPr>
          <p:cNvPr id="5" name="TextBox 4"/>
          <p:cNvSpPr txBox="1"/>
          <p:nvPr/>
        </p:nvSpPr>
        <p:spPr>
          <a:xfrm>
            <a:off x="4470290" y="1457822"/>
            <a:ext cx="3250259" cy="461665"/>
          </a:xfrm>
          <a:prstGeom prst="rect">
            <a:avLst/>
          </a:prstGeom>
          <a:noFill/>
        </p:spPr>
        <p:txBody>
          <a:bodyPr wrap="none" rtlCol="0">
            <a:spAutoFit/>
          </a:bodyPr>
          <a:lstStyle/>
          <a:p>
            <a:r>
              <a:rPr lang="en-US" sz="2400" dirty="0" smtClean="0"/>
              <a:t>The “Environmental” GH</a:t>
            </a:r>
            <a:endParaRPr lang="en-US" sz="2400" dirty="0"/>
          </a:p>
        </p:txBody>
      </p:sp>
      <p:sp>
        <p:nvSpPr>
          <p:cNvPr id="6" name="TextBox 5"/>
          <p:cNvSpPr txBox="1"/>
          <p:nvPr/>
        </p:nvSpPr>
        <p:spPr>
          <a:xfrm>
            <a:off x="4849300" y="4135258"/>
            <a:ext cx="2871249" cy="461665"/>
          </a:xfrm>
          <a:prstGeom prst="rect">
            <a:avLst/>
          </a:prstGeom>
          <a:noFill/>
        </p:spPr>
        <p:txBody>
          <a:bodyPr wrap="none" rtlCol="0">
            <a:spAutoFit/>
          </a:bodyPr>
          <a:lstStyle/>
          <a:p>
            <a:r>
              <a:rPr lang="en-US" sz="2400" dirty="0" smtClean="0"/>
              <a:t>The “Over-Storm” GH</a:t>
            </a:r>
            <a:endParaRPr lang="en-US" sz="2400" dirty="0"/>
          </a:p>
        </p:txBody>
      </p:sp>
      <p:pic>
        <p:nvPicPr>
          <p:cNvPr id="7" name="Picture 6" descr="Draft-1.8b.png"/>
          <p:cNvPicPr>
            <a:picLocks noChangeAspect="1"/>
          </p:cNvPicPr>
          <p:nvPr/>
        </p:nvPicPr>
        <p:blipFill>
          <a:blip r:embed="rId4"/>
          <a:srcRect l="5139" t="14302" r="4495" b="13968"/>
          <a:stretch>
            <a:fillRect/>
          </a:stretch>
        </p:blipFill>
        <p:spPr>
          <a:xfrm>
            <a:off x="8073449" y="-1"/>
            <a:ext cx="1070551" cy="1003301"/>
          </a:xfrm>
          <a:prstGeom prst="rect">
            <a:avLst/>
          </a:prstGeom>
        </p:spPr>
      </p:pic>
      <p:sp>
        <p:nvSpPr>
          <p:cNvPr id="8" name="TextBox 7"/>
          <p:cNvSpPr txBox="1"/>
          <p:nvPr/>
        </p:nvSpPr>
        <p:spPr>
          <a:xfrm>
            <a:off x="1733198" y="1435100"/>
            <a:ext cx="1925277" cy="461665"/>
          </a:xfrm>
          <a:prstGeom prst="rect">
            <a:avLst/>
          </a:prstGeom>
          <a:noFill/>
        </p:spPr>
        <p:txBody>
          <a:bodyPr wrap="none" rtlCol="0">
            <a:spAutoFit/>
          </a:bodyPr>
          <a:lstStyle/>
          <a:p>
            <a:r>
              <a:rPr lang="en-US" sz="2400" dirty="0" smtClean="0"/>
              <a:t>Air Vehicle-6</a:t>
            </a:r>
            <a:endParaRPr lang="en-US" sz="2400" dirty="0"/>
          </a:p>
        </p:txBody>
      </p:sp>
      <p:sp>
        <p:nvSpPr>
          <p:cNvPr id="9" name="TextBox 8"/>
          <p:cNvSpPr txBox="1"/>
          <p:nvPr/>
        </p:nvSpPr>
        <p:spPr>
          <a:xfrm>
            <a:off x="1745898" y="4216400"/>
            <a:ext cx="1925277" cy="461665"/>
          </a:xfrm>
          <a:prstGeom prst="rect">
            <a:avLst/>
          </a:prstGeom>
          <a:noFill/>
        </p:spPr>
        <p:txBody>
          <a:bodyPr wrap="none" rtlCol="0">
            <a:spAutoFit/>
          </a:bodyPr>
          <a:lstStyle/>
          <a:p>
            <a:r>
              <a:rPr lang="en-US" sz="2400" dirty="0" smtClean="0"/>
              <a:t>Air Vehicle-1</a:t>
            </a:r>
            <a:endParaRPr lang="en-US" sz="2400" dirty="0"/>
          </a:p>
        </p:txBody>
      </p:sp>
      <p:grpSp>
        <p:nvGrpSpPr>
          <p:cNvPr id="12" name="Group 11"/>
          <p:cNvGrpSpPr/>
          <p:nvPr/>
        </p:nvGrpSpPr>
        <p:grpSpPr>
          <a:xfrm>
            <a:off x="431690" y="3918796"/>
            <a:ext cx="8077200" cy="2939203"/>
            <a:chOff x="431690" y="3918796"/>
            <a:chExt cx="8077200" cy="2939203"/>
          </a:xfrm>
        </p:grpSpPr>
        <p:pic>
          <p:nvPicPr>
            <p:cNvPr id="10" name="Picture 9" descr="wb57.jpg"/>
            <p:cNvPicPr>
              <a:picLocks noChangeAspect="1"/>
            </p:cNvPicPr>
            <p:nvPr/>
          </p:nvPicPr>
          <p:blipFill rotWithShape="1">
            <a:blip r:embed="rId5">
              <a:extLst>
                <a:ext uri="{28A0092B-C50C-407E-A947-70E740481C1C}">
                  <a14:useLocalDpi xmlns:a14="http://schemas.microsoft.com/office/drawing/2010/main" val="0"/>
                </a:ext>
              </a:extLst>
            </a:blip>
            <a:srcRect t="12299" b="33083"/>
            <a:stretch/>
          </p:blipFill>
          <p:spPr>
            <a:xfrm>
              <a:off x="431690" y="3918796"/>
              <a:ext cx="8077200" cy="2939203"/>
            </a:xfrm>
            <a:prstGeom prst="rect">
              <a:avLst/>
            </a:prstGeom>
          </p:spPr>
        </p:pic>
        <p:sp>
          <p:nvSpPr>
            <p:cNvPr id="11" name="TextBox 10"/>
            <p:cNvSpPr txBox="1"/>
            <p:nvPr/>
          </p:nvSpPr>
          <p:spPr>
            <a:xfrm>
              <a:off x="3052602" y="3973594"/>
              <a:ext cx="4686950" cy="830997"/>
            </a:xfrm>
            <a:prstGeom prst="rect">
              <a:avLst/>
            </a:prstGeom>
            <a:noFill/>
          </p:spPr>
          <p:txBody>
            <a:bodyPr wrap="none" rtlCol="0">
              <a:spAutoFit/>
            </a:bodyPr>
            <a:lstStyle/>
            <a:p>
              <a:r>
                <a:rPr lang="en-US" sz="2400" dirty="0" smtClean="0"/>
                <a:t>WB-57 flew with HIRAD &amp; HIWRAP</a:t>
              </a:r>
            </a:p>
            <a:p>
              <a:r>
                <a:rPr lang="en-US" sz="2400" dirty="0"/>
                <a:t>a</a:t>
              </a:r>
              <a:r>
                <a:rPr lang="en-US" sz="2400" dirty="0" smtClean="0"/>
                <a:t>nd ONR-funded dropsonde system</a:t>
              </a:r>
              <a:endParaRPr lang="en-US" sz="2400" dirty="0"/>
            </a:p>
          </p:txBody>
        </p:sp>
      </p:grpSp>
    </p:spTree>
    <p:extLst>
      <p:ext uri="{BB962C8B-B14F-4D97-AF65-F5344CB8AC3E}">
        <p14:creationId xmlns:p14="http://schemas.microsoft.com/office/powerpoint/2010/main" val="2796263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8438"/>
            <a:ext cx="7747000" cy="817562"/>
          </a:xfrm>
        </p:spPr>
        <p:txBody>
          <a:bodyPr>
            <a:normAutofit fontScale="90000"/>
          </a:bodyPr>
          <a:lstStyle/>
          <a:p>
            <a:r>
              <a:rPr lang="en-US" dirty="0" smtClean="0"/>
              <a:t>HS3 Flights Sampled 4 Named TCs</a:t>
            </a:r>
            <a:endParaRPr lang="en-US" dirty="0"/>
          </a:p>
        </p:txBody>
      </p:sp>
      <p:sp>
        <p:nvSpPr>
          <p:cNvPr id="11" name="TextBox 10"/>
          <p:cNvSpPr txBox="1"/>
          <p:nvPr/>
        </p:nvSpPr>
        <p:spPr>
          <a:xfrm>
            <a:off x="533400" y="1016000"/>
            <a:ext cx="8089900" cy="461665"/>
          </a:xfrm>
          <a:prstGeom prst="rect">
            <a:avLst/>
          </a:prstGeom>
          <a:noFill/>
        </p:spPr>
        <p:txBody>
          <a:bodyPr wrap="square" rtlCol="0">
            <a:spAutoFit/>
          </a:bodyPr>
          <a:lstStyle/>
          <a:p>
            <a:pPr algn="ctr"/>
            <a:r>
              <a:rPr lang="en-US" sz="2400" dirty="0" smtClean="0"/>
              <a:t>Four flights over the life cycle of </a:t>
            </a:r>
            <a:r>
              <a:rPr lang="en-US" sz="2400" dirty="0" err="1" smtClean="0"/>
              <a:t>Edouard</a:t>
            </a:r>
            <a:r>
              <a:rPr lang="en-US" sz="2400" dirty="0" smtClean="0"/>
              <a:t>, three over Gonzalo</a:t>
            </a:r>
            <a:endParaRPr lang="en-US" sz="2400" dirty="0"/>
          </a:p>
        </p:txBody>
      </p:sp>
      <p:pic>
        <p:nvPicPr>
          <p:cNvPr id="3" name="Picture 2" descr="2014 flight tracks.tiff"/>
          <p:cNvPicPr>
            <a:picLocks noChangeAspect="1"/>
          </p:cNvPicPr>
          <p:nvPr/>
        </p:nvPicPr>
        <p:blipFill rotWithShape="1">
          <a:blip r:embed="rId2">
            <a:extLst>
              <a:ext uri="{28A0092B-C50C-407E-A947-70E740481C1C}">
                <a14:useLocalDpi xmlns:a14="http://schemas.microsoft.com/office/drawing/2010/main" val="0"/>
              </a:ext>
            </a:extLst>
          </a:blip>
          <a:srcRect l="3889"/>
          <a:stretch/>
        </p:blipFill>
        <p:spPr>
          <a:xfrm>
            <a:off x="0" y="1625600"/>
            <a:ext cx="9144000" cy="4346686"/>
          </a:xfrm>
          <a:prstGeom prst="rect">
            <a:avLst/>
          </a:prstGeom>
        </p:spPr>
      </p:pic>
      <p:sp>
        <p:nvSpPr>
          <p:cNvPr id="4" name="TextBox 3"/>
          <p:cNvSpPr txBox="1"/>
          <p:nvPr/>
        </p:nvSpPr>
        <p:spPr>
          <a:xfrm>
            <a:off x="7378700" y="1955800"/>
            <a:ext cx="1803400" cy="1754327"/>
          </a:xfrm>
          <a:prstGeom prst="rect">
            <a:avLst/>
          </a:prstGeom>
          <a:solidFill>
            <a:schemeClr val="tx1"/>
          </a:solidFill>
        </p:spPr>
        <p:txBody>
          <a:bodyPr wrap="square" rtlCol="0">
            <a:spAutoFit/>
          </a:bodyPr>
          <a:lstStyle/>
          <a:p>
            <a:r>
              <a:rPr lang="en-US" dirty="0" smtClean="0">
                <a:solidFill>
                  <a:srgbClr val="CCFFCC"/>
                </a:solidFill>
              </a:rPr>
              <a:t>Green=Cristobal</a:t>
            </a:r>
          </a:p>
          <a:p>
            <a:r>
              <a:rPr lang="en-US" dirty="0" smtClean="0">
                <a:solidFill>
                  <a:srgbClr val="A974E8"/>
                </a:solidFill>
              </a:rPr>
              <a:t>Purple=Dolly</a:t>
            </a:r>
          </a:p>
          <a:p>
            <a:r>
              <a:rPr lang="en-US" dirty="0" smtClean="0">
                <a:solidFill>
                  <a:schemeClr val="accent6">
                    <a:lumMod val="60000"/>
                    <a:lumOff val="40000"/>
                  </a:schemeClr>
                </a:solidFill>
              </a:rPr>
              <a:t>Orange=A90L</a:t>
            </a:r>
          </a:p>
          <a:p>
            <a:r>
              <a:rPr lang="en-US" dirty="0" smtClean="0">
                <a:solidFill>
                  <a:srgbClr val="FF0000"/>
                </a:solidFill>
              </a:rPr>
              <a:t>Red=</a:t>
            </a:r>
            <a:r>
              <a:rPr lang="en-US" dirty="0" err="1" smtClean="0">
                <a:solidFill>
                  <a:srgbClr val="FF0000"/>
                </a:solidFill>
              </a:rPr>
              <a:t>Edouard</a:t>
            </a:r>
            <a:endParaRPr lang="en-US" dirty="0" smtClean="0">
              <a:solidFill>
                <a:srgbClr val="FF0000"/>
              </a:solidFill>
            </a:endParaRPr>
          </a:p>
          <a:p>
            <a:r>
              <a:rPr lang="en-US" dirty="0" smtClean="0">
                <a:solidFill>
                  <a:srgbClr val="FFFF00"/>
                </a:solidFill>
              </a:rPr>
              <a:t>Yellow=NOAA MDR surveys</a:t>
            </a:r>
            <a:endParaRPr lang="en-US" dirty="0">
              <a:solidFill>
                <a:srgbClr val="FFFF00"/>
              </a:solidFill>
            </a:endParaRPr>
          </a:p>
        </p:txBody>
      </p:sp>
      <p:pic>
        <p:nvPicPr>
          <p:cNvPr id="9" name="Picture 8" descr="Draft-1.8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102600" y="0"/>
            <a:ext cx="1041400" cy="975981"/>
          </a:xfrm>
          <a:prstGeom prst="rect">
            <a:avLst/>
          </a:prstGeom>
        </p:spPr>
      </p:pic>
      <p:pic>
        <p:nvPicPr>
          <p:cNvPr id="6" name="Picture 5" descr="WB57-trac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1674520"/>
            <a:ext cx="2407771" cy="2095500"/>
          </a:xfrm>
          <a:prstGeom prst="rect">
            <a:avLst/>
          </a:prstGeom>
          <a:solidFill>
            <a:schemeClr val="bg1"/>
          </a:solidFill>
        </p:spPr>
      </p:pic>
      <p:sp>
        <p:nvSpPr>
          <p:cNvPr id="12" name="TextBox 11"/>
          <p:cNvSpPr txBox="1"/>
          <p:nvPr/>
        </p:nvSpPr>
        <p:spPr>
          <a:xfrm>
            <a:off x="292100" y="1745734"/>
            <a:ext cx="2005740" cy="646331"/>
          </a:xfrm>
          <a:prstGeom prst="rect">
            <a:avLst/>
          </a:prstGeom>
          <a:noFill/>
        </p:spPr>
        <p:txBody>
          <a:bodyPr wrap="none" rtlCol="0">
            <a:spAutoFit/>
          </a:bodyPr>
          <a:lstStyle/>
          <a:p>
            <a:r>
              <a:rPr lang="en-US" b="1" dirty="0" smtClean="0"/>
              <a:t>WB-57 flight tracks</a:t>
            </a:r>
          </a:p>
          <a:p>
            <a:r>
              <a:rPr lang="en-US" b="1" dirty="0" smtClean="0"/>
              <a:t>Gonzalo</a:t>
            </a:r>
            <a:endParaRPr lang="en-US" b="1" dirty="0"/>
          </a:p>
        </p:txBody>
      </p:sp>
      <p:grpSp>
        <p:nvGrpSpPr>
          <p:cNvPr id="17" name="Group 16"/>
          <p:cNvGrpSpPr/>
          <p:nvPr/>
        </p:nvGrpSpPr>
        <p:grpSpPr>
          <a:xfrm>
            <a:off x="1765153" y="2165866"/>
            <a:ext cx="4559447" cy="2679894"/>
            <a:chOff x="1765153" y="2165866"/>
            <a:chExt cx="4559447" cy="2679894"/>
          </a:xfrm>
        </p:grpSpPr>
        <p:grpSp>
          <p:nvGrpSpPr>
            <p:cNvPr id="10" name="Group 9"/>
            <p:cNvGrpSpPr/>
            <p:nvPr/>
          </p:nvGrpSpPr>
          <p:grpSpPr>
            <a:xfrm>
              <a:off x="4775200" y="2997200"/>
              <a:ext cx="1549400" cy="1848560"/>
              <a:chOff x="4775200" y="2997200"/>
              <a:chExt cx="1549400" cy="1848560"/>
            </a:xfrm>
          </p:grpSpPr>
          <p:sp>
            <p:nvSpPr>
              <p:cNvPr id="7" name="Oval 6"/>
              <p:cNvSpPr/>
              <p:nvPr/>
            </p:nvSpPr>
            <p:spPr>
              <a:xfrm>
                <a:off x="4775200" y="2997200"/>
                <a:ext cx="1257300" cy="1266240"/>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067300" y="3579520"/>
                <a:ext cx="1257300" cy="1266240"/>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Oval 13"/>
            <p:cNvSpPr/>
            <p:nvPr/>
          </p:nvSpPr>
          <p:spPr>
            <a:xfrm>
              <a:off x="1930400" y="2165866"/>
              <a:ext cx="635293" cy="582320"/>
            </a:xfrm>
            <a:prstGeom prst="ellipse">
              <a:avLst/>
            </a:prstGeom>
            <a:noFill/>
            <a:ln w="5715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765153" y="2827993"/>
              <a:ext cx="635293" cy="582320"/>
            </a:xfrm>
            <a:prstGeom prst="ellipse">
              <a:avLst/>
            </a:prstGeom>
            <a:noFill/>
            <a:ln w="5715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7224976" y="1625600"/>
            <a:ext cx="1895508" cy="369332"/>
          </a:xfrm>
          <a:prstGeom prst="rect">
            <a:avLst/>
          </a:prstGeom>
          <a:solidFill>
            <a:schemeClr val="tx1"/>
          </a:solidFill>
        </p:spPr>
        <p:txBody>
          <a:bodyPr wrap="none" rtlCol="0">
            <a:spAutoFit/>
          </a:bodyPr>
          <a:lstStyle/>
          <a:p>
            <a:r>
              <a:rPr lang="en-US" b="1" u="sng" dirty="0" smtClean="0">
                <a:solidFill>
                  <a:schemeClr val="bg1"/>
                </a:solidFill>
              </a:rPr>
              <a:t>AV-6 Flight Tracks</a:t>
            </a:r>
            <a:endParaRPr lang="en-US" b="1" u="sng" dirty="0">
              <a:solidFill>
                <a:schemeClr val="bg1"/>
              </a:solidFill>
            </a:endParaRPr>
          </a:p>
        </p:txBody>
      </p:sp>
    </p:spTree>
    <p:extLst>
      <p:ext uri="{BB962C8B-B14F-4D97-AF65-F5344CB8AC3E}">
        <p14:creationId xmlns:p14="http://schemas.microsoft.com/office/powerpoint/2010/main" val="29793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utflow_sfc_140914-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28" y="1118314"/>
            <a:ext cx="4287317" cy="5288320"/>
          </a:xfrm>
          <a:prstGeom prst="rect">
            <a:avLst/>
          </a:prstGeom>
        </p:spPr>
      </p:pic>
      <p:sp>
        <p:nvSpPr>
          <p:cNvPr id="2" name="Title 1"/>
          <p:cNvSpPr>
            <a:spLocks noGrp="1"/>
          </p:cNvSpPr>
          <p:nvPr>
            <p:ph type="title"/>
          </p:nvPr>
        </p:nvSpPr>
        <p:spPr>
          <a:xfrm>
            <a:off x="116228" y="33338"/>
            <a:ext cx="8229600" cy="830262"/>
          </a:xfrm>
        </p:spPr>
        <p:txBody>
          <a:bodyPr>
            <a:normAutofit/>
          </a:bodyPr>
          <a:lstStyle/>
          <a:p>
            <a:r>
              <a:rPr lang="en-US" sz="3600" dirty="0" err="1" smtClean="0"/>
              <a:t>Edouard</a:t>
            </a:r>
            <a:r>
              <a:rPr lang="en-US" sz="3600" dirty="0" smtClean="0"/>
              <a:t> Intensifies On 14-15 September</a:t>
            </a:r>
            <a:endParaRPr lang="en-US" sz="3600" dirty="0"/>
          </a:p>
        </p:txBody>
      </p:sp>
      <p:pic>
        <p:nvPicPr>
          <p:cNvPr id="8" name="Picture 7" descr="Draft-1.8b.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102600" y="0"/>
            <a:ext cx="1041400" cy="975981"/>
          </a:xfrm>
          <a:prstGeom prst="rect">
            <a:avLst/>
          </a:prstGeom>
        </p:spPr>
      </p:pic>
      <p:sp>
        <p:nvSpPr>
          <p:cNvPr id="12" name="TextBox 11"/>
          <p:cNvSpPr txBox="1"/>
          <p:nvPr/>
        </p:nvSpPr>
        <p:spPr>
          <a:xfrm>
            <a:off x="1066737" y="1376402"/>
            <a:ext cx="2346804" cy="369332"/>
          </a:xfrm>
          <a:prstGeom prst="rect">
            <a:avLst/>
          </a:prstGeom>
          <a:solidFill>
            <a:srgbClr val="C6D9F1"/>
          </a:solidFill>
        </p:spPr>
        <p:txBody>
          <a:bodyPr wrap="none" rtlCol="0">
            <a:spAutoFit/>
          </a:bodyPr>
          <a:lstStyle/>
          <a:p>
            <a:r>
              <a:rPr lang="en-US" dirty="0" smtClean="0"/>
              <a:t>Wind speed at 200 hPa</a:t>
            </a:r>
            <a:endParaRPr lang="en-US" dirty="0"/>
          </a:p>
        </p:txBody>
      </p:sp>
      <p:cxnSp>
        <p:nvCxnSpPr>
          <p:cNvPr id="16" name="Straight Connector 15"/>
          <p:cNvCxnSpPr/>
          <p:nvPr/>
        </p:nvCxnSpPr>
        <p:spPr>
          <a:xfrm>
            <a:off x="2042584" y="2117374"/>
            <a:ext cx="127000" cy="2857500"/>
          </a:xfrm>
          <a:prstGeom prst="line">
            <a:avLst/>
          </a:prstGeom>
          <a:ln w="381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pic>
        <p:nvPicPr>
          <p:cNvPr id="11" name="Picture 10" descr="trajectories_firstcentercross_Sept14.png"/>
          <p:cNvPicPr>
            <a:picLocks noChangeAspect="1"/>
          </p:cNvPicPr>
          <p:nvPr/>
        </p:nvPicPr>
        <p:blipFill rotWithShape="1">
          <a:blip r:embed="rId5" cstate="screen">
            <a:extLst>
              <a:ext uri="{28A0092B-C50C-407E-A947-70E740481C1C}">
                <a14:useLocalDpi xmlns:a14="http://schemas.microsoft.com/office/drawing/2010/main"/>
              </a:ext>
            </a:extLst>
          </a:blip>
          <a:srcRect l="43248"/>
          <a:stretch/>
        </p:blipFill>
        <p:spPr>
          <a:xfrm>
            <a:off x="3956882" y="863600"/>
            <a:ext cx="4714396" cy="5924034"/>
          </a:xfrm>
          <a:prstGeom prst="rect">
            <a:avLst/>
          </a:prstGeom>
          <a:noFill/>
        </p:spPr>
      </p:pic>
    </p:spTree>
    <p:extLst>
      <p:ext uri="{BB962C8B-B14F-4D97-AF65-F5344CB8AC3E}">
        <p14:creationId xmlns:p14="http://schemas.microsoft.com/office/powerpoint/2010/main" val="373509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VAPS trajectories_2ndpass_Sept15.ai"/>
          <p:cNvPicPr>
            <a:picLocks noChangeAspect="1"/>
          </p:cNvPicPr>
          <p:nvPr/>
        </p:nvPicPr>
        <p:blipFill rotWithShape="1">
          <a:blip r:embed="rId3" cstate="screen">
            <a:extLst>
              <a:ext uri="{28A0092B-C50C-407E-A947-70E740481C1C}">
                <a14:useLocalDpi xmlns:a14="http://schemas.microsoft.com/office/drawing/2010/main"/>
              </a:ext>
            </a:extLst>
          </a:blip>
          <a:srcRect l="16057" t="29750" r="18518" b="30926"/>
          <a:stretch/>
        </p:blipFill>
        <p:spPr>
          <a:xfrm>
            <a:off x="65317" y="2004690"/>
            <a:ext cx="4753695" cy="3697610"/>
          </a:xfrm>
          <a:prstGeom prst="rect">
            <a:avLst/>
          </a:prstGeom>
        </p:spPr>
      </p:pic>
      <p:sp>
        <p:nvSpPr>
          <p:cNvPr id="2" name="Title 1"/>
          <p:cNvSpPr>
            <a:spLocks noGrp="1"/>
          </p:cNvSpPr>
          <p:nvPr>
            <p:ph type="title"/>
          </p:nvPr>
        </p:nvSpPr>
        <p:spPr>
          <a:xfrm>
            <a:off x="170096" y="255358"/>
            <a:ext cx="7659431" cy="990600"/>
          </a:xfrm>
        </p:spPr>
        <p:txBody>
          <a:bodyPr>
            <a:noAutofit/>
          </a:bodyPr>
          <a:lstStyle/>
          <a:p>
            <a:r>
              <a:rPr lang="en-US" sz="3200" dirty="0" err="1" smtClean="0"/>
              <a:t>Bullseye</a:t>
            </a:r>
            <a:r>
              <a:rPr lang="en-US" sz="3200" dirty="0" smtClean="0"/>
              <a:t> </a:t>
            </a:r>
            <a:r>
              <a:rPr lang="en-US" sz="3200" dirty="0"/>
              <a:t>For The Global </a:t>
            </a:r>
            <a:r>
              <a:rPr lang="en-US" sz="3200" dirty="0" smtClean="0"/>
              <a:t>Hawk on Second Pass Over </a:t>
            </a:r>
            <a:r>
              <a:rPr lang="en-US" sz="3200" dirty="0" err="1" smtClean="0"/>
              <a:t>Edouard</a:t>
            </a:r>
            <a:r>
              <a:rPr lang="en-US" sz="3200" dirty="0" smtClean="0"/>
              <a:t> (Sept. 14-15)</a:t>
            </a:r>
            <a:endParaRPr lang="en-US" sz="3200" dirty="0"/>
          </a:p>
        </p:txBody>
      </p:sp>
      <p:sp>
        <p:nvSpPr>
          <p:cNvPr id="6" name="TextBox 5"/>
          <p:cNvSpPr txBox="1"/>
          <p:nvPr/>
        </p:nvSpPr>
        <p:spPr>
          <a:xfrm>
            <a:off x="1665687" y="1532254"/>
            <a:ext cx="2865101" cy="646331"/>
          </a:xfrm>
          <a:prstGeom prst="rect">
            <a:avLst/>
          </a:prstGeom>
          <a:noFill/>
        </p:spPr>
        <p:txBody>
          <a:bodyPr wrap="square" rtlCol="0">
            <a:spAutoFit/>
          </a:bodyPr>
          <a:lstStyle/>
          <a:p>
            <a:r>
              <a:rPr lang="en-US" dirty="0" smtClean="0"/>
              <a:t>Warm S-HIS brightness temperatures near the eye</a:t>
            </a:r>
            <a:endParaRPr lang="en-US" dirty="0"/>
          </a:p>
        </p:txBody>
      </p:sp>
      <p:cxnSp>
        <p:nvCxnSpPr>
          <p:cNvPr id="7" name="Straight Arrow Connector 6"/>
          <p:cNvCxnSpPr/>
          <p:nvPr/>
        </p:nvCxnSpPr>
        <p:spPr>
          <a:xfrm flipH="1">
            <a:off x="2463838" y="2178585"/>
            <a:ext cx="634400" cy="15046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5" descr="Draft-1.8b.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975600" y="0"/>
            <a:ext cx="1168400" cy="1095003"/>
          </a:xfrm>
          <a:prstGeom prst="rect">
            <a:avLst/>
          </a:prstGeom>
        </p:spPr>
      </p:pic>
      <p:grpSp>
        <p:nvGrpSpPr>
          <p:cNvPr id="22" name="Group 21"/>
          <p:cNvGrpSpPr/>
          <p:nvPr/>
        </p:nvGrpSpPr>
        <p:grpSpPr>
          <a:xfrm>
            <a:off x="4804219" y="2447411"/>
            <a:ext cx="4111993" cy="2580786"/>
            <a:chOff x="4926422" y="3723493"/>
            <a:chExt cx="4046344" cy="2562498"/>
          </a:xfrm>
        </p:grpSpPr>
        <p:pic>
          <p:nvPicPr>
            <p:cNvPr id="23" name="Picture 22" descr="nldr_TAir_TIME20140915T001658_LON-51.63167953_LAT26.54465294.png"/>
            <p:cNvPicPr>
              <a:picLocks noChangeAspect="1"/>
            </p:cNvPicPr>
            <p:nvPr/>
          </p:nvPicPr>
          <p:blipFill rotWithShape="1">
            <a:blip r:embed="rId5" cstate="screen">
              <a:extLst>
                <a:ext uri="{28A0092B-C50C-407E-A947-70E740481C1C}">
                  <a14:useLocalDpi xmlns:a14="http://schemas.microsoft.com/office/drawing/2010/main"/>
                </a:ext>
              </a:extLst>
            </a:blip>
            <a:srcRect l="13413" t="22876" r="9901" b="28123"/>
            <a:stretch/>
          </p:blipFill>
          <p:spPr>
            <a:xfrm>
              <a:off x="5327650" y="3767435"/>
              <a:ext cx="3454400" cy="1655465"/>
            </a:xfrm>
            <a:prstGeom prst="rect">
              <a:avLst/>
            </a:prstGeom>
          </p:spPr>
        </p:pic>
        <p:pic>
          <p:nvPicPr>
            <p:cNvPr id="26" name="Picture 25" descr="cpl_2nd-eye-pass_14Sept2014_shis.png"/>
            <p:cNvPicPr>
              <a:picLocks/>
            </p:cNvPicPr>
            <p:nvPr/>
          </p:nvPicPr>
          <p:blipFill>
            <a:blip r:embed="rId6" cstate="screen">
              <a:extLst>
                <a:ext uri="{28A0092B-C50C-407E-A947-70E740481C1C}">
                  <a14:useLocalDpi xmlns:a14="http://schemas.microsoft.com/office/drawing/2010/main"/>
                </a:ext>
              </a:extLst>
            </a:blip>
            <a:stretch>
              <a:fillRect/>
            </a:stretch>
          </p:blipFill>
          <p:spPr>
            <a:xfrm>
              <a:off x="4926422" y="3723493"/>
              <a:ext cx="4032503" cy="1993392"/>
            </a:xfrm>
            <a:prstGeom prst="rect">
              <a:avLst/>
            </a:prstGeom>
          </p:spPr>
        </p:pic>
        <p:pic>
          <p:nvPicPr>
            <p:cNvPr id="29" name="Picture 28" descr="nldr_TAir_TIME20140915T001658_LON-51.63167953_LAT26.54465294.png"/>
            <p:cNvPicPr>
              <a:picLocks noChangeAspect="1"/>
            </p:cNvPicPr>
            <p:nvPr/>
          </p:nvPicPr>
          <p:blipFill rotWithShape="1">
            <a:blip r:embed="rId5" cstate="screen">
              <a:extLst>
                <a:ext uri="{28A0092B-C50C-407E-A947-70E740481C1C}">
                  <a14:useLocalDpi xmlns:a14="http://schemas.microsoft.com/office/drawing/2010/main"/>
                </a:ext>
              </a:extLst>
            </a:blip>
            <a:srcRect l="17642" t="82966" r="17372" b="4628"/>
            <a:stretch/>
          </p:blipFill>
          <p:spPr>
            <a:xfrm>
              <a:off x="5086350" y="5729583"/>
              <a:ext cx="3886416" cy="556408"/>
            </a:xfrm>
            <a:prstGeom prst="rect">
              <a:avLst/>
            </a:prstGeom>
          </p:spPr>
        </p:pic>
      </p:grpSp>
      <p:sp>
        <p:nvSpPr>
          <p:cNvPr id="37" name="TextBox 36"/>
          <p:cNvSpPr txBox="1"/>
          <p:nvPr/>
        </p:nvSpPr>
        <p:spPr>
          <a:xfrm>
            <a:off x="5243006" y="3754642"/>
            <a:ext cx="446381" cy="369332"/>
          </a:xfrm>
          <a:prstGeom prst="rect">
            <a:avLst/>
          </a:prstGeom>
          <a:noFill/>
        </p:spPr>
        <p:txBody>
          <a:bodyPr wrap="none" rtlCol="0">
            <a:spAutoFit/>
          </a:bodyPr>
          <a:lstStyle/>
          <a:p>
            <a:r>
              <a:rPr lang="en-US" dirty="0" smtClean="0"/>
              <a:t>NE</a:t>
            </a:r>
            <a:endParaRPr lang="en-US" dirty="0"/>
          </a:p>
        </p:txBody>
      </p:sp>
      <p:sp>
        <p:nvSpPr>
          <p:cNvPr id="38" name="TextBox 37"/>
          <p:cNvSpPr txBox="1"/>
          <p:nvPr/>
        </p:nvSpPr>
        <p:spPr>
          <a:xfrm>
            <a:off x="8322436" y="3754642"/>
            <a:ext cx="496087" cy="369332"/>
          </a:xfrm>
          <a:prstGeom prst="rect">
            <a:avLst/>
          </a:prstGeom>
          <a:noFill/>
        </p:spPr>
        <p:txBody>
          <a:bodyPr wrap="none" rtlCol="0">
            <a:spAutoFit/>
          </a:bodyPr>
          <a:lstStyle/>
          <a:p>
            <a:r>
              <a:rPr lang="en-US" dirty="0" smtClean="0"/>
              <a:t>SW</a:t>
            </a:r>
            <a:endParaRPr lang="en-US" dirty="0"/>
          </a:p>
        </p:txBody>
      </p:sp>
      <p:grpSp>
        <p:nvGrpSpPr>
          <p:cNvPr id="10" name="Group 9"/>
          <p:cNvGrpSpPr/>
          <p:nvPr/>
        </p:nvGrpSpPr>
        <p:grpSpPr>
          <a:xfrm>
            <a:off x="3644901" y="3860800"/>
            <a:ext cx="716491" cy="873124"/>
            <a:chOff x="3644901" y="3860800"/>
            <a:chExt cx="716491" cy="873124"/>
          </a:xfrm>
        </p:grpSpPr>
        <p:sp>
          <p:nvSpPr>
            <p:cNvPr id="4" name="Oval 3"/>
            <p:cNvSpPr>
              <a:spLocks noChangeAspect="1"/>
            </p:cNvSpPr>
            <p:nvPr/>
          </p:nvSpPr>
          <p:spPr>
            <a:xfrm>
              <a:off x="3644901" y="3949699"/>
              <a:ext cx="716491" cy="719837"/>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746502" y="3860800"/>
              <a:ext cx="182115" cy="228600"/>
            </a:xfrm>
            <a:custGeom>
              <a:avLst/>
              <a:gdLst>
                <a:gd name="connsiteX0" fmla="*/ 41275 w 177800"/>
                <a:gd name="connsiteY0" fmla="*/ 0 h 228600"/>
                <a:gd name="connsiteX1" fmla="*/ 0 w 177800"/>
                <a:gd name="connsiteY1" fmla="*/ 196850 h 228600"/>
                <a:gd name="connsiteX2" fmla="*/ 177800 w 177800"/>
                <a:gd name="connsiteY2" fmla="*/ 228600 h 228600"/>
              </a:gdLst>
              <a:ahLst/>
              <a:cxnLst>
                <a:cxn ang="0">
                  <a:pos x="connsiteX0" y="connsiteY0"/>
                </a:cxn>
                <a:cxn ang="0">
                  <a:pos x="connsiteX1" y="connsiteY1"/>
                </a:cxn>
                <a:cxn ang="0">
                  <a:pos x="connsiteX2" y="connsiteY2"/>
                </a:cxn>
              </a:cxnLst>
              <a:rect l="l" t="t" r="r" b="b"/>
              <a:pathLst>
                <a:path w="177800" h="228600">
                  <a:moveTo>
                    <a:pt x="41275" y="0"/>
                  </a:moveTo>
                  <a:lnTo>
                    <a:pt x="0" y="196850"/>
                  </a:lnTo>
                  <a:lnTo>
                    <a:pt x="177800" y="228600"/>
                  </a:ln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rot="10422774">
              <a:off x="4104956" y="4505324"/>
              <a:ext cx="182115" cy="228600"/>
            </a:xfrm>
            <a:custGeom>
              <a:avLst/>
              <a:gdLst>
                <a:gd name="connsiteX0" fmla="*/ 41275 w 177800"/>
                <a:gd name="connsiteY0" fmla="*/ 0 h 228600"/>
                <a:gd name="connsiteX1" fmla="*/ 0 w 177800"/>
                <a:gd name="connsiteY1" fmla="*/ 196850 h 228600"/>
                <a:gd name="connsiteX2" fmla="*/ 177800 w 177800"/>
                <a:gd name="connsiteY2" fmla="*/ 228600 h 228600"/>
              </a:gdLst>
              <a:ahLst/>
              <a:cxnLst>
                <a:cxn ang="0">
                  <a:pos x="connsiteX0" y="connsiteY0"/>
                </a:cxn>
                <a:cxn ang="0">
                  <a:pos x="connsiteX1" y="connsiteY1"/>
                </a:cxn>
                <a:cxn ang="0">
                  <a:pos x="connsiteX2" y="connsiteY2"/>
                </a:cxn>
              </a:cxnLst>
              <a:rect l="l" t="t" r="r" b="b"/>
              <a:pathLst>
                <a:path w="177800" h="228600">
                  <a:moveTo>
                    <a:pt x="41275" y="0"/>
                  </a:moveTo>
                  <a:lnTo>
                    <a:pt x="0" y="196850"/>
                  </a:lnTo>
                  <a:lnTo>
                    <a:pt x="177800" y="228600"/>
                  </a:ln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TextBox 10"/>
          <p:cNvSpPr txBox="1"/>
          <p:nvPr/>
        </p:nvSpPr>
        <p:spPr>
          <a:xfrm>
            <a:off x="6553200" y="2144390"/>
            <a:ext cx="516713" cy="369332"/>
          </a:xfrm>
          <a:prstGeom prst="rect">
            <a:avLst/>
          </a:prstGeom>
          <a:noFill/>
        </p:spPr>
        <p:txBody>
          <a:bodyPr wrap="none" rtlCol="0">
            <a:spAutoFit/>
          </a:bodyPr>
          <a:lstStyle/>
          <a:p>
            <a:r>
              <a:rPr lang="en-US" dirty="0" smtClean="0"/>
              <a:t>Eye</a:t>
            </a:r>
            <a:endParaRPr lang="en-US" dirty="0"/>
          </a:p>
        </p:txBody>
      </p:sp>
      <p:sp>
        <p:nvSpPr>
          <p:cNvPr id="39" name="TextBox 38"/>
          <p:cNvSpPr txBox="1"/>
          <p:nvPr/>
        </p:nvSpPr>
        <p:spPr>
          <a:xfrm>
            <a:off x="7207228" y="1801080"/>
            <a:ext cx="1450638" cy="646331"/>
          </a:xfrm>
          <a:prstGeom prst="rect">
            <a:avLst/>
          </a:prstGeom>
          <a:noFill/>
        </p:spPr>
        <p:txBody>
          <a:bodyPr wrap="none" rtlCol="0">
            <a:spAutoFit/>
          </a:bodyPr>
          <a:lstStyle/>
          <a:p>
            <a:pPr algn="ctr"/>
            <a:r>
              <a:rPr lang="en-US" dirty="0" smtClean="0"/>
              <a:t>Overshooting</a:t>
            </a:r>
          </a:p>
          <a:p>
            <a:pPr algn="ctr"/>
            <a:r>
              <a:rPr lang="en-US" dirty="0" smtClean="0"/>
              <a:t>top</a:t>
            </a:r>
            <a:endParaRPr lang="en-US" dirty="0"/>
          </a:p>
        </p:txBody>
      </p:sp>
      <p:cxnSp>
        <p:nvCxnSpPr>
          <p:cNvPr id="13" name="Straight Arrow Connector 12"/>
          <p:cNvCxnSpPr/>
          <p:nvPr/>
        </p:nvCxnSpPr>
        <p:spPr>
          <a:xfrm flipH="1">
            <a:off x="7200901" y="2178585"/>
            <a:ext cx="507999" cy="4532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39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96" y="255358"/>
            <a:ext cx="7659431" cy="990600"/>
          </a:xfrm>
        </p:spPr>
        <p:txBody>
          <a:bodyPr>
            <a:noAutofit/>
          </a:bodyPr>
          <a:lstStyle/>
          <a:p>
            <a:r>
              <a:rPr lang="en-US" sz="3200" dirty="0" err="1" smtClean="0"/>
              <a:t>Bullseye</a:t>
            </a:r>
            <a:r>
              <a:rPr lang="en-US" sz="3200" dirty="0" smtClean="0"/>
              <a:t> </a:t>
            </a:r>
            <a:r>
              <a:rPr lang="en-US" sz="3200" dirty="0"/>
              <a:t>For The Global </a:t>
            </a:r>
            <a:r>
              <a:rPr lang="en-US" sz="3200" dirty="0" smtClean="0"/>
              <a:t>Hawk on Second Pass Over </a:t>
            </a:r>
            <a:r>
              <a:rPr lang="en-US" sz="3200" dirty="0" err="1" smtClean="0"/>
              <a:t>Edouard</a:t>
            </a:r>
            <a:r>
              <a:rPr lang="en-US" sz="3200" dirty="0" smtClean="0"/>
              <a:t> (Sept. 14-15)</a:t>
            </a:r>
            <a:endParaRPr lang="en-US" sz="3200" dirty="0"/>
          </a:p>
        </p:txBody>
      </p:sp>
      <p:pic>
        <p:nvPicPr>
          <p:cNvPr id="16" name="Picture 15" descr="Draft-1.8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75600" y="0"/>
            <a:ext cx="1168400" cy="1095003"/>
          </a:xfrm>
          <a:prstGeom prst="rect">
            <a:avLst/>
          </a:prstGeom>
        </p:spPr>
      </p:pic>
      <p:grpSp>
        <p:nvGrpSpPr>
          <p:cNvPr id="10" name="Group 9"/>
          <p:cNvGrpSpPr/>
          <p:nvPr/>
        </p:nvGrpSpPr>
        <p:grpSpPr>
          <a:xfrm>
            <a:off x="3644901" y="3860800"/>
            <a:ext cx="716491" cy="873124"/>
            <a:chOff x="3644901" y="3860800"/>
            <a:chExt cx="716491" cy="873124"/>
          </a:xfrm>
        </p:grpSpPr>
        <p:sp>
          <p:nvSpPr>
            <p:cNvPr id="4" name="Oval 3"/>
            <p:cNvSpPr>
              <a:spLocks noChangeAspect="1"/>
            </p:cNvSpPr>
            <p:nvPr/>
          </p:nvSpPr>
          <p:spPr>
            <a:xfrm>
              <a:off x="3644901" y="3949699"/>
              <a:ext cx="716491" cy="719837"/>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746502" y="3860800"/>
              <a:ext cx="182115" cy="228600"/>
            </a:xfrm>
            <a:custGeom>
              <a:avLst/>
              <a:gdLst>
                <a:gd name="connsiteX0" fmla="*/ 41275 w 177800"/>
                <a:gd name="connsiteY0" fmla="*/ 0 h 228600"/>
                <a:gd name="connsiteX1" fmla="*/ 0 w 177800"/>
                <a:gd name="connsiteY1" fmla="*/ 196850 h 228600"/>
                <a:gd name="connsiteX2" fmla="*/ 177800 w 177800"/>
                <a:gd name="connsiteY2" fmla="*/ 228600 h 228600"/>
              </a:gdLst>
              <a:ahLst/>
              <a:cxnLst>
                <a:cxn ang="0">
                  <a:pos x="connsiteX0" y="connsiteY0"/>
                </a:cxn>
                <a:cxn ang="0">
                  <a:pos x="connsiteX1" y="connsiteY1"/>
                </a:cxn>
                <a:cxn ang="0">
                  <a:pos x="connsiteX2" y="connsiteY2"/>
                </a:cxn>
              </a:cxnLst>
              <a:rect l="l" t="t" r="r" b="b"/>
              <a:pathLst>
                <a:path w="177800" h="228600">
                  <a:moveTo>
                    <a:pt x="41275" y="0"/>
                  </a:moveTo>
                  <a:lnTo>
                    <a:pt x="0" y="196850"/>
                  </a:lnTo>
                  <a:lnTo>
                    <a:pt x="177800" y="228600"/>
                  </a:ln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rot="10422774">
              <a:off x="4104956" y="4505324"/>
              <a:ext cx="182115" cy="228600"/>
            </a:xfrm>
            <a:custGeom>
              <a:avLst/>
              <a:gdLst>
                <a:gd name="connsiteX0" fmla="*/ 41275 w 177800"/>
                <a:gd name="connsiteY0" fmla="*/ 0 h 228600"/>
                <a:gd name="connsiteX1" fmla="*/ 0 w 177800"/>
                <a:gd name="connsiteY1" fmla="*/ 196850 h 228600"/>
                <a:gd name="connsiteX2" fmla="*/ 177800 w 177800"/>
                <a:gd name="connsiteY2" fmla="*/ 228600 h 228600"/>
              </a:gdLst>
              <a:ahLst/>
              <a:cxnLst>
                <a:cxn ang="0">
                  <a:pos x="connsiteX0" y="connsiteY0"/>
                </a:cxn>
                <a:cxn ang="0">
                  <a:pos x="connsiteX1" y="connsiteY1"/>
                </a:cxn>
                <a:cxn ang="0">
                  <a:pos x="connsiteX2" y="connsiteY2"/>
                </a:cxn>
              </a:cxnLst>
              <a:rect l="l" t="t" r="r" b="b"/>
              <a:pathLst>
                <a:path w="177800" h="228600">
                  <a:moveTo>
                    <a:pt x="41275" y="0"/>
                  </a:moveTo>
                  <a:lnTo>
                    <a:pt x="0" y="196850"/>
                  </a:lnTo>
                  <a:lnTo>
                    <a:pt x="177800" y="228600"/>
                  </a:ln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TextBox 10"/>
          <p:cNvSpPr txBox="1"/>
          <p:nvPr/>
        </p:nvSpPr>
        <p:spPr>
          <a:xfrm>
            <a:off x="6553200" y="2144390"/>
            <a:ext cx="516713" cy="369332"/>
          </a:xfrm>
          <a:prstGeom prst="rect">
            <a:avLst/>
          </a:prstGeom>
          <a:noFill/>
        </p:spPr>
        <p:txBody>
          <a:bodyPr wrap="none" rtlCol="0">
            <a:spAutoFit/>
          </a:bodyPr>
          <a:lstStyle/>
          <a:p>
            <a:r>
              <a:rPr lang="en-US" dirty="0" smtClean="0"/>
              <a:t>Eye</a:t>
            </a:r>
            <a:endParaRPr lang="en-US" dirty="0"/>
          </a:p>
        </p:txBody>
      </p:sp>
      <p:grpSp>
        <p:nvGrpSpPr>
          <p:cNvPr id="9" name="Group 8"/>
          <p:cNvGrpSpPr/>
          <p:nvPr/>
        </p:nvGrpSpPr>
        <p:grpSpPr>
          <a:xfrm>
            <a:off x="395111" y="1334890"/>
            <a:ext cx="8521101" cy="5212649"/>
            <a:chOff x="4804219" y="1943064"/>
            <a:chExt cx="4111993" cy="3085133"/>
          </a:xfrm>
        </p:grpSpPr>
        <p:grpSp>
          <p:nvGrpSpPr>
            <p:cNvPr id="22" name="Group 21"/>
            <p:cNvGrpSpPr/>
            <p:nvPr/>
          </p:nvGrpSpPr>
          <p:grpSpPr>
            <a:xfrm>
              <a:off x="4804219" y="2447411"/>
              <a:ext cx="4111993" cy="2580786"/>
              <a:chOff x="4926422" y="3723493"/>
              <a:chExt cx="4046344" cy="2562498"/>
            </a:xfrm>
          </p:grpSpPr>
          <p:pic>
            <p:nvPicPr>
              <p:cNvPr id="23" name="Picture 22" descr="nldr_TAir_TIME20140915T001658_LON-51.63167953_LAT26.54465294.png"/>
              <p:cNvPicPr>
                <a:picLocks noChangeAspect="1"/>
              </p:cNvPicPr>
              <p:nvPr/>
            </p:nvPicPr>
            <p:blipFill rotWithShape="1">
              <a:blip r:embed="rId4" cstate="screen">
                <a:extLst>
                  <a:ext uri="{28A0092B-C50C-407E-A947-70E740481C1C}">
                    <a14:useLocalDpi xmlns:a14="http://schemas.microsoft.com/office/drawing/2010/main"/>
                  </a:ext>
                </a:extLst>
              </a:blip>
              <a:srcRect l="13413" t="22876" r="9901" b="28123"/>
              <a:stretch/>
            </p:blipFill>
            <p:spPr>
              <a:xfrm>
                <a:off x="5327650" y="3767435"/>
                <a:ext cx="3454400" cy="1655465"/>
              </a:xfrm>
              <a:prstGeom prst="rect">
                <a:avLst/>
              </a:prstGeom>
            </p:spPr>
          </p:pic>
          <p:pic>
            <p:nvPicPr>
              <p:cNvPr id="26" name="Picture 25" descr="cpl_2nd-eye-pass_14Sept2014_shis.png"/>
              <p:cNvPicPr>
                <a:picLocks/>
              </p:cNvPicPr>
              <p:nvPr/>
            </p:nvPicPr>
            <p:blipFill>
              <a:blip r:embed="rId5" cstate="screen">
                <a:extLst>
                  <a:ext uri="{28A0092B-C50C-407E-A947-70E740481C1C}">
                    <a14:useLocalDpi xmlns:a14="http://schemas.microsoft.com/office/drawing/2010/main"/>
                  </a:ext>
                </a:extLst>
              </a:blip>
              <a:stretch>
                <a:fillRect/>
              </a:stretch>
            </p:blipFill>
            <p:spPr>
              <a:xfrm>
                <a:off x="4926422" y="3723493"/>
                <a:ext cx="4032503" cy="1993392"/>
              </a:xfrm>
              <a:prstGeom prst="rect">
                <a:avLst/>
              </a:prstGeom>
            </p:spPr>
          </p:pic>
          <p:pic>
            <p:nvPicPr>
              <p:cNvPr id="29" name="Picture 28" descr="nldr_TAir_TIME20140915T001658_LON-51.63167953_LAT26.54465294.png"/>
              <p:cNvPicPr>
                <a:picLocks noChangeAspect="1"/>
              </p:cNvPicPr>
              <p:nvPr/>
            </p:nvPicPr>
            <p:blipFill rotWithShape="1">
              <a:blip r:embed="rId4" cstate="screen">
                <a:extLst>
                  <a:ext uri="{28A0092B-C50C-407E-A947-70E740481C1C}">
                    <a14:useLocalDpi xmlns:a14="http://schemas.microsoft.com/office/drawing/2010/main"/>
                  </a:ext>
                </a:extLst>
              </a:blip>
              <a:srcRect l="17642" t="82966" r="17372" b="4628"/>
              <a:stretch/>
            </p:blipFill>
            <p:spPr>
              <a:xfrm>
                <a:off x="5086350" y="5729583"/>
                <a:ext cx="3886416" cy="556408"/>
              </a:xfrm>
              <a:prstGeom prst="rect">
                <a:avLst/>
              </a:prstGeom>
            </p:spPr>
          </p:pic>
        </p:grpSp>
        <p:sp>
          <p:nvSpPr>
            <p:cNvPr id="37" name="TextBox 36"/>
            <p:cNvSpPr txBox="1"/>
            <p:nvPr/>
          </p:nvSpPr>
          <p:spPr>
            <a:xfrm>
              <a:off x="5243006" y="3754642"/>
              <a:ext cx="257507" cy="273239"/>
            </a:xfrm>
            <a:prstGeom prst="rect">
              <a:avLst/>
            </a:prstGeom>
            <a:noFill/>
          </p:spPr>
          <p:txBody>
            <a:bodyPr wrap="none" rtlCol="0">
              <a:spAutoFit/>
            </a:bodyPr>
            <a:lstStyle/>
            <a:p>
              <a:r>
                <a:rPr lang="en-US" sz="2400" dirty="0" smtClean="0"/>
                <a:t>NE</a:t>
              </a:r>
              <a:endParaRPr lang="en-US" sz="2400" dirty="0"/>
            </a:p>
          </p:txBody>
        </p:sp>
        <p:sp>
          <p:nvSpPr>
            <p:cNvPr id="38" name="TextBox 37"/>
            <p:cNvSpPr txBox="1"/>
            <p:nvPr/>
          </p:nvSpPr>
          <p:spPr>
            <a:xfrm>
              <a:off x="8322436" y="3754642"/>
              <a:ext cx="289488" cy="273239"/>
            </a:xfrm>
            <a:prstGeom prst="rect">
              <a:avLst/>
            </a:prstGeom>
            <a:noFill/>
          </p:spPr>
          <p:txBody>
            <a:bodyPr wrap="none" rtlCol="0">
              <a:spAutoFit/>
            </a:bodyPr>
            <a:lstStyle/>
            <a:p>
              <a:r>
                <a:rPr lang="en-US" sz="2400" dirty="0" smtClean="0"/>
                <a:t>SW</a:t>
              </a:r>
              <a:endParaRPr lang="en-US" sz="2400" dirty="0"/>
            </a:p>
          </p:txBody>
        </p:sp>
        <p:sp>
          <p:nvSpPr>
            <p:cNvPr id="39" name="TextBox 38"/>
            <p:cNvSpPr txBox="1"/>
            <p:nvPr/>
          </p:nvSpPr>
          <p:spPr>
            <a:xfrm>
              <a:off x="7405812" y="1943064"/>
              <a:ext cx="1131211" cy="491830"/>
            </a:xfrm>
            <a:prstGeom prst="rect">
              <a:avLst/>
            </a:prstGeom>
            <a:noFill/>
          </p:spPr>
          <p:txBody>
            <a:bodyPr wrap="square" rtlCol="0">
              <a:spAutoFit/>
            </a:bodyPr>
            <a:lstStyle/>
            <a:p>
              <a:pPr algn="ctr"/>
              <a:r>
                <a:rPr lang="en-US" sz="2400" dirty="0" smtClean="0"/>
                <a:t>Overshooting</a:t>
              </a:r>
            </a:p>
            <a:p>
              <a:pPr algn="ctr"/>
              <a:r>
                <a:rPr lang="en-US" sz="2400" dirty="0" smtClean="0"/>
                <a:t>top</a:t>
              </a:r>
              <a:endParaRPr lang="en-US" sz="2400" dirty="0"/>
            </a:p>
          </p:txBody>
        </p:sp>
        <p:cxnSp>
          <p:nvCxnSpPr>
            <p:cNvPr id="13" name="Straight Arrow Connector 12"/>
            <p:cNvCxnSpPr/>
            <p:nvPr/>
          </p:nvCxnSpPr>
          <p:spPr>
            <a:xfrm flipH="1">
              <a:off x="7200901" y="2178585"/>
              <a:ext cx="507999" cy="4532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Right Brace 2"/>
            <p:cNvSpPr/>
            <p:nvPr/>
          </p:nvSpPr>
          <p:spPr>
            <a:xfrm rot="16200000">
              <a:off x="6776847" y="2935478"/>
              <a:ext cx="146050" cy="288544"/>
            </a:xfrm>
            <a:prstGeom prst="righ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487547" y="2983358"/>
              <a:ext cx="1162421" cy="273239"/>
            </a:xfrm>
            <a:prstGeom prst="rect">
              <a:avLst/>
            </a:prstGeom>
            <a:noFill/>
          </p:spPr>
          <p:txBody>
            <a:bodyPr wrap="none" rtlCol="0">
              <a:spAutoFit/>
            </a:bodyPr>
            <a:lstStyle/>
            <a:p>
              <a:r>
                <a:rPr lang="en-US" sz="2400" dirty="0" smtClean="0"/>
                <a:t>2 </a:t>
              </a:r>
              <a:r>
                <a:rPr lang="en-US" sz="2400" dirty="0" err="1" smtClean="0"/>
                <a:t>mins</a:t>
              </a:r>
              <a:r>
                <a:rPr lang="en-US" sz="2400" dirty="0" smtClean="0"/>
                <a:t>=~11.5 </a:t>
              </a:r>
              <a:r>
                <a:rPr lang="en-US" sz="2400" dirty="0" err="1" smtClean="0"/>
                <a:t>nmi</a:t>
              </a:r>
              <a:endParaRPr lang="en-US" sz="2400" dirty="0"/>
            </a:p>
          </p:txBody>
        </p:sp>
      </p:grpSp>
    </p:spTree>
    <p:extLst>
      <p:ext uri="{BB962C8B-B14F-4D97-AF65-F5344CB8AC3E}">
        <p14:creationId xmlns:p14="http://schemas.microsoft.com/office/powerpoint/2010/main" val="392670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40" y="31448"/>
            <a:ext cx="4955260" cy="1310974"/>
          </a:xfrm>
        </p:spPr>
        <p:txBody>
          <a:bodyPr>
            <a:normAutofit fontScale="90000"/>
          </a:bodyPr>
          <a:lstStyle/>
          <a:p>
            <a:r>
              <a:rPr lang="en-US" dirty="0" smtClean="0"/>
              <a:t>Composite Structure At Peak Intensity</a:t>
            </a:r>
            <a:endParaRPr lang="en-US" dirty="0"/>
          </a:p>
        </p:txBody>
      </p:sp>
      <p:pic>
        <p:nvPicPr>
          <p:cNvPr id="3" name="Picture 2" descr="avaps_srdr_rh_tp_140916-17_700-200hpa.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860034"/>
            <a:ext cx="4241800" cy="4817330"/>
          </a:xfrm>
          <a:prstGeom prst="rect">
            <a:avLst/>
          </a:prstGeom>
        </p:spPr>
      </p:pic>
      <p:sp>
        <p:nvSpPr>
          <p:cNvPr id="5" name="TextBox 4"/>
          <p:cNvSpPr txBox="1"/>
          <p:nvPr/>
        </p:nvSpPr>
        <p:spPr>
          <a:xfrm>
            <a:off x="317500" y="1281041"/>
            <a:ext cx="4686300" cy="400110"/>
          </a:xfrm>
          <a:prstGeom prst="rect">
            <a:avLst/>
          </a:prstGeom>
          <a:noFill/>
        </p:spPr>
        <p:txBody>
          <a:bodyPr wrap="square" rtlCol="0">
            <a:spAutoFit/>
          </a:bodyPr>
          <a:lstStyle/>
          <a:p>
            <a:pPr algn="ctr"/>
            <a:r>
              <a:rPr lang="en-US" sz="2000" dirty="0" smtClean="0"/>
              <a:t>Hurricane </a:t>
            </a:r>
            <a:r>
              <a:rPr lang="en-US" sz="2000" dirty="0" err="1" smtClean="0"/>
              <a:t>Edouard</a:t>
            </a:r>
            <a:r>
              <a:rPr lang="en-US" sz="2000" dirty="0" smtClean="0"/>
              <a:t> on September 16-17</a:t>
            </a:r>
            <a:endParaRPr lang="en-US" sz="2000" dirty="0"/>
          </a:p>
        </p:txBody>
      </p:sp>
      <p:sp>
        <p:nvSpPr>
          <p:cNvPr id="6" name="TextBox 5"/>
          <p:cNvSpPr txBox="1"/>
          <p:nvPr/>
        </p:nvSpPr>
        <p:spPr>
          <a:xfrm>
            <a:off x="825500" y="2075934"/>
            <a:ext cx="2893340" cy="369332"/>
          </a:xfrm>
          <a:prstGeom prst="rect">
            <a:avLst/>
          </a:prstGeom>
          <a:solidFill>
            <a:schemeClr val="tx2">
              <a:lumMod val="20000"/>
              <a:lumOff val="80000"/>
            </a:schemeClr>
          </a:solidFill>
        </p:spPr>
        <p:txBody>
          <a:bodyPr wrap="none" rtlCol="0">
            <a:spAutoFit/>
          </a:bodyPr>
          <a:lstStyle/>
          <a:p>
            <a:r>
              <a:rPr lang="en-US" dirty="0" smtClean="0"/>
              <a:t>Relative Humidity at 700 hPa</a:t>
            </a:r>
            <a:endParaRPr lang="en-US" dirty="0"/>
          </a:p>
        </p:txBody>
      </p:sp>
      <p:grpSp>
        <p:nvGrpSpPr>
          <p:cNvPr id="39" name="Group 38"/>
          <p:cNvGrpSpPr/>
          <p:nvPr/>
        </p:nvGrpSpPr>
        <p:grpSpPr>
          <a:xfrm>
            <a:off x="4914900" y="189880"/>
            <a:ext cx="4013200" cy="6515720"/>
            <a:chOff x="5143500" y="418480"/>
            <a:chExt cx="3657600" cy="6094193"/>
          </a:xfrm>
        </p:grpSpPr>
        <p:pic>
          <p:nvPicPr>
            <p:cNvPr id="34" name="Picture 33" descr="azi_vtan_cross_16Sep2014.png"/>
            <p:cNvPicPr>
              <a:picLocks/>
            </p:cNvPicPr>
            <p:nvPr/>
          </p:nvPicPr>
          <p:blipFill>
            <a:blip r:embed="rId4">
              <a:extLst>
                <a:ext uri="{28A0092B-C50C-407E-A947-70E740481C1C}">
                  <a14:useLocalDpi xmlns:a14="http://schemas.microsoft.com/office/drawing/2010/main" val="0"/>
                </a:ext>
              </a:extLst>
            </a:blip>
            <a:stretch>
              <a:fillRect/>
            </a:stretch>
          </p:blipFill>
          <p:spPr>
            <a:xfrm>
              <a:off x="5143500" y="418480"/>
              <a:ext cx="3657600" cy="1280160"/>
            </a:xfrm>
            <a:prstGeom prst="rect">
              <a:avLst/>
            </a:prstGeom>
          </p:spPr>
        </p:pic>
        <p:pic>
          <p:nvPicPr>
            <p:cNvPr id="35" name="Picture 34" descr="azi_urad_cross_16Sep2014.png"/>
            <p:cNvPicPr>
              <a:picLocks/>
            </p:cNvPicPr>
            <p:nvPr/>
          </p:nvPicPr>
          <p:blipFill>
            <a:blip r:embed="rId5">
              <a:extLst>
                <a:ext uri="{28A0092B-C50C-407E-A947-70E740481C1C}">
                  <a14:useLocalDpi xmlns:a14="http://schemas.microsoft.com/office/drawing/2010/main" val="0"/>
                </a:ext>
              </a:extLst>
            </a:blip>
            <a:stretch>
              <a:fillRect/>
            </a:stretch>
          </p:blipFill>
          <p:spPr>
            <a:xfrm>
              <a:off x="5143500" y="1621202"/>
              <a:ext cx="3657600" cy="1280160"/>
            </a:xfrm>
            <a:prstGeom prst="rect">
              <a:avLst/>
            </a:prstGeom>
          </p:spPr>
        </p:pic>
        <p:pic>
          <p:nvPicPr>
            <p:cNvPr id="36" name="Picture 35" descr="azi_TP_cross_16Sep2014.png"/>
            <p:cNvPicPr>
              <a:picLocks/>
            </p:cNvPicPr>
            <p:nvPr/>
          </p:nvPicPr>
          <p:blipFill>
            <a:blip r:embed="rId6">
              <a:extLst>
                <a:ext uri="{28A0092B-C50C-407E-A947-70E740481C1C}">
                  <a14:useLocalDpi xmlns:a14="http://schemas.microsoft.com/office/drawing/2010/main" val="0"/>
                </a:ext>
              </a:extLst>
            </a:blip>
            <a:stretch>
              <a:fillRect/>
            </a:stretch>
          </p:blipFill>
          <p:spPr>
            <a:xfrm>
              <a:off x="5143500" y="2823924"/>
              <a:ext cx="3657600" cy="1280160"/>
            </a:xfrm>
            <a:prstGeom prst="rect">
              <a:avLst/>
            </a:prstGeom>
          </p:spPr>
        </p:pic>
        <p:pic>
          <p:nvPicPr>
            <p:cNvPr id="37" name="Picture 36" descr="azi_eth_cross_16Sep2014.png"/>
            <p:cNvPicPr>
              <a:picLocks/>
            </p:cNvPicPr>
            <p:nvPr/>
          </p:nvPicPr>
          <p:blipFill>
            <a:blip r:embed="rId7">
              <a:extLst>
                <a:ext uri="{28A0092B-C50C-407E-A947-70E740481C1C}">
                  <a14:useLocalDpi xmlns:a14="http://schemas.microsoft.com/office/drawing/2010/main" val="0"/>
                </a:ext>
              </a:extLst>
            </a:blip>
            <a:stretch>
              <a:fillRect/>
            </a:stretch>
          </p:blipFill>
          <p:spPr>
            <a:xfrm>
              <a:off x="5143500" y="4029791"/>
              <a:ext cx="3657600" cy="1280160"/>
            </a:xfrm>
            <a:prstGeom prst="rect">
              <a:avLst/>
            </a:prstGeom>
          </p:spPr>
        </p:pic>
        <p:pic>
          <p:nvPicPr>
            <p:cNvPr id="38" name="Picture 37" descr="azi_RH_cross_16Sep2014.png"/>
            <p:cNvPicPr>
              <a:picLocks/>
            </p:cNvPicPr>
            <p:nvPr/>
          </p:nvPicPr>
          <p:blipFill>
            <a:blip r:embed="rId8">
              <a:extLst>
                <a:ext uri="{28A0092B-C50C-407E-A947-70E740481C1C}">
                  <a14:useLocalDpi xmlns:a14="http://schemas.microsoft.com/office/drawing/2010/main" val="0"/>
                </a:ext>
              </a:extLst>
            </a:blip>
            <a:stretch>
              <a:fillRect/>
            </a:stretch>
          </p:blipFill>
          <p:spPr>
            <a:xfrm>
              <a:off x="5143500" y="5232513"/>
              <a:ext cx="3657600" cy="1280160"/>
            </a:xfrm>
            <a:prstGeom prst="rect">
              <a:avLst/>
            </a:prstGeom>
          </p:spPr>
        </p:pic>
      </p:grpSp>
      <p:sp>
        <p:nvSpPr>
          <p:cNvPr id="40" name="TextBox 39"/>
          <p:cNvSpPr txBox="1"/>
          <p:nvPr/>
        </p:nvSpPr>
        <p:spPr>
          <a:xfrm>
            <a:off x="6595505" y="1033045"/>
            <a:ext cx="1574056" cy="307777"/>
          </a:xfrm>
          <a:prstGeom prst="rect">
            <a:avLst/>
          </a:prstGeom>
          <a:noFill/>
        </p:spPr>
        <p:txBody>
          <a:bodyPr wrap="none" rtlCol="0">
            <a:spAutoFit/>
          </a:bodyPr>
          <a:lstStyle/>
          <a:p>
            <a:r>
              <a:rPr lang="en-US" sz="1400" dirty="0" smtClean="0"/>
              <a:t>Tangential Velocity</a:t>
            </a:r>
            <a:endParaRPr lang="en-US" sz="1400" dirty="0"/>
          </a:p>
        </p:txBody>
      </p:sp>
      <p:sp>
        <p:nvSpPr>
          <p:cNvPr id="41" name="TextBox 40"/>
          <p:cNvSpPr txBox="1"/>
          <p:nvPr/>
        </p:nvSpPr>
        <p:spPr>
          <a:xfrm>
            <a:off x="6884610" y="2215634"/>
            <a:ext cx="1297651" cy="307777"/>
          </a:xfrm>
          <a:prstGeom prst="rect">
            <a:avLst/>
          </a:prstGeom>
          <a:noFill/>
        </p:spPr>
        <p:txBody>
          <a:bodyPr wrap="none" rtlCol="0">
            <a:spAutoFit/>
          </a:bodyPr>
          <a:lstStyle/>
          <a:p>
            <a:r>
              <a:rPr lang="en-US" sz="1400" dirty="0" smtClean="0"/>
              <a:t>Radial Velocity</a:t>
            </a:r>
            <a:endParaRPr lang="en-US" sz="1400" dirty="0"/>
          </a:p>
        </p:txBody>
      </p:sp>
      <p:sp>
        <p:nvSpPr>
          <p:cNvPr id="42" name="TextBox 41"/>
          <p:cNvSpPr txBox="1"/>
          <p:nvPr/>
        </p:nvSpPr>
        <p:spPr>
          <a:xfrm>
            <a:off x="6079754" y="3585745"/>
            <a:ext cx="2115207" cy="307777"/>
          </a:xfrm>
          <a:prstGeom prst="rect">
            <a:avLst/>
          </a:prstGeom>
          <a:noFill/>
        </p:spPr>
        <p:txBody>
          <a:bodyPr wrap="none" rtlCol="0">
            <a:spAutoFit/>
          </a:bodyPr>
          <a:lstStyle/>
          <a:p>
            <a:r>
              <a:rPr lang="en-US" sz="1400" dirty="0" smtClean="0"/>
              <a:t>Temperature Perturbation</a:t>
            </a:r>
            <a:endParaRPr lang="en-US" sz="1400" dirty="0"/>
          </a:p>
        </p:txBody>
      </p:sp>
      <p:sp>
        <p:nvSpPr>
          <p:cNvPr id="43" name="TextBox 42"/>
          <p:cNvSpPr txBox="1"/>
          <p:nvPr/>
        </p:nvSpPr>
        <p:spPr>
          <a:xfrm>
            <a:off x="6692111" y="6117392"/>
            <a:ext cx="1477450" cy="307777"/>
          </a:xfrm>
          <a:prstGeom prst="rect">
            <a:avLst/>
          </a:prstGeom>
          <a:noFill/>
        </p:spPr>
        <p:txBody>
          <a:bodyPr wrap="none" rtlCol="0">
            <a:spAutoFit/>
          </a:bodyPr>
          <a:lstStyle/>
          <a:p>
            <a:r>
              <a:rPr lang="en-US" sz="1400" dirty="0" smtClean="0"/>
              <a:t>Relative Humidity</a:t>
            </a:r>
            <a:endParaRPr lang="en-US" sz="1400" dirty="0"/>
          </a:p>
        </p:txBody>
      </p:sp>
      <p:sp>
        <p:nvSpPr>
          <p:cNvPr id="44" name="TextBox 43"/>
          <p:cNvSpPr txBox="1"/>
          <p:nvPr/>
        </p:nvSpPr>
        <p:spPr>
          <a:xfrm>
            <a:off x="6692111" y="4872792"/>
            <a:ext cx="1462547" cy="307777"/>
          </a:xfrm>
          <a:prstGeom prst="rect">
            <a:avLst/>
          </a:prstGeom>
          <a:noFill/>
        </p:spPr>
        <p:txBody>
          <a:bodyPr wrap="none" rtlCol="0">
            <a:spAutoFit/>
          </a:bodyPr>
          <a:lstStyle/>
          <a:p>
            <a:r>
              <a:rPr lang="en-US" sz="1400" dirty="0" smtClean="0"/>
              <a:t>Equiv. Pot. Temp.</a:t>
            </a:r>
            <a:endParaRPr lang="en-US" sz="1400" dirty="0"/>
          </a:p>
        </p:txBody>
      </p:sp>
      <p:sp>
        <p:nvSpPr>
          <p:cNvPr id="7" name="TextBox 6"/>
          <p:cNvSpPr txBox="1"/>
          <p:nvPr/>
        </p:nvSpPr>
        <p:spPr>
          <a:xfrm>
            <a:off x="825500" y="5072542"/>
            <a:ext cx="2420179" cy="646331"/>
          </a:xfrm>
          <a:prstGeom prst="rect">
            <a:avLst/>
          </a:prstGeom>
          <a:noFill/>
        </p:spPr>
        <p:txBody>
          <a:bodyPr wrap="none" rtlCol="0">
            <a:spAutoFit/>
          </a:bodyPr>
          <a:lstStyle/>
          <a:p>
            <a:r>
              <a:rPr lang="en-US" dirty="0" smtClean="0">
                <a:solidFill>
                  <a:schemeClr val="bg1"/>
                </a:solidFill>
              </a:rPr>
              <a:t>Valid for reference time</a:t>
            </a:r>
          </a:p>
          <a:p>
            <a:r>
              <a:rPr lang="en-US" dirty="0" smtClean="0">
                <a:solidFill>
                  <a:schemeClr val="bg1"/>
                </a:solidFill>
              </a:rPr>
              <a:t> of 00Z Sept. 17</a:t>
            </a:r>
            <a:endParaRPr lang="en-US" dirty="0">
              <a:solidFill>
                <a:schemeClr val="bg1"/>
              </a:solidFill>
            </a:endParaRPr>
          </a:p>
        </p:txBody>
      </p:sp>
    </p:spTree>
    <p:extLst>
      <p:ext uri="{BB962C8B-B14F-4D97-AF65-F5344CB8AC3E}">
        <p14:creationId xmlns:p14="http://schemas.microsoft.com/office/powerpoint/2010/main" val="32964508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49" y="31448"/>
            <a:ext cx="8123204" cy="1310974"/>
          </a:xfrm>
        </p:spPr>
        <p:txBody>
          <a:bodyPr>
            <a:normAutofit fontScale="90000"/>
          </a:bodyPr>
          <a:lstStyle/>
          <a:p>
            <a:r>
              <a:rPr lang="en-US" dirty="0" smtClean="0"/>
              <a:t>Composite Structure At Peak Intensity</a:t>
            </a:r>
            <a:endParaRPr lang="en-US" dirty="0"/>
          </a:p>
        </p:txBody>
      </p:sp>
      <p:pic>
        <p:nvPicPr>
          <p:cNvPr id="3" name="Picture 2" descr="avaps_srdr_rh_tp_140916-17_700-200hpa.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860034"/>
            <a:ext cx="4241800" cy="4817330"/>
          </a:xfrm>
          <a:prstGeom prst="rect">
            <a:avLst/>
          </a:prstGeom>
        </p:spPr>
      </p:pic>
      <p:sp>
        <p:nvSpPr>
          <p:cNvPr id="5" name="TextBox 4"/>
          <p:cNvSpPr txBox="1"/>
          <p:nvPr/>
        </p:nvSpPr>
        <p:spPr>
          <a:xfrm>
            <a:off x="317500" y="1281041"/>
            <a:ext cx="4686300" cy="400110"/>
          </a:xfrm>
          <a:prstGeom prst="rect">
            <a:avLst/>
          </a:prstGeom>
          <a:noFill/>
        </p:spPr>
        <p:txBody>
          <a:bodyPr wrap="square" rtlCol="0">
            <a:spAutoFit/>
          </a:bodyPr>
          <a:lstStyle/>
          <a:p>
            <a:pPr algn="ctr"/>
            <a:r>
              <a:rPr lang="en-US" sz="2000" dirty="0" smtClean="0"/>
              <a:t>Hurricane </a:t>
            </a:r>
            <a:r>
              <a:rPr lang="en-US" sz="2000" dirty="0" err="1" smtClean="0"/>
              <a:t>Edouard</a:t>
            </a:r>
            <a:r>
              <a:rPr lang="en-US" sz="2000" dirty="0" smtClean="0"/>
              <a:t> on September 16-17</a:t>
            </a:r>
            <a:endParaRPr lang="en-US" sz="2000" dirty="0"/>
          </a:p>
        </p:txBody>
      </p:sp>
      <p:sp>
        <p:nvSpPr>
          <p:cNvPr id="6" name="TextBox 5"/>
          <p:cNvSpPr txBox="1"/>
          <p:nvPr/>
        </p:nvSpPr>
        <p:spPr>
          <a:xfrm>
            <a:off x="825500" y="2075934"/>
            <a:ext cx="2893340" cy="369332"/>
          </a:xfrm>
          <a:prstGeom prst="rect">
            <a:avLst/>
          </a:prstGeom>
          <a:solidFill>
            <a:schemeClr val="tx2">
              <a:lumMod val="20000"/>
              <a:lumOff val="80000"/>
            </a:schemeClr>
          </a:solidFill>
        </p:spPr>
        <p:txBody>
          <a:bodyPr wrap="none" rtlCol="0">
            <a:spAutoFit/>
          </a:bodyPr>
          <a:lstStyle/>
          <a:p>
            <a:r>
              <a:rPr lang="en-US" dirty="0" smtClean="0"/>
              <a:t>Relative Humidity at 700 hPa</a:t>
            </a:r>
            <a:endParaRPr lang="en-US" dirty="0"/>
          </a:p>
        </p:txBody>
      </p:sp>
      <p:sp>
        <p:nvSpPr>
          <p:cNvPr id="7" name="TextBox 6"/>
          <p:cNvSpPr txBox="1"/>
          <p:nvPr/>
        </p:nvSpPr>
        <p:spPr>
          <a:xfrm>
            <a:off x="825500" y="5072542"/>
            <a:ext cx="2420179" cy="646331"/>
          </a:xfrm>
          <a:prstGeom prst="rect">
            <a:avLst/>
          </a:prstGeom>
          <a:noFill/>
        </p:spPr>
        <p:txBody>
          <a:bodyPr wrap="none" rtlCol="0">
            <a:spAutoFit/>
          </a:bodyPr>
          <a:lstStyle/>
          <a:p>
            <a:r>
              <a:rPr lang="en-US" dirty="0" smtClean="0">
                <a:solidFill>
                  <a:schemeClr val="bg1"/>
                </a:solidFill>
              </a:rPr>
              <a:t>Valid for reference time</a:t>
            </a:r>
          </a:p>
          <a:p>
            <a:r>
              <a:rPr lang="en-US" dirty="0" smtClean="0">
                <a:solidFill>
                  <a:schemeClr val="bg1"/>
                </a:solidFill>
              </a:rPr>
              <a:t> of 00Z Sept. 17</a:t>
            </a:r>
            <a:endParaRPr lang="en-US" dirty="0">
              <a:solidFill>
                <a:schemeClr val="bg1"/>
              </a:solidFill>
            </a:endParaRPr>
          </a:p>
        </p:txBody>
      </p:sp>
      <p:grpSp>
        <p:nvGrpSpPr>
          <p:cNvPr id="10" name="Group 9"/>
          <p:cNvGrpSpPr/>
          <p:nvPr/>
        </p:nvGrpSpPr>
        <p:grpSpPr>
          <a:xfrm>
            <a:off x="2006600" y="1281041"/>
            <a:ext cx="6921500" cy="5031231"/>
            <a:chOff x="4914900" y="189880"/>
            <a:chExt cx="4013200" cy="2654620"/>
          </a:xfrm>
        </p:grpSpPr>
        <p:pic>
          <p:nvPicPr>
            <p:cNvPr id="34" name="Picture 33" descr="azi_vtan_cross_16Sep2014.png"/>
            <p:cNvPicPr>
              <a:picLocks/>
            </p:cNvPicPr>
            <p:nvPr/>
          </p:nvPicPr>
          <p:blipFill>
            <a:blip r:embed="rId4">
              <a:extLst>
                <a:ext uri="{28A0092B-C50C-407E-A947-70E740481C1C}">
                  <a14:useLocalDpi xmlns:a14="http://schemas.microsoft.com/office/drawing/2010/main" val="0"/>
                </a:ext>
              </a:extLst>
            </a:blip>
            <a:stretch>
              <a:fillRect/>
            </a:stretch>
          </p:blipFill>
          <p:spPr>
            <a:xfrm>
              <a:off x="4914900" y="189880"/>
              <a:ext cx="4013200" cy="1368707"/>
            </a:xfrm>
            <a:prstGeom prst="rect">
              <a:avLst/>
            </a:prstGeom>
            <a:solidFill>
              <a:srgbClr val="FFFFFF"/>
            </a:solidFill>
          </p:spPr>
        </p:pic>
        <p:pic>
          <p:nvPicPr>
            <p:cNvPr id="35" name="Picture 34" descr="azi_urad_cross_16Sep2014.png"/>
            <p:cNvPicPr>
              <a:picLocks/>
            </p:cNvPicPr>
            <p:nvPr/>
          </p:nvPicPr>
          <p:blipFill>
            <a:blip r:embed="rId5">
              <a:extLst>
                <a:ext uri="{28A0092B-C50C-407E-A947-70E740481C1C}">
                  <a14:useLocalDpi xmlns:a14="http://schemas.microsoft.com/office/drawing/2010/main" val="0"/>
                </a:ext>
              </a:extLst>
            </a:blip>
            <a:stretch>
              <a:fillRect/>
            </a:stretch>
          </p:blipFill>
          <p:spPr>
            <a:xfrm>
              <a:off x="4914900" y="1475793"/>
              <a:ext cx="4013200" cy="1368707"/>
            </a:xfrm>
            <a:prstGeom prst="rect">
              <a:avLst/>
            </a:prstGeom>
            <a:solidFill>
              <a:srgbClr val="FFFFFF"/>
            </a:solidFill>
          </p:spPr>
        </p:pic>
        <p:sp>
          <p:nvSpPr>
            <p:cNvPr id="40" name="TextBox 39"/>
            <p:cNvSpPr txBox="1"/>
            <p:nvPr/>
          </p:nvSpPr>
          <p:spPr>
            <a:xfrm>
              <a:off x="6595505" y="1100052"/>
              <a:ext cx="1490090" cy="243588"/>
            </a:xfrm>
            <a:prstGeom prst="rect">
              <a:avLst/>
            </a:prstGeom>
            <a:noFill/>
          </p:spPr>
          <p:txBody>
            <a:bodyPr wrap="none" rtlCol="0">
              <a:spAutoFit/>
            </a:bodyPr>
            <a:lstStyle/>
            <a:p>
              <a:r>
                <a:rPr lang="en-US" sz="2400" dirty="0" smtClean="0"/>
                <a:t>Tangential Velocity</a:t>
              </a:r>
              <a:endParaRPr lang="en-US" sz="2400" dirty="0"/>
            </a:p>
          </p:txBody>
        </p:sp>
        <p:sp>
          <p:nvSpPr>
            <p:cNvPr id="41" name="TextBox 40"/>
            <p:cNvSpPr txBox="1"/>
            <p:nvPr/>
          </p:nvSpPr>
          <p:spPr>
            <a:xfrm>
              <a:off x="6884610" y="2282641"/>
              <a:ext cx="1173004" cy="243588"/>
            </a:xfrm>
            <a:prstGeom prst="rect">
              <a:avLst/>
            </a:prstGeom>
            <a:noFill/>
          </p:spPr>
          <p:txBody>
            <a:bodyPr wrap="none" rtlCol="0">
              <a:spAutoFit/>
            </a:bodyPr>
            <a:lstStyle/>
            <a:p>
              <a:r>
                <a:rPr lang="en-US" sz="2400" dirty="0" smtClean="0"/>
                <a:t>Radial Velocity</a:t>
              </a:r>
              <a:endParaRPr lang="en-US" sz="2400" dirty="0"/>
            </a:p>
          </p:txBody>
        </p:sp>
      </p:grpSp>
      <p:grpSp>
        <p:nvGrpSpPr>
          <p:cNvPr id="9" name="Group 8"/>
          <p:cNvGrpSpPr/>
          <p:nvPr/>
        </p:nvGrpSpPr>
        <p:grpSpPr>
          <a:xfrm>
            <a:off x="0" y="1658004"/>
            <a:ext cx="2006600" cy="2176335"/>
            <a:chOff x="0" y="1658004"/>
            <a:chExt cx="2006600" cy="2176335"/>
          </a:xfrm>
        </p:grpSpPr>
        <p:pic>
          <p:nvPicPr>
            <p:cNvPr id="4" name="Picture 3" descr="20140917.0520.gcomw1.x.89h_1deg.06LEDOUARD.80kts-960mb-344N-560W.96pc.jpg"/>
            <p:cNvPicPr>
              <a:picLocks noChangeAspect="1"/>
            </p:cNvPicPr>
            <p:nvPr/>
          </p:nvPicPr>
          <p:blipFill rotWithShape="1">
            <a:blip r:embed="rId6">
              <a:extLst>
                <a:ext uri="{28A0092B-C50C-407E-A947-70E740481C1C}">
                  <a14:useLocalDpi xmlns:a14="http://schemas.microsoft.com/office/drawing/2010/main" val="0"/>
                </a:ext>
              </a:extLst>
            </a:blip>
            <a:srcRect l="26243" t="25133" r="28193" b="26154"/>
            <a:stretch/>
          </p:blipFill>
          <p:spPr>
            <a:xfrm>
              <a:off x="0" y="1689070"/>
              <a:ext cx="2006600" cy="2145269"/>
            </a:xfrm>
            <a:prstGeom prst="rect">
              <a:avLst/>
            </a:prstGeom>
          </p:spPr>
        </p:pic>
        <p:sp>
          <p:nvSpPr>
            <p:cNvPr id="8" name="TextBox 7"/>
            <p:cNvSpPr txBox="1"/>
            <p:nvPr/>
          </p:nvSpPr>
          <p:spPr>
            <a:xfrm>
              <a:off x="431800" y="1658004"/>
              <a:ext cx="1281684" cy="646331"/>
            </a:xfrm>
            <a:prstGeom prst="rect">
              <a:avLst/>
            </a:prstGeom>
            <a:noFill/>
          </p:spPr>
          <p:txBody>
            <a:bodyPr wrap="none" rtlCol="0">
              <a:spAutoFit/>
            </a:bodyPr>
            <a:lstStyle/>
            <a:p>
              <a:r>
                <a:rPr lang="en-US" dirty="0" smtClean="0">
                  <a:solidFill>
                    <a:srgbClr val="FFFFFF"/>
                  </a:solidFill>
                </a:rPr>
                <a:t>Valid 0520Z </a:t>
              </a:r>
            </a:p>
            <a:p>
              <a:r>
                <a:rPr lang="en-US" dirty="0" smtClean="0">
                  <a:solidFill>
                    <a:srgbClr val="FFFFFF"/>
                  </a:solidFill>
                </a:rPr>
                <a:t>Sept. 17</a:t>
              </a:r>
              <a:endParaRPr lang="en-US" dirty="0">
                <a:solidFill>
                  <a:srgbClr val="FFFFFF"/>
                </a:solidFill>
              </a:endParaRPr>
            </a:p>
          </p:txBody>
        </p:sp>
      </p:grpSp>
    </p:spTree>
    <p:extLst>
      <p:ext uri="{BB962C8B-B14F-4D97-AF65-F5344CB8AC3E}">
        <p14:creationId xmlns:p14="http://schemas.microsoft.com/office/powerpoint/2010/main" val="3478805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16544</TotalTime>
  <Words>1423</Words>
  <Application>Microsoft Macintosh PowerPoint</Application>
  <PresentationFormat>On-screen Show (4:3)</PresentationFormat>
  <Paragraphs>119</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Hurricane and Severe Storm Sentinel (HS3)</vt:lpstr>
      <vt:lpstr>HS3 Aircraft and Instruments</vt:lpstr>
      <vt:lpstr>HS3 Flights Sampled 4 Named TCs</vt:lpstr>
      <vt:lpstr>Edouard Intensifies On 14-15 September</vt:lpstr>
      <vt:lpstr>Bullseye For The Global Hawk on Second Pass Over Edouard (Sept. 14-15)</vt:lpstr>
      <vt:lpstr>Bullseye For The Global Hawk on Second Pass Over Edouard (Sept. 14-15)</vt:lpstr>
      <vt:lpstr>Composite Structure At Peak Intensity</vt:lpstr>
      <vt:lpstr>Composite Structure At Peak Intensity</vt:lpstr>
      <vt:lpstr>HIRAD Measurements in Hurricane Gonzalo</vt:lpstr>
      <vt:lpstr>HIWRAP Vertical Cross sections</vt:lpstr>
      <vt:lpstr>HS3 Has Completed Its 3 Deployments!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HS3 Flights Over Edouard</dc:title>
  <dc:creator>Scott Braun</dc:creator>
  <cp:lastModifiedBy>nasa gsfc</cp:lastModifiedBy>
  <cp:revision>68</cp:revision>
  <dcterms:created xsi:type="dcterms:W3CDTF">2014-11-08T22:36:57Z</dcterms:created>
  <dcterms:modified xsi:type="dcterms:W3CDTF">2015-03-04T11:46:57Z</dcterms:modified>
</cp:coreProperties>
</file>