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423" r:id="rId2"/>
    <p:sldMasterId id="2147484425" r:id="rId3"/>
    <p:sldMasterId id="2147484427" r:id="rId4"/>
    <p:sldMasterId id="2147484430" r:id="rId5"/>
  </p:sldMasterIdLst>
  <p:notesMasterIdLst>
    <p:notesMasterId r:id="rId25"/>
  </p:notesMasterIdLst>
  <p:handoutMasterIdLst>
    <p:handoutMasterId r:id="rId26"/>
  </p:handoutMasterIdLst>
  <p:sldIdLst>
    <p:sldId id="648" r:id="rId6"/>
    <p:sldId id="643" r:id="rId7"/>
    <p:sldId id="644" r:id="rId8"/>
    <p:sldId id="633" r:id="rId9"/>
    <p:sldId id="645" r:id="rId10"/>
    <p:sldId id="631" r:id="rId11"/>
    <p:sldId id="632" r:id="rId12"/>
    <p:sldId id="639" r:id="rId13"/>
    <p:sldId id="629" r:id="rId14"/>
    <p:sldId id="626" r:id="rId15"/>
    <p:sldId id="650" r:id="rId16"/>
    <p:sldId id="654" r:id="rId17"/>
    <p:sldId id="635" r:id="rId18"/>
    <p:sldId id="562" r:id="rId19"/>
    <p:sldId id="655" r:id="rId20"/>
    <p:sldId id="649" r:id="rId21"/>
    <p:sldId id="653" r:id="rId22"/>
    <p:sldId id="646" r:id="rId23"/>
    <p:sldId id="651" r:id="rId2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A50021"/>
    <a:srgbClr val="990099"/>
    <a:srgbClr val="D1F0D0"/>
    <a:srgbClr val="FD0DFB"/>
    <a:srgbClr val="9999FF"/>
    <a:srgbClr val="FF3300"/>
    <a:srgbClr val="C0C0C0"/>
    <a:srgbClr val="6666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98" autoAdjust="0"/>
  </p:normalViewPr>
  <p:slideViewPr>
    <p:cSldViewPr snapToGrid="0">
      <p:cViewPr>
        <p:scale>
          <a:sx n="140" d="100"/>
          <a:sy n="140" d="100"/>
        </p:scale>
        <p:origin x="-276" y="-204"/>
      </p:cViewPr>
      <p:guideLst>
        <p:guide orient="horz" pos="7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x.doi.org/10.1175/BAMS-87-11-152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4294967295"/>
          </p:nvPr>
        </p:nvSpPr>
        <p:spPr bwMode="auto">
          <a:xfrm>
            <a:off x="3970938" y="8829967"/>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eaLnBrk="0">
              <a:defRPr sz="2400">
                <a:solidFill>
                  <a:srgbClr val="000000"/>
                </a:solidFill>
                <a:latin typeface="Arial" charset="0"/>
                <a:ea typeface="ＭＳ Ｐゴシック" charset="0"/>
                <a:cs typeface="ＭＳ Ｐゴシック" charset="0"/>
                <a:sym typeface="Arial" charset="0"/>
              </a:defRPr>
            </a:lvl1pPr>
            <a:lvl2pPr marL="757066" indent="-291179" eaLnBrk="0">
              <a:defRPr sz="2400">
                <a:solidFill>
                  <a:srgbClr val="000000"/>
                </a:solidFill>
                <a:latin typeface="Arial" charset="0"/>
                <a:ea typeface="ＭＳ Ｐゴシック" charset="0"/>
                <a:sym typeface="Arial" charset="0"/>
              </a:defRPr>
            </a:lvl2pPr>
            <a:lvl3pPr marL="1164717" indent="-232943" eaLnBrk="0">
              <a:defRPr sz="2400">
                <a:solidFill>
                  <a:srgbClr val="000000"/>
                </a:solidFill>
                <a:latin typeface="Arial" charset="0"/>
                <a:ea typeface="ＭＳ Ｐゴシック" charset="0"/>
                <a:sym typeface="Arial" charset="0"/>
              </a:defRPr>
            </a:lvl3pPr>
            <a:lvl4pPr marL="1630604" indent="-232943" eaLnBrk="0">
              <a:defRPr sz="2400">
                <a:solidFill>
                  <a:srgbClr val="000000"/>
                </a:solidFill>
                <a:latin typeface="Arial" charset="0"/>
                <a:ea typeface="ＭＳ Ｐゴシック" charset="0"/>
                <a:sym typeface="Arial" charset="0"/>
              </a:defRPr>
            </a:lvl4pPr>
            <a:lvl5pPr marL="2096491" indent="-232943" eaLnBrk="0">
              <a:defRPr sz="2400">
                <a:solidFill>
                  <a:srgbClr val="000000"/>
                </a:solidFill>
                <a:latin typeface="Arial" charset="0"/>
                <a:ea typeface="ＭＳ Ｐゴシック" charset="0"/>
                <a:sym typeface="Arial" charset="0"/>
              </a:defRPr>
            </a:lvl5pPr>
            <a:lvl6pPr marL="2562377" indent="-232943"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3028264" indent="-232943"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94151" indent="-232943"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960038" indent="-232943"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fld id="{5EE64828-48AD-C14E-BC7F-088936AE3C35}" type="slidenum">
              <a:rPr lang="en-US" sz="1800"/>
              <a:pPr eaLnBrk="1"/>
              <a:t>4</a:t>
            </a:fld>
            <a:endParaRPr lang="en-US" sz="1800"/>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4720" y="4415791"/>
            <a:ext cx="5140960" cy="1074896"/>
          </a:xfrm>
          <a:solidFill>
            <a:srgbClr val="FFFFFF"/>
          </a:solidFill>
          <a:ln>
            <a:solidFill>
              <a:srgbClr val="000000"/>
            </a:solidFill>
          </a:ln>
        </p:spPr>
        <p:txBody>
          <a:bodyPr lIns="93148" rIns="93148"/>
          <a:lstStyle/>
          <a:p>
            <a:pPr>
              <a:defRPr/>
            </a:pPr>
            <a:r>
              <a:rPr lang="en-US" dirty="0">
                <a:latin typeface="Arial" charset="0"/>
                <a:ea typeface="Arial" charset="0"/>
                <a:cs typeface="Arial" charset="0"/>
              </a:rPr>
              <a:t>UR image depicts dropsonde profiles in eyewall of Hurricane Guillermo (1997) </a:t>
            </a:r>
          </a:p>
          <a:p>
            <a:pPr>
              <a:defRPr/>
            </a:pPr>
            <a:r>
              <a:rPr lang="en-US" dirty="0">
                <a:latin typeface="Arial" charset="0"/>
                <a:ea typeface="Arial" charset="0"/>
                <a:cs typeface="Arial" charset="0"/>
              </a:rPr>
              <a:t>LR image is Doppler Wind Lidar profiles from TCS-</a:t>
            </a:r>
            <a:r>
              <a:rPr lang="en-US" dirty="0" smtClean="0">
                <a:latin typeface="Arial" charset="0"/>
                <a:ea typeface="Arial" charset="0"/>
                <a:cs typeface="Arial" charset="0"/>
              </a:rPr>
              <a:t>08</a:t>
            </a:r>
            <a:endParaRPr lang="en-US" dirty="0" smtClean="0">
              <a:latin typeface="Arial" charset="0"/>
            </a:endParaRPr>
          </a:p>
          <a:p>
            <a:pPr>
              <a:defRPr/>
            </a:pPr>
            <a:endParaRPr lang="en-US" dirty="0" smtClean="0">
              <a:latin typeface="Arial" charset="0"/>
              <a:ea typeface="Arial" charset="0"/>
              <a:cs typeface="Arial" charset="0"/>
            </a:endParaRPr>
          </a:p>
          <a:p>
            <a:pPr>
              <a:defRPr/>
            </a:pPr>
            <a:r>
              <a:rPr lang="en-US" dirty="0" smtClean="0">
                <a:latin typeface="Arial" charset="0"/>
                <a:ea typeface="Arial" charset="0"/>
                <a:cs typeface="Arial" charset="0"/>
              </a:rPr>
              <a:t>See IFEX paper (Rogers et al 2006): </a:t>
            </a:r>
            <a:r>
              <a:rPr lang="cs-CZ" u="sng" dirty="0">
                <a:hlinkClick r:id="rId3"/>
              </a:rPr>
              <a:t>http://dx.doi.org/10.1175/BAMS-87-11-1523</a:t>
            </a:r>
            <a:endParaRPr lang="en-US" dirty="0" smtClean="0">
              <a:latin typeface="Arial" charset="0"/>
              <a:ea typeface="Arial" charset="0"/>
              <a:cs typeface="Arial" charset="0"/>
            </a:endParaRPr>
          </a:p>
          <a:p>
            <a:pPr eaLnBrk="1" hangingPunct="1">
              <a:defRPr/>
            </a:pPr>
            <a:endParaRPr lang="en-US" dirty="0" smtClean="0">
              <a:latin typeface="Arial" charset="0"/>
            </a:endParaRPr>
          </a:p>
          <a:p>
            <a:pPr eaLnBrk="1" hangingPunct="1">
              <a:defRPr/>
            </a:pPr>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Example of impact of observations on numerical model intensity forecasts.  Observations improve model forecasts through improved initial conditions via data assimilation, in this case using the HRD-developed Ensemble-based Data Assimilation System (HEDAS).  </a:t>
            </a:r>
          </a:p>
          <a:p>
            <a:endParaRPr lang="en-US" altLang="en-US" smtClean="0"/>
          </a:p>
          <a:p>
            <a:r>
              <a:rPr lang="en-US" altLang="en-US" smtClean="0"/>
              <a:t>Example of forecasts using the HWRF model with and without HEDAS.  HWRF forecast with HEDAS (using observations from the P-3 flights in the data assimilation system) showed improved vertical structure of T.S. Isaac compared with HWRF forecast without HEDAS (two cross sections on right side of figure).</a:t>
            </a:r>
          </a:p>
          <a:p>
            <a:endParaRPr lang="en-US" altLang="en-US" smtClean="0"/>
          </a:p>
          <a:p>
            <a:r>
              <a:rPr lang="en-US" altLang="en-US" smtClean="0"/>
              <a:t>Statistics of the intensity forecast errors for Isaac show that runs with HEDAS produced significantly reduced intensity forecast errors (table in bottom left of figure).</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3E50DE7-E693-4A9C-ADFA-0858BF724BDD}" type="slidenum">
              <a:rPr lang="en-US" altLang="en-US">
                <a:solidFill>
                  <a:prstClr val="black"/>
                </a:solidFill>
              </a:rPr>
              <a:pPr eaLnBrk="1" hangingPunct="1"/>
              <a:t>5</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sz="1200" b="0" i="0" u="none" strike="noStrike" kern="1200" baseline="0" dirty="0" smtClean="0">
                <a:solidFill>
                  <a:schemeClr val="tx1"/>
                </a:solidFill>
                <a:latin typeface="Arial" pitchFamily="-112" charset="0"/>
                <a:ea typeface="ＭＳ Ｐゴシック" charset="-128"/>
                <a:cs typeface="ＭＳ Ｐゴシック" charset="-128"/>
              </a:rPr>
              <a:t>If one define an RI event as &gt;30 kt / 24 h, then HWRF RI POD skill is ~ 23 % and by far</a:t>
            </a:r>
          </a:p>
          <a:p>
            <a:r>
              <a:rPr lang="en-US" sz="1200" b="0" i="0" u="none" strike="noStrike" kern="1200" baseline="0" dirty="0" smtClean="0">
                <a:solidFill>
                  <a:schemeClr val="tx1"/>
                </a:solidFill>
                <a:latin typeface="Arial" pitchFamily="-112" charset="0"/>
                <a:ea typeface="ＭＳ Ｐゴシック" charset="-128"/>
                <a:cs typeface="ＭＳ Ｐゴシック" charset="-128"/>
              </a:rPr>
              <a:t>has higher POD index as compared to other models and in other basins </a:t>
            </a:r>
            <a:r>
              <a:rPr lang="en-US" sz="1200" b="1" i="0" u="none" strike="noStrike" kern="1200" baseline="0" dirty="0" smtClean="0">
                <a:solidFill>
                  <a:schemeClr val="tx1"/>
                </a:solidFill>
                <a:latin typeface="Arial" pitchFamily="-112" charset="0"/>
                <a:ea typeface="ＭＳ Ｐゴシック" charset="-128"/>
                <a:cs typeface="ＭＳ Ｐゴシック" charset="-128"/>
              </a:rPr>
              <a:t>(previous</a:t>
            </a:r>
          </a:p>
          <a:p>
            <a:r>
              <a:rPr lang="en-US" sz="1200" b="1" i="0" u="none" strike="noStrike" kern="1200" baseline="0" dirty="0" smtClean="0">
                <a:solidFill>
                  <a:schemeClr val="tx1"/>
                </a:solidFill>
                <a:latin typeface="Arial" pitchFamily="-112" charset="0"/>
                <a:ea typeface="ＭＳ Ｐゴシック" charset="-128"/>
                <a:cs typeface="ＭＳ Ｐゴシック" charset="-128"/>
              </a:rPr>
              <a:t>analysis of RI for WPAC from 2012 HWRF showed &lt;10% skill)</a:t>
            </a:r>
            <a:r>
              <a:rPr lang="en-US" sz="1200" b="0" i="0" u="none" strike="noStrike" kern="1200" baseline="0" dirty="0" smtClean="0">
                <a:solidFill>
                  <a:schemeClr val="tx1"/>
                </a:solidFill>
                <a:latin typeface="Arial" pitchFamily="-112" charset="0"/>
                <a:ea typeface="ＭＳ Ｐゴシック" charset="-128"/>
                <a:cs typeface="ＭＳ Ｐゴシック" charset="-128"/>
              </a:rPr>
              <a:t>.</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hdr" sz="quarter" idx="4294967295"/>
          </p:nvPr>
        </p:nvSpPr>
        <p:spPr bwMode="auto">
          <a:xfrm>
            <a:off x="0" y="0"/>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6" tIns="44069" rIns="88136" bIns="44069"/>
          <a:lstStyle>
            <a:lvl1pPr eaLnBrk="0">
              <a:defRPr sz="2400">
                <a:solidFill>
                  <a:srgbClr val="000000"/>
                </a:solidFill>
                <a:latin typeface="Arial" charset="0"/>
                <a:ea typeface="ＭＳ Ｐゴシック" charset="0"/>
                <a:cs typeface="ＭＳ Ｐゴシック" charset="0"/>
                <a:sym typeface="Arial" charset="0"/>
              </a:defRPr>
            </a:lvl1pPr>
            <a:lvl2pPr marL="757066" indent="-291179" eaLnBrk="0">
              <a:defRPr sz="2400">
                <a:solidFill>
                  <a:srgbClr val="000000"/>
                </a:solidFill>
                <a:latin typeface="Arial" charset="0"/>
                <a:ea typeface="ＭＳ Ｐゴシック" charset="0"/>
                <a:sym typeface="Arial" charset="0"/>
              </a:defRPr>
            </a:lvl2pPr>
            <a:lvl3pPr marL="1164717" indent="-232943" eaLnBrk="0">
              <a:defRPr sz="2400">
                <a:solidFill>
                  <a:srgbClr val="000000"/>
                </a:solidFill>
                <a:latin typeface="Arial" charset="0"/>
                <a:ea typeface="ＭＳ Ｐゴシック" charset="0"/>
                <a:sym typeface="Arial" charset="0"/>
              </a:defRPr>
            </a:lvl3pPr>
            <a:lvl4pPr marL="1630604" indent="-232943" eaLnBrk="0">
              <a:defRPr sz="2400">
                <a:solidFill>
                  <a:srgbClr val="000000"/>
                </a:solidFill>
                <a:latin typeface="Arial" charset="0"/>
                <a:ea typeface="ＭＳ Ｐゴシック" charset="0"/>
                <a:sym typeface="Arial" charset="0"/>
              </a:defRPr>
            </a:lvl4pPr>
            <a:lvl5pPr marL="2096491" indent="-232943" eaLnBrk="0">
              <a:defRPr sz="2400">
                <a:solidFill>
                  <a:srgbClr val="000000"/>
                </a:solidFill>
                <a:latin typeface="Arial" charset="0"/>
                <a:ea typeface="ＭＳ Ｐゴシック" charset="0"/>
                <a:sym typeface="Arial" charset="0"/>
              </a:defRPr>
            </a:lvl5pPr>
            <a:lvl6pPr marL="2562377" indent="-232943"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3028264" indent="-232943"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94151" indent="-232943"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960038" indent="-232943"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r>
              <a:rPr lang="en-US" sz="1800"/>
              <a:t>AOML Program Review</a:t>
            </a:r>
          </a:p>
          <a:p>
            <a:pPr eaLnBrk="1"/>
            <a:endParaRPr lang="en-US" sz="1800"/>
          </a:p>
        </p:txBody>
      </p:sp>
      <p:sp>
        <p:nvSpPr>
          <p:cNvPr id="46082" name="Rectangle 3"/>
          <p:cNvSpPr>
            <a:spLocks noGrp="1" noChangeArrowheads="1"/>
          </p:cNvSpPr>
          <p:nvPr>
            <p:ph type="dt" sz="quarter" idx="4294967295"/>
          </p:nvPr>
        </p:nvSpPr>
        <p:spPr bwMode="auto">
          <a:xfrm>
            <a:off x="3970938" y="0"/>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6" tIns="44069" rIns="88136" bIns="44069"/>
          <a:lstStyle>
            <a:lvl1pPr eaLnBrk="0">
              <a:defRPr sz="2400">
                <a:solidFill>
                  <a:srgbClr val="000000"/>
                </a:solidFill>
                <a:latin typeface="Arial" charset="0"/>
                <a:ea typeface="ＭＳ Ｐゴシック" charset="0"/>
                <a:cs typeface="ＭＳ Ｐゴシック" charset="0"/>
                <a:sym typeface="Arial" charset="0"/>
              </a:defRPr>
            </a:lvl1pPr>
            <a:lvl2pPr marL="757066" indent="-291179" eaLnBrk="0">
              <a:defRPr sz="2400">
                <a:solidFill>
                  <a:srgbClr val="000000"/>
                </a:solidFill>
                <a:latin typeface="Arial" charset="0"/>
                <a:ea typeface="ＭＳ Ｐゴシック" charset="0"/>
                <a:sym typeface="Arial" charset="0"/>
              </a:defRPr>
            </a:lvl2pPr>
            <a:lvl3pPr marL="1164717" indent="-232943" eaLnBrk="0">
              <a:defRPr sz="2400">
                <a:solidFill>
                  <a:srgbClr val="000000"/>
                </a:solidFill>
                <a:latin typeface="Arial" charset="0"/>
                <a:ea typeface="ＭＳ Ｐゴシック" charset="0"/>
                <a:sym typeface="Arial" charset="0"/>
              </a:defRPr>
            </a:lvl3pPr>
            <a:lvl4pPr marL="1630604" indent="-232943" eaLnBrk="0">
              <a:defRPr sz="2400">
                <a:solidFill>
                  <a:srgbClr val="000000"/>
                </a:solidFill>
                <a:latin typeface="Arial" charset="0"/>
                <a:ea typeface="ＭＳ Ｐゴシック" charset="0"/>
                <a:sym typeface="Arial" charset="0"/>
              </a:defRPr>
            </a:lvl4pPr>
            <a:lvl5pPr marL="2096491" indent="-232943" eaLnBrk="0">
              <a:defRPr sz="2400">
                <a:solidFill>
                  <a:srgbClr val="000000"/>
                </a:solidFill>
                <a:latin typeface="Arial" charset="0"/>
                <a:ea typeface="ＭＳ Ｐゴシック" charset="0"/>
                <a:sym typeface="Arial" charset="0"/>
              </a:defRPr>
            </a:lvl5pPr>
            <a:lvl6pPr marL="2562377" indent="-232943"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3028264" indent="-232943"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94151" indent="-232943"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960038" indent="-232943"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fld id="{1A919477-5BDF-624E-B1BD-19DEAAEE53AD}" type="datetime1">
              <a:rPr lang="en-US" sz="1800"/>
              <a:pPr eaLnBrk="1"/>
              <a:t>2/26/2015</a:t>
            </a:fld>
            <a:endParaRPr lang="en-US" sz="1800"/>
          </a:p>
        </p:txBody>
      </p:sp>
      <p:sp>
        <p:nvSpPr>
          <p:cNvPr id="46083" name="Rectangle 7"/>
          <p:cNvSpPr>
            <a:spLocks noGrp="1" noChangeArrowheads="1"/>
          </p:cNvSpPr>
          <p:nvPr>
            <p:ph type="sldNum" sz="quarter" idx="4294967295"/>
          </p:nvPr>
        </p:nvSpPr>
        <p:spPr bwMode="auto">
          <a:xfrm>
            <a:off x="3970938" y="8829967"/>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6" tIns="44069" rIns="88136" bIns="44069"/>
          <a:lstStyle>
            <a:lvl1pPr eaLnBrk="0">
              <a:defRPr sz="2400">
                <a:solidFill>
                  <a:srgbClr val="000000"/>
                </a:solidFill>
                <a:latin typeface="Arial" charset="0"/>
                <a:ea typeface="ＭＳ Ｐゴシック" charset="0"/>
                <a:cs typeface="ＭＳ Ｐゴシック" charset="0"/>
                <a:sym typeface="Arial" charset="0"/>
              </a:defRPr>
            </a:lvl1pPr>
            <a:lvl2pPr marL="757066" indent="-291179" eaLnBrk="0">
              <a:defRPr sz="2400">
                <a:solidFill>
                  <a:srgbClr val="000000"/>
                </a:solidFill>
                <a:latin typeface="Arial" charset="0"/>
                <a:ea typeface="ＭＳ Ｐゴシック" charset="0"/>
                <a:sym typeface="Arial" charset="0"/>
              </a:defRPr>
            </a:lvl2pPr>
            <a:lvl3pPr marL="1164717" indent="-232943" eaLnBrk="0">
              <a:defRPr sz="2400">
                <a:solidFill>
                  <a:srgbClr val="000000"/>
                </a:solidFill>
                <a:latin typeface="Arial" charset="0"/>
                <a:ea typeface="ＭＳ Ｐゴシック" charset="0"/>
                <a:sym typeface="Arial" charset="0"/>
              </a:defRPr>
            </a:lvl3pPr>
            <a:lvl4pPr marL="1630604" indent="-232943" eaLnBrk="0">
              <a:defRPr sz="2400">
                <a:solidFill>
                  <a:srgbClr val="000000"/>
                </a:solidFill>
                <a:latin typeface="Arial" charset="0"/>
                <a:ea typeface="ＭＳ Ｐゴシック" charset="0"/>
                <a:sym typeface="Arial" charset="0"/>
              </a:defRPr>
            </a:lvl4pPr>
            <a:lvl5pPr marL="2096491" indent="-232943" eaLnBrk="0">
              <a:defRPr sz="2400">
                <a:solidFill>
                  <a:srgbClr val="000000"/>
                </a:solidFill>
                <a:latin typeface="Arial" charset="0"/>
                <a:ea typeface="ＭＳ Ｐゴシック" charset="0"/>
                <a:sym typeface="Arial" charset="0"/>
              </a:defRPr>
            </a:lvl5pPr>
            <a:lvl6pPr marL="2562377" indent="-232943"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3028264" indent="-232943"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94151" indent="-232943"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960038" indent="-232943"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fld id="{3F3347F5-78D2-1846-8A22-43E77E5D2CD5}" type="slidenum">
              <a:rPr lang="en-US" sz="1800"/>
              <a:pPr eaLnBrk="1"/>
              <a:t>13</a:t>
            </a:fld>
            <a:endParaRPr lang="en-US" sz="1800"/>
          </a:p>
        </p:txBody>
      </p:sp>
      <p:sp>
        <p:nvSpPr>
          <p:cNvPr id="46084" name="Rectangle 7"/>
          <p:cNvSpPr txBox="1">
            <a:spLocks noGrp="1" noChangeArrowheads="1"/>
          </p:cNvSpPr>
          <p:nvPr/>
        </p:nvSpPr>
        <p:spPr bwMode="auto">
          <a:xfrm>
            <a:off x="3970938" y="8828352"/>
            <a:ext cx="3037840" cy="4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47738" eaLnBrk="0">
              <a:defRPr sz="2400">
                <a:solidFill>
                  <a:srgbClr val="000000"/>
                </a:solidFill>
                <a:latin typeface="Arial" charset="0"/>
                <a:ea typeface="ＭＳ Ｐゴシック" charset="0"/>
                <a:cs typeface="ＭＳ Ｐゴシック" charset="0"/>
                <a:sym typeface="Arial" charset="0"/>
              </a:defRPr>
            </a:lvl1pPr>
            <a:lvl2pPr marL="742950" indent="-285750" defTabSz="947738" eaLnBrk="0">
              <a:defRPr sz="2400">
                <a:solidFill>
                  <a:srgbClr val="000000"/>
                </a:solidFill>
                <a:latin typeface="Arial" charset="0"/>
                <a:ea typeface="ＭＳ Ｐゴシック" charset="0"/>
                <a:sym typeface="Arial" charset="0"/>
              </a:defRPr>
            </a:lvl2pPr>
            <a:lvl3pPr marL="1143000" indent="-228600" defTabSz="947738" eaLnBrk="0">
              <a:defRPr sz="2400">
                <a:solidFill>
                  <a:srgbClr val="000000"/>
                </a:solidFill>
                <a:latin typeface="Arial" charset="0"/>
                <a:ea typeface="ＭＳ Ｐゴシック" charset="0"/>
                <a:sym typeface="Arial" charset="0"/>
              </a:defRPr>
            </a:lvl3pPr>
            <a:lvl4pPr marL="1600200" indent="-228600" defTabSz="947738" eaLnBrk="0">
              <a:defRPr sz="2400">
                <a:solidFill>
                  <a:srgbClr val="000000"/>
                </a:solidFill>
                <a:latin typeface="Arial" charset="0"/>
                <a:ea typeface="ＭＳ Ｐゴシック" charset="0"/>
                <a:sym typeface="Arial" charset="0"/>
              </a:defRPr>
            </a:lvl4pPr>
            <a:lvl5pPr marL="2057400" indent="-228600" defTabSz="947738" eaLnBrk="0">
              <a:defRPr sz="2400">
                <a:solidFill>
                  <a:srgbClr val="000000"/>
                </a:solidFill>
                <a:latin typeface="Arial" charset="0"/>
                <a:ea typeface="ＭＳ Ｐゴシック" charset="0"/>
                <a:sym typeface="Arial" charset="0"/>
              </a:defRPr>
            </a:lvl5pPr>
            <a:lvl6pPr marL="2514600" indent="-228600" defTabSz="947738"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defTabSz="947738"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defTabSz="947738"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defTabSz="947738"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algn="r" eaLnBrk="1" hangingPunct="1"/>
            <a:fld id="{980837F9-A08D-FB48-846F-84A89F6A575C}" type="slidenum">
              <a:rPr lang="en-US" sz="1100">
                <a:solidFill>
                  <a:schemeClr val="tx1"/>
                </a:solidFill>
              </a:rPr>
              <a:pPr algn="r" eaLnBrk="1" hangingPunct="1"/>
              <a:t>13</a:t>
            </a:fld>
            <a:endParaRPr lang="en-US" sz="1100">
              <a:solidFill>
                <a:schemeClr val="tx1"/>
              </a:solidFill>
            </a:endParaRPr>
          </a:p>
        </p:txBody>
      </p:sp>
      <p:sp>
        <p:nvSpPr>
          <p:cNvPr id="2" name="Rectangle 2"/>
          <p:cNvSpPr>
            <a:spLocks noGrp="1" noRot="1" noChangeAspect="1" noChangeArrowheads="1" noTextEdit="1"/>
          </p:cNvSpPr>
          <p:nvPr>
            <p:ph type="sldImg"/>
          </p:nvPr>
        </p:nvSpPr>
        <p:spPr>
          <a:xfrm>
            <a:off x="0" y="0"/>
            <a:ext cx="0" cy="0"/>
          </a:xfrm>
          <a:ln/>
        </p:spPr>
      </p:sp>
      <p:sp>
        <p:nvSpPr>
          <p:cNvPr id="3" name="Rectangle 2"/>
          <p:cNvSpPr>
            <a:spLocks noGrp="1" noRot="1" noChangeAspect="1" noChangeArrowheads="1" noTextEdit="1"/>
          </p:cNvSpPr>
          <p:nvPr>
            <p:ph type="sldImg"/>
          </p:nvPr>
        </p:nvSpPr>
        <p:spPr>
          <a:noFill/>
          <a:extLs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latin typeface="Arial" charset="0"/>
              </a:rPr>
              <a:t>Since 15 May 2010 HRD has maintained our Blog on </a:t>
            </a:r>
            <a:r>
              <a:rPr lang="en-US" dirty="0" err="1" smtClean="0">
                <a:latin typeface="Arial" charset="0"/>
              </a:rPr>
              <a:t>Wordpress</a:t>
            </a:r>
            <a:r>
              <a:rPr lang="en-US" dirty="0" smtClean="0">
                <a:latin typeface="Arial" charset="0"/>
              </a:rPr>
              <a:t> which supports a RSS feed, Twitter, and Facebook accounts. </a:t>
            </a:r>
          </a:p>
          <a:p>
            <a:pPr eaLnBrk="1" hangingPunct="1">
              <a:defRPr/>
            </a:pPr>
            <a:endParaRPr lang="en-US" dirty="0" smtClean="0">
              <a:latin typeface="Arial" charset="0"/>
            </a:endParaRPr>
          </a:p>
          <a:p>
            <a:pPr eaLnBrk="1" hangingPunct="1">
              <a:defRPr/>
            </a:pPr>
            <a:r>
              <a:rPr lang="en-US" dirty="0" err="1" smtClean="0">
                <a:latin typeface="Arial" charset="0"/>
              </a:rPr>
              <a:t>Wordpress</a:t>
            </a:r>
            <a:r>
              <a:rPr lang="en-US" dirty="0" smtClean="0">
                <a:latin typeface="Arial" charset="0"/>
              </a:rPr>
              <a:t> Stats: 854 posts (18-19 posts per month), 179 comments. Most posts are during the hurricane season where we post our updates on field activities whenever we are operating.</a:t>
            </a:r>
          </a:p>
          <a:p>
            <a:pPr eaLnBrk="1" hangingPunct="1">
              <a:defRPr/>
            </a:pPr>
            <a:endParaRPr lang="en-US" dirty="0" smtClean="0">
              <a:latin typeface="Arial" charset="0"/>
            </a:endParaRPr>
          </a:p>
          <a:p>
            <a:pPr eaLnBrk="1" hangingPunct="1">
              <a:defRPr/>
            </a:pPr>
            <a:r>
              <a:rPr lang="en-US" dirty="0" err="1" smtClean="0">
                <a:latin typeface="Arial" charset="0"/>
              </a:rPr>
              <a:t>Wordpress</a:t>
            </a:r>
            <a:r>
              <a:rPr lang="en-US" dirty="0" smtClean="0">
                <a:latin typeface="Arial" charset="0"/>
              </a:rPr>
              <a:t> Blog Views by Month and Year</a:t>
            </a:r>
          </a:p>
          <a:p>
            <a:pPr eaLnBrk="1">
              <a:defRPr/>
            </a:pPr>
            <a:r>
              <a:rPr lang="en-US" sz="1100" b="1" dirty="0">
                <a:latin typeface="Arial" pitchFamily="-65" charset="0"/>
                <a:ea typeface="+mn-ea"/>
                <a:cs typeface="+mn-cs"/>
              </a:rPr>
              <a:t>Months and Years</a:t>
            </a:r>
          </a:p>
          <a:p>
            <a:pPr eaLnBrk="1">
              <a:defRPr/>
            </a:pPr>
            <a:r>
              <a:rPr lang="en-US" sz="1100" b="1" dirty="0">
                <a:latin typeface="Arial" pitchFamily="-65" charset="0"/>
                <a:ea typeface="+mn-ea"/>
                <a:cs typeface="+mn-cs"/>
              </a:rPr>
              <a:t>	Jan	Feb	Mar	Apr	May	Jun	Jul	Aug	Sep	Oct	Nov	Dec	Total	</a:t>
            </a:r>
          </a:p>
          <a:p>
            <a:pPr eaLnBrk="1">
              <a:defRPr/>
            </a:pPr>
            <a:r>
              <a:rPr lang="en-US" sz="1100" b="1" dirty="0">
                <a:latin typeface="Arial" pitchFamily="-65" charset="0"/>
                <a:ea typeface="+mn-ea"/>
                <a:cs typeface="+mn-cs"/>
              </a:rPr>
              <a:t>2010	</a:t>
            </a:r>
            <a:r>
              <a:rPr lang="en-US" sz="1100" dirty="0">
                <a:latin typeface="Arial" pitchFamily="-65" charset="0"/>
                <a:ea typeface="+mn-ea"/>
                <a:cs typeface="+mn-cs"/>
              </a:rPr>
              <a:t>				152	753	1,790	3,463	5,521	2,047	1,479	1,019	16,224	</a:t>
            </a:r>
          </a:p>
          <a:p>
            <a:pPr eaLnBrk="1">
              <a:defRPr/>
            </a:pPr>
            <a:r>
              <a:rPr lang="en-US" sz="1100" b="1" dirty="0">
                <a:latin typeface="Arial" pitchFamily="-65" charset="0"/>
                <a:ea typeface="+mn-ea"/>
                <a:cs typeface="+mn-cs"/>
              </a:rPr>
              <a:t>2011	</a:t>
            </a:r>
            <a:r>
              <a:rPr lang="en-US" sz="1100" dirty="0">
                <a:latin typeface="Arial" pitchFamily="-65" charset="0"/>
                <a:ea typeface="+mn-ea"/>
                <a:cs typeface="+mn-cs"/>
              </a:rPr>
              <a:t>1,028	927	1,152	1,143	1,417	1,495	1,959	7,195	2,588	1,885	1,659	1,231	23,679	</a:t>
            </a:r>
          </a:p>
          <a:p>
            <a:pPr eaLnBrk="1">
              <a:defRPr/>
            </a:pPr>
            <a:r>
              <a:rPr lang="en-US" sz="1100" b="1" dirty="0">
                <a:latin typeface="Arial" pitchFamily="-65" charset="0"/>
                <a:ea typeface="+mn-ea"/>
                <a:cs typeface="+mn-cs"/>
              </a:rPr>
              <a:t>2012	</a:t>
            </a:r>
            <a:r>
              <a:rPr lang="en-US" sz="1100" dirty="0">
                <a:latin typeface="Arial" pitchFamily="-65" charset="0"/>
                <a:ea typeface="+mn-ea"/>
                <a:cs typeface="+mn-cs"/>
              </a:rPr>
              <a:t>1,139	1,179	1,305	1,456	1,754	1,855	1,929	14,433	4,537	5,302	3,179	2,770	40,838	</a:t>
            </a:r>
          </a:p>
          <a:p>
            <a:pPr eaLnBrk="1">
              <a:defRPr/>
            </a:pPr>
            <a:r>
              <a:rPr lang="en-US" sz="1100" b="1" dirty="0">
                <a:latin typeface="Arial" pitchFamily="-65" charset="0"/>
                <a:ea typeface="+mn-ea"/>
                <a:cs typeface="+mn-cs"/>
              </a:rPr>
              <a:t>2013	</a:t>
            </a:r>
            <a:r>
              <a:rPr lang="en-US" sz="1100" dirty="0">
                <a:latin typeface="Arial" pitchFamily="-65" charset="0"/>
                <a:ea typeface="+mn-ea"/>
                <a:cs typeface="+mn-cs"/>
              </a:rPr>
              <a:t>3,702	1,880	1,687	1,323	2,264	1,736	2,622	4,619	7,276	1,369	1,167	1,292	30,937	</a:t>
            </a:r>
          </a:p>
          <a:p>
            <a:pPr eaLnBrk="1">
              <a:defRPr/>
            </a:pPr>
            <a:r>
              <a:rPr lang="en-US" sz="1100" b="1" dirty="0">
                <a:latin typeface="Arial" pitchFamily="-65" charset="0"/>
                <a:ea typeface="+mn-ea"/>
                <a:cs typeface="+mn-cs"/>
              </a:rPr>
              <a:t>2014	</a:t>
            </a:r>
            <a:r>
              <a:rPr lang="en-US" sz="1100" dirty="0">
                <a:latin typeface="Arial" pitchFamily="-65" charset="0"/>
                <a:ea typeface="+mn-ea"/>
                <a:cs typeface="+mn-cs"/>
              </a:rPr>
              <a:t>1,250												1,250	</a:t>
            </a:r>
          </a:p>
          <a:p>
            <a:pPr eaLnBrk="1">
              <a:defRPr/>
            </a:pPr>
            <a:endParaRPr lang="en-US" sz="1100" dirty="0">
              <a:latin typeface="Arial" pitchFamily="-65" charset="0"/>
              <a:ea typeface="+mn-ea"/>
              <a:cs typeface="+mn-cs"/>
            </a:endParaRPr>
          </a:p>
          <a:p>
            <a:pPr eaLnBrk="1">
              <a:defRPr/>
            </a:pPr>
            <a:r>
              <a:rPr lang="en-US" sz="1100" dirty="0">
                <a:latin typeface="Arial" pitchFamily="-65" charset="0"/>
                <a:ea typeface="+mn-ea"/>
                <a:cs typeface="+mn-cs"/>
              </a:rPr>
              <a:t>Since late September 2013 HRD has tracked web pages using Google Analytics:</a:t>
            </a:r>
          </a:p>
          <a:p>
            <a:pPr eaLnBrk="1">
              <a:defRPr/>
            </a:pPr>
            <a:r>
              <a:rPr lang="en-US" sz="1100" dirty="0">
                <a:latin typeface="Arial" pitchFamily="-65" charset="0"/>
                <a:ea typeface="+mn-ea"/>
                <a:cs typeface="+mn-cs"/>
              </a:rPr>
              <a:t>HRD Web site Stats: Since late September 2013 a total of 188,460 visits or 47,000 visits per month with 383,873 page views</a:t>
            </a:r>
          </a:p>
          <a:p>
            <a:pPr eaLnBrk="1">
              <a:defRPr/>
            </a:pPr>
            <a:endParaRPr lang="en-US" sz="1100" dirty="0">
              <a:latin typeface="Arial" pitchFamily="-65" charset="0"/>
              <a:ea typeface="+mn-ea"/>
              <a:cs typeface="+mn-cs"/>
            </a:endParaRPr>
          </a:p>
          <a:p>
            <a:pPr eaLnBrk="1">
              <a:defRPr/>
            </a:pPr>
            <a:r>
              <a:rPr lang="en-US" sz="1100" dirty="0">
                <a:latin typeface="Arial" pitchFamily="-65" charset="0"/>
                <a:ea typeface="+mn-ea"/>
                <a:cs typeface="+mn-cs"/>
              </a:rPr>
              <a:t>Twitter Stats: 1,334 tweets of which 854 are directly from the </a:t>
            </a:r>
            <a:r>
              <a:rPr lang="en-US" sz="1100" dirty="0" err="1">
                <a:latin typeface="Arial" pitchFamily="-65" charset="0"/>
                <a:ea typeface="+mn-ea"/>
                <a:cs typeface="+mn-cs"/>
              </a:rPr>
              <a:t>Wordpress</a:t>
            </a:r>
            <a:r>
              <a:rPr lang="en-US" sz="1100" dirty="0">
                <a:latin typeface="Arial" pitchFamily="-65" charset="0"/>
                <a:ea typeface="+mn-ea"/>
                <a:cs typeface="+mn-cs"/>
              </a:rPr>
              <a:t> Blog and the rest from “Tweets from the Eye” which we do directly to Twitter from the NOAA aircraft during missions. “Tweets from the Eye” are a very effective and popular outreach tool helping educate the Public to what NOAA does. </a:t>
            </a:r>
          </a:p>
          <a:p>
            <a:pPr eaLnBrk="1" hangingPunct="1">
              <a:defRPr/>
            </a:pPr>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Schematic of field experiments from 2012 HFP and where they fit in the statio-temporal spectrum. You don’t need to read over every experiment; just make the point that IFEX experiments are designed to cover wide spectrum of scales, in keeping with multiscale nature of TC intensity change.  </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8D942B3-34ED-4A02-A42E-4C3B03100BA8}" type="slidenum">
              <a:rPr lang="en-US" altLang="en-US" smtClean="0"/>
              <a:pPr eaLnBrk="1" hangingPunct="1"/>
              <a:t>16</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a:ln>
            <a:solidFill>
              <a:srgbClr val="000000"/>
            </a:solidFill>
            <a:miter lim="800000"/>
            <a:headEnd/>
            <a:tailEnd/>
          </a:ln>
        </p:spPr>
      </p:sp>
      <p:sp>
        <p:nvSpPr>
          <p:cNvPr id="72707" name="Rectangle 3"/>
          <p:cNvSpPr>
            <a:spLocks noGrp="1"/>
          </p:cNvSpPr>
          <p:nvPr>
            <p:ph type="body" idx="1"/>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Calibri" charset="0"/>
              </a:rPr>
              <a:t>Map shows flight tracks for all of the NOAA missions (color coded are the flight level winds for the P-3 missions, dropsonde symbols denote G-IV patterns)</a:t>
            </a:r>
          </a:p>
          <a:p>
            <a:pPr>
              <a:defRPr/>
            </a:pPr>
            <a:endParaRPr lang="en-US" dirty="0" smtClean="0">
              <a:latin typeface="Calibri" charset="0"/>
            </a:endParaRPr>
          </a:p>
          <a:p>
            <a:pPr>
              <a:defRPr/>
            </a:pPr>
            <a:r>
              <a:rPr lang="en-US" dirty="0" smtClean="0">
                <a:latin typeface="Calibri" charset="0"/>
              </a:rPr>
              <a:t>Flight track plots courtesy of Tropical Atlantic - http://</a:t>
            </a:r>
            <a:r>
              <a:rPr lang="en-US" dirty="0" err="1" smtClean="0">
                <a:latin typeface="Calibri" charset="0"/>
              </a:rPr>
              <a:t>tropicalatlantic.com</a:t>
            </a:r>
            <a:r>
              <a:rPr lang="en-US" dirty="0" smtClean="0">
                <a:latin typeface="Calibri" charset="0"/>
              </a:rPr>
              <a:t>/recon/</a:t>
            </a:r>
          </a:p>
          <a:p>
            <a:pPr>
              <a:defRPr/>
            </a:pPr>
            <a:r>
              <a:rPr lang="en-US" dirty="0" smtClean="0">
                <a:latin typeface="Calibri" charset="0"/>
              </a:rPr>
              <a:t>Model data available at: http://</a:t>
            </a:r>
            <a:r>
              <a:rPr lang="en-US" dirty="0" err="1" smtClean="0">
                <a:latin typeface="Calibri" charset="0"/>
              </a:rPr>
              <a:t>www.emc.ncep.noaa.gov</a:t>
            </a:r>
            <a:r>
              <a:rPr lang="en-US" dirty="0" smtClean="0">
                <a:latin typeface="Calibri" charset="0"/>
              </a:rPr>
              <a:t>/</a:t>
            </a:r>
            <a:r>
              <a:rPr lang="en-US" dirty="0" err="1" smtClean="0">
                <a:latin typeface="Calibri" charset="0"/>
              </a:rPr>
              <a:t>gc_wmb</a:t>
            </a:r>
            <a:r>
              <a:rPr lang="en-US" dirty="0" smtClean="0">
                <a:latin typeface="Calibri" charset="0"/>
              </a:rPr>
              <a:t>/</a:t>
            </a:r>
            <a:r>
              <a:rPr lang="en-US" dirty="0" err="1" smtClean="0">
                <a:latin typeface="Calibri" charset="0"/>
              </a:rPr>
              <a:t>vxt</a:t>
            </a:r>
            <a:r>
              <a:rPr lang="en-US" dirty="0" smtClean="0">
                <a:latin typeface="Calibri" charset="0"/>
              </a:rPr>
              <a:t>/RT_ATLANTIC/ARTHUR01L/</a:t>
            </a:r>
            <a:endParaRPr lang="en-US" dirty="0">
              <a:latin typeface="Calibri" charset="0"/>
            </a:endParaRPr>
          </a:p>
        </p:txBody>
      </p:sp>
    </p:spTree>
    <p:extLst>
      <p:ext uri="{BB962C8B-B14F-4D97-AF65-F5344CB8AC3E}">
        <p14:creationId xmlns:p14="http://schemas.microsoft.com/office/powerpoint/2010/main" val="17172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Comparison of the azimuthally-averaged radial flow from three different idealized HWRF simulations.  First panel shows the original value for Km, middle panel shows Km reduced by 50%, last panel shows Km reduced by 75% (and in best agreement with observations from previous slide).  Depth of inflow layer is defined by -3 m/s contour, indicated by the light blue shading in all three figures. Bottom-right figure shows azimuthally-averaged radial flow from a composite of dropsonde observations in multiple tropical cyclones. Purple line in top three figures denotes approximate height of inflow layer defined by dropsonde composites.  Depth of inflow layer from idealized simulations shows that the run where Km is reduced by 75% is in best agreement with the dropsonde-derived inflow layer depth, strength, and radial variation.</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E10C10D2-C7D8-4B77-8F9E-6F3C666F1A3B}" type="slidenum">
              <a:rPr lang="en-US" altLang="en-US">
                <a:solidFill>
                  <a:prstClr val="black"/>
                </a:solidFill>
              </a:rPr>
              <a:pPr eaLnBrk="1" hangingPunct="1"/>
              <a:t>18</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l">
              <a:defRPr sz="6000">
                <a:latin typeface="TradeGothicBoldTwo" pitchFamily="2" charset="0"/>
              </a:defRPr>
            </a:lvl1pPr>
          </a:lstStyle>
          <a:p>
            <a:r>
              <a:rPr lang="en-US"/>
              <a:t>Click to edit Master title style</a:t>
            </a:r>
          </a:p>
        </p:txBody>
      </p:sp>
      <p:sp>
        <p:nvSpPr>
          <p:cNvPr id="8" name="TextBox 7"/>
          <p:cNvSpPr txBox="1"/>
          <p:nvPr userDrawn="1"/>
        </p:nvSpPr>
        <p:spPr>
          <a:xfrm>
            <a:off x="7641341" y="4375743"/>
            <a:ext cx="1128826" cy="523220"/>
          </a:xfrm>
          <a:prstGeom prst="rect">
            <a:avLst/>
          </a:prstGeom>
          <a:noFill/>
        </p:spPr>
        <p:txBody>
          <a:bodyPr wrap="square" rtlCol="0">
            <a:spAutoFit/>
          </a:bodyPr>
          <a:lstStyle/>
          <a:p>
            <a:pPr algn="ctr"/>
            <a:r>
              <a:rPr lang="en-US" sz="1400" dirty="0" smtClean="0">
                <a:solidFill>
                  <a:schemeClr val="bg1"/>
                </a:solidFill>
              </a:rPr>
              <a:t>Hurricane </a:t>
            </a:r>
            <a:r>
              <a:rPr lang="en-US" sz="1400" dirty="0" err="1" smtClean="0">
                <a:solidFill>
                  <a:schemeClr val="bg1"/>
                </a:solidFill>
              </a:rPr>
              <a:t>Edouard</a:t>
            </a:r>
            <a:endParaRPr lang="en-US" sz="1400" dirty="0">
              <a:solidFill>
                <a:schemeClr val="bg1"/>
              </a:solidFill>
            </a:endParaRPr>
          </a:p>
        </p:txBody>
      </p:sp>
      <p:sp>
        <p:nvSpPr>
          <p:cNvPr id="2" name="TextBox 1"/>
          <p:cNvSpPr txBox="1"/>
          <p:nvPr userDrawn="1"/>
        </p:nvSpPr>
        <p:spPr>
          <a:xfrm>
            <a:off x="5790453" y="3516003"/>
            <a:ext cx="184666" cy="461665"/>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userDrawn="1">
            <p:ph type="sldNum" sz="quarter" idx="10"/>
          </p:nvPr>
        </p:nvSpPr>
        <p:spPr>
          <a:xfrm>
            <a:off x="7010400" y="6629400"/>
            <a:ext cx="2133600" cy="2286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cs typeface="Arial" pitchFamily="34" charset="0"/>
              </a:defRPr>
            </a:lvl1pPr>
          </a:lstStyle>
          <a:p>
            <a:pPr>
              <a:defRPr/>
            </a:pPr>
            <a:fld id="{22CC776F-BDBF-4A7E-A291-B6AF155A539D}" type="slidenum">
              <a:rPr lang="en-US" sz="1800">
                <a:latin typeface="Arial" pitchFamily="34" charset="0"/>
                <a:ea typeface="MS PGothic" pitchFamily="34" charset="-128"/>
              </a:rPr>
              <a:pPr>
                <a:defRPr/>
              </a:pPr>
              <a:t>‹#›</a:t>
            </a:fld>
            <a:endParaRPr lang="en-US" sz="1800">
              <a:latin typeface="Arial" pitchFamily="34" charset="0"/>
              <a:ea typeface="MS PGothic" pitchFamily="34" charset="-128"/>
            </a:endParaRPr>
          </a:p>
        </p:txBody>
      </p:sp>
      <p:sp>
        <p:nvSpPr>
          <p:cNvPr id="5" name="Rectangle 4"/>
          <p:cNvSpPr/>
          <p:nvPr userDrawn="1"/>
        </p:nvSpPr>
        <p:spPr>
          <a:xfrm>
            <a:off x="3408883" y="6408115"/>
            <a:ext cx="3708807"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6804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15FD3-152E-4B90-A607-7F7863BD1D3F}" type="datetime1">
              <a:rPr lang="en-US"/>
              <a:pPr>
                <a:defRPr/>
              </a:pPr>
              <a:t>2/26/2015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1AFDA4-E99F-4EEA-90E3-6F08A13112F0}" type="slidenum">
              <a:rPr lang="en-US"/>
              <a:pPr>
                <a:defRPr/>
              </a:pPr>
              <a:t>‹#›</a:t>
            </a:fld>
            <a:endParaRPr lang="en-US"/>
          </a:p>
        </p:txBody>
      </p:sp>
    </p:spTree>
    <p:extLst>
      <p:ext uri="{BB962C8B-B14F-4D97-AF65-F5344CB8AC3E}">
        <p14:creationId xmlns:p14="http://schemas.microsoft.com/office/powerpoint/2010/main" val="38156996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D4E4A2-D42A-416C-808A-8EFC00856F87}" type="datetime1">
              <a:rPr lang="en-US"/>
              <a:pPr>
                <a:defRPr/>
              </a:pPr>
              <a:t>2/26/2015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9854A6-EEF1-44C3-8B24-8632E0FADCCC}" type="slidenum">
              <a:rPr lang="en-US"/>
              <a:pPr>
                <a:defRPr/>
              </a:pPr>
              <a:t>‹#›</a:t>
            </a:fld>
            <a:endParaRPr lang="en-US"/>
          </a:p>
        </p:txBody>
      </p:sp>
    </p:spTree>
    <p:extLst>
      <p:ext uri="{BB962C8B-B14F-4D97-AF65-F5344CB8AC3E}">
        <p14:creationId xmlns:p14="http://schemas.microsoft.com/office/powerpoint/2010/main" val="313588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l">
              <a:defRPr sz="6000">
                <a:latin typeface="TradeGothicBoldTwo" pitchFamily="2" charset="0"/>
              </a:defRPr>
            </a:lvl1pPr>
          </a:lstStyle>
          <a:p>
            <a:r>
              <a:rPr lang="en-US"/>
              <a:t>Click to edit Master title style</a:t>
            </a:r>
          </a:p>
        </p:txBody>
      </p:sp>
      <p:sp>
        <p:nvSpPr>
          <p:cNvPr id="8" name="TextBox 7"/>
          <p:cNvSpPr txBox="1"/>
          <p:nvPr userDrawn="1"/>
        </p:nvSpPr>
        <p:spPr>
          <a:xfrm>
            <a:off x="7641341" y="4375743"/>
            <a:ext cx="1128826" cy="523220"/>
          </a:xfrm>
          <a:prstGeom prst="rect">
            <a:avLst/>
          </a:prstGeom>
          <a:noFill/>
        </p:spPr>
        <p:txBody>
          <a:bodyPr wrap="square" rtlCol="0">
            <a:spAutoFit/>
          </a:bodyPr>
          <a:lstStyle/>
          <a:p>
            <a:pPr algn="ctr"/>
            <a:r>
              <a:rPr lang="en-US" sz="1400" dirty="0" smtClean="0">
                <a:solidFill>
                  <a:srgbClr val="FFFFFF"/>
                </a:solidFill>
              </a:rPr>
              <a:t>Hurricane </a:t>
            </a:r>
            <a:r>
              <a:rPr lang="en-US" sz="1400" dirty="0" err="1" smtClean="0">
                <a:solidFill>
                  <a:srgbClr val="FFFFFF"/>
                </a:solidFill>
              </a:rPr>
              <a:t>Edouard</a:t>
            </a:r>
            <a:endParaRPr lang="en-US" sz="1400" dirty="0">
              <a:solidFill>
                <a:srgbClr val="FFFFFF"/>
              </a:solidFill>
            </a:endParaRPr>
          </a:p>
        </p:txBody>
      </p:sp>
      <p:sp>
        <p:nvSpPr>
          <p:cNvPr id="2" name="TextBox 1"/>
          <p:cNvSpPr txBox="1"/>
          <p:nvPr userDrawn="1"/>
        </p:nvSpPr>
        <p:spPr>
          <a:xfrm>
            <a:off x="5790453" y="3516003"/>
            <a:ext cx="184666" cy="461665"/>
          </a:xfrm>
          <a:prstGeom prst="rect">
            <a:avLst/>
          </a:prstGeom>
          <a:noFill/>
        </p:spPr>
        <p:txBody>
          <a:bodyPr wrap="none" rtlCol="0">
            <a:spAutoFit/>
          </a:bodyPr>
          <a:lstStyle/>
          <a:p>
            <a:endParaRPr lang="en-US" dirty="0">
              <a:solidFill>
                <a:srgbClr val="000000"/>
              </a:solidFill>
            </a:endParaRPr>
          </a:p>
        </p:txBody>
      </p:sp>
    </p:spTree>
    <p:extLst>
      <p:ext uri="{BB962C8B-B14F-4D97-AF65-F5344CB8AC3E}">
        <p14:creationId xmlns:p14="http://schemas.microsoft.com/office/powerpoint/2010/main" val="8045541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7997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54052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646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52909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242129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8434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0545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360282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7714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74731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3108961" y="6408115"/>
            <a:ext cx="4008730"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18" Type="http://schemas.openxmlformats.org/officeDocument/2006/relationships/image" Target="../media/image17.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17" Type="http://schemas.openxmlformats.org/officeDocument/2006/relationships/image" Target="../media/image5.jpeg"/><Relationship Id="rId2" Type="http://schemas.openxmlformats.org/officeDocument/2006/relationships/slideLayout" Target="../slideLayouts/slideLayout16.xml"/><Relationship Id="rId16"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3" name="Picture 2" descr="Screen Shot 2014-10-22 at 11.52.27 AM.png"/>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7664099" y="-64874"/>
            <a:ext cx="1479901" cy="1446766"/>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a:cxnSpLocks noChangeShapeType="1"/>
          </p:cNvCxnSpPr>
          <p:nvPr userDrawn="1"/>
        </p:nvCxnSpPr>
        <p:spPr bwMode="auto">
          <a:xfrm>
            <a:off x="531813" y="6646863"/>
            <a:ext cx="8112125" cy="1587"/>
          </a:xfrm>
          <a:prstGeom prst="line">
            <a:avLst/>
          </a:prstGeom>
          <a:noFill/>
          <a:ln w="25400">
            <a:solidFill>
              <a:schemeClr val="accent2"/>
            </a:solidFill>
            <a:round/>
            <a:headEnd/>
            <a:tailEnd/>
          </a:ln>
          <a:effectLst>
            <a:outerShdw blurRad="63500" dist="20000" dir="5400000" rotWithShape="0">
              <a:srgbClr val="000000">
                <a:alpha val="37999"/>
              </a:srgbClr>
            </a:outerShdw>
          </a:effectLst>
          <a:extLst/>
        </p:spPr>
      </p:cxnSp>
      <p:sp>
        <p:nvSpPr>
          <p:cNvPr id="4099" name="Rectangle 2"/>
          <p:cNvSpPr>
            <a:spLocks noGrp="1" noChangeArrowheads="1"/>
          </p:cNvSpPr>
          <p:nvPr>
            <p:ph type="title"/>
          </p:nvPr>
        </p:nvSpPr>
        <p:spPr bwMode="auto">
          <a:xfrm>
            <a:off x="0" y="0"/>
            <a:ext cx="769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182880" bIns="45720"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304800" y="15240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1" name="Picture 7" descr="Dept of Commerce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630988"/>
            <a:ext cx="2286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29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10"/>
          <p:cNvSpPr>
            <a:spLocks noChangeArrowheads="1"/>
          </p:cNvSpPr>
          <p:nvPr userDrawn="1"/>
        </p:nvSpPr>
        <p:spPr bwMode="auto">
          <a:xfrm>
            <a:off x="3378200" y="6350000"/>
            <a:ext cx="4498975" cy="546100"/>
          </a:xfrm>
          <a:prstGeom prst="rect">
            <a:avLst/>
          </a:prstGeom>
          <a:noFill/>
          <a:ln w="9525">
            <a:noFill/>
            <a:miter lim="800000"/>
            <a:headEnd/>
            <a:tailEnd/>
          </a:ln>
        </p:spPr>
        <p:txBody>
          <a:bodyPr>
            <a:spAutoFit/>
          </a:bodyPr>
          <a:lstStyle/>
          <a:p>
            <a:pPr>
              <a:lnSpc>
                <a:spcPct val="125000"/>
              </a:lnSpc>
              <a:defRPr/>
            </a:pPr>
            <a:r>
              <a:rPr lang="en-US" sz="1200" b="1">
                <a:solidFill>
                  <a:srgbClr val="333399"/>
                </a:solidFill>
                <a:latin typeface="Arial" pitchFamily="34" charset="0"/>
                <a:ea typeface="MS PGothic" pitchFamily="34" charset="-128"/>
                <a:cs typeface="+mn-cs"/>
              </a:rPr>
              <a:t>National Hurricane Forecast Improvement Project</a:t>
            </a:r>
            <a:r>
              <a:rPr lang="en-US" sz="1200">
                <a:solidFill>
                  <a:srgbClr val="333399"/>
                </a:solidFill>
                <a:latin typeface="Arial" pitchFamily="34" charset="0"/>
                <a:ea typeface="MS PGothic" pitchFamily="34" charset="-128"/>
                <a:cs typeface="+mn-cs"/>
              </a:rPr>
              <a:t> </a:t>
            </a:r>
            <a:br>
              <a:rPr lang="en-US" sz="1200">
                <a:solidFill>
                  <a:srgbClr val="333399"/>
                </a:solidFill>
                <a:latin typeface="Arial" pitchFamily="34" charset="0"/>
                <a:ea typeface="MS PGothic" pitchFamily="34" charset="-128"/>
                <a:cs typeface="+mn-cs"/>
              </a:rPr>
            </a:br>
            <a:r>
              <a:rPr lang="en-US" sz="1200">
                <a:solidFill>
                  <a:srgbClr val="333399"/>
                </a:solidFill>
                <a:latin typeface="Arial" pitchFamily="34" charset="0"/>
                <a:ea typeface="MS PGothic" pitchFamily="34" charset="-128"/>
                <a:cs typeface="+mn-cs"/>
              </a:rPr>
              <a:t> </a:t>
            </a:r>
            <a:r>
              <a:rPr lang="en-US" sz="1100" i="1">
                <a:solidFill>
                  <a:srgbClr val="333399"/>
                </a:solidFill>
                <a:latin typeface="Arial" pitchFamily="34" charset="0"/>
                <a:ea typeface="MS PGothic" pitchFamily="34" charset="-128"/>
                <a:cs typeface="+mn-cs"/>
              </a:rPr>
              <a:t>Meeting the Nation</a:t>
            </a:r>
            <a:r>
              <a:rPr lang="ja-JP" altLang="en-US" sz="1100" i="1">
                <a:solidFill>
                  <a:srgbClr val="333399"/>
                </a:solidFill>
                <a:latin typeface="Arial" pitchFamily="34" charset="0"/>
                <a:ea typeface="MS PGothic" pitchFamily="34" charset="-128"/>
                <a:cs typeface="+mn-cs"/>
              </a:rPr>
              <a:t>’</a:t>
            </a:r>
            <a:r>
              <a:rPr lang="en-US" altLang="ja-JP" sz="1100" i="1">
                <a:solidFill>
                  <a:srgbClr val="333399"/>
                </a:solidFill>
                <a:latin typeface="Arial" pitchFamily="34" charset="0"/>
                <a:ea typeface="MS PGothic" pitchFamily="34" charset="-128"/>
                <a:cs typeface="+mn-cs"/>
              </a:rPr>
              <a:t>s Needs</a:t>
            </a:r>
            <a:endParaRPr lang="en-US" sz="1100" i="1">
              <a:solidFill>
                <a:srgbClr val="333399"/>
              </a:solidFill>
              <a:latin typeface="Arial" pitchFamily="34" charset="0"/>
              <a:ea typeface="MS PGothic" pitchFamily="34" charset="-128"/>
              <a:cs typeface="+mn-cs"/>
            </a:endParaRPr>
          </a:p>
        </p:txBody>
      </p:sp>
      <p:pic>
        <p:nvPicPr>
          <p:cNvPr id="9" name="Picture 19" descr="katrina"/>
          <p:cNvPicPr>
            <a:picLocks noChangeAspect="1" noChangeArrowheads="1"/>
          </p:cNvPicPr>
          <p:nvPr userDrawn="1"/>
        </p:nvPicPr>
        <p:blipFill>
          <a:blip r:embed="rId5"/>
          <a:srcRect/>
          <a:stretch>
            <a:fillRect/>
          </a:stretch>
        </p:blipFill>
        <p:spPr bwMode="auto">
          <a:xfrm>
            <a:off x="728663" y="6400800"/>
            <a:ext cx="457200" cy="465138"/>
          </a:xfrm>
          <a:prstGeom prst="rect">
            <a:avLst/>
          </a:prstGeom>
          <a:noFill/>
          <a:ln>
            <a:noFill/>
          </a:ln>
          <a:effectLst>
            <a:outerShdw blurRad="63500" dist="38099" dir="2700000" algn="ctr" rotWithShape="0">
              <a:schemeClr val="bg1">
                <a:alpha val="74997"/>
              </a:schemeClr>
            </a:outerShdw>
          </a:effectLst>
          <a:extLst/>
        </p:spPr>
      </p:pic>
      <p:pic>
        <p:nvPicPr>
          <p:cNvPr id="10" name="Picture 20" descr="Hurricane_Hunter"/>
          <p:cNvPicPr>
            <a:picLocks noChangeAspect="1" noChangeArrowheads="1"/>
          </p:cNvPicPr>
          <p:nvPr userDrawn="1"/>
        </p:nvPicPr>
        <p:blipFill>
          <a:blip r:embed="rId6"/>
          <a:srcRect/>
          <a:stretch>
            <a:fillRect/>
          </a:stretch>
        </p:blipFill>
        <p:spPr bwMode="auto">
          <a:xfrm>
            <a:off x="1739900" y="6400800"/>
            <a:ext cx="457200" cy="457200"/>
          </a:xfrm>
          <a:prstGeom prst="rect">
            <a:avLst/>
          </a:prstGeom>
          <a:noFill/>
          <a:ln>
            <a:noFill/>
          </a:ln>
          <a:effectLst>
            <a:outerShdw blurRad="63500" dist="38099" dir="2700000" algn="ctr" rotWithShape="0">
              <a:schemeClr val="bg1">
                <a:alpha val="74997"/>
              </a:schemeClr>
            </a:outerShdw>
          </a:effectLst>
          <a:extLst/>
        </p:spPr>
      </p:pic>
      <p:pic>
        <p:nvPicPr>
          <p:cNvPr id="11" name="Picture 21" descr="ivan4x4"/>
          <p:cNvPicPr>
            <a:picLocks noChangeAspect="1" noChangeArrowheads="1"/>
          </p:cNvPicPr>
          <p:nvPr userDrawn="1"/>
        </p:nvPicPr>
        <p:blipFill>
          <a:blip r:embed="rId7"/>
          <a:srcRect/>
          <a:stretch>
            <a:fillRect/>
          </a:stretch>
        </p:blipFill>
        <p:spPr bwMode="auto">
          <a:xfrm>
            <a:off x="1220788" y="6400800"/>
            <a:ext cx="457200" cy="457200"/>
          </a:xfrm>
          <a:prstGeom prst="rect">
            <a:avLst/>
          </a:prstGeom>
          <a:noFill/>
          <a:ln>
            <a:noFill/>
          </a:ln>
          <a:effectLst>
            <a:outerShdw blurRad="63500" dist="38099" dir="2700000" algn="ctr" rotWithShape="0">
              <a:schemeClr val="bg1">
                <a:alpha val="74997"/>
              </a:schemeClr>
            </a:outerShdw>
          </a:effectLst>
          <a:ex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28E26088-9977-4CA1-AEFF-353816F0159F}" type="slidenum">
              <a:rPr lang="en-US" sz="1600">
                <a:solidFill>
                  <a:srgbClr val="000000"/>
                </a:solidFill>
                <a:latin typeface="Arial" pitchFamily="34" charset="0"/>
                <a:ea typeface="MS PGothic" pitchFamily="34" charset="-128"/>
                <a:cs typeface="+mn-cs"/>
              </a:rPr>
              <a:pPr algn="r">
                <a:defRPr/>
              </a:pPr>
              <a:t>‹#›</a:t>
            </a:fld>
            <a:endParaRPr lang="en-US" sz="1600">
              <a:solidFill>
                <a:srgbClr val="000000"/>
              </a:solidFill>
              <a:latin typeface="Arial" pitchFamily="34" charset="0"/>
              <a:ea typeface="MS PGothic" pitchFamily="34" charset="-128"/>
              <a:cs typeface="+mn-cs"/>
            </a:endParaRPr>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lstStyle/>
          <a:p>
            <a:pPr eaLnBrk="0" hangingPunct="0">
              <a:lnSpc>
                <a:spcPct val="85000"/>
              </a:lnSpc>
              <a:defRPr/>
            </a:pPr>
            <a:endParaRPr lang="en-US" sz="5400" kern="0" dirty="0">
              <a:solidFill>
                <a:srgbClr val="FFFFFF"/>
              </a:solidFill>
              <a:latin typeface="Arial"/>
              <a:cs typeface="ＭＳ Ｐゴシック" pitchFamily="-112" charset="-128"/>
            </a:endParaRPr>
          </a:p>
        </p:txBody>
      </p:sp>
      <p:pic>
        <p:nvPicPr>
          <p:cNvPr id="16" name="Picture 15" descr="0231261355085.jpg"/>
          <p:cNvPicPr>
            <a:picLocks noChangeAspect="1"/>
          </p:cNvPicPr>
          <p:nvPr userDrawn="1"/>
        </p:nvPicPr>
        <p:blipFill>
          <a:blip r:embed="rId8" cstate="print">
            <a:lum bright="26000" contrast="38000"/>
            <a:alphaModFix amt="69000"/>
          </a:blip>
          <a:srcRect r="42058" b="14836"/>
          <a:stretch>
            <a:fillRect/>
          </a:stretch>
        </p:blipFill>
        <p:spPr>
          <a:xfrm>
            <a:off x="7523936" y="-25726"/>
            <a:ext cx="1626174" cy="1342844"/>
          </a:xfrm>
          <a:prstGeom prst="rect">
            <a:avLst/>
          </a:prstGeom>
          <a:ln>
            <a:noFill/>
          </a:ln>
          <a:effectLst>
            <a:softEdge rad="112500"/>
          </a:effectLst>
        </p:spPr>
      </p:pic>
      <p:sp>
        <p:nvSpPr>
          <p:cNvPr id="15" name="Rectangle 14"/>
          <p:cNvSpPr/>
          <p:nvPr userDrawn="1"/>
        </p:nvSpPr>
        <p:spPr>
          <a:xfrm>
            <a:off x="3408883" y="6408115"/>
            <a:ext cx="3708807" cy="234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705007"/>
      </p:ext>
    </p:extLst>
  </p:cSld>
  <p:clrMap bg1="lt1" tx1="dk1" bg2="lt2" tx2="dk2" accent1="accent1" accent2="accent2" accent3="accent3" accent4="accent4" accent5="accent5" accent6="accent6" hlink="hlink" folHlink="folHlink"/>
  <p:sldLayoutIdLst>
    <p:sldLayoutId id="2147484424" r:id="rId1"/>
  </p:sldLayoutIdLst>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MS PGothic" charset="0"/>
          <a:cs typeface="MS PGothic" charset="0"/>
        </a:defRPr>
      </a:lvl1pPr>
      <a:lvl2pPr algn="l" rtl="0" eaLnBrk="0" fontAlgn="base" hangingPunct="0">
        <a:lnSpc>
          <a:spcPct val="85000"/>
        </a:lnSpc>
        <a:spcBef>
          <a:spcPct val="0"/>
        </a:spcBef>
        <a:spcAft>
          <a:spcPct val="0"/>
        </a:spcAft>
        <a:defRPr sz="5400">
          <a:solidFill>
            <a:schemeClr val="bg1"/>
          </a:solidFill>
          <a:latin typeface="Arial" charset="0"/>
          <a:ea typeface="MS PGothic" charset="0"/>
          <a:cs typeface="MS PGothic" charset="0"/>
        </a:defRPr>
      </a:lvl2pPr>
      <a:lvl3pPr algn="l" rtl="0" eaLnBrk="0" fontAlgn="base" hangingPunct="0">
        <a:lnSpc>
          <a:spcPct val="85000"/>
        </a:lnSpc>
        <a:spcBef>
          <a:spcPct val="0"/>
        </a:spcBef>
        <a:spcAft>
          <a:spcPct val="0"/>
        </a:spcAft>
        <a:defRPr sz="5400">
          <a:solidFill>
            <a:schemeClr val="bg1"/>
          </a:solidFill>
          <a:latin typeface="Arial" charset="0"/>
          <a:ea typeface="MS PGothic" charset="0"/>
          <a:cs typeface="MS PGothic" charset="0"/>
        </a:defRPr>
      </a:lvl3pPr>
      <a:lvl4pPr algn="l" rtl="0" eaLnBrk="0" fontAlgn="base" hangingPunct="0">
        <a:lnSpc>
          <a:spcPct val="85000"/>
        </a:lnSpc>
        <a:spcBef>
          <a:spcPct val="0"/>
        </a:spcBef>
        <a:spcAft>
          <a:spcPct val="0"/>
        </a:spcAft>
        <a:defRPr sz="5400">
          <a:solidFill>
            <a:schemeClr val="bg1"/>
          </a:solidFill>
          <a:latin typeface="Arial" charset="0"/>
          <a:ea typeface="MS PGothic" charset="0"/>
          <a:cs typeface="MS PGothic" charset="0"/>
        </a:defRPr>
      </a:lvl4pPr>
      <a:lvl5pPr algn="l" rtl="0" eaLnBrk="0" fontAlgn="base" hangingPunct="0">
        <a:lnSpc>
          <a:spcPct val="85000"/>
        </a:lnSpc>
        <a:spcBef>
          <a:spcPct val="0"/>
        </a:spcBef>
        <a:spcAft>
          <a:spcPct val="0"/>
        </a:spcAft>
        <a:defRPr sz="5400">
          <a:solidFill>
            <a:schemeClr val="bg1"/>
          </a:solidFill>
          <a:latin typeface="Arial" charset="0"/>
          <a:ea typeface="MS PGothic" charset="0"/>
          <a:cs typeface="MS PGothic"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MS PGothic" charset="0"/>
          <a:cs typeface="MS PGothic" charset="0"/>
        </a:defRPr>
      </a:lvl1pPr>
      <a:lvl2pPr marL="514350" indent="-285750" algn="l" rtl="0" eaLnBrk="0" fontAlgn="base" hangingPunct="0">
        <a:spcBef>
          <a:spcPct val="0"/>
        </a:spcBef>
        <a:spcAft>
          <a:spcPct val="0"/>
        </a:spcAft>
        <a:buClr>
          <a:schemeClr val="accent2"/>
        </a:buClr>
        <a:buFont typeface="Arial" pitchFamily="34" charset="0"/>
        <a:buChar char="•"/>
        <a:defRPr sz="2400">
          <a:solidFill>
            <a:schemeClr val="tx1"/>
          </a:solidFill>
          <a:latin typeface="Arial"/>
          <a:ea typeface="MS PGothic" charset="0"/>
          <a:cs typeface="MS PGothic" charset="0"/>
        </a:defRPr>
      </a:lvl2pPr>
      <a:lvl3pPr marL="914400" indent="-228600" algn="l" rtl="0" eaLnBrk="0" fontAlgn="base" hangingPunct="0">
        <a:spcBef>
          <a:spcPct val="20000"/>
        </a:spcBef>
        <a:spcAft>
          <a:spcPct val="0"/>
        </a:spcAft>
        <a:buClr>
          <a:srgbClr val="3333FF"/>
        </a:buClr>
        <a:buSzPct val="95000"/>
        <a:buFont typeface="Courier New" pitchFamily="49" charset="0"/>
        <a:buChar char="o"/>
        <a:defRPr sz="2000">
          <a:solidFill>
            <a:schemeClr val="tx1"/>
          </a:solidFill>
          <a:latin typeface="Arial"/>
          <a:ea typeface="MS PGothic" charset="0"/>
          <a:cs typeface="MS PGothic" charset="0"/>
        </a:defRPr>
      </a:lvl3pPr>
      <a:lvl4pPr marL="1371600" indent="-228600" algn="l" rtl="0" eaLnBrk="0" fontAlgn="base" hangingPunct="0">
        <a:spcBef>
          <a:spcPct val="20000"/>
        </a:spcBef>
        <a:spcAft>
          <a:spcPct val="0"/>
        </a:spcAft>
        <a:buChar char="–"/>
        <a:defRPr>
          <a:solidFill>
            <a:schemeClr val="tx1"/>
          </a:solidFill>
          <a:latin typeface="Arial"/>
          <a:ea typeface="MS PGothic" charset="0"/>
          <a:cs typeface="MS PGothic" charset="0"/>
        </a:defRPr>
      </a:lvl4pPr>
      <a:lvl5pPr marL="1828800" indent="-228600" algn="l" rtl="0" eaLnBrk="0" fontAlgn="base" hangingPunct="0">
        <a:spcBef>
          <a:spcPct val="20000"/>
        </a:spcBef>
        <a:spcAft>
          <a:spcPct val="0"/>
        </a:spcAft>
        <a:buChar char="»"/>
        <a:defRPr>
          <a:solidFill>
            <a:schemeClr val="tx1"/>
          </a:solidFill>
          <a:latin typeface="Arial"/>
          <a:ea typeface="MS PGothic" charset="0"/>
          <a:cs typeface="MS PGothic" charset="0"/>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a:defRPr/>
            </a:pPr>
            <a:fld id="{D212FC73-7F67-4B5C-9B15-78EFDFFF3FC3}" type="datetime1">
              <a:rPr lang="en-US">
                <a:ea typeface="MS PGothic" pitchFamily="34" charset="-128"/>
                <a:cs typeface="+mn-cs"/>
              </a:rPr>
              <a:pPr>
                <a:defRPr/>
              </a:pPr>
              <a:t>2/26/2015</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itchFamily="34" charset="0"/>
              </a:defRPr>
            </a:lvl1pPr>
          </a:lstStyle>
          <a:p>
            <a:pPr>
              <a:defRPr/>
            </a:pPr>
            <a:fld id="{A9DF14B1-61B0-496C-A3B9-52BA23AE3A85}" type="slidenum">
              <a:rPr lang="en-US">
                <a:ea typeface="MS PGothic" pitchFamily="34" charset="-128"/>
                <a:cs typeface="+mn-cs"/>
              </a:rPr>
              <a:pPr>
                <a:defRPr/>
              </a:pPr>
              <a:t>‹#›</a:t>
            </a:fld>
            <a:endParaRPr lang="en-US">
              <a:ea typeface="MS PGothic" pitchFamily="34" charset="-128"/>
              <a:cs typeface="+mn-cs"/>
            </a:endParaRPr>
          </a:p>
        </p:txBody>
      </p:sp>
    </p:spTree>
    <p:extLst>
      <p:ext uri="{BB962C8B-B14F-4D97-AF65-F5344CB8AC3E}">
        <p14:creationId xmlns:p14="http://schemas.microsoft.com/office/powerpoint/2010/main" val="1875087863"/>
      </p:ext>
    </p:extLst>
  </p:cSld>
  <p:clrMap bg1="dk1" tx1="lt1" bg2="dk2" tx2="lt2" accent1="accent1" accent2="accent2" accent3="accent3" accent4="accent4" accent5="accent5" accent6="accent6" hlink="hlink" folHlink="folHlink"/>
  <p:sldLayoutIdLst>
    <p:sldLayoutId id="2147484426" r:id="rId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DC5F0792-A694-495A-B89C-386F664E8ABA}" type="datetime1">
              <a:rPr lang="en-US">
                <a:ea typeface="MS PGothic" pitchFamily="34" charset="-128"/>
                <a:cs typeface="+mn-cs"/>
              </a:rPr>
              <a:pPr>
                <a:defRPr/>
              </a:pPr>
              <a:t>2/26/2015</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D8C471A5-57EA-4A3B-AD0F-B74E5B9243BE}" type="slidenum">
              <a:rPr lang="en-US">
                <a:ea typeface="MS PGothic" pitchFamily="34" charset="-128"/>
                <a:cs typeface="+mn-cs"/>
              </a:rPr>
              <a:pPr>
                <a:defRPr/>
              </a:pPr>
              <a:t>‹#›</a:t>
            </a:fld>
            <a:endParaRPr lang="en-US">
              <a:ea typeface="MS PGothic" pitchFamily="34" charset="-128"/>
              <a:cs typeface="+mn-cs"/>
            </a:endParaRPr>
          </a:p>
        </p:txBody>
      </p:sp>
    </p:spTree>
    <p:extLst>
      <p:ext uri="{BB962C8B-B14F-4D97-AF65-F5344CB8AC3E}">
        <p14:creationId xmlns:p14="http://schemas.microsoft.com/office/powerpoint/2010/main" val="344796740"/>
      </p:ext>
    </p:extLst>
  </p:cSld>
  <p:clrMap bg1="lt1" tx1="dk1" bg2="lt2" tx2="dk2" accent1="accent1" accent2="accent2" accent3="accent3" accent4="accent4" accent5="accent5" accent6="accent6" hlink="hlink" folHlink="folHlink"/>
  <p:sldLayoutIdLst>
    <p:sldLayoutId id="2147484428"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rgbClr val="333399"/>
                </a:solidFill>
              </a:rPr>
              <a:t>NOAA Hurricane </a:t>
            </a:r>
            <a:r>
              <a:rPr lang="en-US" sz="1200" b="1" dirty="0">
                <a:solidFill>
                  <a:srgbClr val="333399"/>
                </a:solidFill>
              </a:rPr>
              <a:t>Forecast Improvement Project</a:t>
            </a:r>
            <a:r>
              <a:rPr lang="en-US" sz="1200" dirty="0">
                <a:solidFill>
                  <a:srgbClr val="333399"/>
                </a:solidFill>
              </a:rPr>
              <a:t> </a:t>
            </a:r>
            <a:br>
              <a:rPr lang="en-US" sz="1200" dirty="0">
                <a:solidFill>
                  <a:srgbClr val="333399"/>
                </a:solidFill>
              </a:rPr>
            </a:br>
            <a:r>
              <a:rPr lang="en-US" sz="1200" dirty="0">
                <a:solidFill>
                  <a:srgbClr val="333399"/>
                </a:solidFill>
              </a:rPr>
              <a:t> </a:t>
            </a:r>
            <a:r>
              <a:rPr lang="en-US" sz="1100" i="1" dirty="0">
                <a:solidFill>
                  <a:srgbClr val="333399"/>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solidFill>
                  <a:srgbClr val="000000"/>
                </a:solidFill>
              </a:rPr>
              <a:pPr algn="r">
                <a:defRPr/>
              </a:pPr>
              <a:t>‹#›</a:t>
            </a:fld>
            <a:endParaRPr lang="en-US" sz="1600" dirty="0">
              <a:solidFill>
                <a:srgbClr val="000000"/>
              </a:solidFill>
            </a:endParaRPr>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rgbClr val="FFFFFF"/>
              </a:solidFill>
              <a:latin typeface="Arial"/>
              <a:cs typeface="ＭＳ Ｐゴシック" pitchFamily="-112" charset="-128"/>
            </a:endParaRPr>
          </a:p>
        </p:txBody>
      </p:sp>
      <p:pic>
        <p:nvPicPr>
          <p:cNvPr id="3" name="Picture 2" descr="Screen Shot 2014-10-22 at 11.52.27 AM.png"/>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7664099" y="-64874"/>
            <a:ext cx="1479901" cy="1446766"/>
          </a:xfrm>
          <a:prstGeom prst="ellipse">
            <a:avLst/>
          </a:prstGeom>
          <a:ln>
            <a:noFill/>
          </a:ln>
          <a:effectLst>
            <a:softEdge rad="112500"/>
          </a:effectLst>
        </p:spPr>
      </p:pic>
    </p:spTree>
    <p:extLst>
      <p:ext uri="{BB962C8B-B14F-4D97-AF65-F5344CB8AC3E}">
        <p14:creationId xmlns:p14="http://schemas.microsoft.com/office/powerpoint/2010/main" val="87091839"/>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notesSlide" Target="../notesSlides/notesSlide4.xml"/><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8.tiff"/><Relationship Id="rId10" Type="http://schemas.openxmlformats.org/officeDocument/2006/relationships/image" Target="../media/image47.emf"/><Relationship Id="rId4" Type="http://schemas.openxmlformats.org/officeDocument/2006/relationships/hyperlink" Target="http://www.emc.ncep.noaa.gov/gc_wmb/vxt/" TargetMode="External"/><Relationship Id="rId9"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notesSlide" Target="../notesSlides/notesSlide5.xm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emf"/><Relationship Id="rId11" Type="http://schemas.openxmlformats.org/officeDocument/2006/relationships/image" Target="../media/image56.png"/><Relationship Id="rId5" Type="http://schemas.openxmlformats.org/officeDocument/2006/relationships/oleObject" Target="../embeddings/Microsoft_Excel_97-2003_Worksheet1.xls"/><Relationship Id="rId1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oleObject" Target="../embeddings/oleObject3.bin"/><Relationship Id="rId9" Type="http://schemas.openxmlformats.org/officeDocument/2006/relationships/image" Target="../media/image54.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hyperlink" Target="http://www.emc.ncep.noaa.gov/gc_wmb/vx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5" descr="ftp://ftp.aoml.noaa.gov/hrd/pub/dorst/Rogers2012cover.png"/>
          <p:cNvSpPr>
            <a:spLocks noChangeAspect="1" noChangeArrowheads="1"/>
          </p:cNvSpPr>
          <p:nvPr/>
        </p:nvSpPr>
        <p:spPr bwMode="auto">
          <a:xfrm>
            <a:off x="2290763" y="471488"/>
            <a:ext cx="45624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sz="1800" smtClean="0">
              <a:solidFill>
                <a:prstClr val="white"/>
              </a:solidFill>
              <a:cs typeface="+mn-cs"/>
            </a:endParaRPr>
          </a:p>
        </p:txBody>
      </p:sp>
      <p:sp>
        <p:nvSpPr>
          <p:cNvPr id="11267" name="AutoShape 7" descr="ftp://ftp.aoml.noaa.gov/hrd/pub/dorst/Rogers2012cover.png"/>
          <p:cNvSpPr>
            <a:spLocks noChangeAspect="1" noChangeArrowheads="1"/>
          </p:cNvSpPr>
          <p:nvPr/>
        </p:nvSpPr>
        <p:spPr bwMode="auto">
          <a:xfrm>
            <a:off x="2290763" y="471488"/>
            <a:ext cx="45624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sz="1800" smtClean="0">
              <a:solidFill>
                <a:prstClr val="white"/>
              </a:solidFill>
              <a:cs typeface="+mn-cs"/>
            </a:endParaRPr>
          </a:p>
        </p:txBody>
      </p:sp>
      <p:pic>
        <p:nvPicPr>
          <p:cNvPr id="11268" name="Picture 8" descr="Rogers2012cov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354" b="8923"/>
          <a:stretch>
            <a:fillRect/>
          </a:stretch>
        </p:blipFill>
        <p:spPr bwMode="auto">
          <a:xfrm>
            <a:off x="1695450" y="111125"/>
            <a:ext cx="5753100" cy="4575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9" name="Rectangle 4"/>
          <p:cNvSpPr>
            <a:spLocks noChangeArrowheads="1"/>
          </p:cNvSpPr>
          <p:nvPr/>
        </p:nvSpPr>
        <p:spPr bwMode="auto">
          <a:xfrm>
            <a:off x="0" y="479901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3000" b="1" smtClean="0">
                <a:solidFill>
                  <a:srgbClr val="FFFF00"/>
                </a:solidFill>
                <a:latin typeface="Calibri" pitchFamily="34" charset="0"/>
                <a:cs typeface="+mn-cs"/>
              </a:rPr>
              <a:t>NOAA’s Intensity Forecasting Experiment (IFEX)</a:t>
            </a:r>
          </a:p>
        </p:txBody>
      </p:sp>
      <p:sp>
        <p:nvSpPr>
          <p:cNvPr id="11270" name="Text Box 5"/>
          <p:cNvSpPr txBox="1">
            <a:spLocks noChangeArrowheads="1"/>
          </p:cNvSpPr>
          <p:nvPr/>
        </p:nvSpPr>
        <p:spPr bwMode="auto">
          <a:xfrm>
            <a:off x="228600" y="5478463"/>
            <a:ext cx="876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2800" b="1" smtClean="0">
                <a:solidFill>
                  <a:prstClr val="white"/>
                </a:solidFill>
                <a:latin typeface="Calibri" pitchFamily="34" charset="0"/>
                <a:cs typeface="+mn-cs"/>
              </a:rPr>
              <a:t>Robert Rogers</a:t>
            </a:r>
            <a:endParaRPr lang="en-US" altLang="en-US" sz="2800" b="1" baseline="30000" smtClean="0">
              <a:solidFill>
                <a:prstClr val="white"/>
              </a:solidFill>
              <a:latin typeface="Calibri" pitchFamily="34" charset="0"/>
              <a:cs typeface="+mn-cs"/>
            </a:endParaRPr>
          </a:p>
          <a:p>
            <a:pPr algn="ctr" eaLnBrk="1" hangingPunct="1"/>
            <a:endParaRPr lang="en-US" altLang="en-US" sz="1200" b="1" baseline="30000" smtClean="0">
              <a:solidFill>
                <a:prstClr val="white"/>
              </a:solidFill>
              <a:latin typeface="Calibri" pitchFamily="34" charset="0"/>
              <a:cs typeface="+mn-cs"/>
            </a:endParaRPr>
          </a:p>
          <a:p>
            <a:pPr algn="ctr" eaLnBrk="1" hangingPunct="1"/>
            <a:r>
              <a:rPr lang="en-US" altLang="en-US" smtClean="0">
                <a:solidFill>
                  <a:prstClr val="white"/>
                </a:solidFill>
                <a:latin typeface="Calibri" pitchFamily="34" charset="0"/>
                <a:cs typeface="+mn-cs"/>
              </a:rPr>
              <a:t>NOAA/AOML Hurricane Research Division</a:t>
            </a:r>
          </a:p>
          <a:p>
            <a:pPr algn="ctr" eaLnBrk="1" hangingPunct="1"/>
            <a:r>
              <a:rPr lang="en-US" altLang="en-US" smtClean="0">
                <a:solidFill>
                  <a:prstClr val="white"/>
                </a:solidFill>
                <a:latin typeface="Calibri" pitchFamily="34" charset="0"/>
                <a:cs typeface="+mn-cs"/>
              </a:rPr>
              <a:t>Miami, FL</a:t>
            </a:r>
          </a:p>
        </p:txBody>
      </p:sp>
    </p:spTree>
    <p:extLst>
      <p:ext uri="{BB962C8B-B14F-4D97-AF65-F5344CB8AC3E}">
        <p14:creationId xmlns:p14="http://schemas.microsoft.com/office/powerpoint/2010/main" val="394947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2"/>
          <p:cNvSpPr>
            <a:spLocks noGrp="1" noChangeArrowheads="1"/>
          </p:cNvSpPr>
          <p:nvPr>
            <p:ph type="title"/>
          </p:nvPr>
        </p:nvSpPr>
        <p:spPr/>
        <p:txBody>
          <a:bodyPr/>
          <a:lstStyle/>
          <a:p>
            <a:r>
              <a:rPr lang="en-US" dirty="0">
                <a:ea typeface="Calibri" charset="0"/>
                <a:cs typeface="Arial"/>
              </a:rPr>
              <a:t/>
            </a:r>
            <a:br>
              <a:rPr lang="en-US" dirty="0">
                <a:ea typeface="Calibri" charset="0"/>
                <a:cs typeface="Arial"/>
              </a:rPr>
            </a:br>
            <a:endParaRPr lang="en-US" dirty="0">
              <a:ea typeface="Calibri" charset="0"/>
              <a:cs typeface="Arial"/>
            </a:endParaRPr>
          </a:p>
        </p:txBody>
      </p:sp>
      <p:sp>
        <p:nvSpPr>
          <p:cNvPr id="14" name="Rectangle 17"/>
          <p:cNvSpPr>
            <a:spLocks noChangeArrowheads="1"/>
          </p:cNvSpPr>
          <p:nvPr/>
        </p:nvSpPr>
        <p:spPr bwMode="auto">
          <a:xfrm>
            <a:off x="5188088" y="6597822"/>
            <a:ext cx="3178349"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FF0000"/>
                </a:solidFill>
                <a:latin typeface="Arial"/>
                <a:cs typeface="Arial"/>
                <a:hlinkClick r:id="rId4"/>
              </a:rPr>
              <a:t>http://</a:t>
            </a:r>
            <a:r>
              <a:rPr lang="en-US" sz="1200" dirty="0" err="1">
                <a:solidFill>
                  <a:srgbClr val="FF0000"/>
                </a:solidFill>
                <a:latin typeface="Arial"/>
                <a:cs typeface="Arial"/>
                <a:hlinkClick r:id="rId4"/>
              </a:rPr>
              <a:t>www.emc.ncep.noaa.gov</a:t>
            </a:r>
            <a:r>
              <a:rPr lang="en-US" sz="1200" dirty="0">
                <a:solidFill>
                  <a:srgbClr val="FF0000"/>
                </a:solidFill>
                <a:latin typeface="Arial"/>
                <a:cs typeface="Arial"/>
                <a:hlinkClick r:id="rId4"/>
              </a:rPr>
              <a:t>/</a:t>
            </a:r>
            <a:r>
              <a:rPr lang="en-US" sz="1200" dirty="0" err="1">
                <a:solidFill>
                  <a:srgbClr val="FF0000"/>
                </a:solidFill>
                <a:latin typeface="Arial"/>
                <a:cs typeface="Arial"/>
                <a:hlinkClick r:id="rId4"/>
              </a:rPr>
              <a:t>gc_wmb</a:t>
            </a:r>
            <a:r>
              <a:rPr lang="en-US" sz="1200" dirty="0">
                <a:solidFill>
                  <a:srgbClr val="FF0000"/>
                </a:solidFill>
                <a:latin typeface="Arial"/>
                <a:cs typeface="Arial"/>
                <a:hlinkClick r:id="rId4"/>
              </a:rPr>
              <a:t>/</a:t>
            </a:r>
            <a:r>
              <a:rPr lang="en-US" sz="1200" dirty="0" err="1">
                <a:solidFill>
                  <a:srgbClr val="FF0000"/>
                </a:solidFill>
                <a:latin typeface="Arial"/>
                <a:cs typeface="Arial"/>
                <a:hlinkClick r:id="rId4"/>
              </a:rPr>
              <a:t>vxt</a:t>
            </a:r>
            <a:r>
              <a:rPr lang="en-US" sz="1200" dirty="0">
                <a:solidFill>
                  <a:srgbClr val="FF0000"/>
                </a:solidFill>
                <a:latin typeface="Arial"/>
                <a:cs typeface="Arial"/>
                <a:hlinkClick r:id="rId4"/>
              </a:rPr>
              <a:t>/</a:t>
            </a:r>
            <a:endParaRPr lang="en-US" sz="1200" dirty="0">
              <a:solidFill>
                <a:srgbClr val="FF0000"/>
              </a:solidFill>
              <a:latin typeface="Arial"/>
              <a:cs typeface="Arial"/>
            </a:endParaRPr>
          </a:p>
        </p:txBody>
      </p:sp>
      <p:sp>
        <p:nvSpPr>
          <p:cNvPr id="3" name="TextBox 2"/>
          <p:cNvSpPr txBox="1"/>
          <p:nvPr/>
        </p:nvSpPr>
        <p:spPr>
          <a:xfrm>
            <a:off x="298409" y="4847068"/>
            <a:ext cx="8605301" cy="1015663"/>
          </a:xfrm>
          <a:prstGeom prst="rect">
            <a:avLst/>
          </a:prstGeom>
          <a:solidFill>
            <a:schemeClr val="accent2">
              <a:lumMod val="75000"/>
            </a:schemeClr>
          </a:solidFill>
        </p:spPr>
        <p:txBody>
          <a:bodyPr wrap="square" rtlCol="0">
            <a:spAutoFit/>
          </a:bodyPr>
          <a:lstStyle/>
          <a:p>
            <a:pPr marL="342900" indent="-342900">
              <a:spcAft>
                <a:spcPts val="600"/>
              </a:spcAft>
              <a:buFont typeface="Arial"/>
              <a:buChar char="•"/>
            </a:pPr>
            <a:r>
              <a:rPr lang="en-US" sz="2000" dirty="0" smtClean="0">
                <a:solidFill>
                  <a:schemeClr val="bg1"/>
                </a:solidFill>
                <a:latin typeface="+mj-lt"/>
              </a:rPr>
              <a:t>HWRF Probability of Detection for RI is </a:t>
            </a:r>
            <a:r>
              <a:rPr lang="en-US" sz="2000" dirty="0">
                <a:solidFill>
                  <a:schemeClr val="bg1"/>
                </a:solidFill>
                <a:latin typeface="+mj-lt"/>
              </a:rPr>
              <a:t>~ </a:t>
            </a:r>
            <a:r>
              <a:rPr lang="en-US" sz="2000" dirty="0" smtClean="0">
                <a:solidFill>
                  <a:schemeClr val="bg1"/>
                </a:solidFill>
                <a:latin typeface="+mj-lt"/>
              </a:rPr>
              <a:t>22% , much higher compared </a:t>
            </a:r>
            <a:r>
              <a:rPr lang="en-US" sz="2000" dirty="0">
                <a:solidFill>
                  <a:schemeClr val="bg1"/>
                </a:solidFill>
                <a:latin typeface="+mj-lt"/>
              </a:rPr>
              <a:t>to </a:t>
            </a:r>
            <a:r>
              <a:rPr lang="en-US" sz="2000" dirty="0" smtClean="0">
                <a:solidFill>
                  <a:schemeClr val="bg1"/>
                </a:solidFill>
                <a:latin typeface="+mj-lt"/>
              </a:rPr>
              <a:t>operations and other models (previous analysis </a:t>
            </a:r>
            <a:r>
              <a:rPr lang="en-US" sz="2000" dirty="0">
                <a:solidFill>
                  <a:schemeClr val="bg1"/>
                </a:solidFill>
                <a:latin typeface="+mj-lt"/>
              </a:rPr>
              <a:t>of RI for WPAC </a:t>
            </a:r>
            <a:r>
              <a:rPr lang="en-US" sz="2000" dirty="0" smtClean="0">
                <a:solidFill>
                  <a:schemeClr val="bg1"/>
                </a:solidFill>
                <a:latin typeface="+mj-lt"/>
              </a:rPr>
              <a:t>in 2012 showed </a:t>
            </a:r>
            <a:r>
              <a:rPr lang="en-US" sz="2000" dirty="0">
                <a:solidFill>
                  <a:schemeClr val="bg1"/>
                </a:solidFill>
                <a:latin typeface="+mj-lt"/>
              </a:rPr>
              <a:t>&lt;10% skill</a:t>
            </a:r>
            <a:r>
              <a:rPr lang="en-US" sz="2000" dirty="0" smtClean="0">
                <a:solidFill>
                  <a:schemeClr val="bg1"/>
                </a:solidFill>
                <a:latin typeface="+mj-lt"/>
              </a:rPr>
              <a:t>).</a:t>
            </a:r>
            <a:endParaRPr lang="en-US" sz="2000" dirty="0">
              <a:solidFill>
                <a:schemeClr val="bg1"/>
              </a:solidFill>
              <a:latin typeface="+mj-lt"/>
            </a:endParaRPr>
          </a:p>
        </p:txBody>
      </p:sp>
      <p:grpSp>
        <p:nvGrpSpPr>
          <p:cNvPr id="17" name="Group 16"/>
          <p:cNvGrpSpPr/>
          <p:nvPr/>
        </p:nvGrpSpPr>
        <p:grpSpPr>
          <a:xfrm>
            <a:off x="653415" y="1629169"/>
            <a:ext cx="3279758" cy="3028137"/>
            <a:chOff x="653415" y="1297693"/>
            <a:chExt cx="3279758" cy="3028137"/>
          </a:xfrm>
        </p:grpSpPr>
        <p:grpSp>
          <p:nvGrpSpPr>
            <p:cNvPr id="13" name="Group 12"/>
            <p:cNvGrpSpPr/>
            <p:nvPr/>
          </p:nvGrpSpPr>
          <p:grpSpPr>
            <a:xfrm>
              <a:off x="653415" y="1297693"/>
              <a:ext cx="3279758" cy="3028137"/>
              <a:chOff x="653415" y="1297693"/>
              <a:chExt cx="3279758" cy="3028137"/>
            </a:xfrm>
          </p:grpSpPr>
          <p:pic>
            <p:nvPicPr>
              <p:cNvPr id="4" name="Picture 3" descr="HWRF_RI_Stat.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415" y="1297693"/>
                <a:ext cx="3279758" cy="3028137"/>
              </a:xfrm>
              <a:prstGeom prst="rect">
                <a:avLst/>
              </a:prstGeom>
            </p:spPr>
          </p:pic>
          <p:sp>
            <p:nvSpPr>
              <p:cNvPr id="10" name="Rectangle 9"/>
              <p:cNvSpPr/>
              <p:nvPr/>
            </p:nvSpPr>
            <p:spPr>
              <a:xfrm>
                <a:off x="2949123" y="1339062"/>
                <a:ext cx="943807" cy="860503"/>
              </a:xfrm>
              <a:prstGeom prst="rect">
                <a:avLst/>
              </a:prstGeom>
              <a:noFill/>
              <a:ln w="19050" cmpd="sng">
                <a:solidFill>
                  <a:srgbClr val="A50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968599525"/>
                  </p:ext>
                </p:extLst>
              </p:nvPr>
            </p:nvGraphicFramePr>
            <p:xfrm>
              <a:off x="2564178" y="3473450"/>
              <a:ext cx="1308100" cy="800100"/>
            </p:xfrm>
            <a:graphic>
              <a:graphicData uri="http://schemas.openxmlformats.org/presentationml/2006/ole">
                <mc:AlternateContent xmlns:mc="http://schemas.openxmlformats.org/markup-compatibility/2006">
                  <mc:Choice xmlns:v="urn:schemas-microsoft-com:vml" Requires="v">
                    <p:oleObj spid="_x0000_s1139" name="Equation" r:id="rId6" imgW="1308100" imgH="800100" progId="Equation.3">
                      <p:embed/>
                    </p:oleObj>
                  </mc:Choice>
                  <mc:Fallback>
                    <p:oleObj name="Equation" r:id="rId6" imgW="1308100" imgH="800100" progId="Equation.3">
                      <p:embed/>
                      <p:pic>
                        <p:nvPicPr>
                          <p:cNvPr id="0" name=""/>
                          <p:cNvPicPr/>
                          <p:nvPr/>
                        </p:nvPicPr>
                        <p:blipFill>
                          <a:blip r:embed="rId7"/>
                          <a:stretch>
                            <a:fillRect/>
                          </a:stretch>
                        </p:blipFill>
                        <p:spPr>
                          <a:xfrm>
                            <a:off x="2564178" y="3473450"/>
                            <a:ext cx="1308100" cy="800100"/>
                          </a:xfrm>
                          <a:prstGeom prst="rect">
                            <a:avLst/>
                          </a:prstGeom>
                          <a:solidFill>
                            <a:srgbClr val="FFFFFF"/>
                          </a:solidFill>
                          <a:ln w="19050" cmpd="sng">
                            <a:solidFill>
                              <a:srgbClr val="A50021"/>
                            </a:solidFill>
                          </a:ln>
                        </p:spPr>
                      </p:pic>
                    </p:oleObj>
                  </mc:Fallback>
                </mc:AlternateContent>
              </a:graphicData>
            </a:graphic>
          </p:graphicFrame>
        </p:grpSp>
        <p:sp>
          <p:nvSpPr>
            <p:cNvPr id="16" name="TextBox 15"/>
            <p:cNvSpPr txBox="1"/>
            <p:nvPr/>
          </p:nvSpPr>
          <p:spPr>
            <a:xfrm>
              <a:off x="758399" y="1356544"/>
              <a:ext cx="1288559" cy="646331"/>
            </a:xfrm>
            <a:prstGeom prst="rect">
              <a:avLst/>
            </a:prstGeom>
            <a:noFill/>
          </p:spPr>
          <p:txBody>
            <a:bodyPr wrap="none" rtlCol="0">
              <a:spAutoFit/>
            </a:bodyPr>
            <a:lstStyle/>
            <a:p>
              <a:pPr algn="ctr"/>
              <a:r>
                <a:rPr lang="en-US" sz="1800" dirty="0" smtClean="0">
                  <a:solidFill>
                    <a:srgbClr val="A50021"/>
                  </a:solidFill>
                </a:rPr>
                <a:t>HWRF</a:t>
              </a:r>
            </a:p>
            <a:p>
              <a:pPr algn="ctr"/>
              <a:r>
                <a:rPr lang="en-US" sz="1800" dirty="0" smtClean="0">
                  <a:solidFill>
                    <a:srgbClr val="A50021"/>
                  </a:solidFill>
                </a:rPr>
                <a:t>2012-2013</a:t>
              </a:r>
              <a:endParaRPr lang="en-US" sz="1800" dirty="0">
                <a:solidFill>
                  <a:srgbClr val="A50021"/>
                </a:solidFill>
              </a:endParaRPr>
            </a:p>
          </p:txBody>
        </p:sp>
      </p:grpSp>
      <p:grpSp>
        <p:nvGrpSpPr>
          <p:cNvPr id="19" name="Group 18"/>
          <p:cNvGrpSpPr/>
          <p:nvPr/>
        </p:nvGrpSpPr>
        <p:grpSpPr>
          <a:xfrm>
            <a:off x="5240260" y="1629169"/>
            <a:ext cx="3318803" cy="3028137"/>
            <a:chOff x="5240260" y="1297693"/>
            <a:chExt cx="3318803" cy="3028137"/>
          </a:xfrm>
        </p:grpSpPr>
        <p:grpSp>
          <p:nvGrpSpPr>
            <p:cNvPr id="15" name="Group 14"/>
            <p:cNvGrpSpPr/>
            <p:nvPr/>
          </p:nvGrpSpPr>
          <p:grpSpPr>
            <a:xfrm>
              <a:off x="5240260" y="1297693"/>
              <a:ext cx="3318803" cy="3028137"/>
              <a:chOff x="5240260" y="1297693"/>
              <a:chExt cx="3318803" cy="3028137"/>
            </a:xfrm>
          </p:grpSpPr>
          <p:pic>
            <p:nvPicPr>
              <p:cNvPr id="5" name="Picture 4" descr="JTWC_RI_stat.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0260" y="1297693"/>
                <a:ext cx="3318803" cy="3028137"/>
              </a:xfrm>
              <a:prstGeom prst="rect">
                <a:avLst/>
              </a:prstGeom>
            </p:spPr>
          </p:pic>
          <p:sp>
            <p:nvSpPr>
              <p:cNvPr id="6" name="Rectangle 5"/>
              <p:cNvSpPr/>
              <p:nvPr/>
            </p:nvSpPr>
            <p:spPr>
              <a:xfrm>
                <a:off x="7543518" y="1353210"/>
                <a:ext cx="943807" cy="860503"/>
              </a:xfrm>
              <a:prstGeom prst="rect">
                <a:avLst/>
              </a:prstGeom>
              <a:noFill/>
              <a:ln w="19050" cmpd="sng">
                <a:solidFill>
                  <a:srgbClr val="A50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641532757"/>
                  </p:ext>
                </p:extLst>
              </p:nvPr>
            </p:nvGraphicFramePr>
            <p:xfrm>
              <a:off x="7358428" y="3465513"/>
              <a:ext cx="1117600" cy="800100"/>
            </p:xfrm>
            <a:graphic>
              <a:graphicData uri="http://schemas.openxmlformats.org/presentationml/2006/ole">
                <mc:AlternateContent xmlns:mc="http://schemas.openxmlformats.org/markup-compatibility/2006">
                  <mc:Choice xmlns:v="urn:schemas-microsoft-com:vml" Requires="v">
                    <p:oleObj spid="_x0000_s1140" name="Equation" r:id="rId9" imgW="1117600" imgH="800100" progId="Equation.3">
                      <p:embed/>
                    </p:oleObj>
                  </mc:Choice>
                  <mc:Fallback>
                    <p:oleObj name="Equation" r:id="rId9" imgW="1117600" imgH="800100" progId="Equation.3">
                      <p:embed/>
                      <p:pic>
                        <p:nvPicPr>
                          <p:cNvPr id="0" name=""/>
                          <p:cNvPicPr/>
                          <p:nvPr/>
                        </p:nvPicPr>
                        <p:blipFill>
                          <a:blip r:embed="rId10"/>
                          <a:stretch>
                            <a:fillRect/>
                          </a:stretch>
                        </p:blipFill>
                        <p:spPr>
                          <a:xfrm>
                            <a:off x="7358428" y="3465513"/>
                            <a:ext cx="1117600" cy="800100"/>
                          </a:xfrm>
                          <a:prstGeom prst="rect">
                            <a:avLst/>
                          </a:prstGeom>
                          <a:solidFill>
                            <a:srgbClr val="FFFFFF"/>
                          </a:solidFill>
                          <a:ln w="19050" cmpd="sng">
                            <a:solidFill>
                              <a:srgbClr val="A50021"/>
                            </a:solidFill>
                          </a:ln>
                        </p:spPr>
                      </p:pic>
                    </p:oleObj>
                  </mc:Fallback>
                </mc:AlternateContent>
              </a:graphicData>
            </a:graphic>
          </p:graphicFrame>
        </p:grpSp>
        <p:sp>
          <p:nvSpPr>
            <p:cNvPr id="18" name="TextBox 17"/>
            <p:cNvSpPr txBox="1"/>
            <p:nvPr/>
          </p:nvSpPr>
          <p:spPr>
            <a:xfrm>
              <a:off x="5338366" y="1356544"/>
              <a:ext cx="1288559" cy="646331"/>
            </a:xfrm>
            <a:prstGeom prst="rect">
              <a:avLst/>
            </a:prstGeom>
            <a:noFill/>
          </p:spPr>
          <p:txBody>
            <a:bodyPr wrap="none" rtlCol="0">
              <a:spAutoFit/>
            </a:bodyPr>
            <a:lstStyle/>
            <a:p>
              <a:pPr algn="ctr"/>
              <a:r>
                <a:rPr lang="en-US" sz="1800" dirty="0" smtClean="0">
                  <a:solidFill>
                    <a:srgbClr val="A50021"/>
                  </a:solidFill>
                </a:rPr>
                <a:t>JTWC</a:t>
              </a:r>
            </a:p>
            <a:p>
              <a:pPr algn="ctr"/>
              <a:r>
                <a:rPr lang="en-US" sz="1800" dirty="0" smtClean="0">
                  <a:solidFill>
                    <a:srgbClr val="A50021"/>
                  </a:solidFill>
                </a:rPr>
                <a:t>2012-2013</a:t>
              </a:r>
              <a:endParaRPr lang="en-US" sz="1800" dirty="0">
                <a:solidFill>
                  <a:srgbClr val="A50021"/>
                </a:solidFill>
              </a:endParaRPr>
            </a:p>
          </p:txBody>
        </p:sp>
      </p:grpSp>
      <p:sp>
        <p:nvSpPr>
          <p:cNvPr id="2" name="TextBox 1"/>
          <p:cNvSpPr txBox="1"/>
          <p:nvPr/>
        </p:nvSpPr>
        <p:spPr>
          <a:xfrm>
            <a:off x="3057794" y="1619333"/>
            <a:ext cx="904415" cy="338554"/>
          </a:xfrm>
          <a:prstGeom prst="rect">
            <a:avLst/>
          </a:prstGeom>
          <a:noFill/>
        </p:spPr>
        <p:txBody>
          <a:bodyPr wrap="none" rtlCol="0">
            <a:spAutoFit/>
          </a:bodyPr>
          <a:lstStyle/>
          <a:p>
            <a:r>
              <a:rPr lang="en-US" sz="1600" dirty="0" smtClean="0">
                <a:solidFill>
                  <a:srgbClr val="A50021"/>
                </a:solidFill>
              </a:rPr>
              <a:t>RI “hits”</a:t>
            </a:r>
            <a:endParaRPr lang="en-US" sz="1600" dirty="0">
              <a:solidFill>
                <a:srgbClr val="A50021"/>
              </a:solidFill>
            </a:endParaRPr>
          </a:p>
        </p:txBody>
      </p:sp>
      <p:sp>
        <p:nvSpPr>
          <p:cNvPr id="20" name="TextBox 19"/>
          <p:cNvSpPr txBox="1"/>
          <p:nvPr/>
        </p:nvSpPr>
        <p:spPr>
          <a:xfrm>
            <a:off x="7648745" y="1626166"/>
            <a:ext cx="904415" cy="338554"/>
          </a:xfrm>
          <a:prstGeom prst="rect">
            <a:avLst/>
          </a:prstGeom>
          <a:noFill/>
        </p:spPr>
        <p:txBody>
          <a:bodyPr wrap="none" rtlCol="0">
            <a:spAutoFit/>
          </a:bodyPr>
          <a:lstStyle/>
          <a:p>
            <a:r>
              <a:rPr lang="en-US" sz="1600" dirty="0" smtClean="0">
                <a:solidFill>
                  <a:srgbClr val="A50021"/>
                </a:solidFill>
              </a:rPr>
              <a:t>RI “hits”</a:t>
            </a:r>
            <a:endParaRPr lang="en-US" sz="1600" dirty="0">
              <a:solidFill>
                <a:srgbClr val="A50021"/>
              </a:solidFill>
            </a:endParaRPr>
          </a:p>
        </p:txBody>
      </p:sp>
      <p:sp>
        <p:nvSpPr>
          <p:cNvPr id="24" name="TextBox 23"/>
          <p:cNvSpPr txBox="1"/>
          <p:nvPr/>
        </p:nvSpPr>
        <p:spPr>
          <a:xfrm>
            <a:off x="1429073" y="1412993"/>
            <a:ext cx="1968809" cy="261610"/>
          </a:xfrm>
          <a:prstGeom prst="rect">
            <a:avLst/>
          </a:prstGeom>
          <a:noFill/>
        </p:spPr>
        <p:txBody>
          <a:bodyPr wrap="none" rtlCol="0">
            <a:spAutoFit/>
          </a:bodyPr>
          <a:lstStyle/>
          <a:p>
            <a:r>
              <a:rPr lang="en-US" sz="1100" b="1" dirty="0" smtClean="0">
                <a:latin typeface="+mj-lt"/>
              </a:rPr>
              <a:t>Forecast 24-h intensity change</a:t>
            </a:r>
            <a:endParaRPr lang="en-US" sz="1100" b="1" dirty="0">
              <a:latin typeface="+mj-lt"/>
            </a:endParaRPr>
          </a:p>
        </p:txBody>
      </p:sp>
      <p:sp>
        <p:nvSpPr>
          <p:cNvPr id="27" name="TextBox 26"/>
          <p:cNvSpPr txBox="1"/>
          <p:nvPr/>
        </p:nvSpPr>
        <p:spPr>
          <a:xfrm>
            <a:off x="5994069" y="1385854"/>
            <a:ext cx="1968809" cy="261610"/>
          </a:xfrm>
          <a:prstGeom prst="rect">
            <a:avLst/>
          </a:prstGeom>
          <a:noFill/>
        </p:spPr>
        <p:txBody>
          <a:bodyPr wrap="none" rtlCol="0">
            <a:spAutoFit/>
          </a:bodyPr>
          <a:lstStyle/>
          <a:p>
            <a:r>
              <a:rPr lang="en-US" sz="1100" b="1" dirty="0" smtClean="0">
                <a:latin typeface="+mj-lt"/>
              </a:rPr>
              <a:t>Forecast 24-h intensity change</a:t>
            </a:r>
            <a:endParaRPr lang="en-US" sz="1100" b="1" dirty="0">
              <a:latin typeface="+mj-lt"/>
            </a:endParaRPr>
          </a:p>
        </p:txBody>
      </p:sp>
      <p:sp>
        <p:nvSpPr>
          <p:cNvPr id="28" name="TextBox 27"/>
          <p:cNvSpPr txBox="1"/>
          <p:nvPr/>
        </p:nvSpPr>
        <p:spPr>
          <a:xfrm>
            <a:off x="8478805" y="2185948"/>
            <a:ext cx="353943" cy="1943802"/>
          </a:xfrm>
          <a:prstGeom prst="rect">
            <a:avLst/>
          </a:prstGeom>
          <a:noFill/>
        </p:spPr>
        <p:txBody>
          <a:bodyPr vert="vert" wrap="none" rtlCol="0">
            <a:spAutoFit/>
          </a:bodyPr>
          <a:lstStyle/>
          <a:p>
            <a:r>
              <a:rPr lang="en-US" sz="1100" b="1" dirty="0" smtClean="0">
                <a:latin typeface="+mj-lt"/>
              </a:rPr>
              <a:t>Observed 24-h intensity change</a:t>
            </a:r>
            <a:endParaRPr lang="en-US" sz="1100" b="1" dirty="0">
              <a:latin typeface="+mj-lt"/>
            </a:endParaRPr>
          </a:p>
        </p:txBody>
      </p:sp>
      <p:sp>
        <p:nvSpPr>
          <p:cNvPr id="29" name="TextBox 28"/>
          <p:cNvSpPr txBox="1"/>
          <p:nvPr/>
        </p:nvSpPr>
        <p:spPr>
          <a:xfrm>
            <a:off x="3892930" y="2185948"/>
            <a:ext cx="353943" cy="1943802"/>
          </a:xfrm>
          <a:prstGeom prst="rect">
            <a:avLst/>
          </a:prstGeom>
          <a:noFill/>
        </p:spPr>
        <p:txBody>
          <a:bodyPr vert="vert" wrap="none" rtlCol="0">
            <a:spAutoFit/>
          </a:bodyPr>
          <a:lstStyle/>
          <a:p>
            <a:r>
              <a:rPr lang="en-US" sz="1100" b="1" dirty="0" smtClean="0">
                <a:latin typeface="+mj-lt"/>
              </a:rPr>
              <a:t>Observed 24-h intensity change</a:t>
            </a:r>
            <a:endParaRPr lang="en-US" sz="1100" b="1" dirty="0">
              <a:latin typeface="+mj-lt"/>
            </a:endParaRPr>
          </a:p>
        </p:txBody>
      </p:sp>
      <p:sp>
        <p:nvSpPr>
          <p:cNvPr id="30" name="TextBox 29"/>
          <p:cNvSpPr txBox="1"/>
          <p:nvPr/>
        </p:nvSpPr>
        <p:spPr>
          <a:xfrm>
            <a:off x="0" y="330271"/>
            <a:ext cx="7993578" cy="677108"/>
          </a:xfrm>
          <a:prstGeom prst="rect">
            <a:avLst/>
          </a:prstGeom>
          <a:noFill/>
        </p:spPr>
        <p:txBody>
          <a:bodyPr wrap="square" rtlCol="0">
            <a:spAutoFit/>
          </a:bodyPr>
          <a:lstStyle/>
          <a:p>
            <a:r>
              <a:rPr lang="en-US" sz="3800" dirty="0" smtClean="0">
                <a:solidFill>
                  <a:srgbClr val="FFFF00"/>
                </a:solidFill>
                <a:latin typeface="+mj-lt"/>
                <a:cs typeface="Arial"/>
              </a:rPr>
              <a:t>HWRF intensity forecast improvements</a:t>
            </a:r>
            <a:endParaRPr lang="en-US" sz="3800" dirty="0">
              <a:solidFill>
                <a:srgbClr val="FFFFFF"/>
              </a:solidFill>
              <a:latin typeface="+mj-lt"/>
              <a:cs typeface="Arial"/>
            </a:endParaRPr>
          </a:p>
        </p:txBody>
      </p:sp>
    </p:spTree>
    <p:extLst>
      <p:ext uri="{BB962C8B-B14F-4D97-AF65-F5344CB8AC3E}">
        <p14:creationId xmlns:p14="http://schemas.microsoft.com/office/powerpoint/2010/main" val="118229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5" y="0"/>
            <a:ext cx="7696200" cy="1371600"/>
          </a:xfrm>
        </p:spPr>
        <p:txBody>
          <a:bodyPr/>
          <a:lstStyle/>
          <a:p>
            <a:r>
              <a:rPr lang="en-US" sz="4800" dirty="0" smtClean="0">
                <a:solidFill>
                  <a:srgbClr val="FFFF00"/>
                </a:solidFill>
                <a:latin typeface="+mj-lt"/>
              </a:rPr>
              <a:t>IFEX plans for 2015</a:t>
            </a:r>
            <a:endParaRPr lang="en-US" sz="4800" dirty="0">
              <a:solidFill>
                <a:srgbClr val="FFFF00"/>
              </a:solidFill>
              <a:latin typeface="+mj-lt"/>
            </a:endParaRPr>
          </a:p>
        </p:txBody>
      </p:sp>
      <p:sp>
        <p:nvSpPr>
          <p:cNvPr id="3" name="Content Placeholder 2"/>
          <p:cNvSpPr>
            <a:spLocks noGrp="1"/>
          </p:cNvSpPr>
          <p:nvPr>
            <p:ph idx="1"/>
          </p:nvPr>
        </p:nvSpPr>
        <p:spPr>
          <a:xfrm>
            <a:off x="33048" y="1339791"/>
            <a:ext cx="9155017" cy="4876800"/>
          </a:xfrm>
        </p:spPr>
        <p:txBody>
          <a:bodyPr/>
          <a:lstStyle/>
          <a:p>
            <a:pPr marL="457200" indent="-457200">
              <a:spcBef>
                <a:spcPts val="1200"/>
              </a:spcBef>
              <a:buFont typeface="Arial" panose="020B0604020202020204" pitchFamily="34" charset="0"/>
              <a:buChar char="•"/>
            </a:pPr>
            <a:r>
              <a:rPr lang="en-US" dirty="0" smtClean="0">
                <a:latin typeface="+mj-lt"/>
              </a:rPr>
              <a:t>Continue </a:t>
            </a:r>
            <a:r>
              <a:rPr lang="en-US" dirty="0">
                <a:latin typeface="+mj-lt"/>
              </a:rPr>
              <a:t>addressing IFEX/HFIP goals </a:t>
            </a:r>
            <a:endParaRPr lang="en-US" dirty="0" smtClean="0">
              <a:latin typeface="+mj-lt"/>
            </a:endParaRPr>
          </a:p>
          <a:p>
            <a:pPr marL="1028700" lvl="2" indent="-457200">
              <a:spcBef>
                <a:spcPts val="0"/>
              </a:spcBef>
              <a:buClr>
                <a:schemeClr val="tx1"/>
              </a:buClr>
              <a:buFont typeface="Arial" panose="020B0604020202020204" pitchFamily="34" charset="0"/>
              <a:buChar char="•"/>
            </a:pPr>
            <a:r>
              <a:rPr lang="en-US" sz="2400" dirty="0" smtClean="0">
                <a:latin typeface="+mj-lt"/>
              </a:rPr>
              <a:t>IFEX Goal 1:</a:t>
            </a:r>
          </a:p>
          <a:p>
            <a:pPr marL="1485900" lvl="3" indent="-457200">
              <a:spcBef>
                <a:spcPts val="0"/>
              </a:spcBef>
              <a:buClr>
                <a:schemeClr val="tx1"/>
              </a:buClr>
              <a:buFont typeface="Arial" panose="020B0604020202020204" pitchFamily="34" charset="0"/>
              <a:buChar char="•"/>
            </a:pPr>
            <a:r>
              <a:rPr lang="en-US" sz="2000" dirty="0" smtClean="0">
                <a:latin typeface="+mj-lt"/>
              </a:rPr>
              <a:t>TDR missions</a:t>
            </a:r>
          </a:p>
          <a:p>
            <a:pPr marL="1028700" lvl="2" indent="-457200">
              <a:spcBef>
                <a:spcPts val="0"/>
              </a:spcBef>
              <a:buClr>
                <a:schemeClr val="tx1"/>
              </a:buClr>
              <a:buFont typeface="Arial" panose="020B0604020202020204" pitchFamily="34" charset="0"/>
              <a:buChar char="•"/>
            </a:pPr>
            <a:r>
              <a:rPr lang="en-US" sz="2400" dirty="0" smtClean="0">
                <a:latin typeface="+mj-lt"/>
              </a:rPr>
              <a:t>IFEX Goal 2:</a:t>
            </a:r>
          </a:p>
          <a:p>
            <a:pPr marL="1485900" lvl="3" indent="-457200">
              <a:spcBef>
                <a:spcPts val="0"/>
              </a:spcBef>
              <a:buClr>
                <a:schemeClr val="tx1"/>
              </a:buClr>
              <a:buFont typeface="Arial" panose="020B0604020202020204" pitchFamily="34" charset="0"/>
              <a:buChar char="•"/>
            </a:pPr>
            <a:r>
              <a:rPr lang="en-US" sz="2000" dirty="0" smtClean="0">
                <a:latin typeface="+mj-lt"/>
              </a:rPr>
              <a:t>Coyote deployment</a:t>
            </a:r>
          </a:p>
          <a:p>
            <a:pPr marL="1485900" lvl="3" indent="-457200">
              <a:spcBef>
                <a:spcPts val="0"/>
              </a:spcBef>
              <a:buClr>
                <a:schemeClr val="tx1"/>
              </a:buClr>
              <a:buFont typeface="Arial" panose="020B0604020202020204" pitchFamily="34" charset="0"/>
              <a:buChar char="•"/>
            </a:pPr>
            <a:r>
              <a:rPr lang="en-US" sz="2000" dirty="0" smtClean="0">
                <a:latin typeface="+mj-lt"/>
              </a:rPr>
              <a:t>Doppler Wind Lidar testing</a:t>
            </a:r>
          </a:p>
          <a:p>
            <a:pPr marL="1485900" lvl="3" indent="-457200">
              <a:spcBef>
                <a:spcPts val="0"/>
              </a:spcBef>
              <a:buClr>
                <a:schemeClr val="tx1"/>
              </a:buClr>
              <a:buFont typeface="Arial" panose="020B0604020202020204" pitchFamily="34" charset="0"/>
              <a:buChar char="•"/>
            </a:pPr>
            <a:r>
              <a:rPr lang="en-US" sz="2000" dirty="0" smtClean="0">
                <a:latin typeface="+mj-lt"/>
              </a:rPr>
              <a:t>Interactions with </a:t>
            </a:r>
            <a:r>
              <a:rPr lang="en-US" sz="2000" dirty="0">
                <a:latin typeface="+mj-lt"/>
              </a:rPr>
              <a:t>NOAA unmanned field campaign, Sensing Hazards with Operational Unmanned Technology (SHOUT) </a:t>
            </a:r>
            <a:endParaRPr lang="en-US" sz="2000" dirty="0" smtClean="0">
              <a:latin typeface="+mj-lt"/>
            </a:endParaRPr>
          </a:p>
          <a:p>
            <a:pPr marL="1028700" lvl="2" indent="-457200">
              <a:spcBef>
                <a:spcPts val="0"/>
              </a:spcBef>
              <a:buClr>
                <a:schemeClr val="tx1"/>
              </a:buClr>
              <a:buFont typeface="Arial" panose="020B0604020202020204" pitchFamily="34" charset="0"/>
              <a:buChar char="•"/>
            </a:pPr>
            <a:r>
              <a:rPr lang="en-US" sz="2400" dirty="0" smtClean="0">
                <a:latin typeface="+mj-lt"/>
              </a:rPr>
              <a:t>IFEX Goal 3: </a:t>
            </a:r>
          </a:p>
          <a:p>
            <a:pPr marL="1485900" lvl="3" indent="-457200">
              <a:spcBef>
                <a:spcPts val="0"/>
              </a:spcBef>
              <a:buClr>
                <a:schemeClr val="tx1"/>
              </a:buClr>
              <a:buFont typeface="Arial" panose="020B0604020202020204" pitchFamily="34" charset="0"/>
              <a:buChar char="•"/>
            </a:pPr>
            <a:r>
              <a:rPr lang="en-US" sz="2000" dirty="0" smtClean="0">
                <a:latin typeface="+mj-lt"/>
              </a:rPr>
              <a:t>RI processes, especially early in lifecycle</a:t>
            </a:r>
          </a:p>
          <a:p>
            <a:pPr marL="1485900" lvl="3" indent="-457200">
              <a:spcBef>
                <a:spcPts val="0"/>
              </a:spcBef>
              <a:buClr>
                <a:schemeClr val="tx1"/>
              </a:buClr>
              <a:buFont typeface="Arial" panose="020B0604020202020204" pitchFamily="34" charset="0"/>
              <a:buChar char="•"/>
            </a:pPr>
            <a:r>
              <a:rPr lang="en-US" sz="2000" dirty="0" smtClean="0">
                <a:latin typeface="+mj-lt"/>
              </a:rPr>
              <a:t>TC intensification in shear</a:t>
            </a:r>
            <a:endParaRPr lang="en-US" sz="2000" dirty="0">
              <a:latin typeface="+mj-lt"/>
            </a:endParaRPr>
          </a:p>
          <a:p>
            <a:pPr marL="457200" indent="-457200">
              <a:spcBef>
                <a:spcPts val="0"/>
              </a:spcBef>
              <a:buFont typeface="Arial" panose="020B0604020202020204" pitchFamily="34" charset="0"/>
              <a:buChar char="•"/>
            </a:pPr>
            <a:r>
              <a:rPr lang="en-US" dirty="0">
                <a:latin typeface="+mj-lt"/>
              </a:rPr>
              <a:t>Sustain our partnerships with EMC and NHC </a:t>
            </a:r>
          </a:p>
          <a:p>
            <a:pPr marL="457200" indent="-457200">
              <a:spcBef>
                <a:spcPts val="0"/>
              </a:spcBef>
              <a:buFont typeface="Arial" panose="020B0604020202020204" pitchFamily="34" charset="0"/>
              <a:buChar char="•"/>
            </a:pPr>
            <a:r>
              <a:rPr lang="en-US" dirty="0">
                <a:latin typeface="+mj-lt"/>
              </a:rPr>
              <a:t>G-IV and </a:t>
            </a:r>
            <a:r>
              <a:rPr lang="en-US" dirty="0" smtClean="0">
                <a:latin typeface="+mj-lt"/>
              </a:rPr>
              <a:t>one </a:t>
            </a:r>
            <a:r>
              <a:rPr lang="en-US" dirty="0">
                <a:latin typeface="+mj-lt"/>
              </a:rPr>
              <a:t>P-3 available </a:t>
            </a:r>
          </a:p>
          <a:p>
            <a:pPr marL="457200" indent="-457200">
              <a:spcBef>
                <a:spcPts val="0"/>
              </a:spcBef>
              <a:buFont typeface="Arial" panose="020B0604020202020204" pitchFamily="34" charset="0"/>
              <a:buChar char="•"/>
            </a:pPr>
            <a:r>
              <a:rPr lang="en-US" dirty="0">
                <a:latin typeface="+mj-lt"/>
              </a:rPr>
              <a:t>Encourage greater awareness in broader TC community </a:t>
            </a:r>
          </a:p>
          <a:p>
            <a:endParaRPr lang="en-US" dirty="0">
              <a:latin typeface="+mj-lt"/>
            </a:endParaRPr>
          </a:p>
        </p:txBody>
      </p:sp>
    </p:spTree>
    <p:extLst>
      <p:ext uri="{BB962C8B-B14F-4D97-AF65-F5344CB8AC3E}">
        <p14:creationId xmlns:p14="http://schemas.microsoft.com/office/powerpoint/2010/main" val="23364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mj-lt"/>
              </a:rPr>
              <a:t>NOAA SHOUT 2015</a:t>
            </a:r>
            <a:endParaRPr lang="en-US" dirty="0">
              <a:solidFill>
                <a:srgbClr val="FFFF00"/>
              </a:solidFill>
              <a:latin typeface="+mj-lt"/>
            </a:endParaRPr>
          </a:p>
        </p:txBody>
      </p:sp>
      <p:sp>
        <p:nvSpPr>
          <p:cNvPr id="3" name="Content Placeholder 2"/>
          <p:cNvSpPr>
            <a:spLocks noGrp="1"/>
          </p:cNvSpPr>
          <p:nvPr>
            <p:ph idx="1"/>
          </p:nvPr>
        </p:nvSpPr>
        <p:spPr>
          <a:xfrm>
            <a:off x="304800" y="1393231"/>
            <a:ext cx="8839200" cy="4876800"/>
          </a:xfrm>
        </p:spPr>
        <p:txBody>
          <a:bodyPr/>
          <a:lstStyle/>
          <a:p>
            <a:pPr marL="0" indent="0">
              <a:spcBef>
                <a:spcPts val="0"/>
              </a:spcBef>
            </a:pPr>
            <a:r>
              <a:rPr lang="en-US" b="1" dirty="0" smtClean="0">
                <a:latin typeface="+mj-lt"/>
              </a:rPr>
              <a:t>GOAL</a:t>
            </a:r>
            <a:r>
              <a:rPr lang="en-US" sz="2400" dirty="0" smtClean="0">
                <a:latin typeface="+mj-lt"/>
              </a:rPr>
              <a:t>: Test prototype UAS concept of operations that could mitigate the risk of diminished high impact weather warnings in case of polar-orbiting satellite observing gaps</a:t>
            </a:r>
          </a:p>
          <a:p>
            <a:pPr marL="0" indent="0">
              <a:spcBef>
                <a:spcPts val="1200"/>
              </a:spcBef>
            </a:pPr>
            <a:r>
              <a:rPr lang="en-US" b="1" dirty="0" smtClean="0">
                <a:latin typeface="+mj-lt"/>
              </a:rPr>
              <a:t>Global Hawk</a:t>
            </a:r>
          </a:p>
          <a:p>
            <a:pPr marL="457200" indent="-457200">
              <a:spcBef>
                <a:spcPts val="600"/>
              </a:spcBef>
              <a:buFont typeface="Arial" panose="020B0604020202020204" pitchFamily="34" charset="0"/>
              <a:buChar char="•"/>
            </a:pPr>
            <a:r>
              <a:rPr lang="en-US" sz="2400" dirty="0" smtClean="0">
                <a:latin typeface="+mj-lt"/>
              </a:rPr>
              <a:t>Flight level: ~55-60,000 </a:t>
            </a:r>
            <a:r>
              <a:rPr lang="en-US" sz="2400" dirty="0" err="1" smtClean="0">
                <a:latin typeface="+mj-lt"/>
              </a:rPr>
              <a:t>ft</a:t>
            </a:r>
            <a:endParaRPr lang="en-US" sz="2400" dirty="0" smtClean="0">
              <a:latin typeface="+mj-lt"/>
            </a:endParaRPr>
          </a:p>
          <a:p>
            <a:pPr marL="457200" indent="-457200">
              <a:spcBef>
                <a:spcPts val="600"/>
              </a:spcBef>
              <a:buFont typeface="Arial" panose="020B0604020202020204" pitchFamily="34" charset="0"/>
              <a:buChar char="•"/>
            </a:pPr>
            <a:r>
              <a:rPr lang="en-US" sz="2400" dirty="0" smtClean="0">
                <a:latin typeface="+mj-lt"/>
              </a:rPr>
              <a:t>Duration: ~24 h</a:t>
            </a:r>
          </a:p>
          <a:p>
            <a:pPr marL="457200" indent="-457200">
              <a:spcBef>
                <a:spcPts val="600"/>
              </a:spcBef>
              <a:buFont typeface="Arial" panose="020B0604020202020204" pitchFamily="34" charset="0"/>
              <a:buChar char="•"/>
            </a:pPr>
            <a:r>
              <a:rPr lang="en-US" sz="2400" dirty="0" smtClean="0">
                <a:latin typeface="+mj-lt"/>
              </a:rPr>
              <a:t>Range: 11,000 nm</a:t>
            </a:r>
          </a:p>
          <a:p>
            <a:pPr marL="457200" indent="-457200">
              <a:spcBef>
                <a:spcPts val="600"/>
              </a:spcBef>
              <a:buFont typeface="Arial" panose="020B0604020202020204" pitchFamily="34" charset="0"/>
              <a:buChar char="•"/>
            </a:pPr>
            <a:r>
              <a:rPr lang="en-US" sz="2400" dirty="0" smtClean="0">
                <a:latin typeface="+mj-lt"/>
              </a:rPr>
              <a:t>Payload: 1500+ </a:t>
            </a:r>
            <a:r>
              <a:rPr lang="en-US" sz="2400" dirty="0" err="1" smtClean="0">
                <a:latin typeface="+mj-lt"/>
              </a:rPr>
              <a:t>lbs</a:t>
            </a:r>
            <a:endParaRPr lang="en-US" sz="2400" dirty="0" smtClean="0">
              <a:latin typeface="+mj-lt"/>
            </a:endParaRPr>
          </a:p>
          <a:p>
            <a:pPr marL="457200" indent="-457200">
              <a:spcBef>
                <a:spcPts val="600"/>
              </a:spcBef>
              <a:buFont typeface="Arial" panose="020B0604020202020204" pitchFamily="34" charset="0"/>
              <a:buChar char="•"/>
            </a:pPr>
            <a:r>
              <a:rPr lang="en-US" sz="2400" dirty="0" smtClean="0">
                <a:latin typeface="+mj-lt"/>
              </a:rPr>
              <a:t>Deployment site: NASA Wallops Flight Facility</a:t>
            </a:r>
            <a:r>
              <a:rPr lang="en-US" dirty="0" smtClean="0">
                <a:latin typeface="+mj-lt"/>
              </a:rPr>
              <a:t>, </a:t>
            </a:r>
            <a:r>
              <a:rPr lang="en-US" dirty="0" smtClean="0">
                <a:latin typeface="+mj-lt"/>
              </a:rPr>
              <a:t>VA</a:t>
            </a:r>
          </a:p>
          <a:p>
            <a:pPr marL="457200" indent="-457200">
              <a:spcBef>
                <a:spcPts val="600"/>
              </a:spcBef>
              <a:buFont typeface="Arial" panose="020B0604020202020204" pitchFamily="34" charset="0"/>
              <a:buChar char="•"/>
            </a:pPr>
            <a:r>
              <a:rPr lang="en-US" sz="2400" dirty="0">
                <a:latin typeface="+mj-lt"/>
              </a:rPr>
              <a:t>5 week deployment (late Aug through Sep)</a:t>
            </a:r>
          </a:p>
          <a:p>
            <a:pPr marL="457200" indent="-457200">
              <a:spcBef>
                <a:spcPts val="600"/>
              </a:spcBef>
              <a:buFont typeface="Arial" panose="020B0604020202020204" pitchFamily="34" charset="0"/>
              <a:buChar char="•"/>
            </a:pPr>
            <a:r>
              <a:rPr lang="en-US" sz="2400" dirty="0">
                <a:latin typeface="+mj-lt"/>
              </a:rPr>
              <a:t>Instrumentation: AVAPS, HAMSR, &amp; HIWRAP</a:t>
            </a:r>
          </a:p>
          <a:p>
            <a:pPr marL="457200" indent="-457200">
              <a:spcBef>
                <a:spcPts val="600"/>
              </a:spcBef>
              <a:buFont typeface="Arial" panose="020B0604020202020204" pitchFamily="34" charset="0"/>
              <a:buChar char="•"/>
            </a:pPr>
            <a:endParaRPr lang="en-US"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4756" t="41612" r="8334" b="30257"/>
          <a:stretch/>
        </p:blipFill>
        <p:spPr>
          <a:xfrm>
            <a:off x="5898382" y="3610246"/>
            <a:ext cx="2474520" cy="1457386"/>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6285" t="17558" r="4504" b="63395"/>
          <a:stretch/>
        </p:blipFill>
        <p:spPr>
          <a:xfrm>
            <a:off x="5888334" y="2284379"/>
            <a:ext cx="2484568" cy="1251915"/>
          </a:xfrm>
          <a:prstGeom prst="rect">
            <a:avLst/>
          </a:prstGeom>
        </p:spPr>
      </p:pic>
    </p:spTree>
    <p:extLst>
      <p:ext uri="{BB962C8B-B14F-4D97-AF65-F5344CB8AC3E}">
        <p14:creationId xmlns:p14="http://schemas.microsoft.com/office/powerpoint/2010/main" val="2495042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Object 2"/>
          <p:cNvGraphicFramePr>
            <a:graphicFrameLocks noChangeAspect="1"/>
          </p:cNvGraphicFramePr>
          <p:nvPr/>
        </p:nvGraphicFramePr>
        <p:xfrm>
          <a:off x="2147483647" y="2147483647"/>
          <a:ext cx="0" cy="0"/>
        </p:xfrm>
        <a:graphic>
          <a:graphicData uri="http://schemas.openxmlformats.org/presentationml/2006/ole">
            <mc:AlternateContent xmlns:mc="http://schemas.openxmlformats.org/markup-compatibility/2006">
              <mc:Choice xmlns:v="urn:schemas-microsoft-com:vml" Requires="v">
                <p:oleObj spid="_x0000_s2086" name="Worksheet" r:id="rId5" imgW="36144200" imgH="24714200" progId="Excel.Sheet.8">
                  <p:embed/>
                </p:oleObj>
              </mc:Choice>
              <mc:Fallback>
                <p:oleObj name="Worksheet" r:id="rId5" imgW="36144200" imgH="247142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483647" y="2147483647"/>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058" name="TextBox 1"/>
          <p:cNvSpPr txBox="1">
            <a:spLocks noChangeArrowheads="1"/>
          </p:cNvSpPr>
          <p:nvPr/>
        </p:nvSpPr>
        <p:spPr bwMode="auto">
          <a:xfrm>
            <a:off x="178187" y="1300056"/>
            <a:ext cx="4049763" cy="29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spcAft>
                <a:spcPts val="300"/>
              </a:spcAft>
              <a:buFont typeface="Arial" charset="0"/>
              <a:buChar char="•"/>
            </a:pPr>
            <a:r>
              <a:rPr lang="en-US" dirty="0">
                <a:latin typeface="+mj-lt"/>
                <a:cs typeface="Arial"/>
              </a:rPr>
              <a:t> Our blog</a:t>
            </a:r>
          </a:p>
          <a:p>
            <a:pPr eaLnBrk="1" hangingPunct="1">
              <a:spcAft>
                <a:spcPts val="300"/>
              </a:spcAft>
            </a:pPr>
            <a:r>
              <a:rPr lang="en-US" sz="1800" dirty="0">
                <a:latin typeface="+mj-lt"/>
                <a:cs typeface="Arial"/>
              </a:rPr>
              <a:t>http://</a:t>
            </a:r>
            <a:r>
              <a:rPr lang="en-US" sz="1800" dirty="0" err="1">
                <a:latin typeface="+mj-lt"/>
                <a:cs typeface="Arial"/>
              </a:rPr>
              <a:t>noaahrd.wordpress.com</a:t>
            </a:r>
            <a:endParaRPr lang="en-US" sz="1800" dirty="0">
              <a:latin typeface="+mj-lt"/>
              <a:cs typeface="Arial"/>
            </a:endParaRPr>
          </a:p>
          <a:p>
            <a:pPr eaLnBrk="1" hangingPunct="1">
              <a:spcAft>
                <a:spcPts val="300"/>
              </a:spcAft>
              <a:buFont typeface="Arial" charset="0"/>
              <a:buChar char="•"/>
            </a:pPr>
            <a:r>
              <a:rPr lang="en-US" dirty="0">
                <a:latin typeface="+mj-lt"/>
                <a:cs typeface="Arial"/>
              </a:rPr>
              <a:t> HRD Web page</a:t>
            </a:r>
          </a:p>
          <a:p>
            <a:pPr eaLnBrk="1" hangingPunct="1">
              <a:spcAft>
                <a:spcPts val="300"/>
              </a:spcAft>
            </a:pPr>
            <a:r>
              <a:rPr lang="en-US" sz="1800" dirty="0">
                <a:latin typeface="+mj-lt"/>
                <a:cs typeface="Arial"/>
              </a:rPr>
              <a:t>http://</a:t>
            </a:r>
            <a:r>
              <a:rPr lang="en-US" sz="1800" dirty="0" err="1">
                <a:latin typeface="+mj-lt"/>
                <a:cs typeface="Arial"/>
              </a:rPr>
              <a:t>www.aoml.noaa.gov</a:t>
            </a:r>
            <a:r>
              <a:rPr lang="en-US" sz="1800" dirty="0">
                <a:latin typeface="+mj-lt"/>
                <a:cs typeface="Arial"/>
              </a:rPr>
              <a:t>/</a:t>
            </a:r>
            <a:r>
              <a:rPr lang="en-US" sz="1800" dirty="0" err="1">
                <a:latin typeface="+mj-lt"/>
                <a:cs typeface="Arial"/>
              </a:rPr>
              <a:t>hrd</a:t>
            </a:r>
            <a:endParaRPr lang="en-US" sz="1800" dirty="0">
              <a:latin typeface="+mj-lt"/>
              <a:cs typeface="Arial"/>
            </a:endParaRPr>
          </a:p>
          <a:p>
            <a:pPr eaLnBrk="1" hangingPunct="1">
              <a:spcAft>
                <a:spcPts val="300"/>
              </a:spcAft>
              <a:buFont typeface="Arial" charset="0"/>
              <a:buChar char="•"/>
            </a:pPr>
            <a:r>
              <a:rPr lang="en-US" dirty="0">
                <a:latin typeface="+mj-lt"/>
                <a:cs typeface="Arial"/>
              </a:rPr>
              <a:t> Facebook </a:t>
            </a:r>
            <a:r>
              <a:rPr lang="en-US" sz="2000" dirty="0" smtClean="0">
                <a:latin typeface="+mj-lt"/>
                <a:cs typeface="Arial"/>
              </a:rPr>
              <a:t>(3,475 </a:t>
            </a:r>
            <a:r>
              <a:rPr lang="en-US" sz="2000" dirty="0">
                <a:latin typeface="+mj-lt"/>
                <a:cs typeface="Arial"/>
              </a:rPr>
              <a:t>likes)</a:t>
            </a:r>
            <a:endParaRPr lang="en-US" dirty="0">
              <a:latin typeface="+mj-lt"/>
              <a:cs typeface="Arial"/>
            </a:endParaRPr>
          </a:p>
          <a:p>
            <a:pPr eaLnBrk="1" hangingPunct="1">
              <a:spcAft>
                <a:spcPts val="300"/>
              </a:spcAft>
            </a:pPr>
            <a:r>
              <a:rPr lang="en-US" sz="1800" dirty="0">
                <a:latin typeface="+mj-lt"/>
                <a:cs typeface="Arial"/>
              </a:rPr>
              <a:t>http://</a:t>
            </a:r>
            <a:r>
              <a:rPr lang="en-US" sz="1800" dirty="0" err="1">
                <a:latin typeface="+mj-lt"/>
                <a:cs typeface="Arial"/>
              </a:rPr>
              <a:t>www.facebook.com</a:t>
            </a:r>
            <a:r>
              <a:rPr lang="en-US" sz="1800" dirty="0">
                <a:latin typeface="+mj-lt"/>
                <a:cs typeface="Arial"/>
              </a:rPr>
              <a:t>/</a:t>
            </a:r>
            <a:r>
              <a:rPr lang="en-US" sz="1800" dirty="0" err="1">
                <a:latin typeface="+mj-lt"/>
                <a:cs typeface="Arial"/>
              </a:rPr>
              <a:t>noaahrd</a:t>
            </a:r>
            <a:endParaRPr lang="en-US" sz="1800" dirty="0">
              <a:latin typeface="+mj-lt"/>
              <a:cs typeface="Arial"/>
            </a:endParaRPr>
          </a:p>
          <a:p>
            <a:pPr eaLnBrk="1" hangingPunct="1">
              <a:spcAft>
                <a:spcPts val="300"/>
              </a:spcAft>
              <a:buFont typeface="Arial" charset="0"/>
              <a:buChar char="•"/>
            </a:pPr>
            <a:r>
              <a:rPr lang="en-US" dirty="0">
                <a:latin typeface="+mj-lt"/>
                <a:cs typeface="Arial"/>
              </a:rPr>
              <a:t> Twitter </a:t>
            </a:r>
            <a:r>
              <a:rPr lang="en-US" sz="2000" dirty="0">
                <a:latin typeface="+mj-lt"/>
                <a:cs typeface="Arial"/>
              </a:rPr>
              <a:t>(</a:t>
            </a:r>
            <a:r>
              <a:rPr lang="en-US" sz="2000" dirty="0" smtClean="0">
                <a:latin typeface="+mj-lt"/>
                <a:cs typeface="Arial"/>
              </a:rPr>
              <a:t>12,900 </a:t>
            </a:r>
            <a:r>
              <a:rPr lang="en-US" sz="2000" dirty="0">
                <a:latin typeface="+mj-lt"/>
                <a:cs typeface="Arial"/>
              </a:rPr>
              <a:t>followers)</a:t>
            </a:r>
          </a:p>
          <a:p>
            <a:pPr eaLnBrk="1" hangingPunct="1">
              <a:spcAft>
                <a:spcPts val="300"/>
              </a:spcAft>
            </a:pPr>
            <a:r>
              <a:rPr lang="en-US" sz="1800" dirty="0">
                <a:latin typeface="+mj-lt"/>
                <a:cs typeface="Arial"/>
              </a:rPr>
              <a:t>http://</a:t>
            </a:r>
            <a:r>
              <a:rPr lang="en-US" sz="1800" dirty="0" err="1">
                <a:latin typeface="+mj-lt"/>
                <a:cs typeface="Arial"/>
              </a:rPr>
              <a:t>twitter.com</a:t>
            </a:r>
            <a:r>
              <a:rPr lang="en-US" sz="1800" dirty="0">
                <a:latin typeface="+mj-lt"/>
                <a:cs typeface="Arial"/>
              </a:rPr>
              <a:t>/#!/HRD_AOML_NOAA</a:t>
            </a:r>
          </a:p>
        </p:txBody>
      </p:sp>
      <p:pic>
        <p:nvPicPr>
          <p:cNvPr id="45059" name="Picture 13" descr="20110825-0938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81363" y="4344988"/>
            <a:ext cx="2646362"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6" descr="IMG_4068.JPG"/>
          <p:cNvPicPr>
            <a:picLocks noChangeAspect="1"/>
          </p:cNvPicPr>
          <p:nvPr/>
        </p:nvPicPr>
        <p:blipFill>
          <a:blip r:embed="rId8" cstate="screen">
            <a:extLst>
              <a:ext uri="{28A0092B-C50C-407E-A947-70E740481C1C}">
                <a14:useLocalDpi xmlns:a14="http://schemas.microsoft.com/office/drawing/2010/main"/>
              </a:ext>
            </a:extLst>
          </a:blip>
          <a:srcRect t="-2" r="-3171" b="-5009"/>
          <a:stretch>
            <a:fillRect/>
          </a:stretch>
        </p:blipFill>
        <p:spPr bwMode="auto">
          <a:xfrm>
            <a:off x="5986463" y="4330700"/>
            <a:ext cx="29051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Facebook-Logo.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358395" y="1304175"/>
            <a:ext cx="8461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Lastfm+for+Wordpress+logo.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243970" y="1304175"/>
            <a:ext cx="844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RSS-Feed-Symbol.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6474407" y="1364500"/>
            <a:ext cx="7254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4"/>
          <p:cNvSpPr txBox="1">
            <a:spLocks noChangeArrowheads="1"/>
          </p:cNvSpPr>
          <p:nvPr/>
        </p:nvSpPr>
        <p:spPr bwMode="auto">
          <a:xfrm>
            <a:off x="3246438" y="4400550"/>
            <a:ext cx="27035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dirty="0">
                <a:solidFill>
                  <a:schemeClr val="bg1"/>
                </a:solidFill>
                <a:latin typeface="Arial"/>
                <a:cs typeface="Arial"/>
              </a:rPr>
              <a:t>Tweets from the eye</a:t>
            </a:r>
          </a:p>
        </p:txBody>
      </p:sp>
      <p:pic>
        <p:nvPicPr>
          <p:cNvPr id="33" name="Picture 4" descr="twitter-logo.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469770" y="1375613"/>
            <a:ext cx="12080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4-10-21 at 5.08.58 PM.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275013" y="4335463"/>
            <a:ext cx="26606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7"/>
          <p:cNvSpPr txBox="1">
            <a:spLocks noChangeArrowheads="1"/>
          </p:cNvSpPr>
          <p:nvPr/>
        </p:nvSpPr>
        <p:spPr bwMode="auto">
          <a:xfrm>
            <a:off x="6102350" y="5875338"/>
            <a:ext cx="24606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a:solidFill>
                  <a:schemeClr val="bg1"/>
                </a:solidFill>
                <a:latin typeface="Arial"/>
                <a:cs typeface="Arial"/>
              </a:rPr>
              <a:t>Visiting scientist program</a:t>
            </a:r>
          </a:p>
        </p:txBody>
      </p:sp>
      <p:sp>
        <p:nvSpPr>
          <p:cNvPr id="31"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4C0EC92E-8A42-554D-9ABD-726DA721B2B8}" type="slidenum">
              <a:rPr lang="en-US" sz="1400">
                <a:solidFill>
                  <a:srgbClr val="FFFFFF"/>
                </a:solidFill>
                <a:latin typeface="Arial"/>
                <a:cs typeface="Arial"/>
              </a:rPr>
              <a:pPr algn="ctr">
                <a:defRPr/>
              </a:pPr>
              <a:t>13</a:t>
            </a:fld>
            <a:endParaRPr lang="en-US" dirty="0">
              <a:latin typeface="Arial"/>
              <a:cs typeface="Arial"/>
            </a:endParaRPr>
          </a:p>
        </p:txBody>
      </p:sp>
      <p:sp>
        <p:nvSpPr>
          <p:cNvPr id="37" name="Rectangle 5"/>
          <p:cNvSpPr>
            <a:spLocks noGrp="1" noChangeArrowheads="1"/>
          </p:cNvSpPr>
          <p:nvPr>
            <p:ph type="title"/>
          </p:nvPr>
        </p:nvSpPr>
        <p:spPr>
          <a:xfrm>
            <a:off x="2847984" y="0"/>
            <a:ext cx="7696200" cy="1371600"/>
          </a:xfrm>
        </p:spPr>
        <p:txBody>
          <a:bodyPr lIns="0" tIns="0" rIns="0" bIns="0"/>
          <a:lstStyle/>
          <a:p>
            <a:pPr defTabSz="914400" eaLnBrk="1">
              <a:lnSpc>
                <a:spcPct val="90000"/>
              </a:lnSpc>
              <a:defRPr/>
            </a:pPr>
            <a:r>
              <a:rPr lang="en-US" sz="6000" dirty="0" smtClean="0">
                <a:solidFill>
                  <a:srgbClr val="FFFF00"/>
                </a:solidFill>
                <a:latin typeface="+mj-lt"/>
                <a:cs typeface="Arial"/>
                <a:sym typeface="Arial Bold" charset="0"/>
              </a:rPr>
              <a:t>Outreach</a:t>
            </a:r>
            <a:endParaRPr lang="en-US" sz="6600" dirty="0" smtClean="0">
              <a:solidFill>
                <a:srgbClr val="FFFF00"/>
              </a:solidFill>
              <a:latin typeface="+mj-lt"/>
              <a:cs typeface="Arial"/>
            </a:endParaRPr>
          </a:p>
        </p:txBody>
      </p:sp>
      <p:pic>
        <p:nvPicPr>
          <p:cNvPr id="45070" name="Picture 6" descr="Screen Shot 2014-10-21 at 5.01.36 PM.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4153482" y="2277313"/>
            <a:ext cx="4953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7" descr="Screen Shot 2014-10-21 at 5.06.04 PM.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228600" y="4343400"/>
            <a:ext cx="29797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378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nodeType="afterGroup">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par>
                          <p:cTn id="27" fill="hold" nodeType="afterGroup">
                            <p:stCondLst>
                              <p:cond delay="3000"/>
                            </p:stCondLst>
                            <p:childTnLst>
                              <p:par>
                                <p:cTn id="28" presetID="1" presetClass="entr" presetSubtype="0" fill="hold" nodeType="afterEffect">
                                  <p:stCondLst>
                                    <p:cond delay="200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419346" y="2503047"/>
            <a:ext cx="5879077" cy="1215448"/>
          </a:xfrm>
          <a:effectLst>
            <a:outerShdw blurRad="111125" dist="38100" dir="2700000">
              <a:srgbClr val="000000">
                <a:alpha val="55000"/>
              </a:srgbClr>
            </a:outerShdw>
          </a:effectLst>
        </p:spPr>
        <p:txBody>
          <a:bodyPr/>
          <a:lstStyle/>
          <a:p>
            <a:pPr algn="l" eaLnBrk="1" hangingPunct="1">
              <a:defRPr/>
            </a:pPr>
            <a:r>
              <a:rPr lang="en-US" sz="6600" b="1" dirty="0" smtClean="0">
                <a:solidFill>
                  <a:srgbClr val="C00000"/>
                </a:solidFill>
                <a:latin typeface="Calibri"/>
                <a:ea typeface="+mj-ea"/>
                <a:cs typeface="Calibri"/>
              </a:rPr>
              <a:t>Thank you!</a:t>
            </a:r>
            <a:endParaRPr lang="en-US" sz="6600" b="1" dirty="0">
              <a:solidFill>
                <a:srgbClr val="C00000"/>
              </a:solidFill>
              <a:latin typeface="Calibri"/>
              <a:ea typeface="+mj-ea"/>
              <a:cs typeface="Calibri"/>
            </a:endParaRPr>
          </a:p>
        </p:txBody>
      </p:sp>
    </p:spTree>
    <p:extLst>
      <p:ext uri="{BB962C8B-B14F-4D97-AF65-F5344CB8AC3E}">
        <p14:creationId xmlns:p14="http://schemas.microsoft.com/office/powerpoint/2010/main" val="6465593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7275" y="2741962"/>
            <a:ext cx="3784879" cy="996025"/>
          </a:xfrm>
        </p:spPr>
        <p:txBody>
          <a:bodyPr/>
          <a:lstStyle/>
          <a:p>
            <a:r>
              <a:rPr lang="en-US" sz="5400" dirty="0" smtClean="0">
                <a:latin typeface="+mj-lt"/>
              </a:rPr>
              <a:t>Extra slides</a:t>
            </a:r>
            <a:endParaRPr lang="en-US" sz="5400" dirty="0">
              <a:latin typeface="+mj-lt"/>
            </a:endParaRPr>
          </a:p>
        </p:txBody>
      </p:sp>
    </p:spTree>
    <p:extLst>
      <p:ext uri="{BB962C8B-B14F-4D97-AF65-F5344CB8AC3E}">
        <p14:creationId xmlns:p14="http://schemas.microsoft.com/office/powerpoint/2010/main" val="1800202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4445171-B3D2-4CCB-842E-EE98D6F3AA87}" type="slidenum">
              <a:rPr lang="en-US" altLang="en-US" smtClean="0">
                <a:solidFill>
                  <a:srgbClr val="FFFFFF"/>
                </a:solidFill>
                <a:latin typeface="Calibri" pitchFamily="34" charset="0"/>
              </a:rPr>
              <a:pPr eaLnBrk="1" hangingPunct="1"/>
              <a:t>16</a:t>
            </a:fld>
            <a:endParaRPr lang="en-US" altLang="en-US" smtClean="0">
              <a:solidFill>
                <a:srgbClr val="FFFFFF"/>
              </a:solidFill>
              <a:latin typeface="Calibri" pitchFamily="34" charset="0"/>
            </a:endParaRPr>
          </a:p>
        </p:txBody>
      </p:sp>
      <p:sp>
        <p:nvSpPr>
          <p:cNvPr id="64" name="TextBox 63"/>
          <p:cNvSpPr txBox="1"/>
          <p:nvPr/>
        </p:nvSpPr>
        <p:spPr>
          <a:xfrm>
            <a:off x="741363" y="31750"/>
            <a:ext cx="7550150" cy="584200"/>
          </a:xfrm>
          <a:prstGeom prst="rect">
            <a:avLst/>
          </a:prstGeom>
          <a:noFill/>
        </p:spPr>
        <p:txBody>
          <a:bodyPr wrap="none">
            <a:spAutoFit/>
          </a:bodyPr>
          <a:lstStyle/>
          <a:p>
            <a:pPr>
              <a:defRPr/>
            </a:pPr>
            <a:r>
              <a:rPr lang="en-US" sz="3200" b="1" dirty="0">
                <a:solidFill>
                  <a:srgbClr val="FFFF00"/>
                </a:solidFill>
                <a:latin typeface="+mj-lt"/>
                <a:ea typeface="+mn-ea"/>
              </a:rPr>
              <a:t>Goal 1</a:t>
            </a:r>
            <a:r>
              <a:rPr lang="en-US" sz="3200" dirty="0">
                <a:solidFill>
                  <a:srgbClr val="FFFF00"/>
                </a:solidFill>
                <a:latin typeface="+mj-lt"/>
                <a:ea typeface="+mn-ea"/>
              </a:rPr>
              <a:t>: Collecting observations across scales</a:t>
            </a:r>
          </a:p>
        </p:txBody>
      </p:sp>
      <p:sp>
        <p:nvSpPr>
          <p:cNvPr id="15364" name="Rectangle 15"/>
          <p:cNvSpPr>
            <a:spLocks noChangeArrowheads="1"/>
          </p:cNvSpPr>
          <p:nvPr/>
        </p:nvSpPr>
        <p:spPr bwMode="auto">
          <a:xfrm>
            <a:off x="1436943" y="604838"/>
            <a:ext cx="704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2400" i="1" dirty="0">
                <a:latin typeface="Calibri" pitchFamily="34" charset="0"/>
                <a:ea typeface="SimSun" pitchFamily="2" charset="-122"/>
              </a:rPr>
              <a:t>Spatial/temporal scales of </a:t>
            </a:r>
            <a:r>
              <a:rPr lang="en-US" altLang="zh-CN" sz="2400" i="1" dirty="0" smtClean="0">
                <a:latin typeface="Calibri" pitchFamily="34" charset="0"/>
                <a:ea typeface="SimSun" pitchFamily="2" charset="-122"/>
              </a:rPr>
              <a:t>IFEX </a:t>
            </a:r>
            <a:r>
              <a:rPr lang="en-US" altLang="zh-CN" sz="2400" i="1" dirty="0">
                <a:latin typeface="Calibri" pitchFamily="34" charset="0"/>
                <a:ea typeface="SimSun" pitchFamily="2" charset="-122"/>
              </a:rPr>
              <a:t>flight experiments</a:t>
            </a:r>
          </a:p>
        </p:txBody>
      </p:sp>
      <p:grpSp>
        <p:nvGrpSpPr>
          <p:cNvPr id="15365" name="Group 10"/>
          <p:cNvGrpSpPr>
            <a:grpSpLocks/>
          </p:cNvGrpSpPr>
          <p:nvPr/>
        </p:nvGrpSpPr>
        <p:grpSpPr bwMode="auto">
          <a:xfrm>
            <a:off x="1361993" y="1174231"/>
            <a:ext cx="6418372" cy="4875177"/>
            <a:chOff x="1132764" y="1419225"/>
            <a:chExt cx="6782937" cy="5286375"/>
          </a:xfrm>
        </p:grpSpPr>
        <p:sp>
          <p:nvSpPr>
            <p:cNvPr id="9" name="Rectangle 8"/>
            <p:cNvSpPr/>
            <p:nvPr/>
          </p:nvSpPr>
          <p:spPr>
            <a:xfrm>
              <a:off x="1132764" y="1419225"/>
              <a:ext cx="6782937" cy="5248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7" name="Picture 8"/>
            <p:cNvPicPr>
              <a:picLocks noChangeAspect="1" noChangeArrowheads="1"/>
            </p:cNvPicPr>
            <p:nvPr/>
          </p:nvPicPr>
          <p:blipFill>
            <a:blip r:embed="rId3">
              <a:extLst>
                <a:ext uri="{28A0092B-C50C-407E-A947-70E740481C1C}">
                  <a14:useLocalDpi xmlns:a14="http://schemas.microsoft.com/office/drawing/2010/main" val="0"/>
                </a:ext>
              </a:extLst>
            </a:blip>
            <a:srcRect t="7706"/>
            <a:stretch>
              <a:fillRect/>
            </a:stretch>
          </p:blipFill>
          <p:spPr bwMode="auto">
            <a:xfrm>
              <a:off x="1143000" y="1590675"/>
              <a:ext cx="664527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a:spLocks noChangeArrowheads="1"/>
          </p:cNvSpPr>
          <p:nvPr/>
        </p:nvSpPr>
        <p:spPr bwMode="auto">
          <a:xfrm>
            <a:off x="946870" y="6049408"/>
            <a:ext cx="7192780" cy="707886"/>
          </a:xfrm>
          <a:prstGeom prst="rect">
            <a:avLst/>
          </a:prstGeom>
          <a:noFill/>
          <a:ln w="9525">
            <a:noFill/>
            <a:miter lim="800000"/>
            <a:headEnd/>
            <a:tailEnd/>
          </a:ln>
        </p:spPr>
        <p:txBody>
          <a:bodyPr wrap="square">
            <a:spAutoFit/>
          </a:bodyPr>
          <a:lstStyle/>
          <a:p>
            <a:pPr algn="ctr">
              <a:defRPr/>
            </a:pPr>
            <a:r>
              <a:rPr lang="en-US" sz="2000" i="1" dirty="0" smtClean="0">
                <a:solidFill>
                  <a:srgbClr val="FFC000"/>
                </a:solidFill>
                <a:latin typeface="Calibri"/>
                <a:ea typeface="MS PGothic" pitchFamily="34" charset="-128"/>
                <a:cs typeface="+mn-cs"/>
              </a:rPr>
              <a:t>IFEX experiments span the multitude of spatial and temporal scales important in TC intensity change</a:t>
            </a:r>
            <a:endParaRPr lang="en-US" sz="2000" i="1" dirty="0">
              <a:solidFill>
                <a:srgbClr val="FFC000"/>
              </a:solidFill>
              <a:latin typeface="Calibri"/>
              <a:ea typeface="MS PGothic" pitchFamily="34" charset="-128"/>
              <a:cs typeface="+mn-cs"/>
            </a:endParaRPr>
          </a:p>
        </p:txBody>
      </p:sp>
    </p:spTree>
    <p:extLst>
      <p:ext uri="{BB962C8B-B14F-4D97-AF65-F5344CB8AC3E}">
        <p14:creationId xmlns:p14="http://schemas.microsoft.com/office/powerpoint/2010/main" val="34123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4" name="Picture 10" descr="Untitle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2404" y="1300489"/>
            <a:ext cx="2281485" cy="22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3" name="Picture 8" descr="ARTHUR01L.2014070300.intfsc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1200" y="4121848"/>
            <a:ext cx="32766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1" descr="Screen Shot 2014-07-24 at 5.26.53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8438" y="1304550"/>
            <a:ext cx="33829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8"/>
          <p:cNvSpPr>
            <a:spLocks/>
          </p:cNvSpPr>
          <p:nvPr/>
        </p:nvSpPr>
        <p:spPr bwMode="auto">
          <a:xfrm>
            <a:off x="228600" y="1371600"/>
            <a:ext cx="183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lgn="ctr"/>
            <a:r>
              <a:rPr lang="en-US" sz="1200" b="1">
                <a:solidFill>
                  <a:srgbClr val="FFFFFF"/>
                </a:solidFill>
                <a:latin typeface="Arial"/>
                <a:cs typeface="Arial"/>
              </a:rPr>
              <a:t>5 P-3 Flights</a:t>
            </a:r>
          </a:p>
          <a:p>
            <a:pPr marL="39688" algn="ctr"/>
            <a:r>
              <a:rPr lang="en-US" sz="1200" b="1">
                <a:solidFill>
                  <a:srgbClr val="FFFFFF"/>
                </a:solidFill>
                <a:latin typeface="Arial"/>
                <a:cs typeface="Arial"/>
              </a:rPr>
              <a:t>2 July – 5 July 2014</a:t>
            </a:r>
          </a:p>
        </p:txBody>
      </p:sp>
      <p:sp>
        <p:nvSpPr>
          <p:cNvPr id="21507" name="Text Box 4"/>
          <p:cNvSpPr txBox="1">
            <a:spLocks noChangeArrowheads="1"/>
          </p:cNvSpPr>
          <p:nvPr/>
        </p:nvSpPr>
        <p:spPr bwMode="auto">
          <a:xfrm>
            <a:off x="249328" y="4537928"/>
            <a:ext cx="2969745" cy="1677382"/>
          </a:xfrm>
          <a:prstGeom prst="rect">
            <a:avLst/>
          </a:prstGeom>
          <a:ln/>
          <a:extLst/>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600"/>
              </a:spcBef>
              <a:buFont typeface="Arial"/>
              <a:buChar char="•"/>
              <a:defRPr/>
            </a:pPr>
            <a:r>
              <a:rPr lang="en-US" sz="1400" dirty="0" smtClean="0">
                <a:solidFill>
                  <a:srgbClr val="000000"/>
                </a:solidFill>
                <a:latin typeface="Arial"/>
                <a:cs typeface="Arial"/>
              </a:rPr>
              <a:t>5 P-3 missions </a:t>
            </a:r>
            <a:r>
              <a:rPr lang="en-US" sz="1400" dirty="0">
                <a:solidFill>
                  <a:srgbClr val="000000"/>
                </a:solidFill>
                <a:latin typeface="Arial"/>
                <a:cs typeface="Arial"/>
              </a:rPr>
              <a:t>from </a:t>
            </a:r>
            <a:r>
              <a:rPr lang="en-US" sz="1400" dirty="0" smtClean="0">
                <a:solidFill>
                  <a:srgbClr val="000000"/>
                </a:solidFill>
                <a:latin typeface="Arial"/>
                <a:cs typeface="Arial"/>
              </a:rPr>
              <a:t>2-5 July 2014 at 12 h </a:t>
            </a:r>
            <a:r>
              <a:rPr lang="en-US" sz="1400" dirty="0">
                <a:solidFill>
                  <a:srgbClr val="000000"/>
                </a:solidFill>
                <a:latin typeface="Arial"/>
                <a:ea typeface="Arial" charset="0"/>
                <a:cs typeface="Arial"/>
              </a:rPr>
              <a:t>Doppler </a:t>
            </a:r>
            <a:r>
              <a:rPr lang="en-US" sz="1400" dirty="0" smtClean="0">
                <a:solidFill>
                  <a:srgbClr val="000000"/>
                </a:solidFill>
                <a:latin typeface="Arial"/>
                <a:cs typeface="Arial"/>
              </a:rPr>
              <a:t>sampling </a:t>
            </a:r>
            <a:r>
              <a:rPr lang="en-US" sz="1400" dirty="0" smtClean="0">
                <a:solidFill>
                  <a:srgbClr val="000000"/>
                </a:solidFill>
                <a:latin typeface="Arial"/>
                <a:ea typeface="Arial" charset="0"/>
                <a:cs typeface="Arial"/>
              </a:rPr>
              <a:t>(HEDAS/GSI)</a:t>
            </a:r>
            <a:r>
              <a:rPr lang="en-US" sz="1400" dirty="0" smtClean="0">
                <a:solidFill>
                  <a:srgbClr val="000000"/>
                </a:solidFill>
                <a:latin typeface="Arial"/>
                <a:cs typeface="Arial"/>
              </a:rPr>
              <a:t> </a:t>
            </a:r>
            <a:r>
              <a:rPr lang="en-US" sz="1400" dirty="0">
                <a:solidFill>
                  <a:srgbClr val="000000"/>
                </a:solidFill>
                <a:latin typeface="Arial"/>
                <a:cs typeface="Arial"/>
              </a:rPr>
              <a:t>&amp; </a:t>
            </a:r>
            <a:r>
              <a:rPr lang="en-US" sz="1400" dirty="0" smtClean="0">
                <a:solidFill>
                  <a:srgbClr val="000000"/>
                </a:solidFill>
                <a:latin typeface="Arial"/>
                <a:cs typeface="Arial"/>
              </a:rPr>
              <a:t>3 G</a:t>
            </a:r>
            <a:r>
              <a:rPr lang="en-US" sz="1400" dirty="0">
                <a:solidFill>
                  <a:srgbClr val="000000"/>
                </a:solidFill>
                <a:latin typeface="Arial"/>
                <a:cs typeface="Arial"/>
              </a:rPr>
              <a:t>-IV missions </a:t>
            </a:r>
          </a:p>
          <a:p>
            <a:pPr marL="117475" indent="-117475" eaLnBrk="1" hangingPunct="1">
              <a:spcBef>
                <a:spcPts val="600"/>
              </a:spcBef>
              <a:buFont typeface="Arial"/>
              <a:buChar char="•"/>
              <a:defRPr/>
            </a:pPr>
            <a:r>
              <a:rPr lang="en-US" sz="1400" dirty="0" smtClean="0">
                <a:solidFill>
                  <a:srgbClr val="000000"/>
                </a:solidFill>
                <a:latin typeface="Arial"/>
                <a:cs typeface="Arial"/>
              </a:rPr>
              <a:t>Sampled Arthur as a tropical storm to hurricane at landfall in NC, to extra-tropical transition in Nova Scotia</a:t>
            </a:r>
            <a:endParaRPr lang="en-US" sz="1400" dirty="0">
              <a:solidFill>
                <a:srgbClr val="000000"/>
              </a:solidFill>
              <a:latin typeface="Arial"/>
              <a:cs typeface="Arial"/>
            </a:endParaRPr>
          </a:p>
        </p:txBody>
      </p:sp>
      <p:sp>
        <p:nvSpPr>
          <p:cNvPr id="24" name="Rectangle 6"/>
          <p:cNvSpPr txBox="1">
            <a:spLocks noChangeArrowheads="1"/>
          </p:cNvSpPr>
          <p:nvPr/>
        </p:nvSpPr>
        <p:spPr bwMode="auto">
          <a:xfrm>
            <a:off x="3840498" y="2144671"/>
            <a:ext cx="1764349" cy="1323306"/>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lstStyle/>
          <a:p>
            <a:pPr marL="39688" algn="ctr">
              <a:defRPr/>
            </a:pPr>
            <a:r>
              <a:rPr lang="en-US" sz="1600" dirty="0">
                <a:solidFill>
                  <a:srgbClr val="000000"/>
                </a:solidFill>
                <a:latin typeface="Arial"/>
                <a:ea typeface="Arial" charset="0"/>
                <a:cs typeface="Arial"/>
              </a:rPr>
              <a:t>Doppler data transmitted in real-time for assimilation into HWRF</a:t>
            </a:r>
            <a:endParaRPr lang="en-US" sz="1600" dirty="0">
              <a:solidFill>
                <a:srgbClr val="000000"/>
              </a:solidFill>
              <a:latin typeface="Arial"/>
              <a:ea typeface="Calibri" charset="0"/>
              <a:cs typeface="Arial"/>
            </a:endParaRPr>
          </a:p>
        </p:txBody>
      </p:sp>
      <p:grpSp>
        <p:nvGrpSpPr>
          <p:cNvPr id="38921" name="Group 5"/>
          <p:cNvGrpSpPr>
            <a:grpSpLocks/>
          </p:cNvGrpSpPr>
          <p:nvPr/>
        </p:nvGrpSpPr>
        <p:grpSpPr bwMode="auto">
          <a:xfrm>
            <a:off x="1524000" y="2743200"/>
            <a:ext cx="4287838" cy="3703080"/>
            <a:chOff x="1605691" y="2779542"/>
            <a:chExt cx="4287387" cy="3703080"/>
          </a:xfrm>
        </p:grpSpPr>
        <p:pic>
          <p:nvPicPr>
            <p:cNvPr id="38926" name="Picture 3" descr="Screen Shot 2014-07-24 at 5.17.1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34491" y="4279171"/>
              <a:ext cx="2458587" cy="220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p:cNvCxnSpPr/>
            <p:nvPr/>
          </p:nvCxnSpPr>
          <p:spPr>
            <a:xfrm>
              <a:off x="1605691" y="2779542"/>
              <a:ext cx="2202193" cy="1766691"/>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8" name="Picture 7" descr="140702I1wind10.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83013" y="4487895"/>
            <a:ext cx="17033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9" descr="windswath.ARTHUR01L.201407030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91200" y="1480430"/>
            <a:ext cx="33432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6B15AF1E-CC26-FB45-ADE4-CB812E3D9BFE}" type="slidenum">
              <a:rPr lang="en-US" sz="1400">
                <a:solidFill>
                  <a:srgbClr val="FFFFFF"/>
                </a:solidFill>
                <a:latin typeface="Arial"/>
                <a:cs typeface="Arial"/>
              </a:rPr>
              <a:pPr algn="ctr">
                <a:defRPr/>
              </a:pPr>
              <a:t>17</a:t>
            </a:fld>
            <a:endParaRPr lang="en-US" dirty="0">
              <a:solidFill>
                <a:srgbClr val="000000"/>
              </a:solidFill>
              <a:latin typeface="Arial"/>
              <a:cs typeface="Arial"/>
            </a:endParaRPr>
          </a:p>
        </p:txBody>
      </p:sp>
      <p:sp>
        <p:nvSpPr>
          <p:cNvPr id="15" name="Title 1"/>
          <p:cNvSpPr txBox="1">
            <a:spLocks/>
          </p:cNvSpPr>
          <p:nvPr/>
        </p:nvSpPr>
        <p:spPr>
          <a:xfrm>
            <a:off x="0" y="70336"/>
            <a:ext cx="7697037" cy="1371600"/>
          </a:xfrm>
          <a:prstGeom prst="rect">
            <a:avLst/>
          </a:prstGeom>
        </p:spPr>
        <p:txBody>
          <a:bodyPr>
            <a:noAutofit/>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marL="0" lvl="1">
              <a:defRPr/>
            </a:pPr>
            <a:r>
              <a:rPr lang="en-US" sz="4000" b="1" kern="0" dirty="0" smtClean="0">
                <a:solidFill>
                  <a:srgbClr val="FFFF00"/>
                </a:solidFill>
                <a:latin typeface="+mj-lt"/>
                <a:cs typeface="Arial"/>
              </a:rPr>
              <a:t>IFEX Goal 1</a:t>
            </a:r>
            <a:r>
              <a:rPr lang="en-US" sz="4000" kern="0" dirty="0" smtClean="0">
                <a:solidFill>
                  <a:srgbClr val="FFFF00"/>
                </a:solidFill>
                <a:latin typeface="+mj-lt"/>
                <a:cs typeface="Arial"/>
              </a:rPr>
              <a:t>: </a:t>
            </a:r>
            <a:r>
              <a:rPr lang="en-US" sz="4000" kern="0" dirty="0" smtClean="0">
                <a:latin typeface="+mj-lt"/>
                <a:cs typeface="Arial"/>
              </a:rPr>
              <a:t>Assimilation of data into numerical models: Arthur 2014</a:t>
            </a:r>
            <a:endParaRPr lang="en-US" sz="3200" kern="0" dirty="0">
              <a:solidFill>
                <a:srgbClr val="FFFFFF"/>
              </a:solidFill>
              <a:latin typeface="+mj-lt"/>
              <a:cs typeface="Arial"/>
            </a:endParaRPr>
          </a:p>
        </p:txBody>
      </p:sp>
      <p:sp>
        <p:nvSpPr>
          <p:cNvPr id="2" name="Rectangle 1"/>
          <p:cNvSpPr/>
          <p:nvPr/>
        </p:nvSpPr>
        <p:spPr>
          <a:xfrm>
            <a:off x="2984360" y="6446280"/>
            <a:ext cx="3647552" cy="182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799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bwMode="auto">
          <a:xfrm>
            <a:off x="674052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13B4155-F656-481D-AA3A-27FF84DC537F}" type="slidenum">
              <a:rPr lang="en-US" altLang="en-US" smtClean="0">
                <a:solidFill>
                  <a:prstClr val="black"/>
                </a:solidFill>
                <a:latin typeface="Calibri" pitchFamily="34" charset="0"/>
              </a:rPr>
              <a:pPr eaLnBrk="1" hangingPunct="1"/>
              <a:t>18</a:t>
            </a:fld>
            <a:endParaRPr lang="en-US" altLang="en-US" smtClean="0">
              <a:solidFill>
                <a:prstClr val="black"/>
              </a:solidFill>
              <a:latin typeface="Calibri" pitchFamily="34" charset="0"/>
            </a:endParaRPr>
          </a:p>
        </p:txBody>
      </p:sp>
      <p:sp>
        <p:nvSpPr>
          <p:cNvPr id="57" name="Rectangle 56"/>
          <p:cNvSpPr/>
          <p:nvPr/>
        </p:nvSpPr>
        <p:spPr>
          <a:xfrm>
            <a:off x="5783263" y="4037013"/>
            <a:ext cx="2990850" cy="282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9460" name="Picture 5" descr="C:\WORK_MATLAB\Papers\Submitted\HPBLheight\Submission\Vr_presentation.jpg"/>
          <p:cNvPicPr>
            <a:picLocks noChangeAspect="1" noChangeArrowheads="1"/>
          </p:cNvPicPr>
          <p:nvPr/>
        </p:nvPicPr>
        <p:blipFill>
          <a:blip r:embed="rId3">
            <a:extLst>
              <a:ext uri="{28A0092B-C50C-407E-A947-70E740481C1C}">
                <a14:useLocalDpi xmlns:a14="http://schemas.microsoft.com/office/drawing/2010/main" val="0"/>
              </a:ext>
            </a:extLst>
          </a:blip>
          <a:srcRect l="12761" r="5612" b="9769"/>
          <a:stretch>
            <a:fillRect/>
          </a:stretch>
        </p:blipFill>
        <p:spPr bwMode="auto">
          <a:xfrm>
            <a:off x="6175375" y="4121150"/>
            <a:ext cx="2586038"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1"/>
          <p:cNvSpPr txBox="1">
            <a:spLocks noChangeArrowheads="1"/>
          </p:cNvSpPr>
          <p:nvPr/>
        </p:nvSpPr>
        <p:spPr bwMode="auto">
          <a:xfrm>
            <a:off x="5965539" y="6122701"/>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0</a:t>
            </a:r>
          </a:p>
        </p:txBody>
      </p:sp>
      <p:sp>
        <p:nvSpPr>
          <p:cNvPr id="19462" name="TextBox 12"/>
          <p:cNvSpPr txBox="1">
            <a:spLocks noChangeArrowheads="1"/>
          </p:cNvSpPr>
          <p:nvPr/>
        </p:nvSpPr>
        <p:spPr bwMode="auto">
          <a:xfrm>
            <a:off x="5965539" y="5119401"/>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1</a:t>
            </a:r>
          </a:p>
        </p:txBody>
      </p:sp>
      <p:sp>
        <p:nvSpPr>
          <p:cNvPr id="19463" name="TextBox 13"/>
          <p:cNvSpPr txBox="1">
            <a:spLocks noChangeArrowheads="1"/>
          </p:cNvSpPr>
          <p:nvPr/>
        </p:nvSpPr>
        <p:spPr bwMode="auto">
          <a:xfrm>
            <a:off x="5965539" y="4195476"/>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2</a:t>
            </a:r>
          </a:p>
        </p:txBody>
      </p:sp>
      <p:sp>
        <p:nvSpPr>
          <p:cNvPr id="19464" name="TextBox 29"/>
          <p:cNvSpPr txBox="1">
            <a:spLocks noChangeArrowheads="1"/>
          </p:cNvSpPr>
          <p:nvPr/>
        </p:nvSpPr>
        <p:spPr bwMode="auto">
          <a:xfrm>
            <a:off x="6145213"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0</a:t>
            </a:r>
          </a:p>
        </p:txBody>
      </p:sp>
      <p:sp>
        <p:nvSpPr>
          <p:cNvPr id="19465" name="TextBox 30"/>
          <p:cNvSpPr txBox="1">
            <a:spLocks noChangeArrowheads="1"/>
          </p:cNvSpPr>
          <p:nvPr/>
        </p:nvSpPr>
        <p:spPr bwMode="auto">
          <a:xfrm>
            <a:off x="6581775"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1</a:t>
            </a:r>
          </a:p>
        </p:txBody>
      </p:sp>
      <p:sp>
        <p:nvSpPr>
          <p:cNvPr id="19466" name="TextBox 31"/>
          <p:cNvSpPr txBox="1">
            <a:spLocks noChangeArrowheads="1"/>
          </p:cNvSpPr>
          <p:nvPr/>
        </p:nvSpPr>
        <p:spPr bwMode="auto">
          <a:xfrm>
            <a:off x="6964363"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a:t>
            </a:r>
          </a:p>
        </p:txBody>
      </p:sp>
      <p:sp>
        <p:nvSpPr>
          <p:cNvPr id="19467" name="TextBox 32"/>
          <p:cNvSpPr txBox="1">
            <a:spLocks noChangeArrowheads="1"/>
          </p:cNvSpPr>
          <p:nvPr/>
        </p:nvSpPr>
        <p:spPr bwMode="auto">
          <a:xfrm>
            <a:off x="7378700"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3</a:t>
            </a:r>
          </a:p>
        </p:txBody>
      </p:sp>
      <p:sp>
        <p:nvSpPr>
          <p:cNvPr id="19468" name="TextBox 33"/>
          <p:cNvSpPr txBox="1">
            <a:spLocks noChangeArrowheads="1"/>
          </p:cNvSpPr>
          <p:nvPr/>
        </p:nvSpPr>
        <p:spPr bwMode="auto">
          <a:xfrm>
            <a:off x="7769225"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4</a:t>
            </a:r>
          </a:p>
        </p:txBody>
      </p:sp>
      <p:sp>
        <p:nvSpPr>
          <p:cNvPr id="19469" name="TextBox 34"/>
          <p:cNvSpPr txBox="1">
            <a:spLocks noChangeArrowheads="1"/>
          </p:cNvSpPr>
          <p:nvPr/>
        </p:nvSpPr>
        <p:spPr bwMode="auto">
          <a:xfrm>
            <a:off x="8175625" y="6297613"/>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5</a:t>
            </a:r>
          </a:p>
        </p:txBody>
      </p:sp>
      <p:sp>
        <p:nvSpPr>
          <p:cNvPr id="58" name="TextBox 57"/>
          <p:cNvSpPr txBox="1"/>
          <p:nvPr/>
        </p:nvSpPr>
        <p:spPr>
          <a:xfrm>
            <a:off x="5691250" y="4860351"/>
            <a:ext cx="400110" cy="1055738"/>
          </a:xfrm>
          <a:prstGeom prst="rect">
            <a:avLst/>
          </a:prstGeom>
          <a:noFill/>
        </p:spPr>
        <p:txBody>
          <a:bodyPr vert="vert270" wrap="none">
            <a:spAutoFit/>
          </a:bodyPr>
          <a:lstStyle/>
          <a:p>
            <a:pPr>
              <a:defRPr/>
            </a:pPr>
            <a:r>
              <a:rPr lang="en-US" sz="1400" b="1" dirty="0">
                <a:solidFill>
                  <a:prstClr val="black"/>
                </a:solidFill>
                <a:latin typeface="Arial" pitchFamily="34" charset="0"/>
                <a:ea typeface="MS PGothic" pitchFamily="34" charset="-128"/>
                <a:cs typeface="+mn-cs"/>
              </a:rPr>
              <a:t>height (km)</a:t>
            </a:r>
          </a:p>
        </p:txBody>
      </p:sp>
      <p:sp>
        <p:nvSpPr>
          <p:cNvPr id="19471" name="TextBox 58"/>
          <p:cNvSpPr txBox="1">
            <a:spLocks noChangeArrowheads="1"/>
          </p:cNvSpPr>
          <p:nvPr/>
        </p:nvSpPr>
        <p:spPr bwMode="auto">
          <a:xfrm>
            <a:off x="6574793" y="6524625"/>
            <a:ext cx="14590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b="1" dirty="0" smtClean="0">
                <a:solidFill>
                  <a:prstClr val="black"/>
                </a:solidFill>
                <a:cs typeface="+mn-cs"/>
              </a:rPr>
              <a:t>radius (r/RMW)</a:t>
            </a:r>
          </a:p>
        </p:txBody>
      </p:sp>
      <p:sp>
        <p:nvSpPr>
          <p:cNvPr id="19472" name="Rectangle 15"/>
          <p:cNvSpPr>
            <a:spLocks noChangeArrowheads="1"/>
          </p:cNvSpPr>
          <p:nvPr/>
        </p:nvSpPr>
        <p:spPr bwMode="auto">
          <a:xfrm>
            <a:off x="394392" y="370079"/>
            <a:ext cx="891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2200" i="1" dirty="0" smtClean="0">
                <a:solidFill>
                  <a:prstClr val="white"/>
                </a:solidFill>
                <a:latin typeface="Calibri" pitchFamily="34" charset="0"/>
                <a:ea typeface="SimSun" pitchFamily="2" charset="-122"/>
                <a:cs typeface="+mn-cs"/>
              </a:rPr>
              <a:t>Sensitivity of radial wind (shaded, m s</a:t>
            </a:r>
            <a:r>
              <a:rPr lang="en-US" altLang="zh-CN" sz="2200" i="1" baseline="30000" dirty="0" smtClean="0">
                <a:solidFill>
                  <a:prstClr val="white"/>
                </a:solidFill>
                <a:latin typeface="Calibri" pitchFamily="34" charset="0"/>
                <a:ea typeface="SimSun" pitchFamily="2" charset="-122"/>
                <a:cs typeface="+mn-cs"/>
              </a:rPr>
              <a:t>-1</a:t>
            </a:r>
            <a:r>
              <a:rPr lang="en-US" altLang="zh-CN" sz="2200" i="1" dirty="0" smtClean="0">
                <a:solidFill>
                  <a:prstClr val="white"/>
                </a:solidFill>
                <a:latin typeface="Calibri" pitchFamily="34" charset="0"/>
                <a:ea typeface="SimSun" pitchFamily="2" charset="-122"/>
                <a:cs typeface="+mn-cs"/>
              </a:rPr>
              <a:t>) to vertical eddy diffusivity (K</a:t>
            </a:r>
            <a:r>
              <a:rPr lang="en-US" altLang="zh-CN" sz="2200" i="1" baseline="-25000" dirty="0" smtClean="0">
                <a:solidFill>
                  <a:prstClr val="white"/>
                </a:solidFill>
                <a:latin typeface="Calibri" pitchFamily="34" charset="0"/>
                <a:ea typeface="SimSun" pitchFamily="2" charset="-122"/>
                <a:cs typeface="+mn-cs"/>
              </a:rPr>
              <a:t>m</a:t>
            </a:r>
            <a:r>
              <a:rPr lang="en-US" altLang="zh-CN" sz="2200" i="1" dirty="0" smtClean="0">
                <a:solidFill>
                  <a:prstClr val="white"/>
                </a:solidFill>
                <a:latin typeface="Calibri" pitchFamily="34" charset="0"/>
                <a:ea typeface="SimSun" pitchFamily="2" charset="-122"/>
                <a:cs typeface="+mn-cs"/>
              </a:rPr>
              <a:t>)</a:t>
            </a:r>
          </a:p>
        </p:txBody>
      </p:sp>
      <p:sp>
        <p:nvSpPr>
          <p:cNvPr id="19473" name="Rectangle 18"/>
          <p:cNvSpPr>
            <a:spLocks noChangeArrowheads="1"/>
          </p:cNvSpPr>
          <p:nvPr/>
        </p:nvSpPr>
        <p:spPr bwMode="auto">
          <a:xfrm>
            <a:off x="228600" y="4470400"/>
            <a:ext cx="563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buFontTx/>
              <a:buChar char="•"/>
            </a:pPr>
            <a:r>
              <a:rPr lang="en-US" altLang="en-US" sz="2000" smtClean="0">
                <a:solidFill>
                  <a:prstClr val="white"/>
                </a:solidFill>
                <a:latin typeface="Calibri" pitchFamily="34" charset="0"/>
                <a:cs typeface="+mn-cs"/>
              </a:rPr>
              <a:t> Peak radial inflow stronger with more accurate K</a:t>
            </a:r>
            <a:r>
              <a:rPr lang="en-US" altLang="en-US" sz="2000" baseline="-25000" smtClean="0">
                <a:solidFill>
                  <a:prstClr val="white"/>
                </a:solidFill>
                <a:latin typeface="Calibri" pitchFamily="34" charset="0"/>
                <a:cs typeface="+mn-cs"/>
              </a:rPr>
              <a:t>m</a:t>
            </a:r>
          </a:p>
          <a:p>
            <a:pPr eaLnBrk="1" hangingPunct="1">
              <a:buFontTx/>
              <a:buChar char="•"/>
            </a:pPr>
            <a:r>
              <a:rPr lang="en-US" altLang="en-US" sz="2000" smtClean="0">
                <a:solidFill>
                  <a:prstClr val="white"/>
                </a:solidFill>
                <a:latin typeface="Calibri" pitchFamily="34" charset="0"/>
                <a:cs typeface="+mn-cs"/>
              </a:rPr>
              <a:t> Depth of inflow layer more consistent with dropsonde composites using more accurate K</a:t>
            </a:r>
            <a:r>
              <a:rPr lang="en-US" altLang="en-US" sz="2000" baseline="-25000" smtClean="0">
                <a:solidFill>
                  <a:prstClr val="white"/>
                </a:solidFill>
                <a:latin typeface="Calibri" pitchFamily="34" charset="0"/>
                <a:cs typeface="+mn-cs"/>
              </a:rPr>
              <a:t>m</a:t>
            </a:r>
          </a:p>
        </p:txBody>
      </p:sp>
      <p:sp>
        <p:nvSpPr>
          <p:cNvPr id="71" name="TextBox 13"/>
          <p:cNvSpPr txBox="1">
            <a:spLocks noChangeArrowheads="1"/>
          </p:cNvSpPr>
          <p:nvPr/>
        </p:nvSpPr>
        <p:spPr bwMode="auto">
          <a:xfrm>
            <a:off x="21020" y="5867400"/>
            <a:ext cx="5867400" cy="369888"/>
          </a:xfrm>
          <a:prstGeom prst="rect">
            <a:avLst/>
          </a:prstGeom>
          <a:noFill/>
          <a:ln w="9525">
            <a:noFill/>
            <a:miter lim="800000"/>
            <a:headEnd/>
            <a:tailEnd/>
          </a:ln>
        </p:spPr>
        <p:txBody>
          <a:bodyPr>
            <a:spAutoFit/>
          </a:bodyPr>
          <a:lstStyle/>
          <a:p>
            <a:pPr>
              <a:defRPr/>
            </a:pPr>
            <a:r>
              <a:rPr lang="en-US" sz="1800" dirty="0">
                <a:solidFill>
                  <a:srgbClr val="FFC000"/>
                </a:solidFill>
                <a:latin typeface="Calibri"/>
                <a:ea typeface="MS PGothic" pitchFamily="34" charset="-128"/>
                <a:cs typeface="+mn-cs"/>
              </a:rPr>
              <a:t>Dashed line is inflow layer depth from </a:t>
            </a:r>
            <a:r>
              <a:rPr lang="en-US" sz="1800" dirty="0" err="1">
                <a:solidFill>
                  <a:srgbClr val="FFC000"/>
                </a:solidFill>
                <a:latin typeface="Calibri"/>
                <a:ea typeface="MS PGothic" pitchFamily="34" charset="-128"/>
                <a:cs typeface="+mn-cs"/>
              </a:rPr>
              <a:t>dropsonde</a:t>
            </a:r>
            <a:r>
              <a:rPr lang="en-US" sz="1800" dirty="0">
                <a:solidFill>
                  <a:srgbClr val="FFC000"/>
                </a:solidFill>
                <a:latin typeface="Calibri"/>
                <a:ea typeface="MS PGothic" pitchFamily="34" charset="-128"/>
                <a:cs typeface="+mn-cs"/>
              </a:rPr>
              <a:t> composite</a:t>
            </a:r>
          </a:p>
        </p:txBody>
      </p:sp>
      <p:sp>
        <p:nvSpPr>
          <p:cNvPr id="72" name="TextBox 71"/>
          <p:cNvSpPr txBox="1"/>
          <p:nvPr/>
        </p:nvSpPr>
        <p:spPr>
          <a:xfrm>
            <a:off x="1295400" y="-87217"/>
            <a:ext cx="6894513" cy="646113"/>
          </a:xfrm>
          <a:prstGeom prst="rect">
            <a:avLst/>
          </a:prstGeom>
          <a:noFill/>
        </p:spPr>
        <p:txBody>
          <a:bodyPr wrap="none">
            <a:spAutoFit/>
          </a:bodyPr>
          <a:lstStyle/>
          <a:p>
            <a:pPr>
              <a:defRPr/>
            </a:pPr>
            <a:r>
              <a:rPr lang="en-US" sz="3600" b="1" dirty="0">
                <a:solidFill>
                  <a:srgbClr val="FFFF00"/>
                </a:solidFill>
                <a:latin typeface="Calibri"/>
                <a:ea typeface="MS PGothic" pitchFamily="34" charset="-128"/>
                <a:cs typeface="+mn-cs"/>
              </a:rPr>
              <a:t>Goal 1</a:t>
            </a:r>
            <a:r>
              <a:rPr lang="en-US" sz="3600" dirty="0">
                <a:solidFill>
                  <a:srgbClr val="FFFF00"/>
                </a:solidFill>
                <a:latin typeface="Calibri"/>
                <a:ea typeface="MS PGothic" pitchFamily="34" charset="-128"/>
                <a:cs typeface="+mn-cs"/>
              </a:rPr>
              <a:t>: Numerical model evaluation</a:t>
            </a:r>
          </a:p>
        </p:txBody>
      </p:sp>
      <p:sp>
        <p:nvSpPr>
          <p:cNvPr id="19476" name="Rectangle 15"/>
          <p:cNvSpPr>
            <a:spLocks noChangeArrowheads="1"/>
          </p:cNvSpPr>
          <p:nvPr/>
        </p:nvSpPr>
        <p:spPr bwMode="auto">
          <a:xfrm>
            <a:off x="7118350" y="4257675"/>
            <a:ext cx="123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r>
              <a:rPr lang="en-US" altLang="zh-CN" sz="1600" b="1" smtClean="0">
                <a:solidFill>
                  <a:prstClr val="black"/>
                </a:solidFill>
                <a:latin typeface="Calibri" pitchFamily="34" charset="0"/>
                <a:ea typeface="SimSun" pitchFamily="2" charset="-122"/>
                <a:cs typeface="+mn-cs"/>
              </a:rPr>
              <a:t>Dropsonde </a:t>
            </a:r>
          </a:p>
          <a:p>
            <a:pPr algn="r" eaLnBrk="1" hangingPunct="1"/>
            <a:r>
              <a:rPr lang="en-US" altLang="zh-CN" sz="1600" b="1" smtClean="0">
                <a:solidFill>
                  <a:prstClr val="black"/>
                </a:solidFill>
                <a:latin typeface="Calibri" pitchFamily="34" charset="0"/>
                <a:ea typeface="SimSun" pitchFamily="2" charset="-122"/>
                <a:cs typeface="+mn-cs"/>
              </a:rPr>
              <a:t>composite</a:t>
            </a:r>
          </a:p>
        </p:txBody>
      </p:sp>
      <p:grpSp>
        <p:nvGrpSpPr>
          <p:cNvPr id="19477" name="Group 76"/>
          <p:cNvGrpSpPr>
            <a:grpSpLocks/>
          </p:cNvGrpSpPr>
          <p:nvPr/>
        </p:nvGrpSpPr>
        <p:grpSpPr bwMode="auto">
          <a:xfrm>
            <a:off x="294435" y="914481"/>
            <a:ext cx="8130681" cy="3280995"/>
            <a:chOff x="575021" y="878568"/>
            <a:chExt cx="8199854" cy="3464024"/>
          </a:xfrm>
        </p:grpSpPr>
        <p:sp>
          <p:nvSpPr>
            <p:cNvPr id="51" name="Rectangle 50"/>
            <p:cNvSpPr/>
            <p:nvPr/>
          </p:nvSpPr>
          <p:spPr>
            <a:xfrm>
              <a:off x="3681917" y="883328"/>
              <a:ext cx="2435349" cy="3199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prstClr val="white"/>
                </a:solidFill>
              </a:endParaRPr>
            </a:p>
          </p:txBody>
        </p:sp>
        <p:pic>
          <p:nvPicPr>
            <p:cNvPr id="19480" name="Picture 2" descr="alpha0.50_uw0393.gif"/>
            <p:cNvPicPr>
              <a:picLocks noChangeAspect="1" noChangeArrowheads="1"/>
            </p:cNvPicPr>
            <p:nvPr/>
          </p:nvPicPr>
          <p:blipFill>
            <a:blip r:embed="rId4">
              <a:extLst>
                <a:ext uri="{28A0092B-C50C-407E-A947-70E740481C1C}">
                  <a14:useLocalDpi xmlns:a14="http://schemas.microsoft.com/office/drawing/2010/main" val="0"/>
                </a:ext>
              </a:extLst>
            </a:blip>
            <a:srcRect l="11079" t="76785" r="49759" b="10851"/>
            <a:stretch>
              <a:fillRect/>
            </a:stretch>
          </p:blipFill>
          <p:spPr bwMode="auto">
            <a:xfrm>
              <a:off x="3723980" y="1012318"/>
              <a:ext cx="2234821" cy="267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1" name="TextBox 24"/>
            <p:cNvSpPr txBox="1">
              <a:spLocks noChangeArrowheads="1"/>
            </p:cNvSpPr>
            <p:nvPr/>
          </p:nvSpPr>
          <p:spPr bwMode="auto">
            <a:xfrm>
              <a:off x="3869972" y="3588741"/>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30</a:t>
              </a:r>
            </a:p>
          </p:txBody>
        </p:sp>
        <p:sp>
          <p:nvSpPr>
            <p:cNvPr id="19482" name="TextBox 25"/>
            <p:cNvSpPr txBox="1">
              <a:spLocks noChangeArrowheads="1"/>
            </p:cNvSpPr>
            <p:nvPr/>
          </p:nvSpPr>
          <p:spPr bwMode="auto">
            <a:xfrm>
              <a:off x="4348914" y="3588741"/>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90</a:t>
              </a:r>
            </a:p>
          </p:txBody>
        </p:sp>
        <p:sp>
          <p:nvSpPr>
            <p:cNvPr id="19483" name="TextBox 26"/>
            <p:cNvSpPr txBox="1">
              <a:spLocks noChangeArrowheads="1"/>
            </p:cNvSpPr>
            <p:nvPr/>
          </p:nvSpPr>
          <p:spPr bwMode="auto">
            <a:xfrm>
              <a:off x="4765169" y="3588741"/>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150</a:t>
              </a:r>
            </a:p>
          </p:txBody>
        </p:sp>
        <p:sp>
          <p:nvSpPr>
            <p:cNvPr id="19484" name="TextBox 27"/>
            <p:cNvSpPr txBox="1">
              <a:spLocks noChangeArrowheads="1"/>
            </p:cNvSpPr>
            <p:nvPr/>
          </p:nvSpPr>
          <p:spPr bwMode="auto">
            <a:xfrm>
              <a:off x="5224921" y="3592345"/>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210</a:t>
              </a:r>
            </a:p>
          </p:txBody>
        </p:sp>
        <p:sp>
          <p:nvSpPr>
            <p:cNvPr id="19485" name="TextBox 28"/>
            <p:cNvSpPr txBox="1">
              <a:spLocks noChangeArrowheads="1"/>
            </p:cNvSpPr>
            <p:nvPr/>
          </p:nvSpPr>
          <p:spPr bwMode="auto">
            <a:xfrm>
              <a:off x="5731023" y="3592345"/>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270</a:t>
              </a:r>
            </a:p>
          </p:txBody>
        </p:sp>
        <p:sp>
          <p:nvSpPr>
            <p:cNvPr id="19486" name="TextBox 51"/>
            <p:cNvSpPr txBox="1">
              <a:spLocks noChangeArrowheads="1"/>
            </p:cNvSpPr>
            <p:nvPr/>
          </p:nvSpPr>
          <p:spPr bwMode="auto">
            <a:xfrm>
              <a:off x="4296224" y="3781294"/>
              <a:ext cx="972427"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radius (km)</a:t>
              </a:r>
            </a:p>
          </p:txBody>
        </p:sp>
        <p:sp>
          <p:nvSpPr>
            <p:cNvPr id="54" name="Rectangle 53"/>
            <p:cNvSpPr/>
            <p:nvPr/>
          </p:nvSpPr>
          <p:spPr>
            <a:xfrm>
              <a:off x="624236" y="878568"/>
              <a:ext cx="3078318" cy="3210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prstClr val="white"/>
                </a:solidFill>
              </a:endParaRPr>
            </a:p>
          </p:txBody>
        </p:sp>
        <p:pic>
          <p:nvPicPr>
            <p:cNvPr id="19488" name="Picture 1" descr="Ideal_uw0393.gif"/>
            <p:cNvPicPr>
              <a:picLocks noChangeAspect="1" noChangeArrowheads="1"/>
            </p:cNvPicPr>
            <p:nvPr/>
          </p:nvPicPr>
          <p:blipFill>
            <a:blip r:embed="rId5">
              <a:extLst>
                <a:ext uri="{28A0092B-C50C-407E-A947-70E740481C1C}">
                  <a14:useLocalDpi xmlns:a14="http://schemas.microsoft.com/office/drawing/2010/main" val="0"/>
                </a:ext>
              </a:extLst>
            </a:blip>
            <a:srcRect l="11211" t="76836" r="49464" b="10973"/>
            <a:stretch>
              <a:fillRect/>
            </a:stretch>
          </p:blipFill>
          <p:spPr bwMode="auto">
            <a:xfrm>
              <a:off x="1255084" y="1021378"/>
              <a:ext cx="2238233" cy="264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9" name="TextBox 14"/>
            <p:cNvSpPr txBox="1">
              <a:spLocks noChangeArrowheads="1"/>
            </p:cNvSpPr>
            <p:nvPr/>
          </p:nvSpPr>
          <p:spPr bwMode="auto">
            <a:xfrm>
              <a:off x="1030498" y="3341680"/>
              <a:ext cx="258720"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0</a:t>
              </a:r>
            </a:p>
          </p:txBody>
        </p:sp>
        <p:sp>
          <p:nvSpPr>
            <p:cNvPr id="19490" name="TextBox 15"/>
            <p:cNvSpPr txBox="1">
              <a:spLocks noChangeArrowheads="1"/>
            </p:cNvSpPr>
            <p:nvPr/>
          </p:nvSpPr>
          <p:spPr bwMode="auto">
            <a:xfrm>
              <a:off x="1036185" y="2339740"/>
              <a:ext cx="258720"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1</a:t>
              </a:r>
            </a:p>
          </p:txBody>
        </p:sp>
        <p:sp>
          <p:nvSpPr>
            <p:cNvPr id="19491" name="TextBox 16"/>
            <p:cNvSpPr txBox="1">
              <a:spLocks noChangeArrowheads="1"/>
            </p:cNvSpPr>
            <p:nvPr/>
          </p:nvSpPr>
          <p:spPr bwMode="auto">
            <a:xfrm>
              <a:off x="1030498" y="1348357"/>
              <a:ext cx="258720"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2</a:t>
              </a:r>
            </a:p>
          </p:txBody>
        </p:sp>
        <p:sp>
          <p:nvSpPr>
            <p:cNvPr id="19492" name="TextBox 17"/>
            <p:cNvSpPr txBox="1">
              <a:spLocks noChangeArrowheads="1"/>
            </p:cNvSpPr>
            <p:nvPr/>
          </p:nvSpPr>
          <p:spPr bwMode="auto">
            <a:xfrm>
              <a:off x="1365477" y="3583262"/>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30</a:t>
              </a:r>
            </a:p>
          </p:txBody>
        </p:sp>
        <p:sp>
          <p:nvSpPr>
            <p:cNvPr id="19493" name="TextBox 20"/>
            <p:cNvSpPr txBox="1">
              <a:spLocks noChangeArrowheads="1"/>
            </p:cNvSpPr>
            <p:nvPr/>
          </p:nvSpPr>
          <p:spPr bwMode="auto">
            <a:xfrm>
              <a:off x="1844418" y="3583262"/>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90</a:t>
              </a:r>
            </a:p>
          </p:txBody>
        </p:sp>
        <p:sp>
          <p:nvSpPr>
            <p:cNvPr id="19494" name="TextBox 21"/>
            <p:cNvSpPr txBox="1">
              <a:spLocks noChangeArrowheads="1"/>
            </p:cNvSpPr>
            <p:nvPr/>
          </p:nvSpPr>
          <p:spPr bwMode="auto">
            <a:xfrm>
              <a:off x="2260674" y="3583262"/>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150</a:t>
              </a:r>
            </a:p>
          </p:txBody>
        </p:sp>
        <p:sp>
          <p:nvSpPr>
            <p:cNvPr id="19495" name="TextBox 22"/>
            <p:cNvSpPr txBox="1">
              <a:spLocks noChangeArrowheads="1"/>
            </p:cNvSpPr>
            <p:nvPr/>
          </p:nvSpPr>
          <p:spPr bwMode="auto">
            <a:xfrm>
              <a:off x="2720425" y="3586877"/>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210</a:t>
              </a:r>
            </a:p>
          </p:txBody>
        </p:sp>
        <p:sp>
          <p:nvSpPr>
            <p:cNvPr id="19496" name="TextBox 23"/>
            <p:cNvSpPr txBox="1">
              <a:spLocks noChangeArrowheads="1"/>
            </p:cNvSpPr>
            <p:nvPr/>
          </p:nvSpPr>
          <p:spPr bwMode="auto">
            <a:xfrm>
              <a:off x="3226530" y="3586877"/>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270</a:t>
              </a:r>
            </a:p>
          </p:txBody>
        </p:sp>
        <p:sp>
          <p:nvSpPr>
            <p:cNvPr id="19497" name="TextBox 54"/>
            <p:cNvSpPr txBox="1">
              <a:spLocks noChangeArrowheads="1"/>
            </p:cNvSpPr>
            <p:nvPr/>
          </p:nvSpPr>
          <p:spPr bwMode="auto">
            <a:xfrm>
              <a:off x="1795949" y="3780342"/>
              <a:ext cx="972427"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radius (km)</a:t>
              </a:r>
            </a:p>
          </p:txBody>
        </p:sp>
        <p:sp>
          <p:nvSpPr>
            <p:cNvPr id="56" name="TextBox 55"/>
            <p:cNvSpPr txBox="1"/>
            <p:nvPr/>
          </p:nvSpPr>
          <p:spPr>
            <a:xfrm>
              <a:off x="738954" y="1952374"/>
              <a:ext cx="354393" cy="922379"/>
            </a:xfrm>
            <a:prstGeom prst="rect">
              <a:avLst/>
            </a:prstGeom>
            <a:noFill/>
          </p:spPr>
          <p:txBody>
            <a:bodyPr vert="vert270" wrap="none">
              <a:spAutoFit/>
            </a:bodyPr>
            <a:lstStyle/>
            <a:p>
              <a:pPr>
                <a:defRPr/>
              </a:pPr>
              <a:r>
                <a:rPr lang="en-US" sz="1200" b="1" dirty="0">
                  <a:solidFill>
                    <a:prstClr val="black"/>
                  </a:solidFill>
                  <a:latin typeface="Arial" pitchFamily="34" charset="0"/>
                  <a:ea typeface="MS PGothic" pitchFamily="34" charset="-128"/>
                  <a:cs typeface="+mn-cs"/>
                </a:rPr>
                <a:t>height (km)</a:t>
              </a:r>
            </a:p>
          </p:txBody>
        </p:sp>
        <p:sp>
          <p:nvSpPr>
            <p:cNvPr id="48" name="Rectangle 47"/>
            <p:cNvSpPr/>
            <p:nvPr/>
          </p:nvSpPr>
          <p:spPr>
            <a:xfrm>
              <a:off x="6104565" y="883328"/>
              <a:ext cx="2670310" cy="3199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prstClr val="white"/>
                </a:solidFill>
              </a:endParaRPr>
            </a:p>
          </p:txBody>
        </p:sp>
        <p:pic>
          <p:nvPicPr>
            <p:cNvPr id="19500" name="Picture 3" descr="alpha0.25_uw0393.gif"/>
            <p:cNvPicPr>
              <a:picLocks noChangeAspect="1" noChangeArrowheads="1"/>
            </p:cNvPicPr>
            <p:nvPr/>
          </p:nvPicPr>
          <p:blipFill>
            <a:blip r:embed="rId6">
              <a:extLst>
                <a:ext uri="{28A0092B-C50C-407E-A947-70E740481C1C}">
                  <a14:useLocalDpi xmlns:a14="http://schemas.microsoft.com/office/drawing/2010/main" val="0"/>
                </a:ext>
              </a:extLst>
            </a:blip>
            <a:srcRect l="10916" t="76880" r="50217" b="10960"/>
            <a:stretch>
              <a:fillRect/>
            </a:stretch>
          </p:blipFill>
          <p:spPr bwMode="auto">
            <a:xfrm>
              <a:off x="6168778" y="1000496"/>
              <a:ext cx="2215551" cy="26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1" name="TextBox 38"/>
            <p:cNvSpPr txBox="1">
              <a:spLocks noChangeArrowheads="1"/>
            </p:cNvSpPr>
            <p:nvPr/>
          </p:nvSpPr>
          <p:spPr bwMode="auto">
            <a:xfrm>
              <a:off x="6290554" y="3594970"/>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dirty="0" smtClean="0">
                  <a:solidFill>
                    <a:prstClr val="black"/>
                  </a:solidFill>
                  <a:cs typeface="+mn-cs"/>
                </a:rPr>
                <a:t>30</a:t>
              </a:r>
            </a:p>
          </p:txBody>
        </p:sp>
        <p:sp>
          <p:nvSpPr>
            <p:cNvPr id="19502" name="TextBox 39"/>
            <p:cNvSpPr txBox="1">
              <a:spLocks noChangeArrowheads="1"/>
            </p:cNvSpPr>
            <p:nvPr/>
          </p:nvSpPr>
          <p:spPr bwMode="auto">
            <a:xfrm>
              <a:off x="6769496" y="3594970"/>
              <a:ext cx="340241"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90</a:t>
              </a:r>
            </a:p>
          </p:txBody>
        </p:sp>
        <p:sp>
          <p:nvSpPr>
            <p:cNvPr id="19503" name="TextBox 40"/>
            <p:cNvSpPr txBox="1">
              <a:spLocks noChangeArrowheads="1"/>
            </p:cNvSpPr>
            <p:nvPr/>
          </p:nvSpPr>
          <p:spPr bwMode="auto">
            <a:xfrm>
              <a:off x="7185752" y="3594970"/>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150</a:t>
              </a:r>
            </a:p>
          </p:txBody>
        </p:sp>
        <p:sp>
          <p:nvSpPr>
            <p:cNvPr id="19504" name="TextBox 41"/>
            <p:cNvSpPr txBox="1">
              <a:spLocks noChangeArrowheads="1"/>
            </p:cNvSpPr>
            <p:nvPr/>
          </p:nvSpPr>
          <p:spPr bwMode="auto">
            <a:xfrm>
              <a:off x="7645504" y="3598574"/>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210</a:t>
              </a:r>
            </a:p>
          </p:txBody>
        </p:sp>
        <p:sp>
          <p:nvSpPr>
            <p:cNvPr id="19505" name="TextBox 42"/>
            <p:cNvSpPr txBox="1">
              <a:spLocks noChangeArrowheads="1"/>
            </p:cNvSpPr>
            <p:nvPr/>
          </p:nvSpPr>
          <p:spPr bwMode="auto">
            <a:xfrm>
              <a:off x="8151608" y="3598574"/>
              <a:ext cx="421765"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270</a:t>
              </a:r>
            </a:p>
          </p:txBody>
        </p:sp>
        <p:sp>
          <p:nvSpPr>
            <p:cNvPr id="19506" name="TextBox 48"/>
            <p:cNvSpPr txBox="1">
              <a:spLocks noChangeArrowheads="1"/>
            </p:cNvSpPr>
            <p:nvPr/>
          </p:nvSpPr>
          <p:spPr bwMode="auto">
            <a:xfrm>
              <a:off x="6766362" y="3816919"/>
              <a:ext cx="972427"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200" b="1" smtClean="0">
                  <a:solidFill>
                    <a:prstClr val="black"/>
                  </a:solidFill>
                  <a:cs typeface="+mn-cs"/>
                </a:rPr>
                <a:t>radius (km)</a:t>
              </a:r>
            </a:p>
          </p:txBody>
        </p:sp>
        <p:pic>
          <p:nvPicPr>
            <p:cNvPr id="19507" name="Picture 3" descr="alpha0.25_uw0393.gif"/>
            <p:cNvPicPr>
              <a:picLocks noChangeAspect="1" noChangeArrowheads="1"/>
            </p:cNvPicPr>
            <p:nvPr/>
          </p:nvPicPr>
          <p:blipFill>
            <a:blip r:embed="rId6">
              <a:extLst>
                <a:ext uri="{28A0092B-C50C-407E-A947-70E740481C1C}">
                  <a14:useLocalDpi xmlns:a14="http://schemas.microsoft.com/office/drawing/2010/main" val="0"/>
                </a:ext>
              </a:extLst>
            </a:blip>
            <a:srcRect l="50133" t="37334" r="43555" b="3200"/>
            <a:stretch>
              <a:fillRect/>
            </a:stretch>
          </p:blipFill>
          <p:spPr bwMode="auto">
            <a:xfrm>
              <a:off x="8418318" y="1076696"/>
              <a:ext cx="347932" cy="24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8" name="Rectangle 15"/>
            <p:cNvSpPr>
              <a:spLocks noChangeArrowheads="1"/>
            </p:cNvSpPr>
            <p:nvPr/>
          </p:nvSpPr>
          <p:spPr bwMode="auto">
            <a:xfrm>
              <a:off x="4358180" y="892521"/>
              <a:ext cx="1852612" cy="30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1400" b="1" smtClean="0">
                  <a:solidFill>
                    <a:prstClr val="black"/>
                  </a:solidFill>
                  <a:latin typeface="Calibri" pitchFamily="34" charset="0"/>
                  <a:ea typeface="SimSun" pitchFamily="2" charset="-122"/>
                  <a:cs typeface="+mn-cs"/>
                </a:rPr>
                <a:t>K</a:t>
              </a:r>
              <a:r>
                <a:rPr lang="en-US" altLang="zh-CN" sz="1400" b="1" baseline="-25000" smtClean="0">
                  <a:solidFill>
                    <a:prstClr val="black"/>
                  </a:solidFill>
                  <a:latin typeface="Calibri" pitchFamily="34" charset="0"/>
                  <a:ea typeface="SimSun" pitchFamily="2" charset="-122"/>
                  <a:cs typeface="+mn-cs"/>
                </a:rPr>
                <a:t>m</a:t>
              </a:r>
              <a:r>
                <a:rPr lang="en-US" altLang="zh-CN" sz="1400" b="1" smtClean="0">
                  <a:solidFill>
                    <a:prstClr val="black"/>
                  </a:solidFill>
                  <a:latin typeface="Calibri" pitchFamily="34" charset="0"/>
                  <a:ea typeface="SimSun" pitchFamily="2" charset="-122"/>
                  <a:cs typeface="+mn-cs"/>
                </a:rPr>
                <a:t> reduced 50%</a:t>
              </a:r>
            </a:p>
          </p:txBody>
        </p:sp>
        <p:sp>
          <p:nvSpPr>
            <p:cNvPr id="19509" name="Rectangle 15"/>
            <p:cNvSpPr>
              <a:spLocks noChangeArrowheads="1"/>
            </p:cNvSpPr>
            <p:nvPr/>
          </p:nvSpPr>
          <p:spPr bwMode="auto">
            <a:xfrm>
              <a:off x="6779817" y="894833"/>
              <a:ext cx="1981200" cy="52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1400" b="1" dirty="0" smtClean="0">
                  <a:solidFill>
                    <a:prstClr val="black"/>
                  </a:solidFill>
                  <a:latin typeface="Calibri" pitchFamily="34" charset="0"/>
                  <a:ea typeface="SimSun" pitchFamily="2" charset="-122"/>
                  <a:cs typeface="+mn-cs"/>
                </a:rPr>
                <a:t>K</a:t>
              </a:r>
              <a:r>
                <a:rPr lang="en-US" altLang="zh-CN" sz="1400" b="1" baseline="-25000" dirty="0" smtClean="0">
                  <a:solidFill>
                    <a:prstClr val="black"/>
                  </a:solidFill>
                  <a:latin typeface="Calibri" pitchFamily="34" charset="0"/>
                  <a:ea typeface="SimSun" pitchFamily="2" charset="-122"/>
                  <a:cs typeface="+mn-cs"/>
                </a:rPr>
                <a:t>m</a:t>
              </a:r>
              <a:r>
                <a:rPr lang="en-US" altLang="zh-CN" sz="1400" b="1" dirty="0" smtClean="0">
                  <a:solidFill>
                    <a:prstClr val="black"/>
                  </a:solidFill>
                  <a:latin typeface="Calibri" pitchFamily="34" charset="0"/>
                  <a:ea typeface="SimSun" pitchFamily="2" charset="-122"/>
                  <a:cs typeface="+mn-cs"/>
                </a:rPr>
                <a:t> reduced  75%</a:t>
              </a:r>
            </a:p>
            <a:p>
              <a:pPr eaLnBrk="1" hangingPunct="1"/>
              <a:r>
                <a:rPr lang="en-US" altLang="zh-CN" sz="1400" b="1" dirty="0" smtClean="0">
                  <a:solidFill>
                    <a:prstClr val="black"/>
                  </a:solidFill>
                  <a:latin typeface="Calibri" pitchFamily="34" charset="0"/>
                  <a:ea typeface="SimSun" pitchFamily="2" charset="-122"/>
                  <a:cs typeface="+mn-cs"/>
                </a:rPr>
                <a:t>(most accurate)</a:t>
              </a:r>
            </a:p>
          </p:txBody>
        </p:sp>
        <p:sp>
          <p:nvSpPr>
            <p:cNvPr id="73" name="TextBox 72"/>
            <p:cNvSpPr txBox="1"/>
            <p:nvPr/>
          </p:nvSpPr>
          <p:spPr>
            <a:xfrm>
              <a:off x="2330885" y="878568"/>
              <a:ext cx="942894" cy="307674"/>
            </a:xfrm>
            <a:prstGeom prst="rect">
              <a:avLst/>
            </a:prstGeom>
            <a:noFill/>
          </p:spPr>
          <p:txBody>
            <a:bodyPr wrap="none">
              <a:spAutoFit/>
            </a:bodyPr>
            <a:lstStyle/>
            <a:p>
              <a:pPr>
                <a:defRPr/>
              </a:pPr>
              <a:r>
                <a:rPr lang="en-US" sz="1400" b="1" dirty="0">
                  <a:solidFill>
                    <a:prstClr val="black"/>
                  </a:solidFill>
                  <a:latin typeface="Calibri"/>
                  <a:ea typeface="MS PGothic" pitchFamily="34" charset="-128"/>
                  <a:cs typeface="+mn-cs"/>
                </a:rPr>
                <a:t>original K</a:t>
              </a:r>
              <a:r>
                <a:rPr lang="en-US" sz="1400" b="1" baseline="-25000" dirty="0">
                  <a:solidFill>
                    <a:prstClr val="black"/>
                  </a:solidFill>
                  <a:latin typeface="Calibri"/>
                  <a:ea typeface="MS PGothic" pitchFamily="34" charset="-128"/>
                  <a:cs typeface="+mn-cs"/>
                </a:rPr>
                <a:t>m</a:t>
              </a:r>
            </a:p>
          </p:txBody>
        </p:sp>
        <p:sp>
          <p:nvSpPr>
            <p:cNvPr id="75" name="Rectangle 15"/>
            <p:cNvSpPr>
              <a:spLocks noChangeArrowheads="1"/>
            </p:cNvSpPr>
            <p:nvPr/>
          </p:nvSpPr>
          <p:spPr bwMode="auto">
            <a:xfrm>
              <a:off x="575021" y="4081070"/>
              <a:ext cx="1129319" cy="261522"/>
            </a:xfrm>
            <a:prstGeom prst="rect">
              <a:avLst/>
            </a:prstGeom>
            <a:noFill/>
            <a:ln w="9525">
              <a:noFill/>
              <a:miter lim="800000"/>
              <a:headEnd/>
              <a:tailEnd/>
            </a:ln>
          </p:spPr>
          <p:txBody>
            <a:bodyPr wrap="none">
              <a:spAutoFit/>
            </a:bodyPr>
            <a:lstStyle/>
            <a:p>
              <a:pPr>
                <a:defRPr/>
              </a:pPr>
              <a:r>
                <a:rPr lang="en-US" sz="1100" b="1" dirty="0" err="1">
                  <a:solidFill>
                    <a:prstClr val="white"/>
                  </a:solidFill>
                  <a:latin typeface="Calibri"/>
                  <a:ea typeface="MS PGothic" pitchFamily="34" charset="-128"/>
                  <a:cs typeface="+mn-cs"/>
                </a:rPr>
                <a:t>Gopal</a:t>
              </a:r>
              <a:r>
                <a:rPr lang="en-US" sz="1100" b="1" dirty="0">
                  <a:solidFill>
                    <a:prstClr val="white"/>
                  </a:solidFill>
                  <a:latin typeface="Calibri"/>
                  <a:ea typeface="MS PGothic" pitchFamily="34" charset="-128"/>
                  <a:cs typeface="+mn-cs"/>
                </a:rPr>
                <a:t> et al. 2012</a:t>
              </a:r>
            </a:p>
          </p:txBody>
        </p:sp>
      </p:grpSp>
      <p:sp>
        <p:nvSpPr>
          <p:cNvPr id="76" name="TextBox 75"/>
          <p:cNvSpPr txBox="1"/>
          <p:nvPr/>
        </p:nvSpPr>
        <p:spPr>
          <a:xfrm>
            <a:off x="4419600" y="6605588"/>
            <a:ext cx="1304925" cy="277812"/>
          </a:xfrm>
          <a:prstGeom prst="rect">
            <a:avLst/>
          </a:prstGeom>
          <a:noFill/>
        </p:spPr>
        <p:txBody>
          <a:bodyPr wrap="none">
            <a:spAutoFit/>
          </a:bodyPr>
          <a:lstStyle/>
          <a:p>
            <a:pPr>
              <a:defRPr/>
            </a:pPr>
            <a:r>
              <a:rPr lang="en-US" sz="1200" dirty="0">
                <a:solidFill>
                  <a:prstClr val="white"/>
                </a:solidFill>
                <a:latin typeface="Calibri"/>
                <a:ea typeface="MS PGothic" pitchFamily="34" charset="-128"/>
                <a:cs typeface="+mn-cs"/>
              </a:rPr>
              <a:t>Zhang et al. 2011</a:t>
            </a:r>
          </a:p>
        </p:txBody>
      </p:sp>
      <p:sp>
        <p:nvSpPr>
          <p:cNvPr id="2" name="TextBox 1"/>
          <p:cNvSpPr txBox="1"/>
          <p:nvPr/>
        </p:nvSpPr>
        <p:spPr>
          <a:xfrm>
            <a:off x="1372371" y="1611557"/>
            <a:ext cx="1002647" cy="338554"/>
          </a:xfrm>
          <a:prstGeom prst="rect">
            <a:avLst/>
          </a:prstGeom>
          <a:noFill/>
        </p:spPr>
        <p:txBody>
          <a:bodyPr wrap="none" rtlCol="0">
            <a:spAutoFit/>
          </a:bodyPr>
          <a:lstStyle/>
          <a:p>
            <a:r>
              <a:rPr lang="en-US" sz="1600" b="1" dirty="0" smtClean="0">
                <a:solidFill>
                  <a:srgbClr val="990099"/>
                </a:solidFill>
                <a:latin typeface="+mj-lt"/>
              </a:rPr>
              <a:t>Observed</a:t>
            </a:r>
            <a:endParaRPr lang="en-US" sz="1600" b="1" dirty="0">
              <a:solidFill>
                <a:srgbClr val="990099"/>
              </a:solidFill>
              <a:latin typeface="+mj-lt"/>
            </a:endParaRPr>
          </a:p>
        </p:txBody>
      </p:sp>
      <p:sp>
        <p:nvSpPr>
          <p:cNvPr id="59" name="TextBox 58"/>
          <p:cNvSpPr txBox="1"/>
          <p:nvPr/>
        </p:nvSpPr>
        <p:spPr>
          <a:xfrm>
            <a:off x="3925121" y="1610347"/>
            <a:ext cx="1002647" cy="338554"/>
          </a:xfrm>
          <a:prstGeom prst="rect">
            <a:avLst/>
          </a:prstGeom>
          <a:noFill/>
        </p:spPr>
        <p:txBody>
          <a:bodyPr wrap="none" rtlCol="0">
            <a:spAutoFit/>
          </a:bodyPr>
          <a:lstStyle/>
          <a:p>
            <a:r>
              <a:rPr lang="en-US" sz="1600" b="1" dirty="0" smtClean="0">
                <a:solidFill>
                  <a:srgbClr val="990099"/>
                </a:solidFill>
                <a:latin typeface="+mj-lt"/>
              </a:rPr>
              <a:t>Observed</a:t>
            </a:r>
            <a:endParaRPr lang="en-US" sz="1600" b="1" dirty="0">
              <a:solidFill>
                <a:srgbClr val="990099"/>
              </a:solidFill>
              <a:latin typeface="+mj-lt"/>
            </a:endParaRPr>
          </a:p>
        </p:txBody>
      </p:sp>
      <p:sp>
        <p:nvSpPr>
          <p:cNvPr id="60" name="TextBox 59"/>
          <p:cNvSpPr txBox="1"/>
          <p:nvPr/>
        </p:nvSpPr>
        <p:spPr>
          <a:xfrm>
            <a:off x="6334990" y="1596715"/>
            <a:ext cx="1002647" cy="338554"/>
          </a:xfrm>
          <a:prstGeom prst="rect">
            <a:avLst/>
          </a:prstGeom>
          <a:noFill/>
        </p:spPr>
        <p:txBody>
          <a:bodyPr wrap="none" rtlCol="0">
            <a:spAutoFit/>
          </a:bodyPr>
          <a:lstStyle/>
          <a:p>
            <a:r>
              <a:rPr lang="en-US" sz="1600" b="1" dirty="0" smtClean="0">
                <a:solidFill>
                  <a:srgbClr val="990099"/>
                </a:solidFill>
                <a:latin typeface="+mj-lt"/>
              </a:rPr>
              <a:t>Observed</a:t>
            </a:r>
            <a:endParaRPr lang="en-US" sz="1600" b="1" dirty="0">
              <a:solidFill>
                <a:srgbClr val="990099"/>
              </a:solidFill>
              <a:latin typeface="+mj-lt"/>
            </a:endParaRPr>
          </a:p>
        </p:txBody>
      </p:sp>
    </p:spTree>
    <p:extLst>
      <p:ext uri="{BB962C8B-B14F-4D97-AF65-F5344CB8AC3E}">
        <p14:creationId xmlns:p14="http://schemas.microsoft.com/office/powerpoint/2010/main" val="3403246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noGrp="1"/>
          </p:cNvSpPr>
          <p:nvPr>
            <p:ph type="title"/>
          </p:nvPr>
        </p:nvSpPr>
        <p:spPr bwMode="auto">
          <a:xfrm>
            <a:off x="-44970" y="-14990"/>
            <a:ext cx="8034728"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marL="0" lvl="1">
              <a:defRPr/>
            </a:pPr>
            <a:r>
              <a:rPr lang="en-US" sz="4000" b="1" dirty="0" smtClean="0">
                <a:solidFill>
                  <a:srgbClr val="FFFF00"/>
                </a:solidFill>
                <a:latin typeface="+mj-lt"/>
                <a:cs typeface="Arial"/>
              </a:rPr>
              <a:t>Goal 3</a:t>
            </a:r>
            <a:r>
              <a:rPr lang="en-US" sz="4000" dirty="0" smtClean="0">
                <a:solidFill>
                  <a:srgbClr val="FFFF00"/>
                </a:solidFill>
                <a:latin typeface="+mj-lt"/>
                <a:cs typeface="Arial"/>
              </a:rPr>
              <a:t>: </a:t>
            </a:r>
            <a:r>
              <a:rPr lang="en-US" sz="4000" dirty="0" smtClean="0">
                <a:latin typeface="+mj-lt"/>
                <a:cs typeface="Arial"/>
              </a:rPr>
              <a:t>Improve </a:t>
            </a:r>
            <a:r>
              <a:rPr lang="en-US" sz="4000" dirty="0" smtClean="0">
                <a:solidFill>
                  <a:srgbClr val="FFFFFF"/>
                </a:solidFill>
                <a:latin typeface="+mj-lt"/>
                <a:cs typeface="Arial"/>
              </a:rPr>
              <a:t>understanding </a:t>
            </a:r>
            <a:r>
              <a:rPr lang="en-US" sz="4000" dirty="0">
                <a:solidFill>
                  <a:srgbClr val="FFFFFF"/>
                </a:solidFill>
                <a:latin typeface="+mj-lt"/>
                <a:cs typeface="Arial"/>
              </a:rPr>
              <a:t>of physical </a:t>
            </a:r>
            <a:r>
              <a:rPr lang="en-US" sz="4000" dirty="0" smtClean="0">
                <a:solidFill>
                  <a:srgbClr val="FFFFFF"/>
                </a:solidFill>
                <a:latin typeface="+mj-lt"/>
                <a:cs typeface="Arial"/>
              </a:rPr>
              <a:t>processes:</a:t>
            </a:r>
            <a:r>
              <a:rPr lang="en-US" sz="3200" dirty="0">
                <a:solidFill>
                  <a:srgbClr val="FFFFFF"/>
                </a:solidFill>
                <a:latin typeface="+mj-lt"/>
                <a:cs typeface="Arial"/>
              </a:rPr>
              <a:t> </a:t>
            </a:r>
            <a:r>
              <a:rPr lang="en-US" sz="3200" dirty="0" smtClean="0">
                <a:solidFill>
                  <a:srgbClr val="FFFFFF"/>
                </a:solidFill>
                <a:latin typeface="+mj-lt"/>
                <a:cs typeface="Arial"/>
              </a:rPr>
              <a:t>PBL processes and RI</a:t>
            </a:r>
            <a:endParaRPr lang="en-US" sz="4000" dirty="0">
              <a:solidFill>
                <a:srgbClr val="FFFFFF"/>
              </a:solidFill>
              <a:latin typeface="+mj-lt"/>
              <a:cs typeface="Arial"/>
            </a:endParaRPr>
          </a:p>
        </p:txBody>
      </p:sp>
      <p:sp>
        <p:nvSpPr>
          <p:cNvPr id="28" name="TextBox 27"/>
          <p:cNvSpPr txBox="1"/>
          <p:nvPr/>
        </p:nvSpPr>
        <p:spPr>
          <a:xfrm>
            <a:off x="1580708" y="1239710"/>
            <a:ext cx="5995039" cy="369332"/>
          </a:xfrm>
          <a:prstGeom prst="rect">
            <a:avLst/>
          </a:prstGeom>
          <a:noFill/>
        </p:spPr>
        <p:txBody>
          <a:bodyPr wrap="none" rtlCol="0">
            <a:spAutoFit/>
          </a:bodyPr>
          <a:lstStyle/>
          <a:p>
            <a:r>
              <a:rPr lang="en-US" sz="1800" b="1" u="sng" dirty="0" smtClean="0">
                <a:latin typeface="+mj-lt"/>
              </a:rPr>
              <a:t>Impact of vertical eddy diffusivity (K</a:t>
            </a:r>
            <a:r>
              <a:rPr lang="en-US" sz="1800" b="1" u="sng" baseline="-25000" dirty="0" smtClean="0">
                <a:latin typeface="+mj-lt"/>
              </a:rPr>
              <a:t>m</a:t>
            </a:r>
            <a:r>
              <a:rPr lang="en-US" sz="1800" b="1" u="sng" dirty="0" smtClean="0">
                <a:latin typeface="+mj-lt"/>
              </a:rPr>
              <a:t>) on HWRF RI prediction</a:t>
            </a:r>
            <a:endParaRPr lang="en-US" sz="1800" b="1" u="sng" dirty="0">
              <a:latin typeface="+mj-lt"/>
            </a:endParaRPr>
          </a:p>
        </p:txBody>
      </p:sp>
      <p:sp>
        <p:nvSpPr>
          <p:cNvPr id="33" name="TextBox 32"/>
          <p:cNvSpPr txBox="1"/>
          <p:nvPr/>
        </p:nvSpPr>
        <p:spPr bwMode="auto">
          <a:xfrm>
            <a:off x="6602664" y="6463627"/>
            <a:ext cx="2198077" cy="230832"/>
          </a:xfrm>
          <a:prstGeom prst="rect">
            <a:avLst/>
          </a:prstGeom>
          <a:noFill/>
        </p:spPr>
        <p:txBody>
          <a:bodyPr wrap="square">
            <a:spAutoFit/>
          </a:bodyPr>
          <a:lstStyle/>
          <a:p>
            <a:pPr>
              <a:defRPr/>
            </a:pPr>
            <a:r>
              <a:rPr lang="en-US" sz="900" dirty="0" smtClean="0">
                <a:latin typeface="+mj-lt"/>
              </a:rPr>
              <a:t>Zhang et </a:t>
            </a:r>
            <a:r>
              <a:rPr lang="en-US" sz="900" dirty="0">
                <a:latin typeface="+mj-lt"/>
              </a:rPr>
              <a:t>al., MWR, </a:t>
            </a:r>
            <a:r>
              <a:rPr lang="en-US" sz="900" dirty="0" smtClean="0">
                <a:latin typeface="+mj-lt"/>
              </a:rPr>
              <a:t>2015 (under review)</a:t>
            </a:r>
            <a:endParaRPr lang="en-US" sz="900" dirty="0">
              <a:latin typeface="+mj-lt"/>
            </a:endParaRPr>
          </a:p>
        </p:txBody>
      </p:sp>
      <p:grpSp>
        <p:nvGrpSpPr>
          <p:cNvPr id="12" name="Group 11"/>
          <p:cNvGrpSpPr/>
          <p:nvPr/>
        </p:nvGrpSpPr>
        <p:grpSpPr>
          <a:xfrm>
            <a:off x="613704" y="1836586"/>
            <a:ext cx="7966773" cy="1949227"/>
            <a:chOff x="560539" y="1943772"/>
            <a:chExt cx="8083731" cy="1991697"/>
          </a:xfrm>
        </p:grpSpPr>
        <p:grpSp>
          <p:nvGrpSpPr>
            <p:cNvPr id="4" name="Group 3"/>
            <p:cNvGrpSpPr/>
            <p:nvPr/>
          </p:nvGrpSpPr>
          <p:grpSpPr>
            <a:xfrm>
              <a:off x="560539" y="2023657"/>
              <a:ext cx="2914296" cy="1911812"/>
              <a:chOff x="347480" y="1818678"/>
              <a:chExt cx="2376488" cy="1477415"/>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68853"/>
              <a:stretch/>
            </p:blipFill>
            <p:spPr bwMode="auto">
              <a:xfrm>
                <a:off x="347480" y="1818678"/>
                <a:ext cx="2376488" cy="147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74067" y="1924451"/>
                <a:ext cx="917239" cy="261610"/>
              </a:xfrm>
              <a:prstGeom prst="rect">
                <a:avLst/>
              </a:prstGeom>
              <a:noFill/>
            </p:spPr>
            <p:txBody>
              <a:bodyPr wrap="none" rtlCol="0">
                <a:spAutoFit/>
              </a:bodyPr>
              <a:lstStyle/>
              <a:p>
                <a:r>
                  <a:rPr lang="en-US" sz="1050" b="1" dirty="0" smtClean="0"/>
                  <a:t>original K</a:t>
                </a:r>
                <a:r>
                  <a:rPr lang="en-US" sz="1050" b="1" baseline="-25000" dirty="0" smtClean="0"/>
                  <a:t>m</a:t>
                </a:r>
                <a:endParaRPr lang="en-US" sz="1050" b="1" baseline="-25000" dirty="0"/>
              </a:p>
            </p:txBody>
          </p:sp>
          <p:sp>
            <p:nvSpPr>
              <p:cNvPr id="22" name="TextBox 21"/>
              <p:cNvSpPr txBox="1"/>
              <p:nvPr/>
            </p:nvSpPr>
            <p:spPr>
              <a:xfrm>
                <a:off x="1740869" y="1925324"/>
                <a:ext cx="604653" cy="253916"/>
              </a:xfrm>
              <a:prstGeom prst="rect">
                <a:avLst/>
              </a:prstGeom>
              <a:noFill/>
            </p:spPr>
            <p:txBody>
              <a:bodyPr wrap="none" rtlCol="0">
                <a:spAutoFit/>
              </a:bodyPr>
              <a:lstStyle/>
              <a:p>
                <a:r>
                  <a:rPr lang="en-US" sz="1050" b="1" dirty="0" smtClean="0"/>
                  <a:t>PBL11</a:t>
                </a:r>
                <a:endParaRPr lang="en-US" sz="1050" b="1" baseline="-25000" dirty="0"/>
              </a:p>
            </p:txBody>
          </p:sp>
        </p:grpSp>
        <p:grpSp>
          <p:nvGrpSpPr>
            <p:cNvPr id="3" name="Group 2"/>
            <p:cNvGrpSpPr/>
            <p:nvPr/>
          </p:nvGrpSpPr>
          <p:grpSpPr>
            <a:xfrm>
              <a:off x="3359047" y="1943772"/>
              <a:ext cx="2743214" cy="1950410"/>
              <a:chOff x="3378925" y="3407413"/>
              <a:chExt cx="2376488" cy="1524015"/>
            </a:xfrm>
          </p:grpSpPr>
          <p:pic>
            <p:nvPicPr>
              <p:cNvPr id="3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9945" b="37926"/>
              <a:stretch/>
            </p:blipFill>
            <p:spPr bwMode="auto">
              <a:xfrm>
                <a:off x="3378925" y="3407413"/>
                <a:ext cx="2376488" cy="152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705504" y="3575744"/>
                <a:ext cx="1005403" cy="253916"/>
              </a:xfrm>
              <a:prstGeom prst="rect">
                <a:avLst/>
              </a:prstGeom>
              <a:noFill/>
            </p:spPr>
            <p:txBody>
              <a:bodyPr wrap="none" rtlCol="0">
                <a:spAutoFit/>
              </a:bodyPr>
              <a:lstStyle/>
              <a:p>
                <a:r>
                  <a:rPr lang="en-US" sz="1050" b="1" dirty="0"/>
                  <a:t>i</a:t>
                </a:r>
                <a:r>
                  <a:rPr lang="en-US" sz="1050" b="1" dirty="0" smtClean="0"/>
                  <a:t>mproved K</a:t>
                </a:r>
                <a:r>
                  <a:rPr lang="en-US" sz="1050" b="1" baseline="-25000" dirty="0" smtClean="0"/>
                  <a:t>m</a:t>
                </a:r>
                <a:endParaRPr lang="en-US" sz="1050" b="1" baseline="-25000" dirty="0"/>
              </a:p>
            </p:txBody>
          </p:sp>
          <p:sp>
            <p:nvSpPr>
              <p:cNvPr id="37" name="TextBox 36"/>
              <p:cNvSpPr txBox="1"/>
              <p:nvPr/>
            </p:nvSpPr>
            <p:spPr>
              <a:xfrm>
                <a:off x="4772327" y="3593177"/>
                <a:ext cx="604653" cy="253916"/>
              </a:xfrm>
              <a:prstGeom prst="rect">
                <a:avLst/>
              </a:prstGeom>
              <a:noFill/>
            </p:spPr>
            <p:txBody>
              <a:bodyPr wrap="none" rtlCol="0">
                <a:spAutoFit/>
              </a:bodyPr>
              <a:lstStyle/>
              <a:p>
                <a:r>
                  <a:rPr lang="en-US" sz="1050" b="1" dirty="0" smtClean="0"/>
                  <a:t>PBL12</a:t>
                </a:r>
                <a:endParaRPr lang="en-US" sz="1050" b="1" baseline="-25000" dirty="0"/>
              </a:p>
            </p:txBody>
          </p:sp>
        </p:grpSp>
        <p:grpSp>
          <p:nvGrpSpPr>
            <p:cNvPr id="2" name="Group 1"/>
            <p:cNvGrpSpPr/>
            <p:nvPr/>
          </p:nvGrpSpPr>
          <p:grpSpPr>
            <a:xfrm>
              <a:off x="5929440" y="2023657"/>
              <a:ext cx="2714830" cy="1870525"/>
              <a:chOff x="5957926" y="5058386"/>
              <a:chExt cx="2376488" cy="1482345"/>
            </a:xfrm>
          </p:grpSpPr>
          <p:pic>
            <p:nvPicPr>
              <p:cNvPr id="4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3125" b="5625"/>
              <a:stretch/>
            </p:blipFill>
            <p:spPr bwMode="auto">
              <a:xfrm>
                <a:off x="5957926" y="5058386"/>
                <a:ext cx="2376488" cy="148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6302099" y="5176862"/>
                <a:ext cx="1023037" cy="253916"/>
              </a:xfrm>
              <a:prstGeom prst="rect">
                <a:avLst/>
              </a:prstGeom>
              <a:noFill/>
            </p:spPr>
            <p:txBody>
              <a:bodyPr wrap="none" rtlCol="0">
                <a:spAutoFit/>
              </a:bodyPr>
              <a:lstStyle/>
              <a:p>
                <a:r>
                  <a:rPr lang="en-US" sz="1050" b="1" dirty="0" smtClean="0"/>
                  <a:t>observations</a:t>
                </a:r>
                <a:endParaRPr lang="en-US" sz="1050" b="1" baseline="-25000" dirty="0"/>
              </a:p>
            </p:txBody>
          </p:sp>
        </p:grpSp>
      </p:grpSp>
      <p:sp>
        <p:nvSpPr>
          <p:cNvPr id="31" name="Text Box 27"/>
          <p:cNvSpPr txBox="1">
            <a:spLocks noChangeArrowheads="1"/>
          </p:cNvSpPr>
          <p:nvPr/>
        </p:nvSpPr>
        <p:spPr bwMode="auto">
          <a:xfrm>
            <a:off x="1972102" y="5718960"/>
            <a:ext cx="5729600" cy="584775"/>
          </a:xfrm>
          <a:prstGeom prst="rect">
            <a:avLst/>
          </a:prstGeom>
          <a:solidFill>
            <a:schemeClr val="accent6"/>
          </a:solidFill>
          <a:ln w="9525">
            <a:noFill/>
            <a:miter lim="800000"/>
            <a:headEnd/>
            <a:tailEnd/>
          </a:ln>
          <a:effectLst/>
        </p:spPr>
        <p:txBody>
          <a:bodyPr wrap="square">
            <a:spAutoFit/>
          </a:bodyPr>
          <a:lstStyle/>
          <a:p>
            <a:pPr marL="117475" indent="-117475">
              <a:buFontTx/>
              <a:buChar char="•"/>
              <a:defRPr/>
            </a:pPr>
            <a:r>
              <a:rPr lang="en-US" sz="1600" dirty="0" smtClean="0">
                <a:solidFill>
                  <a:schemeClr val="bg1"/>
                </a:solidFill>
                <a:latin typeface="Calibri" pitchFamily="34" charset="0"/>
              </a:rPr>
              <a:t>using smaller (and more realistic) K</a:t>
            </a:r>
            <a:r>
              <a:rPr lang="en-US" sz="1600" baseline="-25000" dirty="0" smtClean="0">
                <a:solidFill>
                  <a:schemeClr val="bg1"/>
                </a:solidFill>
                <a:latin typeface="Calibri" pitchFamily="34" charset="0"/>
              </a:rPr>
              <a:t>m </a:t>
            </a:r>
            <a:r>
              <a:rPr lang="en-US" sz="1600" dirty="0" smtClean="0">
                <a:solidFill>
                  <a:schemeClr val="bg1"/>
                </a:solidFill>
                <a:latin typeface="Calibri" pitchFamily="34" charset="0"/>
              </a:rPr>
              <a:t>improves inflow depth</a:t>
            </a:r>
            <a:endParaRPr lang="en-US" sz="1600" baseline="-25000" dirty="0">
              <a:solidFill>
                <a:schemeClr val="bg1"/>
              </a:solidFill>
              <a:latin typeface="Calibri" pitchFamily="34" charset="0"/>
            </a:endParaRPr>
          </a:p>
          <a:p>
            <a:pPr marL="117475" indent="-117475">
              <a:buFontTx/>
              <a:buChar char="•"/>
              <a:defRPr/>
            </a:pPr>
            <a:r>
              <a:rPr lang="en-US" sz="1600" dirty="0">
                <a:solidFill>
                  <a:schemeClr val="bg1"/>
                </a:solidFill>
                <a:latin typeface="Calibri" pitchFamily="34" charset="0"/>
              </a:rPr>
              <a:t>s</a:t>
            </a:r>
            <a:r>
              <a:rPr lang="en-US" sz="1600" dirty="0" smtClean="0">
                <a:solidFill>
                  <a:schemeClr val="bg1"/>
                </a:solidFill>
                <a:latin typeface="Calibri" pitchFamily="34" charset="0"/>
              </a:rPr>
              <a:t>maller K</a:t>
            </a:r>
            <a:r>
              <a:rPr lang="en-US" sz="1600" baseline="-25000" dirty="0" smtClean="0">
                <a:solidFill>
                  <a:schemeClr val="bg1"/>
                </a:solidFill>
                <a:latin typeface="Calibri" pitchFamily="34" charset="0"/>
              </a:rPr>
              <a:t>m</a:t>
            </a:r>
            <a:r>
              <a:rPr lang="en-US" sz="1600" dirty="0" smtClean="0">
                <a:solidFill>
                  <a:schemeClr val="bg1"/>
                </a:solidFill>
                <a:latin typeface="Calibri" pitchFamily="34" charset="0"/>
              </a:rPr>
              <a:t> produces more RI cases</a:t>
            </a:r>
            <a:endParaRPr lang="en-US" sz="1600" dirty="0">
              <a:solidFill>
                <a:schemeClr val="bg1"/>
              </a:solidFill>
              <a:latin typeface="Calibri" pitchFamily="34" charset="0"/>
            </a:endParaRPr>
          </a:p>
        </p:txBody>
      </p:sp>
      <p:sp>
        <p:nvSpPr>
          <p:cNvPr id="27" name="TextBox 26"/>
          <p:cNvSpPr txBox="1"/>
          <p:nvPr/>
        </p:nvSpPr>
        <p:spPr>
          <a:xfrm>
            <a:off x="4093396" y="1555083"/>
            <a:ext cx="1384161" cy="400110"/>
          </a:xfrm>
          <a:prstGeom prst="rect">
            <a:avLst/>
          </a:prstGeom>
          <a:noFill/>
        </p:spPr>
        <p:txBody>
          <a:bodyPr wrap="none" rtlCol="0">
            <a:spAutoFit/>
          </a:bodyPr>
          <a:lstStyle/>
          <a:p>
            <a:r>
              <a:rPr lang="en-US" sz="2000" b="1" i="1" dirty="0" smtClean="0">
                <a:latin typeface="+mj-lt"/>
              </a:rPr>
              <a:t>Radial flow</a:t>
            </a:r>
            <a:endParaRPr lang="en-US" sz="2000" b="1" i="1" dirty="0">
              <a:latin typeface="+mj-lt"/>
            </a:endParaRPr>
          </a:p>
        </p:txBody>
      </p:sp>
      <p:grpSp>
        <p:nvGrpSpPr>
          <p:cNvPr id="62" name="Group 61"/>
          <p:cNvGrpSpPr/>
          <p:nvPr/>
        </p:nvGrpSpPr>
        <p:grpSpPr>
          <a:xfrm>
            <a:off x="1109747" y="3722753"/>
            <a:ext cx="7289359" cy="1939737"/>
            <a:chOff x="1109747" y="3647689"/>
            <a:chExt cx="7289359" cy="1939737"/>
          </a:xfrm>
        </p:grpSpPr>
        <p:sp>
          <p:nvSpPr>
            <p:cNvPr id="29" name="TextBox 28"/>
            <p:cNvSpPr txBox="1"/>
            <p:nvPr/>
          </p:nvSpPr>
          <p:spPr>
            <a:xfrm>
              <a:off x="3135641" y="3647689"/>
              <a:ext cx="3133981" cy="369332"/>
            </a:xfrm>
            <a:prstGeom prst="rect">
              <a:avLst/>
            </a:prstGeom>
            <a:noFill/>
          </p:spPr>
          <p:txBody>
            <a:bodyPr wrap="square" rtlCol="0">
              <a:spAutoFit/>
            </a:bodyPr>
            <a:lstStyle/>
            <a:p>
              <a:pPr algn="ctr"/>
              <a:r>
                <a:rPr lang="en-US" sz="1800" b="1" i="1" dirty="0" smtClean="0">
                  <a:latin typeface="+mj-lt"/>
                </a:rPr>
                <a:t>Intensity change histogram</a:t>
              </a:r>
              <a:endParaRPr lang="en-US" sz="1800" b="1" i="1" dirty="0">
                <a:latin typeface="+mj-lt"/>
              </a:endParaRPr>
            </a:p>
          </p:txBody>
        </p:sp>
        <p:grpSp>
          <p:nvGrpSpPr>
            <p:cNvPr id="14" name="Group 13"/>
            <p:cNvGrpSpPr/>
            <p:nvPr/>
          </p:nvGrpSpPr>
          <p:grpSpPr>
            <a:xfrm>
              <a:off x="1109747" y="3913505"/>
              <a:ext cx="7289359" cy="1673921"/>
              <a:chOff x="1109747" y="3945404"/>
              <a:chExt cx="7289359" cy="1673921"/>
            </a:xfrm>
          </p:grpSpPr>
          <p:grpSp>
            <p:nvGrpSpPr>
              <p:cNvPr id="13" name="Group 12"/>
              <p:cNvGrpSpPr/>
              <p:nvPr/>
            </p:nvGrpSpPr>
            <p:grpSpPr>
              <a:xfrm>
                <a:off x="1109747" y="4137581"/>
                <a:ext cx="7289359" cy="1481744"/>
                <a:chOff x="1109747" y="4148214"/>
                <a:chExt cx="7289359" cy="1481744"/>
              </a:xfrm>
            </p:grpSpPr>
            <p:grpSp>
              <p:nvGrpSpPr>
                <p:cNvPr id="6" name="Group 5"/>
                <p:cNvGrpSpPr/>
                <p:nvPr/>
              </p:nvGrpSpPr>
              <p:grpSpPr>
                <a:xfrm>
                  <a:off x="4806222" y="4148214"/>
                  <a:ext cx="3592884" cy="1481744"/>
                  <a:chOff x="8130597" y="3767224"/>
                  <a:chExt cx="3592884" cy="1481744"/>
                </a:xfrm>
              </p:grpSpPr>
              <p:pic>
                <p:nvPicPr>
                  <p:cNvPr id="9" name="图片 7" descr="pdf_24hintensitychangecomp_pbl11_pbl12(1).jpg"/>
                  <p:cNvPicPr>
                    <a:picLocks noChangeAspect="1"/>
                  </p:cNvPicPr>
                  <p:nvPr/>
                </p:nvPicPr>
                <p:blipFill rotWithShape="1">
                  <a:blip r:embed="rId3">
                    <a:extLst>
                      <a:ext uri="{28A0092B-C50C-407E-A947-70E740481C1C}">
                        <a14:useLocalDpi xmlns:a14="http://schemas.microsoft.com/office/drawing/2010/main" val="0"/>
                      </a:ext>
                    </a:extLst>
                  </a:blip>
                  <a:srcRect t="54100"/>
                  <a:stretch/>
                </p:blipFill>
                <p:spPr>
                  <a:xfrm>
                    <a:off x="8130597" y="3767224"/>
                    <a:ext cx="3592884" cy="1481744"/>
                  </a:xfrm>
                  <a:prstGeom prst="rect">
                    <a:avLst/>
                  </a:prstGeom>
                </p:spPr>
              </p:pic>
              <p:sp>
                <p:nvSpPr>
                  <p:cNvPr id="11" name="文本框 9"/>
                  <p:cNvSpPr txBox="1"/>
                  <p:nvPr/>
                </p:nvSpPr>
                <p:spPr>
                  <a:xfrm>
                    <a:off x="10686839" y="3775866"/>
                    <a:ext cx="842889" cy="461665"/>
                  </a:xfrm>
                  <a:prstGeom prst="rect">
                    <a:avLst/>
                  </a:prstGeom>
                  <a:noFill/>
                </p:spPr>
                <p:txBody>
                  <a:bodyPr wrap="square" rtlCol="0">
                    <a:spAutoFit/>
                  </a:bodyPr>
                  <a:lstStyle/>
                  <a:p>
                    <a:pPr algn="ctr"/>
                    <a:r>
                      <a:rPr kumimoji="1" lang="en-US" altLang="zh-CN" sz="1200" b="1" dirty="0" smtClean="0"/>
                      <a:t>40 RI cases</a:t>
                    </a:r>
                    <a:endParaRPr kumimoji="1" lang="zh-CN" altLang="en-US" sz="1200" b="1" dirty="0"/>
                  </a:p>
                </p:txBody>
              </p:sp>
              <p:sp>
                <p:nvSpPr>
                  <p:cNvPr id="23" name="TextBox 22"/>
                  <p:cNvSpPr txBox="1"/>
                  <p:nvPr/>
                </p:nvSpPr>
                <p:spPr>
                  <a:xfrm>
                    <a:off x="8549399" y="3767224"/>
                    <a:ext cx="604653" cy="253916"/>
                  </a:xfrm>
                  <a:prstGeom prst="rect">
                    <a:avLst/>
                  </a:prstGeom>
                  <a:noFill/>
                </p:spPr>
                <p:txBody>
                  <a:bodyPr wrap="none" rtlCol="0">
                    <a:spAutoFit/>
                  </a:bodyPr>
                  <a:lstStyle/>
                  <a:p>
                    <a:r>
                      <a:rPr lang="en-US" sz="1050" b="1" dirty="0" smtClean="0"/>
                      <a:t>PBL12</a:t>
                    </a:r>
                    <a:endParaRPr lang="en-US" sz="1050" b="1" baseline="-25000" dirty="0"/>
                  </a:p>
                </p:txBody>
              </p:sp>
            </p:grpSp>
            <p:grpSp>
              <p:nvGrpSpPr>
                <p:cNvPr id="5" name="Group 4"/>
                <p:cNvGrpSpPr/>
                <p:nvPr/>
              </p:nvGrpSpPr>
              <p:grpSpPr>
                <a:xfrm>
                  <a:off x="1109747" y="4169487"/>
                  <a:ext cx="3592884" cy="1460471"/>
                  <a:chOff x="-1977421" y="2777059"/>
                  <a:chExt cx="3592884" cy="1460471"/>
                </a:xfrm>
              </p:grpSpPr>
              <p:pic>
                <p:nvPicPr>
                  <p:cNvPr id="47" name="图片 7" descr="pdf_24hintensitychangecomp_pbl11_pbl12(1).jpg"/>
                  <p:cNvPicPr>
                    <a:picLocks noChangeAspect="1"/>
                  </p:cNvPicPr>
                  <p:nvPr/>
                </p:nvPicPr>
                <p:blipFill rotWithShape="1">
                  <a:blip r:embed="rId3">
                    <a:extLst>
                      <a:ext uri="{28A0092B-C50C-407E-A947-70E740481C1C}">
                        <a14:useLocalDpi xmlns:a14="http://schemas.microsoft.com/office/drawing/2010/main" val="0"/>
                      </a:ext>
                    </a:extLst>
                  </a:blip>
                  <a:srcRect t="6740" b="48018"/>
                  <a:stretch/>
                </p:blipFill>
                <p:spPr>
                  <a:xfrm>
                    <a:off x="-1977421" y="2777059"/>
                    <a:ext cx="3592884" cy="1460471"/>
                  </a:xfrm>
                  <a:prstGeom prst="rect">
                    <a:avLst/>
                  </a:prstGeom>
                </p:spPr>
              </p:pic>
              <p:sp>
                <p:nvSpPr>
                  <p:cNvPr id="48" name="文本框 8"/>
                  <p:cNvSpPr txBox="1"/>
                  <p:nvPr/>
                </p:nvSpPr>
                <p:spPr>
                  <a:xfrm>
                    <a:off x="526064" y="2784186"/>
                    <a:ext cx="842889" cy="461665"/>
                  </a:xfrm>
                  <a:prstGeom prst="rect">
                    <a:avLst/>
                  </a:prstGeom>
                  <a:noFill/>
                </p:spPr>
                <p:txBody>
                  <a:bodyPr wrap="square" rtlCol="0">
                    <a:spAutoFit/>
                  </a:bodyPr>
                  <a:lstStyle/>
                  <a:p>
                    <a:pPr algn="ctr"/>
                    <a:r>
                      <a:rPr kumimoji="1" lang="en-US" altLang="zh-CN" sz="1200" b="1" dirty="0" smtClean="0"/>
                      <a:t>9 RI cases</a:t>
                    </a:r>
                    <a:endParaRPr kumimoji="1" lang="zh-CN" altLang="en-US" sz="1200" b="1" dirty="0"/>
                  </a:p>
                </p:txBody>
              </p:sp>
              <p:sp>
                <p:nvSpPr>
                  <p:cNvPr id="51" name="TextBox 50"/>
                  <p:cNvSpPr txBox="1"/>
                  <p:nvPr/>
                </p:nvSpPr>
                <p:spPr>
                  <a:xfrm>
                    <a:off x="-1558632" y="2777059"/>
                    <a:ext cx="604653" cy="253916"/>
                  </a:xfrm>
                  <a:prstGeom prst="rect">
                    <a:avLst/>
                  </a:prstGeom>
                  <a:noFill/>
                </p:spPr>
                <p:txBody>
                  <a:bodyPr wrap="none" rtlCol="0">
                    <a:spAutoFit/>
                  </a:bodyPr>
                  <a:lstStyle/>
                  <a:p>
                    <a:r>
                      <a:rPr lang="en-US" sz="1050" b="1" dirty="0" smtClean="0"/>
                      <a:t>PBL11</a:t>
                    </a:r>
                    <a:endParaRPr lang="en-US" sz="1050" b="1" baseline="-25000" dirty="0"/>
                  </a:p>
                </p:txBody>
              </p:sp>
            </p:grpSp>
          </p:grpSp>
          <p:sp>
            <p:nvSpPr>
              <p:cNvPr id="7" name="TextBox 6"/>
              <p:cNvSpPr txBox="1"/>
              <p:nvPr/>
            </p:nvSpPr>
            <p:spPr>
              <a:xfrm>
                <a:off x="2208301" y="3964534"/>
                <a:ext cx="1523622" cy="276999"/>
              </a:xfrm>
              <a:prstGeom prst="rect">
                <a:avLst/>
              </a:prstGeom>
              <a:noFill/>
            </p:spPr>
            <p:txBody>
              <a:bodyPr wrap="none" rtlCol="0">
                <a:spAutoFit/>
              </a:bodyPr>
              <a:lstStyle/>
              <a:p>
                <a:r>
                  <a:rPr lang="en-US" sz="1200" dirty="0" smtClean="0">
                    <a:latin typeface="+mj-lt"/>
                  </a:rPr>
                  <a:t>24-h intensity change</a:t>
                </a:r>
                <a:endParaRPr lang="en-US" sz="1200" dirty="0">
                  <a:latin typeface="+mj-lt"/>
                </a:endParaRPr>
              </a:p>
            </p:txBody>
          </p:sp>
          <p:sp>
            <p:nvSpPr>
              <p:cNvPr id="52" name="TextBox 51"/>
              <p:cNvSpPr txBox="1"/>
              <p:nvPr/>
            </p:nvSpPr>
            <p:spPr>
              <a:xfrm>
                <a:off x="5980591" y="3945404"/>
                <a:ext cx="1523622" cy="276999"/>
              </a:xfrm>
              <a:prstGeom prst="rect">
                <a:avLst/>
              </a:prstGeom>
              <a:noFill/>
            </p:spPr>
            <p:txBody>
              <a:bodyPr wrap="none" rtlCol="0">
                <a:spAutoFit/>
              </a:bodyPr>
              <a:lstStyle/>
              <a:p>
                <a:r>
                  <a:rPr lang="en-US" sz="1200" dirty="0" smtClean="0">
                    <a:latin typeface="+mj-lt"/>
                  </a:rPr>
                  <a:t>24-h intensity change</a:t>
                </a:r>
                <a:endParaRPr lang="en-US" sz="1200" dirty="0">
                  <a:latin typeface="+mj-lt"/>
                </a:endParaRPr>
              </a:p>
            </p:txBody>
          </p:sp>
        </p:grpSp>
        <p:sp>
          <p:nvSpPr>
            <p:cNvPr id="15" name="TextBox 14"/>
            <p:cNvSpPr txBox="1"/>
            <p:nvPr/>
          </p:nvSpPr>
          <p:spPr>
            <a:xfrm>
              <a:off x="1109747" y="4518053"/>
              <a:ext cx="369332" cy="541495"/>
            </a:xfrm>
            <a:prstGeom prst="rect">
              <a:avLst/>
            </a:prstGeom>
            <a:noFill/>
          </p:spPr>
          <p:txBody>
            <a:bodyPr vert="vert270" wrap="none" rtlCol="0">
              <a:spAutoFit/>
            </a:bodyPr>
            <a:lstStyle/>
            <a:p>
              <a:r>
                <a:rPr lang="en-US" sz="1200" dirty="0" smtClean="0">
                  <a:latin typeface="+mj-lt"/>
                </a:rPr>
                <a:t># cases</a:t>
              </a:r>
              <a:endParaRPr lang="en-US" sz="1200" dirty="0">
                <a:latin typeface="+mj-lt"/>
              </a:endParaRPr>
            </a:p>
          </p:txBody>
        </p:sp>
        <p:sp>
          <p:nvSpPr>
            <p:cNvPr id="54" name="TextBox 53"/>
            <p:cNvSpPr txBox="1"/>
            <p:nvPr/>
          </p:nvSpPr>
          <p:spPr>
            <a:xfrm>
              <a:off x="4834089" y="4475545"/>
              <a:ext cx="369332" cy="541495"/>
            </a:xfrm>
            <a:prstGeom prst="rect">
              <a:avLst/>
            </a:prstGeom>
            <a:noFill/>
          </p:spPr>
          <p:txBody>
            <a:bodyPr vert="vert270" wrap="none" rtlCol="0">
              <a:spAutoFit/>
            </a:bodyPr>
            <a:lstStyle/>
            <a:p>
              <a:r>
                <a:rPr lang="en-US" sz="1200" dirty="0" smtClean="0">
                  <a:latin typeface="+mj-lt"/>
                </a:rPr>
                <a:t># cases</a:t>
              </a:r>
              <a:endParaRPr lang="en-US" sz="1200" dirty="0">
                <a:latin typeface="+mj-lt"/>
              </a:endParaRPr>
            </a:p>
          </p:txBody>
        </p:sp>
        <p:cxnSp>
          <p:nvCxnSpPr>
            <p:cNvPr id="55" name="Straight Connector 54"/>
            <p:cNvCxnSpPr/>
            <p:nvPr/>
          </p:nvCxnSpPr>
          <p:spPr>
            <a:xfrm>
              <a:off x="3505200" y="4419600"/>
              <a:ext cx="7931" cy="82796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106171" y="4419600"/>
              <a:ext cx="1" cy="82796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356544" y="4201154"/>
              <a:ext cx="312906" cy="276999"/>
            </a:xfrm>
            <a:prstGeom prst="rect">
              <a:avLst/>
            </a:prstGeom>
            <a:noFill/>
          </p:spPr>
          <p:txBody>
            <a:bodyPr wrap="none" rtlCol="0">
              <a:spAutoFit/>
            </a:bodyPr>
            <a:lstStyle/>
            <a:p>
              <a:r>
                <a:rPr lang="en-US" sz="1200" b="1" dirty="0" smtClean="0">
                  <a:solidFill>
                    <a:srgbClr val="FF0000"/>
                  </a:solidFill>
                  <a:latin typeface="+mj-lt"/>
                </a:rPr>
                <a:t>RI</a:t>
              </a:r>
              <a:endParaRPr lang="en-US" sz="1200" b="1" dirty="0">
                <a:solidFill>
                  <a:srgbClr val="FF0000"/>
                </a:solidFill>
                <a:latin typeface="+mj-lt"/>
              </a:endParaRPr>
            </a:p>
          </p:txBody>
        </p:sp>
        <p:sp>
          <p:nvSpPr>
            <p:cNvPr id="63" name="TextBox 62"/>
            <p:cNvSpPr txBox="1"/>
            <p:nvPr/>
          </p:nvSpPr>
          <p:spPr>
            <a:xfrm>
              <a:off x="6947148" y="4189162"/>
              <a:ext cx="312906" cy="276999"/>
            </a:xfrm>
            <a:prstGeom prst="rect">
              <a:avLst/>
            </a:prstGeom>
            <a:noFill/>
          </p:spPr>
          <p:txBody>
            <a:bodyPr wrap="none" rtlCol="0">
              <a:spAutoFit/>
            </a:bodyPr>
            <a:lstStyle/>
            <a:p>
              <a:r>
                <a:rPr lang="en-US" sz="1200" b="1" dirty="0" smtClean="0">
                  <a:solidFill>
                    <a:srgbClr val="FF0000"/>
                  </a:solidFill>
                  <a:latin typeface="+mj-lt"/>
                </a:rPr>
                <a:t>RI</a:t>
              </a:r>
              <a:endParaRPr lang="en-US" sz="1200" b="1" dirty="0">
                <a:solidFill>
                  <a:srgbClr val="FF0000"/>
                </a:solidFill>
                <a:latin typeface="+mj-lt"/>
              </a:endParaRPr>
            </a:p>
          </p:txBody>
        </p:sp>
      </p:grpSp>
    </p:spTree>
    <p:extLst>
      <p:ext uri="{BB962C8B-B14F-4D97-AF65-F5344CB8AC3E}">
        <p14:creationId xmlns:p14="http://schemas.microsoft.com/office/powerpoint/2010/main" val="1407865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69995" y="1314338"/>
            <a:ext cx="638503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625475" indent="-168275"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231775" indent="-231775" eaLnBrk="1" hangingPunct="1">
              <a:buFontTx/>
              <a:buChar char="•"/>
            </a:pPr>
            <a:r>
              <a:rPr lang="en-US" altLang="en-US" sz="2200" dirty="0" smtClean="0">
                <a:solidFill>
                  <a:srgbClr val="000000"/>
                </a:solidFill>
                <a:latin typeface="Calibri" pitchFamily="34" charset="0"/>
                <a:cs typeface="+mn-cs"/>
              </a:rPr>
              <a:t>Advances in forecasts of TC intensity </a:t>
            </a:r>
            <a:r>
              <a:rPr lang="en-US" altLang="en-US" sz="2200" i="1" dirty="0" smtClean="0">
                <a:solidFill>
                  <a:srgbClr val="000000"/>
                </a:solidFill>
                <a:latin typeface="Calibri" pitchFamily="34" charset="0"/>
                <a:cs typeface="+mn-cs"/>
              </a:rPr>
              <a:t>lag</a:t>
            </a:r>
            <a:r>
              <a:rPr lang="en-US" altLang="en-US" sz="2200" dirty="0" smtClean="0">
                <a:solidFill>
                  <a:srgbClr val="000000"/>
                </a:solidFill>
                <a:latin typeface="Calibri" pitchFamily="34" charset="0"/>
                <a:cs typeface="+mn-cs"/>
              </a:rPr>
              <a:t> advances in TC track forecasts</a:t>
            </a:r>
          </a:p>
          <a:p>
            <a:pPr eaLnBrk="1" hangingPunct="1"/>
            <a:endParaRPr lang="en-US" altLang="en-US" sz="1050" dirty="0" smtClean="0">
              <a:solidFill>
                <a:srgbClr val="000000"/>
              </a:solidFill>
              <a:latin typeface="Calibri" pitchFamily="34" charset="0"/>
              <a:cs typeface="+mn-cs"/>
            </a:endParaRPr>
          </a:p>
          <a:p>
            <a:pPr eaLnBrk="1" hangingPunct="1">
              <a:buFontTx/>
              <a:buChar char="•"/>
            </a:pPr>
            <a:r>
              <a:rPr lang="en-US" altLang="en-US" sz="2200" dirty="0" err="1" smtClean="0">
                <a:solidFill>
                  <a:srgbClr val="000000"/>
                </a:solidFill>
                <a:latin typeface="Calibri" pitchFamily="34" charset="0"/>
                <a:cs typeface="+mn-cs"/>
              </a:rPr>
              <a:t>Multiscale</a:t>
            </a:r>
            <a:r>
              <a:rPr lang="en-US" altLang="en-US" sz="2200" dirty="0" smtClean="0">
                <a:solidFill>
                  <a:srgbClr val="000000"/>
                </a:solidFill>
                <a:latin typeface="Calibri" pitchFamily="34" charset="0"/>
                <a:cs typeface="+mn-cs"/>
              </a:rPr>
              <a:t> nature of processes are major reason </a:t>
            </a:r>
          </a:p>
          <a:p>
            <a:pPr marL="346075" lvl="1" indent="-114300" eaLnBrk="1" hangingPunct="1">
              <a:buFontTx/>
              <a:buChar char="•"/>
            </a:pPr>
            <a:r>
              <a:rPr lang="en-US" altLang="en-US" sz="1600" dirty="0" smtClean="0">
                <a:solidFill>
                  <a:srgbClr val="000000"/>
                </a:solidFill>
                <a:latin typeface="Calibri" pitchFamily="34" charset="0"/>
                <a:cs typeface="+mn-cs"/>
              </a:rPr>
              <a:t>Environmental - O(1000 km) - troughs, shear</a:t>
            </a:r>
          </a:p>
          <a:p>
            <a:pPr marL="346075" lvl="1" indent="-114300" eaLnBrk="1" hangingPunct="1">
              <a:buFontTx/>
              <a:buChar char="•"/>
            </a:pPr>
            <a:r>
              <a:rPr lang="en-US" altLang="en-US" sz="1600" dirty="0" smtClean="0">
                <a:solidFill>
                  <a:srgbClr val="000000"/>
                </a:solidFill>
                <a:latin typeface="Calibri" pitchFamily="34" charset="0"/>
                <a:cs typeface="+mn-cs"/>
              </a:rPr>
              <a:t>Vortex - O(1-100 km) - symmetric/asymmetric dynamics, VRWs</a:t>
            </a:r>
          </a:p>
          <a:p>
            <a:pPr marL="346075" lvl="1" indent="-114300" eaLnBrk="1" hangingPunct="1">
              <a:buFontTx/>
              <a:buChar char="•"/>
            </a:pPr>
            <a:r>
              <a:rPr lang="en-US" altLang="en-US" sz="1600" dirty="0" smtClean="0">
                <a:solidFill>
                  <a:srgbClr val="000000"/>
                </a:solidFill>
                <a:latin typeface="Calibri" pitchFamily="34" charset="0"/>
                <a:cs typeface="+mn-cs"/>
              </a:rPr>
              <a:t>Convective - O(1 km) - convective bursts, </a:t>
            </a:r>
            <a:r>
              <a:rPr lang="en-US" altLang="en-US" sz="1600" dirty="0" err="1" smtClean="0">
                <a:solidFill>
                  <a:srgbClr val="000000"/>
                </a:solidFill>
                <a:latin typeface="Calibri" pitchFamily="34" charset="0"/>
                <a:cs typeface="+mn-cs"/>
              </a:rPr>
              <a:t>vortical</a:t>
            </a:r>
            <a:r>
              <a:rPr lang="en-US" altLang="en-US" sz="1600" dirty="0" smtClean="0">
                <a:solidFill>
                  <a:srgbClr val="000000"/>
                </a:solidFill>
                <a:latin typeface="Calibri" pitchFamily="34" charset="0"/>
                <a:cs typeface="+mn-cs"/>
              </a:rPr>
              <a:t> hot towers</a:t>
            </a:r>
          </a:p>
          <a:p>
            <a:pPr marL="346075" lvl="1" indent="-114300" eaLnBrk="1" hangingPunct="1">
              <a:buFontTx/>
              <a:buChar char="•"/>
            </a:pPr>
            <a:r>
              <a:rPr lang="en-US" altLang="en-US" sz="1600" dirty="0" smtClean="0">
                <a:solidFill>
                  <a:srgbClr val="000000"/>
                </a:solidFill>
                <a:latin typeface="Calibri" pitchFamily="34" charset="0"/>
                <a:cs typeface="+mn-cs"/>
              </a:rPr>
              <a:t>Turbulent - O(1-100 m) - surface fluxes, PBL mixing, entrainment</a:t>
            </a:r>
          </a:p>
          <a:p>
            <a:pPr marL="346075" lvl="1" indent="-114300" eaLnBrk="1" hangingPunct="1">
              <a:buFontTx/>
              <a:buChar char="•"/>
            </a:pPr>
            <a:r>
              <a:rPr lang="en-US" altLang="en-US" sz="1600" dirty="0" err="1" smtClean="0">
                <a:solidFill>
                  <a:srgbClr val="000000"/>
                </a:solidFill>
                <a:latin typeface="Calibri" pitchFamily="34" charset="0"/>
                <a:cs typeface="+mn-cs"/>
              </a:rPr>
              <a:t>Microscale</a:t>
            </a:r>
            <a:r>
              <a:rPr lang="en-US" altLang="en-US" sz="1600" dirty="0" smtClean="0">
                <a:solidFill>
                  <a:srgbClr val="000000"/>
                </a:solidFill>
                <a:latin typeface="Calibri" pitchFamily="34" charset="0"/>
                <a:cs typeface="+mn-cs"/>
              </a:rPr>
              <a:t> - O(1mm) - hydrometeor production, latent heating</a:t>
            </a:r>
          </a:p>
          <a:p>
            <a:pPr marL="346075" lvl="1" indent="-114300" eaLnBrk="1" hangingPunct="1">
              <a:buFontTx/>
              <a:buChar char="•"/>
            </a:pPr>
            <a:endParaRPr lang="en-US" altLang="en-US" sz="1100" dirty="0">
              <a:solidFill>
                <a:srgbClr val="000000"/>
              </a:solidFill>
              <a:latin typeface="Calibri" pitchFamily="34" charset="0"/>
              <a:cs typeface="+mn-cs"/>
            </a:endParaRPr>
          </a:p>
          <a:p>
            <a:pPr eaLnBrk="1" hangingPunct="1">
              <a:buFontTx/>
              <a:buChar char="•"/>
            </a:pPr>
            <a:r>
              <a:rPr lang="en-US" altLang="en-US" dirty="0">
                <a:latin typeface="Calibri" pitchFamily="34" charset="0"/>
              </a:rPr>
              <a:t> </a:t>
            </a:r>
            <a:r>
              <a:rPr lang="en-US" altLang="en-US" sz="2200" dirty="0" smtClean="0">
                <a:latin typeface="Calibri" pitchFamily="34" charset="0"/>
              </a:rPr>
              <a:t>NOAA </a:t>
            </a:r>
            <a:r>
              <a:rPr lang="en-US" altLang="en-US" sz="2200" dirty="0">
                <a:latin typeface="Calibri" pitchFamily="34" charset="0"/>
              </a:rPr>
              <a:t>is addressing this challenge with modeling, </a:t>
            </a:r>
          </a:p>
          <a:p>
            <a:pPr marL="0" indent="0" eaLnBrk="1" hangingPunct="1"/>
            <a:r>
              <a:rPr lang="en-US" altLang="en-US" sz="2200" dirty="0">
                <a:latin typeface="Calibri" pitchFamily="34" charset="0"/>
              </a:rPr>
              <a:t>   data assimilation, observations, and theory</a:t>
            </a:r>
            <a:endParaRPr lang="en-US" altLang="en-US" sz="1600" dirty="0">
              <a:latin typeface="Calibri" pitchFamily="34" charset="0"/>
            </a:endParaRPr>
          </a:p>
          <a:p>
            <a:pPr marL="346075" lvl="1" indent="-114300" eaLnBrk="1" hangingPunct="1">
              <a:buFontTx/>
              <a:buChar char="•"/>
            </a:pPr>
            <a:r>
              <a:rPr lang="en-US" altLang="en-US" sz="1600" dirty="0">
                <a:latin typeface="Calibri" pitchFamily="34" charset="0"/>
              </a:rPr>
              <a:t>Hurricane Forecast Improvement Project (HFIP) – modeling, data assimilation</a:t>
            </a:r>
          </a:p>
          <a:p>
            <a:pPr marL="346075" lvl="1" indent="-114300" eaLnBrk="1" hangingPunct="1">
              <a:buFontTx/>
              <a:buChar char="•"/>
            </a:pPr>
            <a:r>
              <a:rPr lang="en-US" altLang="en-US" sz="1600" dirty="0">
                <a:latin typeface="Calibri" pitchFamily="34" charset="0"/>
              </a:rPr>
              <a:t>Intensity Forecasting Experiment (IFEX) – observations, </a:t>
            </a:r>
            <a:r>
              <a:rPr lang="en-US" altLang="en-US" sz="1600" dirty="0" smtClean="0">
                <a:latin typeface="Calibri" pitchFamily="34" charset="0"/>
              </a:rPr>
              <a:t>theory</a:t>
            </a:r>
            <a:endParaRPr lang="en-US" altLang="en-US" sz="1600" dirty="0" smtClean="0">
              <a:solidFill>
                <a:srgbClr val="000000"/>
              </a:solidFill>
              <a:latin typeface="Calibri" pitchFamily="34" charset="0"/>
              <a:cs typeface="+mn-cs"/>
            </a:endParaRPr>
          </a:p>
        </p:txBody>
      </p:sp>
      <p:sp>
        <p:nvSpPr>
          <p:cNvPr id="7" name="Rectangle 2"/>
          <p:cNvSpPr txBox="1">
            <a:spLocks noChangeArrowheads="1"/>
          </p:cNvSpPr>
          <p:nvPr/>
        </p:nvSpPr>
        <p:spPr bwMode="auto">
          <a:xfrm>
            <a:off x="-43890" y="0"/>
            <a:ext cx="7696200" cy="1371600"/>
          </a:xfrm>
          <a:prstGeom prst="rect">
            <a:avLst/>
          </a:prstGeom>
          <a:noFill/>
          <a:ln w="9525">
            <a:noFill/>
            <a:miter lim="800000"/>
            <a:headEnd/>
            <a:tailEnd/>
          </a:ln>
        </p:spPr>
        <p:txBody>
          <a:bodyPr lIns="182880" rIns="182880" anchor="ctr"/>
          <a:lstStyle/>
          <a:p>
            <a:pPr algn="ctr">
              <a:lnSpc>
                <a:spcPct val="85000"/>
              </a:lnSpc>
              <a:defRPr/>
            </a:pPr>
            <a:r>
              <a:rPr lang="en-US" sz="3600" kern="0" dirty="0">
                <a:solidFill>
                  <a:srgbClr val="FFFF00"/>
                </a:solidFill>
                <a:latin typeface="Calibri" charset="0"/>
                <a:ea typeface="Calibri" charset="0"/>
                <a:cs typeface="Calibri" charset="0"/>
              </a:rPr>
              <a:t>The challenge: TC intensity forecasting</a:t>
            </a:r>
          </a:p>
        </p:txBody>
      </p:sp>
      <p:sp>
        <p:nvSpPr>
          <p:cNvPr id="8" name="Rectangle 7"/>
          <p:cNvSpPr>
            <a:spLocks noChangeArrowheads="1"/>
          </p:cNvSpPr>
          <p:nvPr/>
        </p:nvSpPr>
        <p:spPr bwMode="auto">
          <a:xfrm>
            <a:off x="-110534" y="5641940"/>
            <a:ext cx="92466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eaLnBrk="0" hangingPunct="0">
              <a:defRPr>
                <a:solidFill>
                  <a:schemeClr val="tx1"/>
                </a:solidFill>
                <a:latin typeface="Arial" pitchFamily="34" charset="0"/>
                <a:ea typeface="MS PGothic" pitchFamily="34" charset="-128"/>
              </a:defRPr>
            </a:lvl1pPr>
            <a:lvl2pPr marL="625475" indent="-168275"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231775" lvl="1" indent="0" eaLnBrk="1" hangingPunct="1"/>
            <a:r>
              <a:rPr lang="en-US" altLang="en-US" sz="2200" i="1" dirty="0" smtClean="0">
                <a:solidFill>
                  <a:srgbClr val="C00000"/>
                </a:solidFill>
                <a:latin typeface="Calibri" pitchFamily="34" charset="0"/>
              </a:rPr>
              <a:t>Forged </a:t>
            </a:r>
            <a:r>
              <a:rPr lang="en-US" altLang="en-US" sz="2200" i="1" dirty="0">
                <a:solidFill>
                  <a:srgbClr val="C00000"/>
                </a:solidFill>
                <a:latin typeface="Calibri" pitchFamily="34" charset="0"/>
              </a:rPr>
              <a:t>over decades of field work, IFEX </a:t>
            </a:r>
            <a:r>
              <a:rPr lang="en-US" altLang="en-US" sz="2200" i="1" dirty="0" smtClean="0">
                <a:solidFill>
                  <a:srgbClr val="C00000"/>
                </a:solidFill>
                <a:latin typeface="Calibri" pitchFamily="34" charset="0"/>
              </a:rPr>
              <a:t>supports HFIP by serving as </a:t>
            </a:r>
            <a:r>
              <a:rPr lang="en-US" altLang="en-US" sz="2200" i="1" dirty="0">
                <a:solidFill>
                  <a:srgbClr val="C00000"/>
                </a:solidFill>
                <a:latin typeface="Calibri" pitchFamily="34" charset="0"/>
              </a:rPr>
              <a:t>the key observational resource for initialization and evaluation of the model guidance</a:t>
            </a:r>
          </a:p>
          <a:p>
            <a:pPr marL="346075" lvl="1" indent="-114300" eaLnBrk="1" hangingPunct="1">
              <a:buFontTx/>
              <a:buChar char="•"/>
            </a:pPr>
            <a:endParaRPr lang="en-US" altLang="en-US" sz="2200" dirty="0" smtClean="0">
              <a:solidFill>
                <a:srgbClr val="C00000"/>
              </a:solidFill>
              <a:latin typeface="Calibri" pitchFamily="34" charset="0"/>
              <a:cs typeface="+mn-cs"/>
            </a:endParaRPr>
          </a:p>
        </p:txBody>
      </p:sp>
      <p:pic>
        <p:nvPicPr>
          <p:cNvPr id="3074" name="Picture 2" descr="http://www.nhc.noaa.gov/verification/figs/ALtkerrt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39" y="1379108"/>
            <a:ext cx="274489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hc.noaa.gov/verification/figs/ALinerrt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62" y="3587158"/>
            <a:ext cx="2744893"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19952" y="2868214"/>
            <a:ext cx="787460" cy="369332"/>
          </a:xfrm>
          <a:prstGeom prst="rect">
            <a:avLst/>
          </a:prstGeom>
          <a:noFill/>
        </p:spPr>
        <p:txBody>
          <a:bodyPr wrap="none" rtlCol="0">
            <a:spAutoFit/>
          </a:bodyPr>
          <a:lstStyle/>
          <a:p>
            <a:r>
              <a:rPr lang="en-US" sz="1800" b="1" dirty="0" smtClean="0"/>
              <a:t>Track</a:t>
            </a:r>
            <a:endParaRPr lang="en-US" sz="1800" b="1" dirty="0"/>
          </a:p>
        </p:txBody>
      </p:sp>
      <p:sp>
        <p:nvSpPr>
          <p:cNvPr id="10" name="TextBox 9"/>
          <p:cNvSpPr txBox="1"/>
          <p:nvPr/>
        </p:nvSpPr>
        <p:spPr>
          <a:xfrm>
            <a:off x="6622452" y="5059254"/>
            <a:ext cx="1133644" cy="369332"/>
          </a:xfrm>
          <a:prstGeom prst="rect">
            <a:avLst/>
          </a:prstGeom>
          <a:noFill/>
        </p:spPr>
        <p:txBody>
          <a:bodyPr wrap="none" rtlCol="0">
            <a:spAutoFit/>
          </a:bodyPr>
          <a:lstStyle/>
          <a:p>
            <a:r>
              <a:rPr lang="en-US" sz="1800" b="1" dirty="0" smtClean="0"/>
              <a:t>Intensity</a:t>
            </a:r>
            <a:endParaRPr lang="en-US" sz="1800" b="1" dirty="0"/>
          </a:p>
        </p:txBody>
      </p:sp>
    </p:spTree>
    <p:extLst>
      <p:ext uri="{BB962C8B-B14F-4D97-AF65-F5344CB8AC3E}">
        <p14:creationId xmlns:p14="http://schemas.microsoft.com/office/powerpoint/2010/main" val="23163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68170"/>
            <a:ext cx="8229600" cy="1143000"/>
          </a:xfrm>
          <a:prstGeom prst="rect">
            <a:avLst/>
          </a:prstGeom>
        </p:spPr>
        <p:txBody>
          <a:bodyPr>
            <a:normAutofit fontScale="97500"/>
          </a:bodyPr>
          <a:lstStyle/>
          <a:p>
            <a:pPr algn="ctr" fontAlgn="auto">
              <a:spcAft>
                <a:spcPts val="0"/>
              </a:spcAft>
              <a:defRPr/>
            </a:pPr>
            <a:r>
              <a:rPr lang="en-US" sz="3600" dirty="0">
                <a:solidFill>
                  <a:srgbClr val="FFFF00"/>
                </a:solidFill>
                <a:latin typeface="Calibri"/>
                <a:ea typeface="MS PGothic" pitchFamily="34" charset="-128"/>
                <a:cs typeface="Calibri" pitchFamily="34" charset="0"/>
              </a:rPr>
              <a:t>Intensity Forecasting Experiment (IFEX)</a:t>
            </a:r>
          </a:p>
        </p:txBody>
      </p:sp>
      <p:sp>
        <p:nvSpPr>
          <p:cNvPr id="4" name="Rectangle 4"/>
          <p:cNvSpPr>
            <a:spLocks noChangeArrowheads="1"/>
          </p:cNvSpPr>
          <p:nvPr/>
        </p:nvSpPr>
        <p:spPr bwMode="auto">
          <a:xfrm>
            <a:off x="78831" y="3663335"/>
            <a:ext cx="8991600" cy="2362185"/>
          </a:xfrm>
          <a:prstGeom prst="rect">
            <a:avLst/>
          </a:prstGeom>
          <a:noFill/>
          <a:ln w="9525">
            <a:noFill/>
            <a:miter lim="800000"/>
            <a:headEnd/>
            <a:tailEnd/>
          </a:ln>
        </p:spPr>
        <p:txBody>
          <a:bodyPr wrap="square">
            <a:spAutoFit/>
          </a:bodyPr>
          <a:lstStyle/>
          <a:p>
            <a:pPr fontAlgn="auto">
              <a:spcBef>
                <a:spcPts val="300"/>
              </a:spcBef>
              <a:spcAft>
                <a:spcPts val="0"/>
              </a:spcAft>
              <a:buSzPct val="100000"/>
              <a:defRPr/>
            </a:pPr>
            <a:r>
              <a:rPr lang="en-US" sz="2000" dirty="0">
                <a:solidFill>
                  <a:prstClr val="white"/>
                </a:solidFill>
                <a:latin typeface="Calibri" pitchFamily="34" charset="0"/>
                <a:ea typeface="MS PGothic" pitchFamily="34" charset="-128"/>
                <a:cs typeface="+mn-cs"/>
              </a:rPr>
              <a:t>IFEX intended to improve prediction of TC intensity change by addressing </a:t>
            </a:r>
            <a:r>
              <a:rPr lang="en-US" sz="2000" u="sng" dirty="0">
                <a:solidFill>
                  <a:srgbClr val="FFFF00"/>
                </a:solidFill>
                <a:latin typeface="Calibri" pitchFamily="34" charset="0"/>
                <a:ea typeface="MS PGothic" pitchFamily="34" charset="-128"/>
                <a:cs typeface="+mn-cs"/>
              </a:rPr>
              <a:t>three goals</a:t>
            </a:r>
            <a:r>
              <a:rPr lang="en-US" sz="2000" dirty="0">
                <a:solidFill>
                  <a:prstClr val="white"/>
                </a:solidFill>
                <a:latin typeface="Calibri" pitchFamily="34" charset="0"/>
                <a:ea typeface="MS PGothic" pitchFamily="34" charset="-128"/>
                <a:cs typeface="+mn-cs"/>
              </a:rPr>
              <a:t>: </a:t>
            </a:r>
          </a:p>
          <a:p>
            <a:pPr marL="285750" indent="-285750" fontAlgn="auto">
              <a:spcBef>
                <a:spcPts val="300"/>
              </a:spcBef>
              <a:spcAft>
                <a:spcPts val="0"/>
              </a:spcAft>
              <a:buSzPct val="100000"/>
              <a:buFont typeface="Arial" charset="0"/>
              <a:buAutoNum type="arabicParenR"/>
              <a:defRPr/>
            </a:pPr>
            <a:r>
              <a:rPr lang="en-US" sz="2000" dirty="0">
                <a:solidFill>
                  <a:prstClr val="white"/>
                </a:solidFill>
                <a:latin typeface="Calibri" pitchFamily="34" charset="0"/>
                <a:ea typeface="MS PGothic" pitchFamily="34" charset="-128"/>
                <a:cs typeface="+mn-cs"/>
              </a:rPr>
              <a:t> </a:t>
            </a:r>
            <a:r>
              <a:rPr lang="en-US" sz="2000" dirty="0">
                <a:solidFill>
                  <a:srgbClr val="FFFF00"/>
                </a:solidFill>
                <a:latin typeface="Calibri" pitchFamily="34" charset="0"/>
                <a:ea typeface="MS PGothic" pitchFamily="34" charset="-128"/>
                <a:cs typeface="+mn-cs"/>
              </a:rPr>
              <a:t>Collecting</a:t>
            </a:r>
            <a:r>
              <a:rPr lang="en-US" sz="2000" dirty="0">
                <a:solidFill>
                  <a:prstClr val="white"/>
                </a:solidFill>
                <a:latin typeface="Calibri" pitchFamily="34" charset="0"/>
                <a:ea typeface="MS PGothic" pitchFamily="34" charset="-128"/>
                <a:cs typeface="+mn-cs"/>
              </a:rPr>
              <a:t> observations that span TC life cycle across scales for model initialization and evaluation</a:t>
            </a:r>
          </a:p>
          <a:p>
            <a:pPr marL="285750" indent="-285750" fontAlgn="auto">
              <a:spcBef>
                <a:spcPts val="300"/>
              </a:spcBef>
              <a:spcAft>
                <a:spcPts val="0"/>
              </a:spcAft>
              <a:buSzPct val="100000"/>
              <a:buFont typeface="Arial" charset="0"/>
              <a:buAutoNum type="arabicParenR"/>
              <a:defRPr/>
            </a:pPr>
            <a:r>
              <a:rPr lang="en-US" sz="2000" dirty="0">
                <a:solidFill>
                  <a:prstClr val="white"/>
                </a:solidFill>
                <a:latin typeface="Calibri" pitchFamily="34" charset="0"/>
                <a:ea typeface="MS PGothic" pitchFamily="34" charset="-128"/>
                <a:cs typeface="+mn-cs"/>
              </a:rPr>
              <a:t> </a:t>
            </a:r>
            <a:r>
              <a:rPr lang="en-US" sz="2000" dirty="0">
                <a:solidFill>
                  <a:srgbClr val="FFFF00"/>
                </a:solidFill>
                <a:latin typeface="Calibri" pitchFamily="34" charset="0"/>
                <a:ea typeface="MS PGothic" pitchFamily="34" charset="-128"/>
                <a:cs typeface="+mn-cs"/>
              </a:rPr>
              <a:t>Developing</a:t>
            </a:r>
            <a:r>
              <a:rPr lang="en-US" sz="2000" dirty="0">
                <a:solidFill>
                  <a:prstClr val="white"/>
                </a:solidFill>
                <a:latin typeface="Calibri" pitchFamily="34" charset="0"/>
                <a:ea typeface="MS PGothic" pitchFamily="34" charset="-128"/>
                <a:cs typeface="+mn-cs"/>
              </a:rPr>
              <a:t> and refining measurement technologies that provide improved real-time monitoring of TC intensity, structure, and environment</a:t>
            </a:r>
          </a:p>
          <a:p>
            <a:pPr marL="285750" indent="-285750" fontAlgn="auto">
              <a:spcBef>
                <a:spcPts val="300"/>
              </a:spcBef>
              <a:spcAft>
                <a:spcPts val="0"/>
              </a:spcAft>
              <a:buSzPct val="100000"/>
              <a:buFont typeface="Arial" charset="0"/>
              <a:buAutoNum type="arabicParenR"/>
              <a:defRPr/>
            </a:pPr>
            <a:r>
              <a:rPr lang="en-US" sz="2000" dirty="0">
                <a:solidFill>
                  <a:prstClr val="white"/>
                </a:solidFill>
                <a:latin typeface="Calibri" pitchFamily="34" charset="0"/>
                <a:ea typeface="MS PGothic" pitchFamily="34" charset="-128"/>
                <a:cs typeface="+mn-cs"/>
              </a:rPr>
              <a:t> </a:t>
            </a:r>
            <a:r>
              <a:rPr lang="en-US" sz="2000" dirty="0">
                <a:solidFill>
                  <a:srgbClr val="FFFF00"/>
                </a:solidFill>
                <a:latin typeface="Calibri" pitchFamily="34" charset="0"/>
                <a:ea typeface="MS PGothic" pitchFamily="34" charset="-128"/>
                <a:cs typeface="+mn-cs"/>
              </a:rPr>
              <a:t>Improving</a:t>
            </a:r>
            <a:r>
              <a:rPr lang="en-US" sz="2000" dirty="0">
                <a:solidFill>
                  <a:prstClr val="white"/>
                </a:solidFill>
                <a:latin typeface="Calibri" pitchFamily="34" charset="0"/>
                <a:ea typeface="MS PGothic" pitchFamily="34" charset="-128"/>
                <a:cs typeface="+mn-cs"/>
              </a:rPr>
              <a:t> understanding of physical processes important in intensity change for a TC at all stages of its life cycle</a:t>
            </a:r>
          </a:p>
        </p:txBody>
      </p:sp>
      <p:pic>
        <p:nvPicPr>
          <p:cNvPr id="14340" name="Picture 5" descr="ifex.pdf"/>
          <p:cNvPicPr>
            <a:picLocks noChangeAspect="1"/>
          </p:cNvPicPr>
          <p:nvPr/>
        </p:nvPicPr>
        <p:blipFill>
          <a:blip r:embed="rId2">
            <a:extLst>
              <a:ext uri="{28A0092B-C50C-407E-A947-70E740481C1C}">
                <a14:useLocalDpi xmlns:a14="http://schemas.microsoft.com/office/drawing/2010/main" val="0"/>
              </a:ext>
            </a:extLst>
          </a:blip>
          <a:srcRect t="9232"/>
          <a:stretch>
            <a:fillRect/>
          </a:stretch>
        </p:blipFill>
        <p:spPr bwMode="auto">
          <a:xfrm>
            <a:off x="2075029" y="860585"/>
            <a:ext cx="1964302" cy="23963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52400" y="6049408"/>
            <a:ext cx="8839200" cy="708025"/>
          </a:xfrm>
          <a:prstGeom prst="rect">
            <a:avLst/>
          </a:prstGeom>
          <a:noFill/>
          <a:ln w="9525">
            <a:noFill/>
            <a:miter lim="800000"/>
            <a:headEnd/>
            <a:tailEnd/>
          </a:ln>
        </p:spPr>
        <p:txBody>
          <a:bodyPr>
            <a:spAutoFit/>
          </a:bodyPr>
          <a:lstStyle/>
          <a:p>
            <a:pPr>
              <a:defRPr/>
            </a:pPr>
            <a:r>
              <a:rPr lang="en-US" sz="2000" i="1" dirty="0">
                <a:solidFill>
                  <a:srgbClr val="FFC000"/>
                </a:solidFill>
                <a:latin typeface="Calibri"/>
                <a:ea typeface="MS PGothic" pitchFamily="34" charset="-128"/>
                <a:cs typeface="+mn-cs"/>
              </a:rPr>
              <a:t>These goals provide the linkage between observations, modeling, DA, and theory that form the foundation of the work done at HRD</a:t>
            </a:r>
          </a:p>
        </p:txBody>
      </p:sp>
      <p:sp>
        <p:nvSpPr>
          <p:cNvPr id="1434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8BC69987-B71B-4F4A-8ED6-76AB73DDEA3E}" type="slidenum">
              <a:rPr lang="en-US" altLang="en-US" smtClean="0">
                <a:solidFill>
                  <a:srgbClr val="FFFFFF"/>
                </a:solidFill>
                <a:latin typeface="Calibri" pitchFamily="34" charset="0"/>
              </a:rPr>
              <a:pPr eaLnBrk="1" hangingPunct="1"/>
              <a:t>3</a:t>
            </a:fld>
            <a:endParaRPr lang="en-US" altLang="en-US" smtClean="0">
              <a:solidFill>
                <a:srgbClr val="FFFFFF"/>
              </a:solidFill>
              <a:latin typeface="Calibri" pitchFamily="34" charset="0"/>
            </a:endParaRPr>
          </a:p>
        </p:txBody>
      </p:sp>
      <p:sp>
        <p:nvSpPr>
          <p:cNvPr id="8" name="TextBox 7"/>
          <p:cNvSpPr txBox="1"/>
          <p:nvPr/>
        </p:nvSpPr>
        <p:spPr>
          <a:xfrm>
            <a:off x="2213668" y="3276265"/>
            <a:ext cx="1786323" cy="276999"/>
          </a:xfrm>
          <a:prstGeom prst="rect">
            <a:avLst/>
          </a:prstGeom>
          <a:noFill/>
        </p:spPr>
        <p:txBody>
          <a:bodyPr wrap="none">
            <a:spAutoFit/>
          </a:bodyPr>
          <a:lstStyle/>
          <a:p>
            <a:pPr>
              <a:defRPr/>
            </a:pPr>
            <a:r>
              <a:rPr lang="en-US" sz="1200" dirty="0">
                <a:solidFill>
                  <a:prstClr val="white"/>
                </a:solidFill>
                <a:latin typeface="Calibri"/>
                <a:ea typeface="MS PGothic" pitchFamily="34" charset="-128"/>
                <a:cs typeface="+mn-cs"/>
              </a:rPr>
              <a:t>Rogers et al</a:t>
            </a:r>
            <a:r>
              <a:rPr lang="en-US" sz="1200" dirty="0" smtClean="0">
                <a:solidFill>
                  <a:prstClr val="white"/>
                </a:solidFill>
                <a:latin typeface="Calibri"/>
                <a:ea typeface="MS PGothic" pitchFamily="34" charset="-128"/>
                <a:cs typeface="+mn-cs"/>
              </a:rPr>
              <a:t>., BAMS, </a:t>
            </a:r>
            <a:r>
              <a:rPr lang="en-US" sz="1200" dirty="0">
                <a:solidFill>
                  <a:prstClr val="white"/>
                </a:solidFill>
                <a:latin typeface="Calibri"/>
                <a:ea typeface="MS PGothic" pitchFamily="34" charset="-128"/>
                <a:cs typeface="+mn-cs"/>
              </a:rPr>
              <a:t>2006</a:t>
            </a:r>
          </a:p>
        </p:txBody>
      </p:sp>
      <p:pic>
        <p:nvPicPr>
          <p:cNvPr id="9" name="Picture 1" descr="Screen Shot 2013-07-13 at 3.11.34 PM.png"/>
          <p:cNvPicPr>
            <a:picLocks noChangeAspect="1"/>
          </p:cNvPicPr>
          <p:nvPr/>
        </p:nvPicPr>
        <p:blipFill rotWithShape="1">
          <a:blip r:embed="rId3">
            <a:extLst>
              <a:ext uri="{28A0092B-C50C-407E-A947-70E740481C1C}">
                <a14:useLocalDpi xmlns:a14="http://schemas.microsoft.com/office/drawing/2010/main"/>
              </a:ext>
            </a:extLst>
          </a:blip>
          <a:srcRect t="13692"/>
          <a:stretch/>
        </p:blipFill>
        <p:spPr bwMode="auto">
          <a:xfrm>
            <a:off x="4934202" y="886085"/>
            <a:ext cx="2093794" cy="239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11088" y="3286005"/>
            <a:ext cx="1786323" cy="276999"/>
          </a:xfrm>
          <a:prstGeom prst="rect">
            <a:avLst/>
          </a:prstGeom>
          <a:noFill/>
        </p:spPr>
        <p:txBody>
          <a:bodyPr wrap="none">
            <a:spAutoFit/>
          </a:bodyPr>
          <a:lstStyle/>
          <a:p>
            <a:pPr>
              <a:defRPr/>
            </a:pPr>
            <a:r>
              <a:rPr lang="en-US" sz="1200" dirty="0">
                <a:solidFill>
                  <a:prstClr val="white"/>
                </a:solidFill>
                <a:latin typeface="Calibri"/>
                <a:ea typeface="MS PGothic" pitchFamily="34" charset="-128"/>
                <a:cs typeface="+mn-cs"/>
              </a:rPr>
              <a:t>Rogers et al</a:t>
            </a:r>
            <a:r>
              <a:rPr lang="en-US" sz="1200" dirty="0" smtClean="0">
                <a:solidFill>
                  <a:prstClr val="white"/>
                </a:solidFill>
                <a:latin typeface="Calibri"/>
                <a:ea typeface="MS PGothic" pitchFamily="34" charset="-128"/>
                <a:cs typeface="+mn-cs"/>
              </a:rPr>
              <a:t>., BAMS, 2013</a:t>
            </a:r>
            <a:endParaRPr lang="en-US" sz="1200" dirty="0">
              <a:solidFill>
                <a:prstClr val="white"/>
              </a:solidFill>
              <a:latin typeface="Calibri"/>
              <a:ea typeface="MS PGothic" pitchFamily="34" charset="-128"/>
              <a:cs typeface="+mn-cs"/>
            </a:endParaRPr>
          </a:p>
        </p:txBody>
      </p:sp>
    </p:spTree>
    <p:extLst>
      <p:ext uri="{BB962C8B-B14F-4D97-AF65-F5344CB8AC3E}">
        <p14:creationId xmlns:p14="http://schemas.microsoft.com/office/powerpoint/2010/main" val="23296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588915" y="1231900"/>
            <a:ext cx="3390554" cy="5224463"/>
          </a:xfrm>
        </p:spPr>
        <p:txBody>
          <a:bodyPr/>
          <a:lstStyle/>
          <a:p>
            <a:pPr eaLnBrk="1" hangingPunct="1">
              <a:lnSpc>
                <a:spcPct val="90000"/>
              </a:lnSpc>
              <a:spcBef>
                <a:spcPts val="300"/>
              </a:spcBef>
              <a:defRPr/>
            </a:pPr>
            <a:r>
              <a:rPr lang="en-US" sz="2000" b="1" dirty="0">
                <a:ea typeface="Calibri" charset="0"/>
                <a:cs typeface="Arial"/>
              </a:rPr>
              <a:t>In-situ</a:t>
            </a:r>
          </a:p>
          <a:p>
            <a:pPr marL="566738" lvl="1" eaLnBrk="1" hangingPunct="1">
              <a:lnSpc>
                <a:spcPct val="90000"/>
              </a:lnSpc>
              <a:spcBef>
                <a:spcPts val="300"/>
              </a:spcBef>
              <a:defRPr/>
            </a:pPr>
            <a:r>
              <a:rPr lang="en-US" sz="1800" dirty="0">
                <a:ea typeface="Calibri" charset="0"/>
                <a:cs typeface="Arial"/>
              </a:rPr>
              <a:t>Wind, press., temp.</a:t>
            </a:r>
          </a:p>
          <a:p>
            <a:pPr marL="566738" lvl="1" eaLnBrk="1" hangingPunct="1">
              <a:lnSpc>
                <a:spcPct val="90000"/>
              </a:lnSpc>
              <a:spcBef>
                <a:spcPts val="300"/>
              </a:spcBef>
              <a:defRPr/>
            </a:pPr>
            <a:endParaRPr lang="en-US" sz="1800" dirty="0">
              <a:ea typeface="Calibri" charset="0"/>
              <a:cs typeface="Arial"/>
            </a:endParaRPr>
          </a:p>
          <a:p>
            <a:pPr eaLnBrk="1" hangingPunct="1">
              <a:lnSpc>
                <a:spcPct val="90000"/>
              </a:lnSpc>
              <a:spcBef>
                <a:spcPts val="300"/>
              </a:spcBef>
              <a:defRPr/>
            </a:pPr>
            <a:endParaRPr lang="en-US" sz="2000" dirty="0">
              <a:ea typeface="Calibri" charset="0"/>
              <a:cs typeface="Arial"/>
            </a:endParaRPr>
          </a:p>
          <a:p>
            <a:pPr eaLnBrk="1" hangingPunct="1">
              <a:lnSpc>
                <a:spcPct val="90000"/>
              </a:lnSpc>
              <a:spcBef>
                <a:spcPts val="300"/>
              </a:spcBef>
              <a:defRPr/>
            </a:pPr>
            <a:endParaRPr lang="en-US" sz="2000" dirty="0">
              <a:ea typeface="Calibri" charset="0"/>
              <a:cs typeface="Arial"/>
            </a:endParaRPr>
          </a:p>
          <a:p>
            <a:pPr eaLnBrk="1" hangingPunct="1">
              <a:lnSpc>
                <a:spcPct val="90000"/>
              </a:lnSpc>
              <a:spcBef>
                <a:spcPts val="900"/>
              </a:spcBef>
              <a:defRPr/>
            </a:pPr>
            <a:r>
              <a:rPr lang="en-US" sz="2000" b="1" dirty="0">
                <a:ea typeface="Calibri" charset="0"/>
                <a:cs typeface="Arial"/>
              </a:rPr>
              <a:t>Expendables</a:t>
            </a:r>
          </a:p>
          <a:p>
            <a:pPr marL="566738" lvl="1" eaLnBrk="1" hangingPunct="1">
              <a:lnSpc>
                <a:spcPct val="90000"/>
              </a:lnSpc>
              <a:spcBef>
                <a:spcPts val="300"/>
              </a:spcBef>
              <a:defRPr/>
            </a:pPr>
            <a:r>
              <a:rPr lang="en-US" sz="1800" dirty="0">
                <a:ea typeface="Calibri" charset="0"/>
                <a:cs typeface="Arial"/>
              </a:rPr>
              <a:t>Dropsondes</a:t>
            </a:r>
          </a:p>
          <a:p>
            <a:pPr marL="566738" lvl="1" eaLnBrk="1" hangingPunct="1">
              <a:lnSpc>
                <a:spcPct val="90000"/>
              </a:lnSpc>
              <a:spcBef>
                <a:spcPts val="300"/>
              </a:spcBef>
              <a:defRPr/>
            </a:pPr>
            <a:r>
              <a:rPr lang="en-US" sz="1800" dirty="0">
                <a:ea typeface="Calibri" charset="0"/>
                <a:cs typeface="Arial"/>
              </a:rPr>
              <a:t>AXBT, AXCP, buoy</a:t>
            </a:r>
          </a:p>
          <a:p>
            <a:pPr marL="566738" lvl="1" eaLnBrk="1" hangingPunct="1">
              <a:lnSpc>
                <a:spcPct val="90000"/>
              </a:lnSpc>
              <a:spcBef>
                <a:spcPts val="300"/>
              </a:spcBef>
              <a:defRPr/>
            </a:pPr>
            <a:endParaRPr lang="en-US" sz="1800" dirty="0">
              <a:ea typeface="Calibri" charset="0"/>
              <a:cs typeface="Arial"/>
            </a:endParaRPr>
          </a:p>
          <a:p>
            <a:pPr eaLnBrk="1" hangingPunct="1">
              <a:lnSpc>
                <a:spcPct val="90000"/>
              </a:lnSpc>
              <a:spcBef>
                <a:spcPts val="300"/>
              </a:spcBef>
              <a:defRPr/>
            </a:pPr>
            <a:endParaRPr lang="en-US" sz="1400" dirty="0">
              <a:ea typeface="Calibri" charset="0"/>
              <a:cs typeface="Arial"/>
            </a:endParaRPr>
          </a:p>
          <a:p>
            <a:pPr eaLnBrk="1" hangingPunct="1">
              <a:lnSpc>
                <a:spcPct val="90000"/>
              </a:lnSpc>
              <a:spcBef>
                <a:spcPts val="0"/>
              </a:spcBef>
              <a:defRPr/>
            </a:pPr>
            <a:endParaRPr lang="en-US" sz="2000" dirty="0">
              <a:ea typeface="Calibri" charset="0"/>
              <a:cs typeface="Arial"/>
            </a:endParaRPr>
          </a:p>
          <a:p>
            <a:pPr eaLnBrk="1" hangingPunct="1">
              <a:lnSpc>
                <a:spcPct val="90000"/>
              </a:lnSpc>
              <a:spcBef>
                <a:spcPts val="0"/>
              </a:spcBef>
              <a:defRPr/>
            </a:pPr>
            <a:endParaRPr lang="en-US" sz="1400" dirty="0">
              <a:ea typeface="Calibri" charset="0"/>
              <a:cs typeface="Arial"/>
            </a:endParaRPr>
          </a:p>
          <a:p>
            <a:pPr eaLnBrk="1" hangingPunct="1">
              <a:lnSpc>
                <a:spcPct val="90000"/>
              </a:lnSpc>
              <a:spcBef>
                <a:spcPts val="0"/>
              </a:spcBef>
              <a:defRPr/>
            </a:pPr>
            <a:r>
              <a:rPr lang="en-US" sz="2000" b="1" dirty="0">
                <a:ea typeface="Calibri" charset="0"/>
                <a:cs typeface="Arial"/>
              </a:rPr>
              <a:t>Remote Sensors</a:t>
            </a:r>
          </a:p>
          <a:p>
            <a:pPr marL="566738" lvl="1" eaLnBrk="1" hangingPunct="1">
              <a:lnSpc>
                <a:spcPct val="90000"/>
              </a:lnSpc>
              <a:spcBef>
                <a:spcPts val="300"/>
              </a:spcBef>
              <a:defRPr/>
            </a:pPr>
            <a:r>
              <a:rPr lang="en-US" sz="1800" dirty="0" smtClean="0">
                <a:ea typeface="Calibri" charset="0"/>
                <a:cs typeface="Arial"/>
              </a:rPr>
              <a:t>Tail Doppler Radar(TDR)</a:t>
            </a:r>
            <a:endParaRPr lang="en-US" sz="1800" dirty="0">
              <a:ea typeface="Calibri" charset="0"/>
              <a:cs typeface="Arial"/>
            </a:endParaRPr>
          </a:p>
          <a:p>
            <a:pPr marL="566738" lvl="1" eaLnBrk="1" hangingPunct="1">
              <a:lnSpc>
                <a:spcPct val="90000"/>
              </a:lnSpc>
              <a:spcBef>
                <a:spcPts val="300"/>
              </a:spcBef>
              <a:defRPr/>
            </a:pPr>
            <a:r>
              <a:rPr lang="en-US" sz="1800" dirty="0">
                <a:ea typeface="Calibri" charset="0"/>
                <a:cs typeface="Arial"/>
              </a:rPr>
              <a:t>SFMR/HIRAD</a:t>
            </a:r>
          </a:p>
          <a:p>
            <a:pPr marL="566738" lvl="1" eaLnBrk="1" hangingPunct="1">
              <a:lnSpc>
                <a:spcPct val="90000"/>
              </a:lnSpc>
              <a:spcBef>
                <a:spcPts val="300"/>
              </a:spcBef>
              <a:defRPr/>
            </a:pPr>
            <a:r>
              <a:rPr lang="en-US" sz="1800" dirty="0">
                <a:ea typeface="Calibri" charset="0"/>
                <a:cs typeface="Arial"/>
              </a:rPr>
              <a:t>WSRA </a:t>
            </a:r>
          </a:p>
          <a:p>
            <a:pPr marL="566738" lvl="1" eaLnBrk="1" hangingPunct="1">
              <a:lnSpc>
                <a:spcPct val="90000"/>
              </a:lnSpc>
              <a:spcBef>
                <a:spcPts val="300"/>
              </a:spcBef>
              <a:defRPr/>
            </a:pPr>
            <a:r>
              <a:rPr lang="en-US" sz="1800" dirty="0">
                <a:ea typeface="Calibri" charset="0"/>
                <a:cs typeface="Arial"/>
              </a:rPr>
              <a:t>Scatterometer/profiler</a:t>
            </a:r>
          </a:p>
          <a:p>
            <a:pPr marL="566738" lvl="1" eaLnBrk="1" hangingPunct="1">
              <a:lnSpc>
                <a:spcPct val="90000"/>
              </a:lnSpc>
              <a:spcBef>
                <a:spcPts val="600"/>
              </a:spcBef>
              <a:defRPr/>
            </a:pPr>
            <a:r>
              <a:rPr lang="en-US" sz="1800" dirty="0" smtClean="0">
                <a:ea typeface="Calibri" charset="0"/>
                <a:cs typeface="Arial"/>
              </a:rPr>
              <a:t>UAS</a:t>
            </a:r>
            <a:endParaRPr lang="en-US" sz="1800" dirty="0">
              <a:ea typeface="Calibri" charset="0"/>
              <a:cs typeface="Arial"/>
            </a:endParaRPr>
          </a:p>
        </p:txBody>
      </p:sp>
      <p:pic>
        <p:nvPicPr>
          <p:cNvPr id="37891" name="Picture 8" descr="noaap3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203" y="1841500"/>
            <a:ext cx="31099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gonzo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915" y="3714750"/>
            <a:ext cx="3009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6" descr="TDR on tail_r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13446" y="2855913"/>
            <a:ext cx="22828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7"/>
          <p:cNvSpPr>
            <a:spLocks noGrp="1" noChangeArrowheads="1"/>
          </p:cNvSpPr>
          <p:nvPr>
            <p:ph type="title"/>
          </p:nvPr>
        </p:nvSpPr>
        <p:spPr>
          <a:xfrm>
            <a:off x="10509" y="-44393"/>
            <a:ext cx="8395863" cy="1245594"/>
          </a:xfrm>
        </p:spPr>
        <p:txBody>
          <a:bodyPr anchor="b"/>
          <a:lstStyle/>
          <a:p>
            <a:pPr>
              <a:defRPr/>
            </a:pPr>
            <a:r>
              <a:rPr lang="en-US" sz="4400" dirty="0" smtClean="0">
                <a:solidFill>
                  <a:srgbClr val="FFFF00"/>
                </a:solidFill>
                <a:latin typeface="+mj-lt"/>
                <a:ea typeface="Calibri" charset="0"/>
                <a:cs typeface="Arial"/>
              </a:rPr>
              <a:t>Intensity </a:t>
            </a:r>
            <a:r>
              <a:rPr lang="en-US" sz="4400" dirty="0">
                <a:solidFill>
                  <a:srgbClr val="FFFF00"/>
                </a:solidFill>
                <a:latin typeface="+mj-lt"/>
                <a:ea typeface="Calibri" charset="0"/>
                <a:cs typeface="Arial"/>
              </a:rPr>
              <a:t>Forecast </a:t>
            </a:r>
            <a:r>
              <a:rPr lang="en-US" sz="4400" dirty="0" smtClean="0">
                <a:solidFill>
                  <a:srgbClr val="FFFF00"/>
                </a:solidFill>
                <a:latin typeface="+mj-lt"/>
                <a:ea typeface="Calibri" charset="0"/>
                <a:cs typeface="Arial"/>
              </a:rPr>
              <a:t>Experiment</a:t>
            </a:r>
            <a:br>
              <a:rPr lang="en-US" sz="4400" dirty="0" smtClean="0">
                <a:solidFill>
                  <a:srgbClr val="FFFF00"/>
                </a:solidFill>
                <a:latin typeface="+mj-lt"/>
                <a:ea typeface="Calibri" charset="0"/>
                <a:cs typeface="Arial"/>
              </a:rPr>
            </a:br>
            <a:r>
              <a:rPr lang="en-US" sz="3200" dirty="0" smtClean="0">
                <a:latin typeface="+mj-lt"/>
                <a:ea typeface="Calibri" charset="0"/>
                <a:cs typeface="Arial"/>
              </a:rPr>
              <a:t>Observing platforms and instruments</a:t>
            </a:r>
            <a:endParaRPr lang="en-US" sz="3200" dirty="0">
              <a:latin typeface="+mj-lt"/>
              <a:ea typeface="Calibri" charset="0"/>
              <a:cs typeface="Arial"/>
            </a:endParaRPr>
          </a:p>
        </p:txBody>
      </p:sp>
      <p:sp>
        <p:nvSpPr>
          <p:cNvPr id="37895" name="TextBox 12"/>
          <p:cNvSpPr txBox="1">
            <a:spLocks noChangeArrowheads="1"/>
          </p:cNvSpPr>
          <p:nvPr/>
        </p:nvSpPr>
        <p:spPr bwMode="auto">
          <a:xfrm>
            <a:off x="4265834" y="4538663"/>
            <a:ext cx="23590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r>
              <a:rPr lang="en-US" sz="1600" dirty="0">
                <a:latin typeface="Arial"/>
                <a:cs typeface="Arial"/>
              </a:rPr>
              <a:t>G-IV Tail Doppler Radar</a:t>
            </a:r>
          </a:p>
        </p:txBody>
      </p:sp>
      <p:sp>
        <p:nvSpPr>
          <p:cNvPr id="37896" name="TextBox 12"/>
          <p:cNvSpPr txBox="1">
            <a:spLocks noChangeArrowheads="1"/>
          </p:cNvSpPr>
          <p:nvPr/>
        </p:nvSpPr>
        <p:spPr bwMode="auto">
          <a:xfrm>
            <a:off x="4772246" y="6062663"/>
            <a:ext cx="1313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r>
              <a:rPr lang="en-US" sz="1600">
                <a:latin typeface="Arial"/>
                <a:cs typeface="Arial"/>
              </a:rPr>
              <a:t>Coyote UAS</a:t>
            </a:r>
          </a:p>
        </p:txBody>
      </p:sp>
      <p:pic>
        <p:nvPicPr>
          <p:cNvPr id="37897" name="Picture 3" descr="Range_Flight_Takeoff2_15Aug1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200746" y="1430338"/>
            <a:ext cx="2309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2"/>
          <p:cNvSpPr txBox="1">
            <a:spLocks/>
          </p:cNvSpPr>
          <p:nvPr/>
        </p:nvSpPr>
        <p:spPr>
          <a:xfrm>
            <a:off x="4295996" y="2409825"/>
            <a:ext cx="2058988" cy="3333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defRPr/>
            </a:pPr>
            <a:r>
              <a:rPr lang="en-US" sz="1600" dirty="0" smtClean="0">
                <a:latin typeface="Arial"/>
                <a:ea typeface="Calibri" charset="0"/>
                <a:cs typeface="Arial"/>
              </a:rPr>
              <a:t>NASA Global Hawk</a:t>
            </a:r>
            <a:endParaRPr lang="en-US" sz="1050" dirty="0" smtClean="0">
              <a:latin typeface="Arial"/>
              <a:ea typeface="Calibri" charset="0"/>
              <a:cs typeface="Arial"/>
            </a:endParaRPr>
          </a:p>
        </p:txBody>
      </p:sp>
      <p:sp>
        <p:nvSpPr>
          <p:cNvPr id="17"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5AD668C5-8530-0F47-B5BE-C0D9A46946B9}" type="slidenum">
              <a:rPr lang="en-US" sz="1400">
                <a:solidFill>
                  <a:srgbClr val="FFFFFF"/>
                </a:solidFill>
                <a:latin typeface="Arial"/>
                <a:cs typeface="Arial"/>
              </a:rPr>
              <a:pPr algn="ctr">
                <a:defRPr/>
              </a:pPr>
              <a:t>4</a:t>
            </a:fld>
            <a:endParaRPr lang="en-US" dirty="0">
              <a:latin typeface="Arial"/>
              <a:cs typeface="Arial"/>
            </a:endParaRPr>
          </a:p>
        </p:txBody>
      </p:sp>
      <p:pic>
        <p:nvPicPr>
          <p:cNvPr id="13" name="Picture 3" descr="C:\Documents and Settings\gde\My Documents\Lidar Related\P3DWL\Pictures\DSCN2201.JPG"/>
          <p:cNvPicPr>
            <a:picLocks noChangeAspect="1" noChangeArrowheads="1"/>
          </p:cNvPicPr>
          <p:nvPr/>
        </p:nvPicPr>
        <p:blipFill>
          <a:blip r:embed="rId7">
            <a:extLst>
              <a:ext uri="{28A0092B-C50C-407E-A947-70E740481C1C}">
                <a14:useLocalDpi xmlns:a14="http://schemas.microsoft.com/office/drawing/2010/main" val="0"/>
              </a:ext>
            </a:extLst>
          </a:blip>
          <a:srcRect t="4536" r="17957" b="10649"/>
          <a:stretch>
            <a:fillRect/>
          </a:stretch>
        </p:blipFill>
        <p:spPr bwMode="auto">
          <a:xfrm>
            <a:off x="6798955" y="4500110"/>
            <a:ext cx="2126615" cy="164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p:nvSpPr>
        <p:spPr bwMode="auto">
          <a:xfrm>
            <a:off x="6804895" y="6168609"/>
            <a:ext cx="1938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r>
              <a:rPr lang="en-US" sz="1600" dirty="0" smtClean="0">
                <a:latin typeface="Arial"/>
                <a:cs typeface="Arial"/>
              </a:rPr>
              <a:t>Doppler Wind Lidar</a:t>
            </a:r>
            <a:endParaRPr lang="en-US" sz="1600" dirty="0">
              <a:latin typeface="Arial"/>
              <a:cs typeface="Arial"/>
            </a:endParaRPr>
          </a:p>
        </p:txBody>
      </p:sp>
      <p:pic>
        <p:nvPicPr>
          <p:cNvPr id="16" name="Picture 2" descr="http://www.atd.ucar.edu/sssf/images/img_drop/dropsonde2.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8955" y="1430338"/>
            <a:ext cx="2080313" cy="25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2"/>
          <p:cNvSpPr txBox="1">
            <a:spLocks noChangeArrowheads="1"/>
          </p:cNvSpPr>
          <p:nvPr/>
        </p:nvSpPr>
        <p:spPr bwMode="auto">
          <a:xfrm>
            <a:off x="7011557" y="3956577"/>
            <a:ext cx="1677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a:r>
              <a:rPr lang="en-US" sz="1600" dirty="0" smtClean="0">
                <a:latin typeface="Arial"/>
                <a:cs typeface="Arial"/>
              </a:rPr>
              <a:t>GPS </a:t>
            </a:r>
            <a:r>
              <a:rPr lang="en-US" sz="1600" dirty="0" err="1" smtClean="0">
                <a:latin typeface="Arial"/>
                <a:cs typeface="Arial"/>
              </a:rPr>
              <a:t>Dropsonde</a:t>
            </a:r>
            <a:endParaRPr lang="en-US" sz="1600" dirty="0">
              <a:latin typeface="Arial"/>
              <a:cs typeface="Arial"/>
            </a:endParaRPr>
          </a:p>
        </p:txBody>
      </p:sp>
      <p:sp>
        <p:nvSpPr>
          <p:cNvPr id="2" name="TextBox 1"/>
          <p:cNvSpPr txBox="1"/>
          <p:nvPr/>
        </p:nvSpPr>
        <p:spPr>
          <a:xfrm>
            <a:off x="2378638" y="1777585"/>
            <a:ext cx="1389804" cy="400110"/>
          </a:xfrm>
          <a:prstGeom prst="rect">
            <a:avLst/>
          </a:prstGeom>
          <a:noFill/>
        </p:spPr>
        <p:txBody>
          <a:bodyPr wrap="none" rtlCol="0">
            <a:spAutoFit/>
          </a:bodyPr>
          <a:lstStyle/>
          <a:p>
            <a:r>
              <a:rPr lang="en-US" sz="2000" b="1" dirty="0" smtClean="0">
                <a:latin typeface="+mj-lt"/>
              </a:rPr>
              <a:t>NOAA P-3s</a:t>
            </a:r>
            <a:endParaRPr lang="en-US" sz="2000" b="1" dirty="0">
              <a:latin typeface="+mj-lt"/>
            </a:endParaRPr>
          </a:p>
        </p:txBody>
      </p:sp>
      <p:sp>
        <p:nvSpPr>
          <p:cNvPr id="19" name="TextBox 18"/>
          <p:cNvSpPr txBox="1"/>
          <p:nvPr/>
        </p:nvSpPr>
        <p:spPr>
          <a:xfrm>
            <a:off x="2305846" y="3642809"/>
            <a:ext cx="1354538" cy="400110"/>
          </a:xfrm>
          <a:prstGeom prst="rect">
            <a:avLst/>
          </a:prstGeom>
          <a:noFill/>
        </p:spPr>
        <p:txBody>
          <a:bodyPr wrap="none" rtlCol="0">
            <a:spAutoFit/>
          </a:bodyPr>
          <a:lstStyle/>
          <a:p>
            <a:r>
              <a:rPr lang="en-US" sz="2000" b="1" dirty="0" smtClean="0">
                <a:latin typeface="+mj-lt"/>
              </a:rPr>
              <a:t>NOAA G-IV</a:t>
            </a:r>
            <a:endParaRPr lang="en-US" sz="2000" b="1" dirty="0">
              <a:latin typeface="+mj-lt"/>
            </a:endParaRPr>
          </a:p>
        </p:txBody>
      </p:sp>
      <p:pic>
        <p:nvPicPr>
          <p:cNvPr id="21" name="Picture 20" descr="Pc0200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898" y="4964690"/>
            <a:ext cx="2094452" cy="114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561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3048000" y="1976438"/>
            <a:ext cx="2743200" cy="1570037"/>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spAutoFit/>
          </a:bodyPr>
          <a:lstStyle/>
          <a:p>
            <a:pPr marL="100584" indent="-100584" algn="ctr" defTabSz="457200" fontAlgn="auto">
              <a:spcBef>
                <a:spcPts val="0"/>
              </a:spcBef>
              <a:spcAft>
                <a:spcPts val="0"/>
              </a:spcAft>
              <a:defRPr/>
            </a:pPr>
            <a:r>
              <a:rPr lang="en-US" sz="1600" b="1" dirty="0">
                <a:solidFill>
                  <a:prstClr val="black"/>
                </a:solidFill>
                <a:latin typeface="Calibri"/>
                <a:ea typeface="MS PGothic" pitchFamily="34" charset="-128"/>
                <a:cs typeface="+mn-cs"/>
              </a:rPr>
              <a:t>The Hurricane Research Division of AOML developed a state-of the-art inner core data assimilation system for HWRF (HEDAS)</a:t>
            </a:r>
          </a:p>
          <a:p>
            <a:pPr marL="100584" indent="-100584" algn="ctr" defTabSz="457200" fontAlgn="auto">
              <a:spcBef>
                <a:spcPts val="0"/>
              </a:spcBef>
              <a:spcAft>
                <a:spcPts val="0"/>
              </a:spcAft>
              <a:defRPr/>
            </a:pPr>
            <a:r>
              <a:rPr lang="en-US" sz="1600" b="1" dirty="0">
                <a:solidFill>
                  <a:prstClr val="black"/>
                </a:solidFill>
                <a:latin typeface="Calibri"/>
                <a:ea typeface="MS PGothic" pitchFamily="34" charset="-128"/>
                <a:cs typeface="+mn-cs"/>
              </a:rPr>
              <a:t>[Runs in real-time under HFIP]</a:t>
            </a:r>
            <a:endParaRPr lang="en-US" sz="1400" b="1" dirty="0">
              <a:solidFill>
                <a:prstClr val="black"/>
              </a:solidFill>
              <a:latin typeface="Calibri"/>
              <a:ea typeface="MS PGothic" pitchFamily="34" charset="-128"/>
              <a:cs typeface="+mn-cs"/>
            </a:endParaRPr>
          </a:p>
        </p:txBody>
      </p:sp>
      <p:sp>
        <p:nvSpPr>
          <p:cNvPr id="16387" name="Rectangle 38"/>
          <p:cNvSpPr>
            <a:spLocks noChangeArrowheads="1"/>
          </p:cNvSpPr>
          <p:nvPr/>
        </p:nvSpPr>
        <p:spPr bwMode="auto">
          <a:xfrm>
            <a:off x="1828800" y="838200"/>
            <a:ext cx="701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2200" smtClean="0">
                <a:solidFill>
                  <a:srgbClr val="953735"/>
                </a:solidFill>
                <a:latin typeface="Calibri" pitchFamily="34" charset="0"/>
                <a:cs typeface="Arial" pitchFamily="34" charset="0"/>
              </a:rPr>
              <a:t>Impact Of Aircraft Observations On HWRF Forecast </a:t>
            </a:r>
            <a:br>
              <a:rPr lang="en-US" altLang="en-US" sz="2200" smtClean="0">
                <a:solidFill>
                  <a:srgbClr val="953735"/>
                </a:solidFill>
                <a:latin typeface="Calibri" pitchFamily="34" charset="0"/>
                <a:cs typeface="Arial" pitchFamily="34" charset="0"/>
              </a:rPr>
            </a:br>
            <a:r>
              <a:rPr lang="en-US" altLang="en-US" sz="2200" smtClean="0">
                <a:solidFill>
                  <a:srgbClr val="376092"/>
                </a:solidFill>
                <a:latin typeface="Calibri" pitchFamily="34" charset="0"/>
                <a:cs typeface="Arial" pitchFamily="34" charset="0"/>
              </a:rPr>
              <a:t> - Improving Storm Structure At Initial Time - </a:t>
            </a:r>
          </a:p>
        </p:txBody>
      </p:sp>
      <p:pic>
        <p:nvPicPr>
          <p:cNvPr id="16388"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752600"/>
            <a:ext cx="301148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0888" y="4114800"/>
            <a:ext cx="2855912"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25"/>
          <p:cNvSpPr txBox="1">
            <a:spLocks noChangeArrowheads="1"/>
          </p:cNvSpPr>
          <p:nvPr/>
        </p:nvSpPr>
        <p:spPr bwMode="auto">
          <a:xfrm>
            <a:off x="6248400" y="1844675"/>
            <a:ext cx="2514600" cy="646113"/>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200" smtClean="0">
                <a:solidFill>
                  <a:srgbClr val="000000"/>
                </a:solidFill>
                <a:latin typeface="Franklin Gothic Demi" pitchFamily="34" charset="0"/>
                <a:cs typeface="Arial" pitchFamily="34" charset="0"/>
              </a:rPr>
              <a:t>ISAAC  Initial vortex (wind) </a:t>
            </a:r>
          </a:p>
          <a:p>
            <a:pPr algn="ctr" eaLnBrk="1" hangingPunct="1"/>
            <a:r>
              <a:rPr lang="en-US" altLang="en-US" sz="1200" smtClean="0">
                <a:solidFill>
                  <a:srgbClr val="000000"/>
                </a:solidFill>
                <a:latin typeface="Franklin Gothic Demi" pitchFamily="34" charset="0"/>
                <a:cs typeface="Arial" pitchFamily="34" charset="0"/>
              </a:rPr>
              <a:t>Operational HWRF </a:t>
            </a:r>
          </a:p>
          <a:p>
            <a:pPr algn="ctr" eaLnBrk="1" hangingPunct="1"/>
            <a:r>
              <a:rPr lang="en-US" altLang="en-US" sz="1200" smtClean="0">
                <a:solidFill>
                  <a:srgbClr val="000000"/>
                </a:solidFill>
                <a:latin typeface="Franklin Gothic Demi" pitchFamily="34" charset="0"/>
                <a:cs typeface="Arial" pitchFamily="34" charset="0"/>
              </a:rPr>
              <a:t>(No Data Assimilation)</a:t>
            </a:r>
          </a:p>
        </p:txBody>
      </p:sp>
      <p:sp>
        <p:nvSpPr>
          <p:cNvPr id="16391" name="TextBox 26"/>
          <p:cNvSpPr txBox="1">
            <a:spLocks noChangeArrowheads="1"/>
          </p:cNvSpPr>
          <p:nvPr/>
        </p:nvSpPr>
        <p:spPr bwMode="auto">
          <a:xfrm>
            <a:off x="6192838" y="4267200"/>
            <a:ext cx="2438400" cy="46196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200" smtClean="0">
                <a:solidFill>
                  <a:srgbClr val="000000"/>
                </a:solidFill>
                <a:latin typeface="Franklin Gothic Demi" pitchFamily="34" charset="0"/>
                <a:cs typeface="Arial" pitchFamily="34" charset="0"/>
              </a:rPr>
              <a:t>ISAAC Initial vortex (wind)</a:t>
            </a:r>
          </a:p>
          <a:p>
            <a:pPr algn="ctr" eaLnBrk="1" hangingPunct="1"/>
            <a:r>
              <a:rPr lang="en-US" altLang="en-US" sz="1200" smtClean="0">
                <a:solidFill>
                  <a:srgbClr val="000000"/>
                </a:solidFill>
                <a:latin typeface="Franklin Gothic Demi" pitchFamily="34" charset="0"/>
                <a:cs typeface="Arial" pitchFamily="34" charset="0"/>
              </a:rPr>
              <a:t>with assimilation of observations</a:t>
            </a:r>
          </a:p>
        </p:txBody>
      </p:sp>
      <p:sp>
        <p:nvSpPr>
          <p:cNvPr id="16392" name="Oval 50"/>
          <p:cNvSpPr>
            <a:spLocks noChangeArrowheads="1"/>
          </p:cNvSpPr>
          <p:nvPr/>
        </p:nvSpPr>
        <p:spPr bwMode="auto">
          <a:xfrm>
            <a:off x="6324600" y="4876800"/>
            <a:ext cx="1066800" cy="1143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1800" smtClean="0">
                <a:solidFill>
                  <a:srgbClr val="000000"/>
                </a:solidFill>
                <a:cs typeface="Arial" pitchFamily="34" charset="0"/>
              </a:rPr>
              <a:t>Sheared</a:t>
            </a:r>
          </a:p>
          <a:p>
            <a:pPr algn="ctr" eaLnBrk="1" hangingPunct="1"/>
            <a:r>
              <a:rPr lang="en-US" altLang="en-US" sz="1800" smtClean="0">
                <a:solidFill>
                  <a:srgbClr val="000000"/>
                </a:solidFill>
                <a:cs typeface="Arial" pitchFamily="34" charset="0"/>
              </a:rPr>
              <a:t>vortex</a:t>
            </a:r>
          </a:p>
        </p:txBody>
      </p:sp>
      <p:grpSp>
        <p:nvGrpSpPr>
          <p:cNvPr id="16393" name="Group 84"/>
          <p:cNvGrpSpPr>
            <a:grpSpLocks/>
          </p:cNvGrpSpPr>
          <p:nvPr/>
        </p:nvGrpSpPr>
        <p:grpSpPr bwMode="auto">
          <a:xfrm>
            <a:off x="228600" y="673100"/>
            <a:ext cx="1524000" cy="1066800"/>
            <a:chOff x="228600" y="228600"/>
            <a:chExt cx="1752600" cy="1219200"/>
          </a:xfrm>
        </p:grpSpPr>
        <p:pic>
          <p:nvPicPr>
            <p:cNvPr id="86" name="Picture 85" descr="H_Bill_8_19_sunset1.jpeg"/>
            <p:cNvPicPr>
              <a:picLocks noChangeAspect="1"/>
            </p:cNvPicPr>
            <p:nvPr/>
          </p:nvPicPr>
          <p:blipFill>
            <a:blip r:embed="rId5" cstate="screen">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164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389" y="901457"/>
              <a:ext cx="978952" cy="37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434" name="Picture 6" descr="g-iv.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6872" y="269672"/>
              <a:ext cx="643468" cy="31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Box 88"/>
            <p:cNvSpPr txBox="1"/>
            <p:nvPr/>
          </p:nvSpPr>
          <p:spPr bwMode="auto">
            <a:xfrm>
              <a:off x="564515" y="241301"/>
              <a:ext cx="774065" cy="370114"/>
            </a:xfrm>
            <a:prstGeom prst="rect">
              <a:avLst/>
            </a:prstGeom>
            <a:noFill/>
          </p:spPr>
          <p:txBody>
            <a:bodyPr wrap="none">
              <a:spAutoFit/>
            </a:bodyPr>
            <a:lstStyle/>
            <a:p>
              <a:pPr algn="r" fontAlgn="auto">
                <a:spcBef>
                  <a:spcPts val="0"/>
                </a:spcBef>
                <a:spcAft>
                  <a:spcPts val="0"/>
                </a:spcAft>
                <a:defRPr/>
              </a:pPr>
              <a:r>
                <a:rPr lang="en-US" sz="500" b="1" dirty="0">
                  <a:ln w="6350">
                    <a:noFill/>
                    <a:prstDash val="solid"/>
                  </a:ln>
                  <a:solidFill>
                    <a:srgbClr val="F79646">
                      <a:lumMod val="75000"/>
                    </a:srgbClr>
                  </a:solidFill>
                  <a:latin typeface="Calibri"/>
                  <a:ea typeface="MS PGothic" pitchFamily="34" charset="-128"/>
                  <a:cs typeface="Arial" charset="0"/>
                </a:rPr>
                <a:t>NOAA G-IV flies </a:t>
              </a:r>
            </a:p>
            <a:p>
              <a:pPr algn="r" fontAlgn="auto">
                <a:spcBef>
                  <a:spcPts val="0"/>
                </a:spcBef>
                <a:spcAft>
                  <a:spcPts val="0"/>
                </a:spcAft>
                <a:defRPr/>
              </a:pPr>
              <a:r>
                <a:rPr lang="en-US" sz="500" b="1" dirty="0">
                  <a:ln w="6350">
                    <a:noFill/>
                    <a:prstDash val="solid"/>
                  </a:ln>
                  <a:solidFill>
                    <a:srgbClr val="F79646">
                      <a:lumMod val="75000"/>
                    </a:srgbClr>
                  </a:solidFill>
                  <a:latin typeface="Calibri"/>
                  <a:ea typeface="MS PGothic" pitchFamily="34" charset="-128"/>
                  <a:cs typeface="Arial" charset="0"/>
                </a:rPr>
                <a:t>above and around</a:t>
              </a:r>
            </a:p>
            <a:p>
              <a:pPr algn="r" fontAlgn="auto">
                <a:spcBef>
                  <a:spcPts val="0"/>
                </a:spcBef>
                <a:spcAft>
                  <a:spcPts val="0"/>
                </a:spcAft>
                <a:defRPr/>
              </a:pPr>
              <a:r>
                <a:rPr lang="en-US" sz="500" b="1" dirty="0">
                  <a:ln w="6350">
                    <a:noFill/>
                    <a:prstDash val="solid"/>
                  </a:ln>
                  <a:solidFill>
                    <a:srgbClr val="F79646">
                      <a:lumMod val="75000"/>
                    </a:srgbClr>
                  </a:solidFill>
                  <a:latin typeface="Calibri"/>
                  <a:ea typeface="MS PGothic" pitchFamily="34" charset="-128"/>
                  <a:cs typeface="Arial" charset="0"/>
                </a:rPr>
                <a:t>the hurricane</a:t>
              </a:r>
            </a:p>
          </p:txBody>
        </p:sp>
        <p:sp>
          <p:nvSpPr>
            <p:cNvPr id="90" name="TextBox 89"/>
            <p:cNvSpPr txBox="1"/>
            <p:nvPr/>
          </p:nvSpPr>
          <p:spPr bwMode="auto">
            <a:xfrm>
              <a:off x="305276" y="990600"/>
              <a:ext cx="761286" cy="422729"/>
            </a:xfrm>
            <a:prstGeom prst="rect">
              <a:avLst/>
            </a:prstGeom>
            <a:noFill/>
          </p:spPr>
          <p:txBody>
            <a:bodyPr>
              <a:spAutoFit/>
            </a:bodyPr>
            <a:lstStyle/>
            <a:p>
              <a:pPr algn="r">
                <a:defRPr/>
              </a:pPr>
              <a:r>
                <a:rPr lang="en-US" sz="600" b="1">
                  <a:solidFill>
                    <a:srgbClr val="E46C0A"/>
                  </a:solidFill>
                  <a:effectLst>
                    <a:outerShdw blurRad="38100" dist="38100" dir="2700000" algn="tl">
                      <a:srgbClr val="C0C0C0"/>
                    </a:outerShdw>
                  </a:effectLst>
                  <a:latin typeface="Calibri" pitchFamily="34" charset="0"/>
                  <a:ea typeface="MS PGothic" pitchFamily="34" charset="-128"/>
                  <a:cs typeface="Arial" pitchFamily="34" charset="0"/>
                </a:rPr>
                <a:t>NOAA P-3</a:t>
              </a:r>
              <a:br>
                <a:rPr lang="en-US" sz="600" b="1">
                  <a:solidFill>
                    <a:srgbClr val="E46C0A"/>
                  </a:solidFill>
                  <a:effectLst>
                    <a:outerShdw blurRad="38100" dist="38100" dir="2700000" algn="tl">
                      <a:srgbClr val="C0C0C0"/>
                    </a:outerShdw>
                  </a:effectLst>
                  <a:latin typeface="Calibri" pitchFamily="34" charset="0"/>
                  <a:ea typeface="MS PGothic" pitchFamily="34" charset="-128"/>
                  <a:cs typeface="Arial" pitchFamily="34" charset="0"/>
                </a:rPr>
              </a:br>
              <a:r>
                <a:rPr lang="en-US" sz="600" b="1">
                  <a:solidFill>
                    <a:srgbClr val="E46C0A"/>
                  </a:solidFill>
                  <a:effectLst>
                    <a:outerShdw blurRad="38100" dist="38100" dir="2700000" algn="tl">
                      <a:srgbClr val="C0C0C0"/>
                    </a:outerShdw>
                  </a:effectLst>
                  <a:latin typeface="Calibri" pitchFamily="34" charset="0"/>
                  <a:ea typeface="MS PGothic" pitchFamily="34" charset="-128"/>
                  <a:cs typeface="Arial" pitchFamily="34" charset="0"/>
                </a:rPr>
                <a:t>samples inside</a:t>
              </a:r>
            </a:p>
            <a:p>
              <a:pPr algn="r">
                <a:defRPr/>
              </a:pPr>
              <a:r>
                <a:rPr lang="en-US" sz="600" b="1">
                  <a:solidFill>
                    <a:srgbClr val="E46C0A"/>
                  </a:solidFill>
                  <a:effectLst>
                    <a:outerShdw blurRad="38100" dist="38100" dir="2700000" algn="tl">
                      <a:srgbClr val="C0C0C0"/>
                    </a:outerShdw>
                  </a:effectLst>
                  <a:latin typeface="Calibri" pitchFamily="34" charset="0"/>
                  <a:ea typeface="MS PGothic" pitchFamily="34" charset="-128"/>
                  <a:cs typeface="Arial" pitchFamily="34" charset="0"/>
                </a:rPr>
                <a:t>the hurrican</a:t>
              </a:r>
              <a:r>
                <a:rPr lang="en-US" sz="500" b="1">
                  <a:solidFill>
                    <a:srgbClr val="E46C0A"/>
                  </a:solidFill>
                  <a:effectLst>
                    <a:outerShdw blurRad="38100" dist="38100" dir="2700000" algn="tl">
                      <a:srgbClr val="C0C0C0"/>
                    </a:outerShdw>
                  </a:effectLst>
                  <a:latin typeface="Calibri" pitchFamily="34" charset="0"/>
                  <a:ea typeface="MS PGothic" pitchFamily="34" charset="-128"/>
                  <a:cs typeface="Arial" pitchFamily="34" charset="0"/>
                </a:rPr>
                <a:t>e</a:t>
              </a:r>
            </a:p>
          </p:txBody>
        </p:sp>
      </p:grpSp>
      <p:graphicFrame>
        <p:nvGraphicFramePr>
          <p:cNvPr id="2" name="Table 1"/>
          <p:cNvGraphicFramePr>
            <a:graphicFrameLocks noGrp="1"/>
          </p:cNvGraphicFramePr>
          <p:nvPr/>
        </p:nvGraphicFramePr>
        <p:xfrm>
          <a:off x="381000" y="4267200"/>
          <a:ext cx="5257800" cy="1981200"/>
        </p:xfrm>
        <a:graphic>
          <a:graphicData uri="http://schemas.openxmlformats.org/drawingml/2006/table">
            <a:tbl>
              <a:tblPr>
                <a:tableStyleId>{5C22544A-7EE6-4342-B048-85BDC9FD1C3A}</a:tableStyleId>
              </a:tblPr>
              <a:tblGrid>
                <a:gridCol w="2278380"/>
                <a:gridCol w="788670"/>
                <a:gridCol w="701040"/>
                <a:gridCol w="701040"/>
                <a:gridCol w="788670"/>
              </a:tblGrid>
              <a:tr h="304800">
                <a:tc gridSpan="5">
                  <a:txBody>
                    <a:bodyPr/>
                    <a:lstStyle/>
                    <a:p>
                      <a:pPr algn="ctr"/>
                      <a:r>
                        <a:rPr lang="en-US" sz="2000" b="1" dirty="0" smtClean="0"/>
                        <a:t>ISAAC (2012):</a:t>
                      </a:r>
                      <a:r>
                        <a:rPr lang="en-US" sz="2000" b="1" baseline="0" dirty="0" smtClean="0"/>
                        <a:t> Intensity Errors (</a:t>
                      </a:r>
                      <a:r>
                        <a:rPr lang="en-US" sz="2000" b="1" baseline="0" dirty="0" err="1" smtClean="0"/>
                        <a:t>kt</a:t>
                      </a:r>
                      <a:r>
                        <a:rPr lang="en-US" sz="2000" b="1" baseline="0" dirty="0" smtClean="0"/>
                        <a: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r>
              <a:tr h="304800">
                <a:tc>
                  <a:txBody>
                    <a:bodyPr/>
                    <a:lstStyle/>
                    <a:p>
                      <a:pPr algn="ctr"/>
                      <a:r>
                        <a:rPr lang="en-US" sz="2000" b="1" dirty="0" smtClean="0"/>
                        <a:t>Forecast </a:t>
                      </a:r>
                      <a:r>
                        <a:rPr lang="en-US" sz="2000" b="1" dirty="0" err="1" smtClean="0"/>
                        <a:t>Hrs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12</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24</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36</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2000" b="1" dirty="0" smtClean="0"/>
                        <a:t>48</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04800">
                <a:tc>
                  <a:txBody>
                    <a:bodyPr/>
                    <a:lstStyle/>
                    <a:p>
                      <a:pPr algn="ctr"/>
                      <a:r>
                        <a:rPr lang="en-US" sz="2000" b="1" dirty="0" smtClean="0">
                          <a:solidFill>
                            <a:srgbClr val="FF0000"/>
                          </a:solidFill>
                        </a:rPr>
                        <a:t>Operational</a:t>
                      </a:r>
                      <a:r>
                        <a:rPr lang="en-US" sz="2000" b="1" baseline="0" dirty="0" smtClean="0">
                          <a:solidFill>
                            <a:srgbClr val="FF0000"/>
                          </a:solidFill>
                        </a:rPr>
                        <a:t> HWRF</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13</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solidFill>
                            <a:srgbClr val="0070C0"/>
                          </a:solidFill>
                        </a:rPr>
                        <a:t>With P-3</a:t>
                      </a:r>
                      <a:r>
                        <a:rPr lang="en-US" sz="2000" b="1" baseline="0" dirty="0" smtClean="0">
                          <a:solidFill>
                            <a:srgbClr val="0070C0"/>
                          </a:solidFill>
                        </a:rPr>
                        <a:t> Data</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8</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3</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9</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20</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t># Cases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9</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7</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35" name="Straight Arrow Connector 34"/>
          <p:cNvCxnSpPr>
            <a:cxnSpLocks noChangeShapeType="1"/>
          </p:cNvCxnSpPr>
          <p:nvPr/>
        </p:nvCxnSpPr>
        <p:spPr bwMode="auto">
          <a:xfrm flipH="1" flipV="1">
            <a:off x="666750" y="2073275"/>
            <a:ext cx="95250" cy="60325"/>
          </a:xfrm>
          <a:prstGeom prst="straightConnector1">
            <a:avLst/>
          </a:prstGeom>
          <a:noFill/>
          <a:ln w="76200">
            <a:solidFill>
              <a:schemeClr val="bg1"/>
            </a:solidFill>
            <a:round/>
            <a:headEnd/>
            <a:tailEnd type="triangle" w="med" len="med"/>
          </a:ln>
          <a:effectLst>
            <a:outerShdw blurRad="63500" dist="20000" dir="5400000" rotWithShape="0">
              <a:srgbClr val="000000">
                <a:alpha val="37999"/>
              </a:srgbClr>
            </a:outerShdw>
          </a:effectLst>
          <a:extLst/>
        </p:spPr>
      </p:cxnSp>
      <p:pic>
        <p:nvPicPr>
          <p:cNvPr id="16429" name="Picture 33" descr="Screen shot 2012-08-30 at 3.08.28 PM.png"/>
          <p:cNvPicPr>
            <a:picLocks noChangeAspect="1"/>
          </p:cNvPicPr>
          <p:nvPr/>
        </p:nvPicPr>
        <p:blipFill>
          <a:blip r:embed="rId8">
            <a:extLst>
              <a:ext uri="{28A0092B-C50C-407E-A947-70E740481C1C}">
                <a14:useLocalDpi xmlns:a14="http://schemas.microsoft.com/office/drawing/2010/main" val="0"/>
              </a:ext>
            </a:extLst>
          </a:blip>
          <a:srcRect l="18246" t="5273" r="16296" b="10928"/>
          <a:stretch>
            <a:fillRect/>
          </a:stretch>
        </p:blipFill>
        <p:spPr bwMode="auto">
          <a:xfrm>
            <a:off x="396875" y="1828800"/>
            <a:ext cx="23463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20120827H1wind30.gif"/>
          <p:cNvPicPr>
            <a:picLocks/>
          </p:cNvPicPr>
          <p:nvPr/>
        </p:nvPicPr>
        <p:blipFill>
          <a:blip r:embed="rId9">
            <a:extLst>
              <a:ext uri="{28A0092B-C50C-407E-A947-70E740481C1C}">
                <a14:useLocalDpi xmlns:a14="http://schemas.microsoft.com/office/drawing/2010/main" val="0"/>
              </a:ext>
            </a:extLst>
          </a:blip>
          <a:srcRect l="7896" t="9338" r="20055" b="11201"/>
          <a:stretch>
            <a:fillRect/>
          </a:stretch>
        </p:blipFill>
        <p:spPr bwMode="auto">
          <a:xfrm>
            <a:off x="533400" y="21336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1" name="Rectangle 5"/>
          <p:cNvSpPr txBox="1">
            <a:spLocks noChangeArrowheads="1"/>
          </p:cNvSpPr>
          <p:nvPr/>
        </p:nvSpPr>
        <p:spPr bwMode="auto">
          <a:xfrm>
            <a:off x="234573" y="-488950"/>
            <a:ext cx="9144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rIns="30479"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85000"/>
              </a:lnSpc>
            </a:pPr>
            <a:r>
              <a:rPr lang="en-US" altLang="en-US" sz="3600" b="1" dirty="0" smtClean="0">
                <a:solidFill>
                  <a:prstClr val="black"/>
                </a:solidFill>
                <a:latin typeface="Calibri" pitchFamily="34" charset="0"/>
                <a:cs typeface="+mn-cs"/>
              </a:rPr>
              <a:t>IFEX Goal 1</a:t>
            </a:r>
            <a:r>
              <a:rPr lang="en-US" altLang="en-US" sz="3600" dirty="0" smtClean="0">
                <a:solidFill>
                  <a:prstClr val="black"/>
                </a:solidFill>
                <a:latin typeface="Calibri" pitchFamily="34" charset="0"/>
                <a:cs typeface="+mn-cs"/>
              </a:rPr>
              <a:t>: Assimilation of data into models</a:t>
            </a:r>
          </a:p>
        </p:txBody>
      </p:sp>
    </p:spTree>
    <p:extLst>
      <p:ext uri="{BB962C8B-B14F-4D97-AF65-F5344CB8AC3E}">
        <p14:creationId xmlns:p14="http://schemas.microsoft.com/office/powerpoint/2010/main" val="64363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39856" cy="1371600"/>
          </a:xfrm>
        </p:spPr>
        <p:txBody>
          <a:bodyPr>
            <a:noAutofit/>
          </a:bodyPr>
          <a:lstStyle/>
          <a:p>
            <a:pPr lvl="1">
              <a:defRPr/>
            </a:pPr>
            <a:r>
              <a:rPr lang="en-US" sz="4000" b="1" dirty="0" smtClean="0">
                <a:solidFill>
                  <a:srgbClr val="FFFF00"/>
                </a:solidFill>
                <a:latin typeface="+mj-lt"/>
                <a:cs typeface="Arial"/>
              </a:rPr>
              <a:t>IFEX Goal 2</a:t>
            </a:r>
            <a:r>
              <a:rPr lang="en-US" sz="4000" dirty="0" smtClean="0">
                <a:solidFill>
                  <a:srgbClr val="FFFF00"/>
                </a:solidFill>
                <a:latin typeface="+mj-lt"/>
                <a:cs typeface="Arial"/>
              </a:rPr>
              <a:t>: </a:t>
            </a:r>
            <a:r>
              <a:rPr lang="en-US" sz="4000" dirty="0" smtClean="0">
                <a:latin typeface="+mj-lt"/>
                <a:cs typeface="Arial"/>
              </a:rPr>
              <a:t>Develop </a:t>
            </a:r>
            <a:r>
              <a:rPr lang="en-US" sz="4000" dirty="0" smtClean="0">
                <a:solidFill>
                  <a:srgbClr val="FFFFFF"/>
                </a:solidFill>
                <a:latin typeface="+mj-lt"/>
                <a:cs typeface="Arial"/>
              </a:rPr>
              <a:t>&amp; refine observing technologies: </a:t>
            </a:r>
            <a:r>
              <a:rPr lang="en-US" sz="3200" dirty="0" smtClean="0">
                <a:solidFill>
                  <a:srgbClr val="FFFFFF"/>
                </a:solidFill>
                <a:latin typeface="+mj-lt"/>
                <a:cs typeface="Arial"/>
              </a:rPr>
              <a:t>G-IV TDR</a:t>
            </a:r>
            <a:endParaRPr lang="en-US" sz="3200" dirty="0">
              <a:solidFill>
                <a:srgbClr val="FFFFFF"/>
              </a:solidFill>
              <a:latin typeface="+mj-lt"/>
              <a:cs typeface="Arial"/>
            </a:endParaRPr>
          </a:p>
        </p:txBody>
      </p:sp>
      <p:sp>
        <p:nvSpPr>
          <p:cNvPr id="15"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AAA9E573-BC7C-1649-B9DC-7A4DDADA52D7}" type="slidenum">
              <a:rPr lang="en-US" sz="1400">
                <a:solidFill>
                  <a:srgbClr val="FFFFFF"/>
                </a:solidFill>
                <a:latin typeface="Arial"/>
                <a:cs typeface="Arial"/>
              </a:rPr>
              <a:pPr algn="ctr">
                <a:defRPr/>
              </a:pPr>
              <a:t>6</a:t>
            </a:fld>
            <a:endParaRPr lang="en-US" dirty="0">
              <a:latin typeface="Arial"/>
              <a:cs typeface="Arial"/>
            </a:endParaRPr>
          </a:p>
        </p:txBody>
      </p:sp>
      <p:sp>
        <p:nvSpPr>
          <p:cNvPr id="3" name="Content Placeholder 2"/>
          <p:cNvSpPr>
            <a:spLocks noGrp="1"/>
          </p:cNvSpPr>
          <p:nvPr>
            <p:ph sz="half" idx="1"/>
          </p:nvPr>
        </p:nvSpPr>
        <p:spPr>
          <a:xfrm>
            <a:off x="749630" y="4897526"/>
            <a:ext cx="3763848" cy="635879"/>
          </a:xfrm>
        </p:spPr>
        <p:txBody>
          <a:bodyPr/>
          <a:lstStyle/>
          <a:p>
            <a:r>
              <a:rPr lang="en-US" sz="1600" dirty="0" smtClean="0"/>
              <a:t>2 P-3 and G-IV flight track in Hurricane </a:t>
            </a:r>
            <a:r>
              <a:rPr lang="en-US" sz="1600" dirty="0" err="1" smtClean="0"/>
              <a:t>Edouard</a:t>
            </a:r>
            <a:r>
              <a:rPr lang="en-US" sz="1600" dirty="0" smtClean="0"/>
              <a:t> 15 September 2014</a:t>
            </a:r>
            <a:endParaRPr lang="en-US" sz="1600" dirty="0"/>
          </a:p>
        </p:txBody>
      </p:sp>
      <p:pic>
        <p:nvPicPr>
          <p:cNvPr id="8" name="Picture 7" descr="20140915HIN.png"/>
          <p:cNvPicPr>
            <a:picLocks noChangeAspect="1"/>
          </p:cNvPicPr>
          <p:nvPr/>
        </p:nvPicPr>
        <p:blipFill rotWithShape="1">
          <a:blip r:embed="rId2" cstate="screen">
            <a:extLst>
              <a:ext uri="{28A0092B-C50C-407E-A947-70E740481C1C}">
                <a14:useLocalDpi xmlns:a14="http://schemas.microsoft.com/office/drawing/2010/main"/>
              </a:ext>
            </a:extLst>
          </a:blip>
          <a:srcRect l="9907" t="7291" r="7577" b="4134"/>
          <a:stretch/>
        </p:blipFill>
        <p:spPr>
          <a:xfrm>
            <a:off x="848563" y="1485090"/>
            <a:ext cx="3664915" cy="3401568"/>
          </a:xfrm>
          <a:prstGeom prst="rect">
            <a:avLst/>
          </a:prstGeom>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93" t="10250" r="64625" b="51650"/>
          <a:stretch/>
        </p:blipFill>
        <p:spPr bwMode="auto">
          <a:xfrm>
            <a:off x="5925313" y="1485090"/>
            <a:ext cx="3152850" cy="230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844" t="9850" r="32907" b="52112"/>
          <a:stretch/>
        </p:blipFill>
        <p:spPr bwMode="auto">
          <a:xfrm>
            <a:off x="5852161" y="3760013"/>
            <a:ext cx="3226002" cy="227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a:spLocks noGrp="1"/>
          </p:cNvSpPr>
          <p:nvPr>
            <p:ph sz="half" idx="1"/>
          </p:nvPr>
        </p:nvSpPr>
        <p:spPr>
          <a:xfrm>
            <a:off x="5250977" y="1976489"/>
            <a:ext cx="1011459" cy="1015854"/>
          </a:xfrm>
        </p:spPr>
        <p:txBody>
          <a:bodyPr/>
          <a:lstStyle/>
          <a:p>
            <a:pPr marL="0" indent="0" algn="ctr">
              <a:spcBef>
                <a:spcPts val="0"/>
              </a:spcBef>
            </a:pPr>
            <a:r>
              <a:rPr lang="en-US" sz="1200" dirty="0" smtClean="0"/>
              <a:t>2 P-3 Doppler analysis at 8 km altitude</a:t>
            </a:r>
            <a:endParaRPr lang="en-US" sz="1200" dirty="0"/>
          </a:p>
        </p:txBody>
      </p:sp>
      <p:sp>
        <p:nvSpPr>
          <p:cNvPr id="22" name="Content Placeholder 2"/>
          <p:cNvSpPr>
            <a:spLocks noGrp="1"/>
          </p:cNvSpPr>
          <p:nvPr>
            <p:ph sz="half" idx="1"/>
          </p:nvPr>
        </p:nvSpPr>
        <p:spPr>
          <a:xfrm>
            <a:off x="5197329" y="4248255"/>
            <a:ext cx="1125441" cy="1365399"/>
          </a:xfrm>
        </p:spPr>
        <p:txBody>
          <a:bodyPr/>
          <a:lstStyle/>
          <a:p>
            <a:pPr marL="0" indent="0" algn="ctr">
              <a:spcBef>
                <a:spcPts val="0"/>
              </a:spcBef>
            </a:pPr>
            <a:r>
              <a:rPr lang="en-US" sz="1200" dirty="0" smtClean="0"/>
              <a:t>2 P-3 &amp; G-IV Doppler analysis at 8 km altitude</a:t>
            </a:r>
            <a:endParaRPr lang="en-US" sz="1200" dirty="0"/>
          </a:p>
        </p:txBody>
      </p:sp>
      <p:sp>
        <p:nvSpPr>
          <p:cNvPr id="13" name="TextBox 6"/>
          <p:cNvSpPr txBox="1">
            <a:spLocks noChangeArrowheads="1"/>
          </p:cNvSpPr>
          <p:nvPr/>
        </p:nvSpPr>
        <p:spPr bwMode="auto">
          <a:xfrm>
            <a:off x="89833" y="5490508"/>
            <a:ext cx="6091510" cy="784830"/>
          </a:xfrm>
          <a:prstGeom prst="rect">
            <a:avLst/>
          </a:prstGeom>
          <a:solidFill>
            <a:schemeClr val="accent2">
              <a:lumMod val="75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ltLang="en-US" sz="1500" dirty="0">
                <a:solidFill>
                  <a:schemeClr val="bg1"/>
                </a:solidFill>
                <a:latin typeface="Calibri" pitchFamily="34" charset="0"/>
              </a:rPr>
              <a:t> </a:t>
            </a:r>
            <a:r>
              <a:rPr lang="en-US" altLang="en-US" sz="1500" dirty="0" smtClean="0">
                <a:solidFill>
                  <a:schemeClr val="bg1"/>
                </a:solidFill>
                <a:latin typeface="Calibri" pitchFamily="34" charset="0"/>
              </a:rPr>
              <a:t>G-IV Doppler can provide enhanced coverage, especially at higher altitude</a:t>
            </a:r>
          </a:p>
          <a:p>
            <a:pPr eaLnBrk="1" hangingPunct="1">
              <a:buFont typeface="Arial" pitchFamily="34" charset="0"/>
              <a:buChar char="•"/>
            </a:pPr>
            <a:r>
              <a:rPr lang="en-US" altLang="en-US" sz="1500" dirty="0">
                <a:solidFill>
                  <a:schemeClr val="bg1"/>
                </a:solidFill>
                <a:latin typeface="Calibri" pitchFamily="34" charset="0"/>
              </a:rPr>
              <a:t> </a:t>
            </a:r>
            <a:r>
              <a:rPr lang="en-US" altLang="en-US" sz="1500" dirty="0" smtClean="0">
                <a:solidFill>
                  <a:schemeClr val="bg1"/>
                </a:solidFill>
                <a:latin typeface="Calibri" pitchFamily="34" charset="0"/>
              </a:rPr>
              <a:t>G-IV can be flown further from center to sample environment and supplement P-3, or closer to center to “replace” P-3</a:t>
            </a:r>
            <a:endParaRPr lang="en-US" altLang="en-US" sz="1500" dirty="0">
              <a:solidFill>
                <a:schemeClr val="bg1"/>
              </a:solidFill>
              <a:latin typeface="Calibri" pitchFamily="34" charset="0"/>
            </a:endParaRPr>
          </a:p>
        </p:txBody>
      </p:sp>
    </p:spTree>
    <p:extLst>
      <p:ext uri="{BB962C8B-B14F-4D97-AF65-F5344CB8AC3E}">
        <p14:creationId xmlns:p14="http://schemas.microsoft.com/office/powerpoint/2010/main" val="17061548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AAA9E573-BC7C-1649-B9DC-7A4DDADA52D7}" type="slidenum">
              <a:rPr lang="en-US" sz="1400">
                <a:solidFill>
                  <a:srgbClr val="FFFFFF"/>
                </a:solidFill>
                <a:latin typeface="Arial"/>
                <a:cs typeface="Arial"/>
              </a:rPr>
              <a:pPr algn="ctr">
                <a:defRPr/>
              </a:pPr>
              <a:t>7</a:t>
            </a:fld>
            <a:endParaRPr lang="en-US" dirty="0">
              <a:latin typeface="Arial"/>
              <a:cs typeface="Arial"/>
            </a:endParaRPr>
          </a:p>
        </p:txBody>
      </p:sp>
      <p:pic>
        <p:nvPicPr>
          <p:cNvPr id="50" name="Picture 49" descr="ff_z_Ta_sst_917_edourad.pdf"/>
          <p:cNvPicPr>
            <a:picLocks noChangeAspect="1"/>
          </p:cNvPicPr>
          <p:nvPr/>
        </p:nvPicPr>
        <p:blipFill rotWithShape="1">
          <a:blip r:embed="rId2" cstate="screen">
            <a:extLst>
              <a:ext uri="{28A0092B-C50C-407E-A947-70E740481C1C}">
                <a14:useLocalDpi xmlns:a14="http://schemas.microsoft.com/office/drawing/2010/main"/>
              </a:ext>
            </a:extLst>
          </a:blip>
          <a:srcRect t="6193"/>
          <a:stretch/>
        </p:blipFill>
        <p:spPr>
          <a:xfrm>
            <a:off x="4897915" y="2988245"/>
            <a:ext cx="3407016" cy="2711945"/>
          </a:xfrm>
          <a:prstGeom prst="rect">
            <a:avLst/>
          </a:prstGeom>
        </p:spPr>
      </p:pic>
      <p:grpSp>
        <p:nvGrpSpPr>
          <p:cNvPr id="2" name="Group 1"/>
          <p:cNvGrpSpPr/>
          <p:nvPr/>
        </p:nvGrpSpPr>
        <p:grpSpPr>
          <a:xfrm>
            <a:off x="658273" y="3032331"/>
            <a:ext cx="3459632" cy="2508953"/>
            <a:chOff x="570560" y="3575835"/>
            <a:chExt cx="3514132" cy="2547672"/>
          </a:xfrm>
        </p:grpSpPr>
        <p:grpSp>
          <p:nvGrpSpPr>
            <p:cNvPr id="5" name="Group 4"/>
            <p:cNvGrpSpPr/>
            <p:nvPr/>
          </p:nvGrpSpPr>
          <p:grpSpPr>
            <a:xfrm>
              <a:off x="570560" y="3575835"/>
              <a:ext cx="3514132" cy="2547672"/>
              <a:chOff x="5201139" y="1386119"/>
              <a:chExt cx="3514132" cy="2547672"/>
            </a:xfrm>
          </p:grpSpPr>
          <p:pic>
            <p:nvPicPr>
              <p:cNvPr id="40"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55410" y="1386119"/>
                <a:ext cx="3459861" cy="2547672"/>
              </a:xfrm>
              <a:prstGeom prst="rect">
                <a:avLst/>
              </a:prstGeom>
              <a:noFill/>
              <a:ln w="9525">
                <a:noFill/>
                <a:miter lim="800000"/>
                <a:headEnd/>
                <a:tailEnd/>
              </a:ln>
            </p:spPr>
          </p:pic>
          <p:sp>
            <p:nvSpPr>
              <p:cNvPr id="42" name="TextBox 41"/>
              <p:cNvSpPr txBox="1"/>
              <p:nvPr/>
            </p:nvSpPr>
            <p:spPr>
              <a:xfrm>
                <a:off x="8013720" y="1424838"/>
                <a:ext cx="647051" cy="430887"/>
              </a:xfrm>
              <a:prstGeom prst="rect">
                <a:avLst/>
              </a:prstGeom>
              <a:noFill/>
            </p:spPr>
            <p:txBody>
              <a:bodyPr wrap="none" rtlCol="0">
                <a:spAutoFit/>
              </a:bodyPr>
              <a:lstStyle/>
              <a:p>
                <a:pPr algn="ctr"/>
                <a:r>
                  <a:rPr lang="en-US" sz="1100" b="1" dirty="0" smtClean="0"/>
                  <a:t>MODIS</a:t>
                </a:r>
              </a:p>
              <a:p>
                <a:pPr algn="ctr"/>
                <a:r>
                  <a:rPr lang="en-US" sz="1100" b="1" dirty="0" smtClean="0"/>
                  <a:t>1640Z</a:t>
                </a:r>
                <a:endParaRPr lang="en-US" sz="1100" b="1" dirty="0"/>
              </a:p>
            </p:txBody>
          </p:sp>
          <p:sp>
            <p:nvSpPr>
              <p:cNvPr id="43" name="TextBox 42"/>
              <p:cNvSpPr txBox="1"/>
              <p:nvPr/>
            </p:nvSpPr>
            <p:spPr>
              <a:xfrm>
                <a:off x="6673330" y="1966459"/>
                <a:ext cx="1142999" cy="261610"/>
              </a:xfrm>
              <a:prstGeom prst="rect">
                <a:avLst/>
              </a:prstGeom>
              <a:noFill/>
            </p:spPr>
            <p:txBody>
              <a:bodyPr wrap="square" rtlCol="0">
                <a:spAutoFit/>
              </a:bodyPr>
              <a:lstStyle/>
              <a:p>
                <a:pPr algn="ctr"/>
                <a:r>
                  <a:rPr lang="en-US" sz="1100" dirty="0" smtClean="0"/>
                  <a:t>1341Z</a:t>
                </a:r>
                <a:endParaRPr lang="en-US" sz="1100" dirty="0"/>
              </a:p>
            </p:txBody>
          </p:sp>
          <p:sp>
            <p:nvSpPr>
              <p:cNvPr id="44" name="TextBox 43"/>
              <p:cNvSpPr txBox="1"/>
              <p:nvPr/>
            </p:nvSpPr>
            <p:spPr>
              <a:xfrm>
                <a:off x="5201139" y="1763937"/>
                <a:ext cx="1142999" cy="261610"/>
              </a:xfrm>
              <a:prstGeom prst="rect">
                <a:avLst/>
              </a:prstGeom>
              <a:noFill/>
            </p:spPr>
            <p:txBody>
              <a:bodyPr wrap="square" rtlCol="0">
                <a:spAutoFit/>
              </a:bodyPr>
              <a:lstStyle/>
              <a:p>
                <a:pPr algn="ctr"/>
                <a:r>
                  <a:rPr lang="en-US" sz="1100" dirty="0" smtClean="0">
                    <a:solidFill>
                      <a:srgbClr val="FFFFFF"/>
                    </a:solidFill>
                  </a:rPr>
                  <a:t>1420Z</a:t>
                </a:r>
                <a:endParaRPr lang="en-US" sz="1100" dirty="0">
                  <a:solidFill>
                    <a:srgbClr val="FFFFFF"/>
                  </a:solidFill>
                </a:endParaRPr>
              </a:p>
            </p:txBody>
          </p:sp>
          <p:sp>
            <p:nvSpPr>
              <p:cNvPr id="45" name="TextBox 44"/>
              <p:cNvSpPr txBox="1"/>
              <p:nvPr/>
            </p:nvSpPr>
            <p:spPr>
              <a:xfrm>
                <a:off x="6941211" y="2539850"/>
                <a:ext cx="1142999" cy="261610"/>
              </a:xfrm>
              <a:prstGeom prst="rect">
                <a:avLst/>
              </a:prstGeom>
              <a:noFill/>
            </p:spPr>
            <p:txBody>
              <a:bodyPr wrap="square" rtlCol="0">
                <a:spAutoFit/>
              </a:bodyPr>
              <a:lstStyle/>
              <a:p>
                <a:pPr algn="ctr"/>
                <a:r>
                  <a:rPr lang="en-US" sz="1100" dirty="0" smtClean="0"/>
                  <a:t>1638Z</a:t>
                </a:r>
                <a:endParaRPr lang="en-US" sz="1100" dirty="0"/>
              </a:p>
            </p:txBody>
          </p:sp>
          <p:sp>
            <p:nvSpPr>
              <p:cNvPr id="46" name="TextBox 45"/>
              <p:cNvSpPr txBox="1"/>
              <p:nvPr/>
            </p:nvSpPr>
            <p:spPr>
              <a:xfrm>
                <a:off x="6428702" y="2971546"/>
                <a:ext cx="1142999" cy="261610"/>
              </a:xfrm>
              <a:prstGeom prst="rect">
                <a:avLst/>
              </a:prstGeom>
              <a:noFill/>
            </p:spPr>
            <p:txBody>
              <a:bodyPr wrap="square" rtlCol="0">
                <a:spAutoFit/>
              </a:bodyPr>
              <a:lstStyle/>
              <a:p>
                <a:pPr algn="ctr"/>
                <a:r>
                  <a:rPr lang="en-US" sz="1100" dirty="0" smtClean="0"/>
                  <a:t>1316Z</a:t>
                </a:r>
                <a:endParaRPr lang="en-US" sz="1100" dirty="0"/>
              </a:p>
            </p:txBody>
          </p:sp>
          <p:sp>
            <p:nvSpPr>
              <p:cNvPr id="47" name="TextBox 46"/>
              <p:cNvSpPr txBox="1"/>
              <p:nvPr/>
            </p:nvSpPr>
            <p:spPr>
              <a:xfrm>
                <a:off x="6117350" y="3584517"/>
                <a:ext cx="1142999" cy="261610"/>
              </a:xfrm>
              <a:prstGeom prst="rect">
                <a:avLst/>
              </a:prstGeom>
              <a:noFill/>
            </p:spPr>
            <p:txBody>
              <a:bodyPr wrap="square" rtlCol="0">
                <a:spAutoFit/>
              </a:bodyPr>
              <a:lstStyle/>
              <a:p>
                <a:pPr algn="ctr"/>
                <a:r>
                  <a:rPr lang="en-US" sz="1100" dirty="0" smtClean="0"/>
                  <a:t>1259Z</a:t>
                </a:r>
                <a:endParaRPr lang="en-US" sz="1100" dirty="0"/>
              </a:p>
            </p:txBody>
          </p:sp>
          <p:sp>
            <p:nvSpPr>
              <p:cNvPr id="48" name="Rectangle 47"/>
              <p:cNvSpPr/>
              <p:nvPr/>
            </p:nvSpPr>
            <p:spPr>
              <a:xfrm rot="18900000">
                <a:off x="6058683" y="1963334"/>
                <a:ext cx="312121" cy="9363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1750" cap="flat">
                <a:solidFill>
                  <a:schemeClr val="accent1"/>
                </a:solidFill>
                <a:round/>
              </a:ln>
              <a:effectLst>
                <a:glow rad="25400">
                  <a:schemeClr val="accent5">
                    <a:alpha val="61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p:cNvSpPr txBox="1"/>
            <p:nvPr/>
          </p:nvSpPr>
          <p:spPr>
            <a:xfrm>
              <a:off x="1523250" y="3584052"/>
              <a:ext cx="1987042" cy="338554"/>
            </a:xfrm>
            <a:prstGeom prst="rect">
              <a:avLst/>
            </a:prstGeom>
            <a:noFill/>
          </p:spPr>
          <p:txBody>
            <a:bodyPr wrap="none" rtlCol="0">
              <a:spAutoFit/>
            </a:bodyPr>
            <a:lstStyle/>
            <a:p>
              <a:pPr algn="ctr"/>
              <a:r>
                <a:rPr lang="en-US" sz="1600" dirty="0" smtClean="0">
                  <a:solidFill>
                    <a:srgbClr val="000000"/>
                  </a:solidFill>
                </a:rPr>
                <a:t>17 September 2014</a:t>
              </a:r>
            </a:p>
          </p:txBody>
        </p:sp>
      </p:grpSp>
      <p:sp>
        <p:nvSpPr>
          <p:cNvPr id="55" name="Title 1"/>
          <p:cNvSpPr txBox="1">
            <a:spLocks/>
          </p:cNvSpPr>
          <p:nvPr/>
        </p:nvSpPr>
        <p:spPr bwMode="auto">
          <a:xfrm>
            <a:off x="0" y="0"/>
            <a:ext cx="7819949"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marL="0" lvl="1">
              <a:defRPr/>
            </a:pPr>
            <a:r>
              <a:rPr lang="en-US" sz="3600" b="1" dirty="0" smtClean="0">
                <a:solidFill>
                  <a:srgbClr val="FFFF00"/>
                </a:solidFill>
                <a:latin typeface="+mj-lt"/>
                <a:cs typeface="Arial"/>
              </a:rPr>
              <a:t>IFEX Goal 2</a:t>
            </a:r>
            <a:r>
              <a:rPr lang="en-US" sz="3600" dirty="0" smtClean="0">
                <a:solidFill>
                  <a:srgbClr val="FFFF00"/>
                </a:solidFill>
                <a:latin typeface="+mj-lt"/>
                <a:cs typeface="Arial"/>
              </a:rPr>
              <a:t>:</a:t>
            </a:r>
            <a:r>
              <a:rPr lang="en-US" sz="4000" dirty="0" smtClean="0">
                <a:solidFill>
                  <a:srgbClr val="FFFF00"/>
                </a:solidFill>
                <a:latin typeface="+mj-lt"/>
                <a:cs typeface="Arial"/>
              </a:rPr>
              <a:t> </a:t>
            </a:r>
            <a:r>
              <a:rPr lang="en-US" sz="3600" dirty="0" smtClean="0">
                <a:latin typeface="+mj-lt"/>
                <a:cs typeface="Arial"/>
              </a:rPr>
              <a:t>Develop</a:t>
            </a:r>
            <a:r>
              <a:rPr lang="en-US" sz="3600" dirty="0" smtClean="0">
                <a:solidFill>
                  <a:srgbClr val="FFFFFF"/>
                </a:solidFill>
                <a:latin typeface="+mj-lt"/>
                <a:cs typeface="Arial"/>
              </a:rPr>
              <a:t> &amp; refine observing technologies</a:t>
            </a:r>
            <a:r>
              <a:rPr lang="en-US" sz="4000" dirty="0" smtClean="0">
                <a:solidFill>
                  <a:srgbClr val="FFFFFF"/>
                </a:solidFill>
                <a:latin typeface="+mj-lt"/>
                <a:cs typeface="Arial"/>
              </a:rPr>
              <a:t>: </a:t>
            </a:r>
            <a:r>
              <a:rPr lang="en-US" sz="3200" dirty="0" smtClean="0">
                <a:solidFill>
                  <a:srgbClr val="FFFFFF"/>
                </a:solidFill>
                <a:latin typeface="+mj-lt"/>
                <a:cs typeface="Arial"/>
              </a:rPr>
              <a:t>Coyote low-level UAS</a:t>
            </a:r>
            <a:endParaRPr lang="en-US" sz="3200" dirty="0">
              <a:solidFill>
                <a:srgbClr val="FFFFFF"/>
              </a:solidFill>
              <a:latin typeface="+mj-lt"/>
              <a:cs typeface="Arial"/>
            </a:endParaRPr>
          </a:p>
        </p:txBody>
      </p:sp>
      <p:sp>
        <p:nvSpPr>
          <p:cNvPr id="20" name="TextBox 6"/>
          <p:cNvSpPr txBox="1">
            <a:spLocks noChangeArrowheads="1"/>
          </p:cNvSpPr>
          <p:nvPr/>
        </p:nvSpPr>
        <p:spPr bwMode="auto">
          <a:xfrm>
            <a:off x="287338" y="5700190"/>
            <a:ext cx="8194166" cy="646331"/>
          </a:xfrm>
          <a:prstGeom prst="rect">
            <a:avLst/>
          </a:prstGeom>
          <a:solidFill>
            <a:schemeClr val="accent2">
              <a:lumMod val="75000"/>
            </a:schemeClr>
          </a:solidFill>
          <a:ln>
            <a:noFill/>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ltLang="en-US" sz="1800" dirty="0">
                <a:solidFill>
                  <a:schemeClr val="bg1"/>
                </a:solidFill>
                <a:latin typeface="Calibri" pitchFamily="34" charset="0"/>
              </a:rPr>
              <a:t> </a:t>
            </a:r>
            <a:r>
              <a:rPr lang="en-US" altLang="en-US" sz="1800" dirty="0" smtClean="0">
                <a:solidFill>
                  <a:schemeClr val="bg1"/>
                </a:solidFill>
                <a:latin typeface="Calibri" pitchFamily="34" charset="0"/>
              </a:rPr>
              <a:t>released from P-3 like a </a:t>
            </a:r>
            <a:r>
              <a:rPr lang="en-US" altLang="en-US" sz="1800" dirty="0" err="1" smtClean="0">
                <a:solidFill>
                  <a:schemeClr val="bg1"/>
                </a:solidFill>
                <a:latin typeface="Calibri" pitchFamily="34" charset="0"/>
              </a:rPr>
              <a:t>dropsonde</a:t>
            </a:r>
            <a:r>
              <a:rPr lang="en-US" altLang="en-US" sz="1800" dirty="0" smtClean="0">
                <a:solidFill>
                  <a:schemeClr val="bg1"/>
                </a:solidFill>
                <a:latin typeface="Calibri" pitchFamily="34" charset="0"/>
              </a:rPr>
              <a:t>, can be controlled for ~2 h</a:t>
            </a:r>
          </a:p>
          <a:p>
            <a:pPr eaLnBrk="1" hangingPunct="1">
              <a:buFont typeface="Arial" pitchFamily="34" charset="0"/>
              <a:buChar char="•"/>
            </a:pPr>
            <a:r>
              <a:rPr lang="en-US" altLang="en-US" sz="1800" dirty="0">
                <a:solidFill>
                  <a:schemeClr val="bg1"/>
                </a:solidFill>
                <a:latin typeface="Calibri" pitchFamily="34" charset="0"/>
              </a:rPr>
              <a:t> </a:t>
            </a:r>
            <a:r>
              <a:rPr lang="en-US" altLang="en-US" sz="1800" dirty="0" smtClean="0">
                <a:solidFill>
                  <a:schemeClr val="bg1"/>
                </a:solidFill>
                <a:latin typeface="Calibri" pitchFamily="34" charset="0"/>
              </a:rPr>
              <a:t>can get measurements down to surface, where manned aircraft can not safely reach</a:t>
            </a:r>
            <a:endParaRPr lang="en-US" altLang="en-US" sz="1800" dirty="0">
              <a:solidFill>
                <a:schemeClr val="bg1"/>
              </a:solidFill>
              <a:latin typeface="Calibri" pitchFamily="34" charset="0"/>
            </a:endParaRPr>
          </a:p>
        </p:txBody>
      </p:sp>
      <p:sp>
        <p:nvSpPr>
          <p:cNvPr id="22" name="TextBox 21"/>
          <p:cNvSpPr txBox="1"/>
          <p:nvPr/>
        </p:nvSpPr>
        <p:spPr>
          <a:xfrm>
            <a:off x="1739630" y="2576574"/>
            <a:ext cx="5529206" cy="400110"/>
          </a:xfrm>
          <a:prstGeom prst="rect">
            <a:avLst/>
          </a:prstGeom>
          <a:noFill/>
        </p:spPr>
        <p:txBody>
          <a:bodyPr wrap="none" rtlCol="0">
            <a:spAutoFit/>
          </a:bodyPr>
          <a:lstStyle/>
          <a:p>
            <a:r>
              <a:rPr lang="en-US" sz="2000" u="sng" dirty="0" smtClean="0">
                <a:latin typeface="+mj-lt"/>
              </a:rPr>
              <a:t>Coyote measurements in Hurricane Edouard (2014)</a:t>
            </a:r>
            <a:endParaRPr lang="en-US" sz="2000" u="sng" dirty="0">
              <a:latin typeface="+mj-lt"/>
            </a:endParaRPr>
          </a:p>
        </p:txBody>
      </p:sp>
      <p:pic>
        <p:nvPicPr>
          <p:cNvPr id="19" name="Picture 18" descr="Pc0200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151" y="1294990"/>
            <a:ext cx="2511697" cy="13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841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p:cNvSpPr>
            <a:spLocks/>
          </p:cNvSpPr>
          <p:nvPr/>
        </p:nvSpPr>
        <p:spPr bwMode="auto">
          <a:xfrm>
            <a:off x="20638" y="6507163"/>
            <a:ext cx="533400" cy="288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AAA9E573-BC7C-1649-B9DC-7A4DDADA52D7}" type="slidenum">
              <a:rPr lang="en-US" sz="1400">
                <a:solidFill>
                  <a:srgbClr val="FFFFFF"/>
                </a:solidFill>
                <a:latin typeface="Arial"/>
                <a:cs typeface="Arial"/>
              </a:rPr>
              <a:pPr algn="ctr">
                <a:defRPr/>
              </a:pPr>
              <a:t>8</a:t>
            </a:fld>
            <a:endParaRPr lang="en-US" dirty="0">
              <a:latin typeface="Arial"/>
              <a:cs typeface="Arial"/>
            </a:endParaRPr>
          </a:p>
        </p:txBody>
      </p:sp>
      <p:sp>
        <p:nvSpPr>
          <p:cNvPr id="55" name="Title 1"/>
          <p:cNvSpPr txBox="1">
            <a:spLocks/>
          </p:cNvSpPr>
          <p:nvPr/>
        </p:nvSpPr>
        <p:spPr bwMode="auto">
          <a:xfrm>
            <a:off x="0" y="0"/>
            <a:ext cx="7651699"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marL="0" lvl="1">
              <a:defRPr/>
            </a:pPr>
            <a:r>
              <a:rPr lang="en-US" sz="3600" b="1" dirty="0" smtClean="0">
                <a:solidFill>
                  <a:srgbClr val="FFFF00"/>
                </a:solidFill>
                <a:latin typeface="+mj-lt"/>
                <a:cs typeface="Arial"/>
              </a:rPr>
              <a:t>IFEX Goal 3</a:t>
            </a:r>
            <a:r>
              <a:rPr lang="en-US" sz="3600" dirty="0" smtClean="0">
                <a:solidFill>
                  <a:srgbClr val="FFFF00"/>
                </a:solidFill>
                <a:latin typeface="+mj-lt"/>
                <a:cs typeface="Arial"/>
              </a:rPr>
              <a:t>: </a:t>
            </a:r>
            <a:r>
              <a:rPr lang="en-US" sz="3600" dirty="0" smtClean="0">
                <a:latin typeface="+mj-lt"/>
                <a:cs typeface="Arial"/>
              </a:rPr>
              <a:t>Improve</a:t>
            </a:r>
            <a:r>
              <a:rPr lang="en-US" sz="3600" dirty="0" smtClean="0">
                <a:solidFill>
                  <a:srgbClr val="FFFFFF"/>
                </a:solidFill>
                <a:latin typeface="+mj-lt"/>
                <a:cs typeface="Arial"/>
              </a:rPr>
              <a:t> </a:t>
            </a:r>
            <a:r>
              <a:rPr lang="en-US" sz="3600" dirty="0">
                <a:solidFill>
                  <a:srgbClr val="FFFFFF"/>
                </a:solidFill>
                <a:latin typeface="+mj-lt"/>
                <a:cs typeface="Arial"/>
              </a:rPr>
              <a:t>understanding of physical </a:t>
            </a:r>
            <a:r>
              <a:rPr lang="en-US" sz="3600" dirty="0" smtClean="0">
                <a:solidFill>
                  <a:srgbClr val="FFFFFF"/>
                </a:solidFill>
                <a:latin typeface="+mj-lt"/>
                <a:cs typeface="Arial"/>
              </a:rPr>
              <a:t>processes:</a:t>
            </a:r>
            <a:r>
              <a:rPr lang="en-US" sz="2800" dirty="0">
                <a:solidFill>
                  <a:srgbClr val="FFFFFF"/>
                </a:solidFill>
                <a:latin typeface="+mj-lt"/>
                <a:cs typeface="Arial"/>
              </a:rPr>
              <a:t> </a:t>
            </a:r>
            <a:r>
              <a:rPr lang="en-US" sz="2800" dirty="0" smtClean="0">
                <a:solidFill>
                  <a:srgbClr val="FFFFFF"/>
                </a:solidFill>
                <a:latin typeface="+mj-lt"/>
                <a:cs typeface="Arial"/>
              </a:rPr>
              <a:t>Rapid Intensification</a:t>
            </a:r>
            <a:endParaRPr lang="en-US" sz="3200" dirty="0">
              <a:solidFill>
                <a:srgbClr val="FFFFFF"/>
              </a:solidFill>
              <a:latin typeface="+mj-lt"/>
              <a:cs typeface="Arial"/>
            </a:endParaRPr>
          </a:p>
        </p:txBody>
      </p:sp>
      <p:sp>
        <p:nvSpPr>
          <p:cNvPr id="17" name="Text Box 24"/>
          <p:cNvSpPr txBox="1">
            <a:spLocks noChangeArrowheads="1"/>
          </p:cNvSpPr>
          <p:nvPr/>
        </p:nvSpPr>
        <p:spPr bwMode="auto">
          <a:xfrm>
            <a:off x="479178" y="1327804"/>
            <a:ext cx="35734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dirty="0" smtClean="0">
                <a:latin typeface="Calibri" pitchFamily="34" charset="0"/>
              </a:rPr>
              <a:t>TDR observation of wind </a:t>
            </a:r>
            <a:r>
              <a:rPr lang="en-US" altLang="en-US" sz="1400" b="1" dirty="0">
                <a:latin typeface="Calibri" pitchFamily="34" charset="0"/>
              </a:rPr>
              <a:t>speed at 2 km (shaded, m/s) and burst locations</a:t>
            </a:r>
          </a:p>
        </p:txBody>
      </p:sp>
      <p:grpSp>
        <p:nvGrpSpPr>
          <p:cNvPr id="18" name="Group 30"/>
          <p:cNvGrpSpPr>
            <a:grpSpLocks/>
          </p:cNvGrpSpPr>
          <p:nvPr/>
        </p:nvGrpSpPr>
        <p:grpSpPr bwMode="auto">
          <a:xfrm>
            <a:off x="4006850" y="1644650"/>
            <a:ext cx="4899025" cy="4667516"/>
            <a:chOff x="4114800" y="1643063"/>
            <a:chExt cx="4899025" cy="4668272"/>
          </a:xfrm>
        </p:grpSpPr>
        <p:grpSp>
          <p:nvGrpSpPr>
            <p:cNvPr id="19" name="Group 28"/>
            <p:cNvGrpSpPr>
              <a:grpSpLocks/>
            </p:cNvGrpSpPr>
            <p:nvPr/>
          </p:nvGrpSpPr>
          <p:grpSpPr bwMode="auto">
            <a:xfrm>
              <a:off x="4343400" y="1643063"/>
              <a:ext cx="4406900" cy="3305175"/>
              <a:chOff x="2736" y="1332"/>
              <a:chExt cx="2776" cy="2082"/>
            </a:xfrm>
          </p:grpSpPr>
          <p:pic>
            <p:nvPicPr>
              <p:cNvPr id="21" name="Picture 2" descr="Fig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6" y="1527"/>
                <a:ext cx="2776"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5"/>
              <p:cNvSpPr txBox="1">
                <a:spLocks noChangeArrowheads="1"/>
              </p:cNvSpPr>
              <p:nvPr/>
            </p:nvSpPr>
            <p:spPr bwMode="auto">
              <a:xfrm>
                <a:off x="3082" y="1332"/>
                <a:ext cx="19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latin typeface="Calibri" pitchFamily="34" charset="0"/>
                  </a:rPr>
                  <a:t>Radial distribution of convective bursts</a:t>
                </a:r>
              </a:p>
            </p:txBody>
          </p:sp>
          <p:sp>
            <p:nvSpPr>
              <p:cNvPr id="23" name="Text Box 26"/>
              <p:cNvSpPr txBox="1">
                <a:spLocks noChangeArrowheads="1"/>
              </p:cNvSpPr>
              <p:nvPr/>
            </p:nvSpPr>
            <p:spPr bwMode="auto">
              <a:xfrm>
                <a:off x="3858" y="1845"/>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latin typeface="Calibri" pitchFamily="34" charset="0"/>
                  </a:rPr>
                  <a:t>RMW</a:t>
                </a:r>
              </a:p>
            </p:txBody>
          </p:sp>
        </p:grpSp>
        <p:sp>
          <p:nvSpPr>
            <p:cNvPr id="20" name="Text Box 27"/>
            <p:cNvSpPr txBox="1">
              <a:spLocks noChangeArrowheads="1"/>
            </p:cNvSpPr>
            <p:nvPr/>
          </p:nvSpPr>
          <p:spPr bwMode="auto">
            <a:xfrm>
              <a:off x="4114800" y="4987684"/>
              <a:ext cx="4899025" cy="1323651"/>
            </a:xfrm>
            <a:prstGeom prst="rect">
              <a:avLst/>
            </a:prstGeom>
            <a:solidFill>
              <a:schemeClr val="accent6"/>
            </a:solidFill>
            <a:ln w="9525">
              <a:noFill/>
              <a:miter lim="800000"/>
              <a:headEnd/>
              <a:tailEnd/>
            </a:ln>
            <a:effectLst/>
          </p:spPr>
          <p:txBody>
            <a:bodyPr>
              <a:spAutoFit/>
            </a:bodyPr>
            <a:lstStyle/>
            <a:p>
              <a:pPr>
                <a:buFontTx/>
                <a:buChar char="•"/>
                <a:defRPr/>
              </a:pPr>
              <a:r>
                <a:rPr lang="en-US" sz="1600" dirty="0">
                  <a:solidFill>
                    <a:schemeClr val="bg1"/>
                  </a:solidFill>
                  <a:latin typeface="Calibri" pitchFamily="34" charset="0"/>
                </a:rPr>
                <a:t> both storms ~ 50 m/s hurricane, RMW of ~35 km</a:t>
              </a:r>
            </a:p>
            <a:p>
              <a:pPr marL="138113" indent="-138113">
                <a:buFontTx/>
                <a:buChar char="•"/>
                <a:defRPr/>
              </a:pPr>
              <a:r>
                <a:rPr lang="en-US" sz="1600" dirty="0">
                  <a:solidFill>
                    <a:schemeClr val="bg1"/>
                  </a:solidFill>
                  <a:latin typeface="Calibri" pitchFamily="34" charset="0"/>
                </a:rPr>
                <a:t>c</a:t>
              </a:r>
              <a:r>
                <a:rPr lang="en-US" sz="1600" dirty="0" smtClean="0">
                  <a:solidFill>
                    <a:schemeClr val="bg1"/>
                  </a:solidFill>
                  <a:latin typeface="Calibri" pitchFamily="34" charset="0"/>
                </a:rPr>
                <a:t>onvective burst </a:t>
              </a:r>
              <a:r>
                <a:rPr lang="en-US" sz="1600" dirty="0">
                  <a:solidFill>
                    <a:schemeClr val="bg1"/>
                  </a:solidFill>
                  <a:latin typeface="Calibri" pitchFamily="34" charset="0"/>
                </a:rPr>
                <a:t>distribution peaked inside RMW for Earl, outside  RMW for </a:t>
              </a:r>
              <a:r>
                <a:rPr lang="en-US" sz="1600" dirty="0" smtClean="0">
                  <a:solidFill>
                    <a:schemeClr val="bg1"/>
                  </a:solidFill>
                  <a:latin typeface="Calibri" pitchFamily="34" charset="0"/>
                </a:rPr>
                <a:t>Gustav</a:t>
              </a:r>
            </a:p>
            <a:p>
              <a:pPr marL="138113" indent="-138113">
                <a:buFontTx/>
                <a:buChar char="•"/>
                <a:defRPr/>
              </a:pPr>
              <a:r>
                <a:rPr lang="en-US" sz="1600" dirty="0">
                  <a:solidFill>
                    <a:schemeClr val="bg1"/>
                  </a:solidFill>
                  <a:latin typeface="Calibri" pitchFamily="34" charset="0"/>
                </a:rPr>
                <a:t>w</a:t>
              </a:r>
              <a:r>
                <a:rPr lang="en-US" sz="1600" dirty="0" smtClean="0">
                  <a:solidFill>
                    <a:schemeClr val="bg1"/>
                  </a:solidFill>
                  <a:latin typeface="Calibri" pitchFamily="34" charset="0"/>
                </a:rPr>
                <a:t>hat causes differences in  radial distributions of deep convection?</a:t>
              </a:r>
              <a:endParaRPr lang="en-US" sz="1600" dirty="0">
                <a:solidFill>
                  <a:schemeClr val="bg1"/>
                </a:solidFill>
                <a:latin typeface="Calibri" pitchFamily="34" charset="0"/>
              </a:endParaRPr>
            </a:p>
          </p:txBody>
        </p:sp>
      </p:grpSp>
      <p:grpSp>
        <p:nvGrpSpPr>
          <p:cNvPr id="2" name="Group 1"/>
          <p:cNvGrpSpPr/>
          <p:nvPr/>
        </p:nvGrpSpPr>
        <p:grpSpPr>
          <a:xfrm>
            <a:off x="523856" y="4331203"/>
            <a:ext cx="3031820" cy="2198949"/>
            <a:chOff x="582376" y="4262068"/>
            <a:chExt cx="3031820" cy="2198949"/>
          </a:xfrm>
        </p:grpSpPr>
        <p:pic>
          <p:nvPicPr>
            <p:cNvPr id="45" name="Picture 3" descr="Fig1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376" y="4262068"/>
              <a:ext cx="3031820" cy="20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Line 18"/>
            <p:cNvSpPr>
              <a:spLocks noChangeShapeType="1"/>
            </p:cNvSpPr>
            <p:nvPr/>
          </p:nvSpPr>
          <p:spPr bwMode="auto">
            <a:xfrm>
              <a:off x="650240" y="6262633"/>
              <a:ext cx="289556" cy="0"/>
            </a:xfrm>
            <a:prstGeom prst="line">
              <a:avLst/>
            </a:prstGeom>
            <a:noFill/>
            <a:ln w="952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Line 19"/>
            <p:cNvSpPr>
              <a:spLocks noChangeShapeType="1"/>
            </p:cNvSpPr>
            <p:nvPr/>
          </p:nvSpPr>
          <p:spPr bwMode="auto">
            <a:xfrm>
              <a:off x="650240" y="6362519"/>
              <a:ext cx="289556" cy="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20"/>
            <p:cNvSpPr txBox="1">
              <a:spLocks noChangeArrowheads="1"/>
            </p:cNvSpPr>
            <p:nvPr/>
          </p:nvSpPr>
          <p:spPr bwMode="auto">
            <a:xfrm>
              <a:off x="894553" y="6159973"/>
              <a:ext cx="392107" cy="1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a:solidFill>
                    <a:srgbClr val="00CC00"/>
                  </a:solidFill>
                  <a:latin typeface="Calibri" pitchFamily="34" charset="0"/>
                </a:rPr>
                <a:t>shear</a:t>
              </a:r>
            </a:p>
          </p:txBody>
        </p:sp>
        <p:sp>
          <p:nvSpPr>
            <p:cNvPr id="43" name="Text Box 21"/>
            <p:cNvSpPr txBox="1">
              <a:spLocks noChangeArrowheads="1"/>
            </p:cNvSpPr>
            <p:nvPr/>
          </p:nvSpPr>
          <p:spPr bwMode="auto">
            <a:xfrm>
              <a:off x="894553" y="6273732"/>
              <a:ext cx="459972" cy="1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a:solidFill>
                    <a:schemeClr val="hlink"/>
                  </a:solidFill>
                  <a:latin typeface="Calibri" pitchFamily="34" charset="0"/>
                </a:rPr>
                <a:t>motion</a:t>
              </a:r>
            </a:p>
          </p:txBody>
        </p:sp>
        <p:sp>
          <p:nvSpPr>
            <p:cNvPr id="39" name="TextBox 38"/>
            <p:cNvSpPr txBox="1"/>
            <p:nvPr/>
          </p:nvSpPr>
          <p:spPr>
            <a:xfrm>
              <a:off x="1908520" y="5844171"/>
              <a:ext cx="1277914" cy="230832"/>
            </a:xfrm>
            <a:prstGeom prst="rect">
              <a:avLst/>
            </a:prstGeom>
            <a:solidFill>
              <a:schemeClr val="bg1"/>
            </a:solidFill>
          </p:spPr>
          <p:txBody>
            <a:bodyPr wrap="none">
              <a:spAutoFit/>
            </a:bodyPr>
            <a:lstStyle/>
            <a:p>
              <a:pPr>
                <a:defRPr/>
              </a:pPr>
              <a:r>
                <a:rPr lang="en-US" sz="900" b="1" dirty="0">
                  <a:latin typeface="+mj-lt"/>
                </a:rPr>
                <a:t>22:26 UTC Aug 31 2008</a:t>
              </a:r>
            </a:p>
          </p:txBody>
        </p:sp>
      </p:grpSp>
      <p:grpSp>
        <p:nvGrpSpPr>
          <p:cNvPr id="8" name="Group 7"/>
          <p:cNvGrpSpPr/>
          <p:nvPr/>
        </p:nvGrpSpPr>
        <p:grpSpPr>
          <a:xfrm>
            <a:off x="569899" y="1884762"/>
            <a:ext cx="3035497" cy="2363549"/>
            <a:chOff x="628419" y="1745777"/>
            <a:chExt cx="3035497" cy="2363549"/>
          </a:xfrm>
        </p:grpSpPr>
        <p:grpSp>
          <p:nvGrpSpPr>
            <p:cNvPr id="3" name="Group 2"/>
            <p:cNvGrpSpPr/>
            <p:nvPr/>
          </p:nvGrpSpPr>
          <p:grpSpPr>
            <a:xfrm>
              <a:off x="628419" y="1745777"/>
              <a:ext cx="3035497" cy="2363549"/>
              <a:chOff x="628419" y="1745777"/>
              <a:chExt cx="3035497" cy="2363549"/>
            </a:xfrm>
          </p:grpSpPr>
          <p:pic>
            <p:nvPicPr>
              <p:cNvPr id="34" name="Picture 1" descr="Fig1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419" y="1745777"/>
                <a:ext cx="3035497" cy="226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6"/>
              <p:cNvGrpSpPr>
                <a:grpSpLocks/>
              </p:cNvGrpSpPr>
              <p:nvPr/>
            </p:nvGrpSpPr>
            <p:grpSpPr bwMode="auto">
              <a:xfrm>
                <a:off x="721907" y="3782401"/>
                <a:ext cx="700772" cy="326925"/>
                <a:chOff x="528" y="2134"/>
                <a:chExt cx="467" cy="217"/>
              </a:xfrm>
            </p:grpSpPr>
            <p:sp>
              <p:nvSpPr>
                <p:cNvPr id="29" name="Line 12"/>
                <p:cNvSpPr>
                  <a:spLocks noChangeShapeType="1"/>
                </p:cNvSpPr>
                <p:nvPr/>
              </p:nvSpPr>
              <p:spPr bwMode="auto">
                <a:xfrm>
                  <a:off x="528" y="2208"/>
                  <a:ext cx="192" cy="0"/>
                </a:xfrm>
                <a:prstGeom prst="line">
                  <a:avLst/>
                </a:prstGeom>
                <a:noFill/>
                <a:ln w="952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13"/>
                <p:cNvSpPr>
                  <a:spLocks noChangeShapeType="1"/>
                </p:cNvSpPr>
                <p:nvPr/>
              </p:nvSpPr>
              <p:spPr bwMode="auto">
                <a:xfrm>
                  <a:off x="528" y="2280"/>
                  <a:ext cx="192" cy="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Text Box 14"/>
                <p:cNvSpPr txBox="1">
                  <a:spLocks noChangeArrowheads="1"/>
                </p:cNvSpPr>
                <p:nvPr/>
              </p:nvSpPr>
              <p:spPr bwMode="auto">
                <a:xfrm>
                  <a:off x="690" y="2134"/>
                  <a:ext cx="26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dirty="0">
                      <a:solidFill>
                        <a:srgbClr val="00CC00"/>
                      </a:solidFill>
                      <a:latin typeface="Calibri" pitchFamily="34" charset="0"/>
                    </a:rPr>
                    <a:t>shear</a:t>
                  </a:r>
                </a:p>
              </p:txBody>
            </p:sp>
            <p:sp>
              <p:nvSpPr>
                <p:cNvPr id="32" name="Text Box 15"/>
                <p:cNvSpPr txBox="1">
                  <a:spLocks noChangeArrowheads="1"/>
                </p:cNvSpPr>
                <p:nvPr/>
              </p:nvSpPr>
              <p:spPr bwMode="auto">
                <a:xfrm>
                  <a:off x="690" y="2216"/>
                  <a:ext cx="30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800" dirty="0">
                      <a:solidFill>
                        <a:schemeClr val="hlink"/>
                      </a:solidFill>
                      <a:latin typeface="Calibri" pitchFamily="34" charset="0"/>
                    </a:rPr>
                    <a:t>motion</a:t>
                  </a:r>
                </a:p>
              </p:txBody>
            </p:sp>
          </p:grpSp>
          <p:sp>
            <p:nvSpPr>
              <p:cNvPr id="28" name="TextBox 27"/>
              <p:cNvSpPr txBox="1"/>
              <p:nvPr/>
            </p:nvSpPr>
            <p:spPr>
              <a:xfrm>
                <a:off x="1889550" y="3502615"/>
                <a:ext cx="1277914" cy="230832"/>
              </a:xfrm>
              <a:prstGeom prst="rect">
                <a:avLst/>
              </a:prstGeom>
              <a:solidFill>
                <a:schemeClr val="bg1"/>
              </a:solidFill>
            </p:spPr>
            <p:txBody>
              <a:bodyPr wrap="none">
                <a:spAutoFit/>
              </a:bodyPr>
              <a:lstStyle/>
              <a:p>
                <a:pPr>
                  <a:defRPr/>
                </a:pPr>
                <a:r>
                  <a:rPr lang="en-US" sz="900" b="1" dirty="0">
                    <a:latin typeface="+mj-lt"/>
                  </a:rPr>
                  <a:t>13:40 UTC Aug 30 2010</a:t>
                </a:r>
              </a:p>
            </p:txBody>
          </p:sp>
        </p:grpSp>
        <p:sp>
          <p:nvSpPr>
            <p:cNvPr id="4" name="TextBox 3"/>
            <p:cNvSpPr txBox="1"/>
            <p:nvPr/>
          </p:nvSpPr>
          <p:spPr>
            <a:xfrm>
              <a:off x="2485295" y="2119927"/>
              <a:ext cx="777875" cy="400110"/>
            </a:xfrm>
            <a:prstGeom prst="rect">
              <a:avLst/>
            </a:prstGeom>
            <a:noFill/>
          </p:spPr>
          <p:txBody>
            <a:bodyPr wrap="square" rtlCol="0">
              <a:spAutoFit/>
            </a:bodyPr>
            <a:lstStyle/>
            <a:p>
              <a:pPr algn="ctr"/>
              <a:r>
                <a:rPr lang="en-US" sz="1000" b="1" dirty="0" smtClean="0">
                  <a:latin typeface="+mj-lt"/>
                </a:rPr>
                <a:t>Convective bursts</a:t>
              </a:r>
              <a:endParaRPr lang="en-US" sz="1000" b="1" dirty="0">
                <a:latin typeface="+mj-lt"/>
              </a:endParaRPr>
            </a:p>
          </p:txBody>
        </p:sp>
        <p:cxnSp>
          <p:nvCxnSpPr>
            <p:cNvPr id="6" name="Straight Arrow Connector 5"/>
            <p:cNvCxnSpPr/>
            <p:nvPr/>
          </p:nvCxnSpPr>
          <p:spPr>
            <a:xfrm flipH="1">
              <a:off x="2649320" y="2458907"/>
              <a:ext cx="224912" cy="2977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7" name="Rectangle 6"/>
          <p:cNvSpPr/>
          <p:nvPr/>
        </p:nvSpPr>
        <p:spPr>
          <a:xfrm>
            <a:off x="539408" y="3182110"/>
            <a:ext cx="801114" cy="1117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RMW</a:t>
            </a:r>
            <a:endParaRPr lang="en-US" dirty="0"/>
          </a:p>
        </p:txBody>
      </p:sp>
      <p:sp>
        <p:nvSpPr>
          <p:cNvPr id="33" name="Rectangle 32"/>
          <p:cNvSpPr/>
          <p:nvPr/>
        </p:nvSpPr>
        <p:spPr>
          <a:xfrm>
            <a:off x="527307" y="5508930"/>
            <a:ext cx="801114" cy="998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44481" y="2480102"/>
            <a:ext cx="506870" cy="261610"/>
          </a:xfrm>
          <a:prstGeom prst="rect">
            <a:avLst/>
          </a:prstGeom>
          <a:noFill/>
        </p:spPr>
        <p:txBody>
          <a:bodyPr wrap="none" rtlCol="0">
            <a:spAutoFit/>
          </a:bodyPr>
          <a:lstStyle/>
          <a:p>
            <a:r>
              <a:rPr lang="en-US" sz="1050" b="1" dirty="0" smtClean="0">
                <a:latin typeface="+mj-lt"/>
              </a:rPr>
              <a:t>RMW</a:t>
            </a:r>
            <a:endParaRPr lang="en-US" sz="1050" b="1" dirty="0">
              <a:latin typeface="+mj-lt"/>
            </a:endParaRPr>
          </a:p>
        </p:txBody>
      </p:sp>
      <p:cxnSp>
        <p:nvCxnSpPr>
          <p:cNvPr id="11" name="Straight Arrow Connector 10"/>
          <p:cNvCxnSpPr/>
          <p:nvPr/>
        </p:nvCxnSpPr>
        <p:spPr>
          <a:xfrm>
            <a:off x="1828800" y="2667000"/>
            <a:ext cx="228600" cy="152400"/>
          </a:xfrm>
          <a:prstGeom prst="straightConnector1">
            <a:avLst/>
          </a:prstGeom>
          <a:ln w="285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644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2"/>
          <p:cNvSpPr>
            <a:spLocks noGrp="1" noChangeArrowheads="1"/>
          </p:cNvSpPr>
          <p:nvPr>
            <p:ph type="title"/>
          </p:nvPr>
        </p:nvSpPr>
        <p:spPr/>
        <p:txBody>
          <a:bodyPr/>
          <a:lstStyle/>
          <a:p>
            <a:r>
              <a:rPr lang="en-US" dirty="0">
                <a:ea typeface="Calibri" charset="0"/>
                <a:cs typeface="Arial"/>
              </a:rPr>
              <a:t/>
            </a:r>
            <a:br>
              <a:rPr lang="en-US" dirty="0">
                <a:ea typeface="Calibri" charset="0"/>
                <a:cs typeface="Arial"/>
              </a:rPr>
            </a:br>
            <a:endParaRPr lang="en-US" dirty="0">
              <a:ea typeface="Calibri" charset="0"/>
              <a:cs typeface="Arial"/>
            </a:endParaRPr>
          </a:p>
        </p:txBody>
      </p:sp>
      <p:sp>
        <p:nvSpPr>
          <p:cNvPr id="11" name="TextBox 10"/>
          <p:cNvSpPr txBox="1"/>
          <p:nvPr/>
        </p:nvSpPr>
        <p:spPr>
          <a:xfrm>
            <a:off x="0" y="330271"/>
            <a:ext cx="7993578" cy="677108"/>
          </a:xfrm>
          <a:prstGeom prst="rect">
            <a:avLst/>
          </a:prstGeom>
          <a:noFill/>
        </p:spPr>
        <p:txBody>
          <a:bodyPr wrap="square" rtlCol="0">
            <a:spAutoFit/>
          </a:bodyPr>
          <a:lstStyle/>
          <a:p>
            <a:r>
              <a:rPr lang="en-US" sz="3800" dirty="0" smtClean="0">
                <a:solidFill>
                  <a:srgbClr val="FFFF00"/>
                </a:solidFill>
                <a:latin typeface="+mj-lt"/>
                <a:cs typeface="Arial"/>
              </a:rPr>
              <a:t>HWRF intensity forecast improvements</a:t>
            </a:r>
            <a:endParaRPr lang="en-US" sz="3800" dirty="0">
              <a:solidFill>
                <a:srgbClr val="FFFFFF"/>
              </a:solidFill>
              <a:latin typeface="+mj-lt"/>
              <a:cs typeface="Arial"/>
            </a:endParaRPr>
          </a:p>
        </p:txBody>
      </p:sp>
      <p:sp>
        <p:nvSpPr>
          <p:cNvPr id="14" name="Rectangle 17"/>
          <p:cNvSpPr>
            <a:spLocks noChangeArrowheads="1"/>
          </p:cNvSpPr>
          <p:nvPr/>
        </p:nvSpPr>
        <p:spPr bwMode="auto">
          <a:xfrm>
            <a:off x="5188088" y="6597822"/>
            <a:ext cx="3178349"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FF0000"/>
                </a:solidFill>
                <a:latin typeface="Arial"/>
                <a:cs typeface="Arial"/>
                <a:hlinkClick r:id="rId3"/>
              </a:rPr>
              <a:t>http://</a:t>
            </a:r>
            <a:r>
              <a:rPr lang="en-US" sz="1200" dirty="0" err="1">
                <a:solidFill>
                  <a:srgbClr val="FF0000"/>
                </a:solidFill>
                <a:latin typeface="Arial"/>
                <a:cs typeface="Arial"/>
                <a:hlinkClick r:id="rId3"/>
              </a:rPr>
              <a:t>www.emc.ncep.noaa.gov</a:t>
            </a:r>
            <a:r>
              <a:rPr lang="en-US" sz="1200" dirty="0">
                <a:solidFill>
                  <a:srgbClr val="FF0000"/>
                </a:solidFill>
                <a:latin typeface="Arial"/>
                <a:cs typeface="Arial"/>
                <a:hlinkClick r:id="rId3"/>
              </a:rPr>
              <a:t>/</a:t>
            </a:r>
            <a:r>
              <a:rPr lang="en-US" sz="1200" dirty="0" err="1">
                <a:solidFill>
                  <a:srgbClr val="FF0000"/>
                </a:solidFill>
                <a:latin typeface="Arial"/>
                <a:cs typeface="Arial"/>
                <a:hlinkClick r:id="rId3"/>
              </a:rPr>
              <a:t>gc_wmb</a:t>
            </a:r>
            <a:r>
              <a:rPr lang="en-US" sz="1200" dirty="0">
                <a:solidFill>
                  <a:srgbClr val="FF0000"/>
                </a:solidFill>
                <a:latin typeface="Arial"/>
                <a:cs typeface="Arial"/>
                <a:hlinkClick r:id="rId3"/>
              </a:rPr>
              <a:t>/</a:t>
            </a:r>
            <a:r>
              <a:rPr lang="en-US" sz="1200" dirty="0" err="1">
                <a:solidFill>
                  <a:srgbClr val="FF0000"/>
                </a:solidFill>
                <a:latin typeface="Arial"/>
                <a:cs typeface="Arial"/>
                <a:hlinkClick r:id="rId3"/>
              </a:rPr>
              <a:t>vxt</a:t>
            </a:r>
            <a:r>
              <a:rPr lang="en-US" sz="1200" dirty="0">
                <a:solidFill>
                  <a:srgbClr val="FF0000"/>
                </a:solidFill>
                <a:latin typeface="Arial"/>
                <a:cs typeface="Arial"/>
                <a:hlinkClick r:id="rId3"/>
              </a:rPr>
              <a:t>/</a:t>
            </a:r>
            <a:endParaRPr lang="en-US" sz="1200" dirty="0">
              <a:solidFill>
                <a:srgbClr val="FF0000"/>
              </a:solidFill>
              <a:latin typeface="Arial"/>
              <a:cs typeface="Arial"/>
            </a:endParaRPr>
          </a:p>
        </p:txBody>
      </p:sp>
      <p:pic>
        <p:nvPicPr>
          <p:cNvPr id="3" name="Picture 2" descr="hwrf graph_no baseline 10 yr goa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1254" y="1630988"/>
            <a:ext cx="6142012" cy="3867193"/>
          </a:xfrm>
          <a:prstGeom prst="rect">
            <a:avLst/>
          </a:prstGeom>
        </p:spPr>
      </p:pic>
      <p:sp>
        <p:nvSpPr>
          <p:cNvPr id="2" name="TextBox 1"/>
          <p:cNvSpPr txBox="1"/>
          <p:nvPr/>
        </p:nvSpPr>
        <p:spPr>
          <a:xfrm>
            <a:off x="2947912" y="1303357"/>
            <a:ext cx="3961534" cy="461665"/>
          </a:xfrm>
          <a:prstGeom prst="rect">
            <a:avLst/>
          </a:prstGeom>
          <a:noFill/>
        </p:spPr>
        <p:txBody>
          <a:bodyPr wrap="none" rtlCol="0">
            <a:spAutoFit/>
          </a:bodyPr>
          <a:lstStyle/>
          <a:p>
            <a:r>
              <a:rPr lang="en-US" b="1" dirty="0" smtClean="0">
                <a:latin typeface="+mj-lt"/>
              </a:rPr>
              <a:t>HWRF intensity forecast error</a:t>
            </a:r>
            <a:endParaRPr lang="en-US" b="1" dirty="0">
              <a:latin typeface="+mj-lt"/>
            </a:endParaRPr>
          </a:p>
        </p:txBody>
      </p:sp>
      <p:sp>
        <p:nvSpPr>
          <p:cNvPr id="7" name="TextBox 6"/>
          <p:cNvSpPr txBox="1"/>
          <p:nvPr/>
        </p:nvSpPr>
        <p:spPr>
          <a:xfrm>
            <a:off x="298409" y="5564998"/>
            <a:ext cx="8605301" cy="707886"/>
          </a:xfrm>
          <a:prstGeom prst="rect">
            <a:avLst/>
          </a:prstGeom>
          <a:solidFill>
            <a:schemeClr val="accent2">
              <a:lumMod val="75000"/>
            </a:schemeClr>
          </a:solidFill>
        </p:spPr>
        <p:txBody>
          <a:bodyPr wrap="square" rtlCol="0">
            <a:spAutoFit/>
          </a:bodyPr>
          <a:lstStyle/>
          <a:p>
            <a:pPr marL="342900" indent="-342900">
              <a:spcAft>
                <a:spcPts val="600"/>
              </a:spcAft>
              <a:buFont typeface="Arial"/>
              <a:buChar char="•"/>
            </a:pPr>
            <a:r>
              <a:rPr lang="en-US" sz="2000" dirty="0" smtClean="0">
                <a:solidFill>
                  <a:schemeClr val="bg1"/>
                </a:solidFill>
                <a:latin typeface="+mj-lt"/>
              </a:rPr>
              <a:t>Intensity forecast error for HWRF has decreased markedly over three years of model developments, but still more work to do</a:t>
            </a:r>
            <a:endParaRPr lang="en-US" sz="2000" dirty="0">
              <a:solidFill>
                <a:schemeClr val="bg1"/>
              </a:solidFill>
              <a:latin typeface="+mj-lt"/>
            </a:endParaRPr>
          </a:p>
        </p:txBody>
      </p:sp>
    </p:spTree>
    <p:extLst>
      <p:ext uri="{BB962C8B-B14F-4D97-AF65-F5344CB8AC3E}">
        <p14:creationId xmlns:p14="http://schemas.microsoft.com/office/powerpoint/2010/main" val="1213615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30981</TotalTime>
  <Words>1817</Words>
  <Application>Microsoft Office PowerPoint</Application>
  <PresentationFormat>On-screen Show (4:3)</PresentationFormat>
  <Paragraphs>320</Paragraphs>
  <Slides>19</Slides>
  <Notes>9</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19</vt:i4>
      </vt:variant>
    </vt:vector>
  </HeadingPairs>
  <TitlesOfParts>
    <vt:vector size="26" baseType="lpstr">
      <vt:lpstr>Default Design</vt:lpstr>
      <vt:lpstr>1_Default Design</vt:lpstr>
      <vt:lpstr>2_Office Theme</vt:lpstr>
      <vt:lpstr>10_Office Theme</vt:lpstr>
      <vt:lpstr>2_Default Design</vt:lpstr>
      <vt:lpstr>Equation</vt:lpstr>
      <vt:lpstr>Worksheet</vt:lpstr>
      <vt:lpstr>PowerPoint Presentation</vt:lpstr>
      <vt:lpstr>PowerPoint Presentation</vt:lpstr>
      <vt:lpstr>PowerPoint Presentation</vt:lpstr>
      <vt:lpstr>Intensity Forecast Experiment Observing platforms and instruments</vt:lpstr>
      <vt:lpstr>PowerPoint Presentation</vt:lpstr>
      <vt:lpstr>IFEX Goal 2: Develop &amp; refine observing technologies: G-IV TDR</vt:lpstr>
      <vt:lpstr>PowerPoint Presentation</vt:lpstr>
      <vt:lpstr>PowerPoint Presentation</vt:lpstr>
      <vt:lpstr> </vt:lpstr>
      <vt:lpstr> </vt:lpstr>
      <vt:lpstr>IFEX plans for 2015</vt:lpstr>
      <vt:lpstr>NOAA SHOUT 2015</vt:lpstr>
      <vt:lpstr>Outreach</vt:lpstr>
      <vt:lpstr>Thank you!</vt:lpstr>
      <vt:lpstr>PowerPoint Presentation</vt:lpstr>
      <vt:lpstr>PowerPoint Presentation</vt:lpstr>
      <vt:lpstr>PowerPoint Presentation</vt:lpstr>
      <vt:lpstr>PowerPoint Presentation</vt:lpstr>
      <vt:lpstr>Goal 3: Improve understanding of physical processes: PBL processes and RI</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Robert Rogers</cp:lastModifiedBy>
  <cp:revision>753</cp:revision>
  <cp:lastPrinted>2009-09-22T14:42:08Z</cp:lastPrinted>
  <dcterms:created xsi:type="dcterms:W3CDTF">2011-03-08T17:41:21Z</dcterms:created>
  <dcterms:modified xsi:type="dcterms:W3CDTF">2015-02-26T16:09:09Z</dcterms:modified>
</cp:coreProperties>
</file>