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57" r:id="rId3"/>
    <p:sldId id="279" r:id="rId4"/>
    <p:sldId id="259" r:id="rId5"/>
    <p:sldId id="280" r:id="rId6"/>
    <p:sldId id="260" r:id="rId7"/>
    <p:sldId id="264" r:id="rId8"/>
    <p:sldId id="261" r:id="rId9"/>
    <p:sldId id="281" r:id="rId10"/>
    <p:sldId id="282" r:id="rId11"/>
    <p:sldId id="283" r:id="rId12"/>
    <p:sldId id="284" r:id="rId13"/>
    <p:sldId id="277" r:id="rId14"/>
    <p:sldId id="272" r:id="rId15"/>
    <p:sldId id="269" r:id="rId16"/>
    <p:sldId id="271" r:id="rId17"/>
    <p:sldId id="276" r:id="rId18"/>
    <p:sldId id="278" r:id="rId19"/>
    <p:sldId id="28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00CC00"/>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0244" autoAdjust="0"/>
  </p:normalViewPr>
  <p:slideViewPr>
    <p:cSldViewPr snapToGrid="0" snapToObjects="1">
      <p:cViewPr varScale="1">
        <p:scale>
          <a:sx n="136" d="100"/>
          <a:sy n="136" d="100"/>
        </p:scale>
        <p:origin x="-112" y="-368"/>
      </p:cViewPr>
      <p:guideLst>
        <p:guide orient="horz" pos="2160"/>
        <p:guide pos="2880"/>
      </p:guideLst>
    </p:cSldViewPr>
  </p:slideViewPr>
  <p:outlineViewPr>
    <p:cViewPr>
      <p:scale>
        <a:sx n="33" d="100"/>
        <a:sy n="33" d="100"/>
      </p:scale>
      <p:origin x="0" y="35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6F9DF-546B-4DF8-BD66-4D626F80ABB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09FCF70-0119-41DC-9119-85358DA0746A}">
      <dgm:prSet phldrT="[Text]"/>
      <dgm:spPr/>
      <dgm:t>
        <a:bodyPr/>
        <a:lstStyle/>
        <a:p>
          <a:r>
            <a:rPr lang="en-US" dirty="0" smtClean="0"/>
            <a:t>2013</a:t>
          </a:r>
          <a:endParaRPr lang="en-US" dirty="0"/>
        </a:p>
      </dgm:t>
    </dgm:pt>
    <dgm:pt modelId="{CAEC4A8C-98F7-4AF0-9BF0-2C7AA1F38B0E}" type="parTrans" cxnId="{6DF611F5-6CA4-4E64-B4D6-260366A29E5B}">
      <dgm:prSet/>
      <dgm:spPr/>
      <dgm:t>
        <a:bodyPr/>
        <a:lstStyle/>
        <a:p>
          <a:endParaRPr lang="en-US"/>
        </a:p>
      </dgm:t>
    </dgm:pt>
    <dgm:pt modelId="{E5E9524F-0CA9-4FE9-9C92-AE96E60630B9}" type="sibTrans" cxnId="{6DF611F5-6CA4-4E64-B4D6-260366A29E5B}">
      <dgm:prSet/>
      <dgm:spPr/>
      <dgm:t>
        <a:bodyPr/>
        <a:lstStyle/>
        <a:p>
          <a:endParaRPr lang="en-US"/>
        </a:p>
      </dgm:t>
    </dgm:pt>
    <dgm:pt modelId="{4D73B308-E8AE-4F61-9471-D854345DB944}">
      <dgm:prSet phldrT="[Text]" custT="1"/>
      <dgm:spPr/>
      <dgm:t>
        <a:bodyPr/>
        <a:lstStyle/>
        <a:p>
          <a:r>
            <a:rPr lang="en-US" sz="1800" dirty="0" smtClean="0"/>
            <a:t>DTC t</a:t>
          </a:r>
          <a:r>
            <a:rPr lang="en-US" sz="1800" b="0" dirty="0" smtClean="0"/>
            <a:t>ests HWRF w/ RRTMG/Thompson – mixed results w/ degradation in the eastern North Pacific</a:t>
          </a:r>
          <a:endParaRPr lang="en-US" sz="1800" b="0" dirty="0"/>
        </a:p>
      </dgm:t>
    </dgm:pt>
    <dgm:pt modelId="{501400FB-C209-49CD-A9A0-C7951BB76A6A}" type="parTrans" cxnId="{9515B502-9CD3-4991-81CA-5C22B05490D6}">
      <dgm:prSet/>
      <dgm:spPr/>
      <dgm:t>
        <a:bodyPr/>
        <a:lstStyle/>
        <a:p>
          <a:endParaRPr lang="en-US"/>
        </a:p>
      </dgm:t>
    </dgm:pt>
    <dgm:pt modelId="{6196936E-F15A-4F18-931C-05C035482DD4}" type="sibTrans" cxnId="{9515B502-9CD3-4991-81CA-5C22B05490D6}">
      <dgm:prSet/>
      <dgm:spPr/>
      <dgm:t>
        <a:bodyPr/>
        <a:lstStyle/>
        <a:p>
          <a:endParaRPr lang="en-US"/>
        </a:p>
      </dgm:t>
    </dgm:pt>
    <dgm:pt modelId="{765D0FF4-8267-4EE8-9CCD-17D084547F90}">
      <dgm:prSet phldrT="[Text]"/>
      <dgm:spPr/>
      <dgm:t>
        <a:bodyPr/>
        <a:lstStyle/>
        <a:p>
          <a:r>
            <a:rPr lang="en-US" dirty="0" smtClean="0"/>
            <a:t>2014</a:t>
          </a:r>
          <a:endParaRPr lang="en-US" dirty="0"/>
        </a:p>
      </dgm:t>
    </dgm:pt>
    <dgm:pt modelId="{6D3EFAEF-8E95-44B4-9FD8-AA07EF7763DE}" type="parTrans" cxnId="{CBA01FBE-3DFE-4842-AD63-F34B66DDFCCA}">
      <dgm:prSet/>
      <dgm:spPr/>
      <dgm:t>
        <a:bodyPr/>
        <a:lstStyle/>
        <a:p>
          <a:endParaRPr lang="en-US"/>
        </a:p>
      </dgm:t>
    </dgm:pt>
    <dgm:pt modelId="{BDD34F9C-F35D-449C-A5BB-6003D2FEA4EE}" type="sibTrans" cxnId="{CBA01FBE-3DFE-4842-AD63-F34B66DDFCCA}">
      <dgm:prSet/>
      <dgm:spPr/>
      <dgm:t>
        <a:bodyPr/>
        <a:lstStyle/>
        <a:p>
          <a:endParaRPr lang="en-US"/>
        </a:p>
      </dgm:t>
    </dgm:pt>
    <dgm:pt modelId="{A2DEB6E3-CB92-4447-833D-E0E67BD62227}">
      <dgm:prSet phldrT="[Text]"/>
      <dgm:spPr/>
      <dgm:t>
        <a:bodyPr/>
        <a:lstStyle/>
        <a:p>
          <a:r>
            <a:rPr lang="en-US" dirty="0" smtClean="0"/>
            <a:t>Fovell (UCLA-DTC visitor) works with DTC to performs diagnostics and suggests improvements to physics that also change storm size, intensity, and motion</a:t>
          </a:r>
          <a:endParaRPr lang="en-US" dirty="0"/>
        </a:p>
      </dgm:t>
    </dgm:pt>
    <dgm:pt modelId="{C0778BE7-06AD-4630-A5AE-7A4E42F95067}" type="parTrans" cxnId="{AEE2337E-35DA-4440-AEC5-67A48B5055E8}">
      <dgm:prSet/>
      <dgm:spPr/>
      <dgm:t>
        <a:bodyPr/>
        <a:lstStyle/>
        <a:p>
          <a:endParaRPr lang="en-US"/>
        </a:p>
      </dgm:t>
    </dgm:pt>
    <dgm:pt modelId="{84A24BCD-E3EA-49DB-A1E4-B3988245FD64}" type="sibTrans" cxnId="{AEE2337E-35DA-4440-AEC5-67A48B5055E8}">
      <dgm:prSet/>
      <dgm:spPr/>
      <dgm:t>
        <a:bodyPr/>
        <a:lstStyle/>
        <a:p>
          <a:endParaRPr lang="en-US"/>
        </a:p>
      </dgm:t>
    </dgm:pt>
    <dgm:pt modelId="{43678D04-1DB7-4D33-A993-A88F3B9C8009}">
      <dgm:prSet phldrT="[Text]"/>
      <dgm:spPr/>
      <dgm:t>
        <a:bodyPr/>
        <a:lstStyle/>
        <a:p>
          <a:r>
            <a:rPr lang="en-US" dirty="0" smtClean="0"/>
            <a:t>DTC performs diagnostics, implements subgrid-scale cloudiness scheme to address lack of shortwave attenuation in RRTMG, and tests in several storms</a:t>
          </a:r>
          <a:endParaRPr lang="en-US" dirty="0"/>
        </a:p>
      </dgm:t>
    </dgm:pt>
    <dgm:pt modelId="{C3F106E3-F0CD-472D-BAA2-0F698D5FC902}" type="parTrans" cxnId="{2A779F2F-C49B-423F-8AD0-FB4687DEA3E6}">
      <dgm:prSet/>
      <dgm:spPr/>
      <dgm:t>
        <a:bodyPr/>
        <a:lstStyle/>
        <a:p>
          <a:endParaRPr lang="en-US"/>
        </a:p>
      </dgm:t>
    </dgm:pt>
    <dgm:pt modelId="{104F8D37-2826-47C4-BB62-6C1A6F9458AB}" type="sibTrans" cxnId="{2A779F2F-C49B-423F-8AD0-FB4687DEA3E6}">
      <dgm:prSet/>
      <dgm:spPr/>
      <dgm:t>
        <a:bodyPr/>
        <a:lstStyle/>
        <a:p>
          <a:endParaRPr lang="en-US"/>
        </a:p>
      </dgm:t>
    </dgm:pt>
    <dgm:pt modelId="{3311D609-B248-4050-9D81-CD8CA941A6BF}">
      <dgm:prSet phldrT="[Text]"/>
      <dgm:spPr/>
      <dgm:t>
        <a:bodyPr/>
        <a:lstStyle/>
        <a:p>
          <a:r>
            <a:rPr lang="en-US" dirty="0" smtClean="0"/>
            <a:t>2015</a:t>
          </a:r>
          <a:endParaRPr lang="en-US" dirty="0"/>
        </a:p>
      </dgm:t>
    </dgm:pt>
    <dgm:pt modelId="{CA7C7014-AD92-4B9C-846A-E40C388F3A42}" type="parTrans" cxnId="{CC0B0964-573F-4E1D-AC63-FABDB6795CCF}">
      <dgm:prSet/>
      <dgm:spPr/>
      <dgm:t>
        <a:bodyPr/>
        <a:lstStyle/>
        <a:p>
          <a:endParaRPr lang="en-US"/>
        </a:p>
      </dgm:t>
    </dgm:pt>
    <dgm:pt modelId="{DEF2C36E-8F75-455E-8534-91FB4CA51977}" type="sibTrans" cxnId="{CC0B0964-573F-4E1D-AC63-FABDB6795CCF}">
      <dgm:prSet/>
      <dgm:spPr/>
      <dgm:t>
        <a:bodyPr/>
        <a:lstStyle/>
        <a:p>
          <a:endParaRPr lang="en-US"/>
        </a:p>
      </dgm:t>
    </dgm:pt>
    <dgm:pt modelId="{3CBEA828-1226-4F9A-9445-51FD4C349C70}">
      <dgm:prSet phldrT="[Text]"/>
      <dgm:spPr/>
      <dgm:t>
        <a:bodyPr/>
        <a:lstStyle/>
        <a:p>
          <a:r>
            <a:rPr lang="en-US" dirty="0" smtClean="0"/>
            <a:t>Physics improvement, RRTMG, and </a:t>
          </a:r>
          <a:r>
            <a:rPr lang="en-US" dirty="0" err="1" smtClean="0"/>
            <a:t>subgrid</a:t>
          </a:r>
          <a:r>
            <a:rPr lang="en-US" dirty="0" smtClean="0"/>
            <a:t>-scale cloudiness schemes delivered to EMC and included in 2015 pre-implementation test plan</a:t>
          </a:r>
          <a:endParaRPr lang="en-US" dirty="0"/>
        </a:p>
      </dgm:t>
    </dgm:pt>
    <dgm:pt modelId="{9F845FE4-1218-4B57-9E17-819C5538DA1D}" type="parTrans" cxnId="{CF9B3F27-0FF8-4A4E-92A0-DD0299602332}">
      <dgm:prSet/>
      <dgm:spPr/>
      <dgm:t>
        <a:bodyPr/>
        <a:lstStyle/>
        <a:p>
          <a:endParaRPr lang="en-US"/>
        </a:p>
      </dgm:t>
    </dgm:pt>
    <dgm:pt modelId="{52AA3E13-B325-45E7-AF58-DF3584B80318}" type="sibTrans" cxnId="{CF9B3F27-0FF8-4A4E-92A0-DD0299602332}">
      <dgm:prSet/>
      <dgm:spPr/>
      <dgm:t>
        <a:bodyPr/>
        <a:lstStyle/>
        <a:p>
          <a:endParaRPr lang="en-US"/>
        </a:p>
      </dgm:t>
    </dgm:pt>
    <dgm:pt modelId="{D80ABE66-2578-644E-A7BD-410F50045423}">
      <dgm:prSet phldrT="[Text]" custT="1"/>
      <dgm:spPr/>
      <dgm:t>
        <a:bodyPr/>
        <a:lstStyle/>
        <a:p>
          <a:r>
            <a:rPr lang="en-US" sz="1800" b="0" dirty="0" smtClean="0"/>
            <a:t>Fovell (UCLA-HFIP award) diagnoses problems with longwave tendencies in HWRF’s operational radiation parameterization (GFDL scheme)</a:t>
          </a:r>
          <a:endParaRPr lang="en-US" sz="1800" b="0" dirty="0"/>
        </a:p>
      </dgm:t>
    </dgm:pt>
    <dgm:pt modelId="{439E3ED3-114E-0342-A267-E6667BCACEB5}" type="parTrans" cxnId="{286C7DF4-586A-794F-B7FA-33C50CE97131}">
      <dgm:prSet/>
      <dgm:spPr/>
      <dgm:t>
        <a:bodyPr/>
        <a:lstStyle/>
        <a:p>
          <a:endParaRPr lang="en-US"/>
        </a:p>
      </dgm:t>
    </dgm:pt>
    <dgm:pt modelId="{5EA79F06-CBEA-8C44-B0B1-95E4333270B5}" type="sibTrans" cxnId="{286C7DF4-586A-794F-B7FA-33C50CE97131}">
      <dgm:prSet/>
      <dgm:spPr/>
      <dgm:t>
        <a:bodyPr/>
        <a:lstStyle/>
        <a:p>
          <a:endParaRPr lang="en-US"/>
        </a:p>
      </dgm:t>
    </dgm:pt>
    <dgm:pt modelId="{CFD743FA-33FC-534D-8D0A-6E00B2043F41}">
      <dgm:prSet phldrT="[Text]" custT="1"/>
      <dgm:spPr/>
      <dgm:t>
        <a:bodyPr/>
        <a:lstStyle/>
        <a:p>
          <a:r>
            <a:rPr lang="en-US" sz="1800" dirty="0" smtClean="0"/>
            <a:t>EMC tests RRTMG – poor results for bundled tests</a:t>
          </a:r>
          <a:endParaRPr lang="en-US" sz="1800" b="0" dirty="0"/>
        </a:p>
      </dgm:t>
    </dgm:pt>
    <dgm:pt modelId="{143DE6A6-F62F-F84F-8CAA-5036C1EED9B8}" type="parTrans" cxnId="{0C4C3740-6D51-9245-94C6-DD4F71F7CC4B}">
      <dgm:prSet/>
      <dgm:spPr/>
      <dgm:t>
        <a:bodyPr/>
        <a:lstStyle/>
        <a:p>
          <a:endParaRPr lang="en-US"/>
        </a:p>
      </dgm:t>
    </dgm:pt>
    <dgm:pt modelId="{B6AECCA5-EC49-E445-92ED-5180F001F656}" type="sibTrans" cxnId="{0C4C3740-6D51-9245-94C6-DD4F71F7CC4B}">
      <dgm:prSet/>
      <dgm:spPr/>
      <dgm:t>
        <a:bodyPr/>
        <a:lstStyle/>
        <a:p>
          <a:endParaRPr lang="en-US"/>
        </a:p>
      </dgm:t>
    </dgm:pt>
    <dgm:pt modelId="{1C5648C7-6162-47A7-9FFE-8960346C24DD}" type="pres">
      <dgm:prSet presAssocID="{D366F9DF-546B-4DF8-BD66-4D626F80ABBF}" presName="linearFlow" presStyleCnt="0">
        <dgm:presLayoutVars>
          <dgm:dir/>
          <dgm:animLvl val="lvl"/>
          <dgm:resizeHandles val="exact"/>
        </dgm:presLayoutVars>
      </dgm:prSet>
      <dgm:spPr/>
      <dgm:t>
        <a:bodyPr/>
        <a:lstStyle/>
        <a:p>
          <a:endParaRPr lang="en-US"/>
        </a:p>
      </dgm:t>
    </dgm:pt>
    <dgm:pt modelId="{6E6D4BCA-84AB-40F0-AF7E-4CB73F6F0058}" type="pres">
      <dgm:prSet presAssocID="{A09FCF70-0119-41DC-9119-85358DA0746A}" presName="composite" presStyleCnt="0"/>
      <dgm:spPr/>
    </dgm:pt>
    <dgm:pt modelId="{77C1AD22-6D51-4151-A4EC-207A307300B5}" type="pres">
      <dgm:prSet presAssocID="{A09FCF70-0119-41DC-9119-85358DA0746A}" presName="parentText" presStyleLbl="alignNode1" presStyleIdx="0" presStyleCnt="3">
        <dgm:presLayoutVars>
          <dgm:chMax val="1"/>
          <dgm:bulletEnabled val="1"/>
        </dgm:presLayoutVars>
      </dgm:prSet>
      <dgm:spPr/>
      <dgm:t>
        <a:bodyPr/>
        <a:lstStyle/>
        <a:p>
          <a:endParaRPr lang="en-US"/>
        </a:p>
      </dgm:t>
    </dgm:pt>
    <dgm:pt modelId="{3CBD8B85-040C-4E44-BD3F-F413D7C7A163}" type="pres">
      <dgm:prSet presAssocID="{A09FCF70-0119-41DC-9119-85358DA0746A}" presName="descendantText" presStyleLbl="alignAcc1" presStyleIdx="0" presStyleCnt="3" custScaleY="113278">
        <dgm:presLayoutVars>
          <dgm:bulletEnabled val="1"/>
        </dgm:presLayoutVars>
      </dgm:prSet>
      <dgm:spPr/>
      <dgm:t>
        <a:bodyPr/>
        <a:lstStyle/>
        <a:p>
          <a:endParaRPr lang="en-US"/>
        </a:p>
      </dgm:t>
    </dgm:pt>
    <dgm:pt modelId="{F24408BF-BCB8-4457-8524-02E31D4CFF30}" type="pres">
      <dgm:prSet presAssocID="{E5E9524F-0CA9-4FE9-9C92-AE96E60630B9}" presName="sp" presStyleCnt="0"/>
      <dgm:spPr/>
    </dgm:pt>
    <dgm:pt modelId="{1331C97C-762B-4955-9D2D-2600F07F4A31}" type="pres">
      <dgm:prSet presAssocID="{765D0FF4-8267-4EE8-9CCD-17D084547F90}" presName="composite" presStyleCnt="0"/>
      <dgm:spPr/>
    </dgm:pt>
    <dgm:pt modelId="{3EE87A11-00CE-4AD1-AE1B-74298FF00D89}" type="pres">
      <dgm:prSet presAssocID="{765D0FF4-8267-4EE8-9CCD-17D084547F90}" presName="parentText" presStyleLbl="alignNode1" presStyleIdx="1" presStyleCnt="3">
        <dgm:presLayoutVars>
          <dgm:chMax val="1"/>
          <dgm:bulletEnabled val="1"/>
        </dgm:presLayoutVars>
      </dgm:prSet>
      <dgm:spPr/>
      <dgm:t>
        <a:bodyPr/>
        <a:lstStyle/>
        <a:p>
          <a:endParaRPr lang="en-US"/>
        </a:p>
      </dgm:t>
    </dgm:pt>
    <dgm:pt modelId="{D57E69C6-364B-4FA4-B70D-2EED34E336C9}" type="pres">
      <dgm:prSet presAssocID="{765D0FF4-8267-4EE8-9CCD-17D084547F90}" presName="descendantText" presStyleLbl="alignAcc1" presStyleIdx="1" presStyleCnt="3">
        <dgm:presLayoutVars>
          <dgm:bulletEnabled val="1"/>
        </dgm:presLayoutVars>
      </dgm:prSet>
      <dgm:spPr/>
      <dgm:t>
        <a:bodyPr/>
        <a:lstStyle/>
        <a:p>
          <a:endParaRPr lang="en-US"/>
        </a:p>
      </dgm:t>
    </dgm:pt>
    <dgm:pt modelId="{64119F1F-D731-43E3-9D31-8AB37E980333}" type="pres">
      <dgm:prSet presAssocID="{BDD34F9C-F35D-449C-A5BB-6003D2FEA4EE}" presName="sp" presStyleCnt="0"/>
      <dgm:spPr/>
    </dgm:pt>
    <dgm:pt modelId="{C69B261F-18D3-4334-BA70-5E71F5877894}" type="pres">
      <dgm:prSet presAssocID="{3311D609-B248-4050-9D81-CD8CA941A6BF}" presName="composite" presStyleCnt="0"/>
      <dgm:spPr/>
    </dgm:pt>
    <dgm:pt modelId="{C7D04EC6-E774-4672-B72B-23CAD2C83B30}" type="pres">
      <dgm:prSet presAssocID="{3311D609-B248-4050-9D81-CD8CA941A6BF}" presName="parentText" presStyleLbl="alignNode1" presStyleIdx="2" presStyleCnt="3">
        <dgm:presLayoutVars>
          <dgm:chMax val="1"/>
          <dgm:bulletEnabled val="1"/>
        </dgm:presLayoutVars>
      </dgm:prSet>
      <dgm:spPr/>
      <dgm:t>
        <a:bodyPr/>
        <a:lstStyle/>
        <a:p>
          <a:endParaRPr lang="en-US"/>
        </a:p>
      </dgm:t>
    </dgm:pt>
    <dgm:pt modelId="{EC463CDC-5514-43A0-8577-BEF66AC41472}" type="pres">
      <dgm:prSet presAssocID="{3311D609-B248-4050-9D81-CD8CA941A6BF}" presName="descendantText" presStyleLbl="alignAcc1" presStyleIdx="2" presStyleCnt="3">
        <dgm:presLayoutVars>
          <dgm:bulletEnabled val="1"/>
        </dgm:presLayoutVars>
      </dgm:prSet>
      <dgm:spPr/>
      <dgm:t>
        <a:bodyPr/>
        <a:lstStyle/>
        <a:p>
          <a:endParaRPr lang="en-US"/>
        </a:p>
      </dgm:t>
    </dgm:pt>
  </dgm:ptLst>
  <dgm:cxnLst>
    <dgm:cxn modelId="{CBA01FBE-3DFE-4842-AD63-F34B66DDFCCA}" srcId="{D366F9DF-546B-4DF8-BD66-4D626F80ABBF}" destId="{765D0FF4-8267-4EE8-9CCD-17D084547F90}" srcOrd="1" destOrd="0" parTransId="{6D3EFAEF-8E95-44B4-9FD8-AA07EF7763DE}" sibTransId="{BDD34F9C-F35D-449C-A5BB-6003D2FEA4EE}"/>
    <dgm:cxn modelId="{7F84DC75-2B4E-0147-A61D-5E833BC0DF64}" type="presOf" srcId="{A09FCF70-0119-41DC-9119-85358DA0746A}" destId="{77C1AD22-6D51-4151-A4EC-207A307300B5}" srcOrd="0" destOrd="0" presId="urn:microsoft.com/office/officeart/2005/8/layout/chevron2"/>
    <dgm:cxn modelId="{6315DCFC-3F55-D946-AA31-BD624F5C6E53}" type="presOf" srcId="{3CBEA828-1226-4F9A-9445-51FD4C349C70}" destId="{EC463CDC-5514-43A0-8577-BEF66AC41472}" srcOrd="0" destOrd="0" presId="urn:microsoft.com/office/officeart/2005/8/layout/chevron2"/>
    <dgm:cxn modelId="{AEE2337E-35DA-4440-AEC5-67A48B5055E8}" srcId="{765D0FF4-8267-4EE8-9CCD-17D084547F90}" destId="{A2DEB6E3-CB92-4447-833D-E0E67BD62227}" srcOrd="0" destOrd="0" parTransId="{C0778BE7-06AD-4630-A5AE-7A4E42F95067}" sibTransId="{84A24BCD-E3EA-49DB-A1E4-B3988245FD64}"/>
    <dgm:cxn modelId="{90E34BBE-0F3A-B74B-ADD9-FBAA227745BC}" type="presOf" srcId="{3311D609-B248-4050-9D81-CD8CA941A6BF}" destId="{C7D04EC6-E774-4672-B72B-23CAD2C83B30}" srcOrd="0" destOrd="0" presId="urn:microsoft.com/office/officeart/2005/8/layout/chevron2"/>
    <dgm:cxn modelId="{13EB6B85-0755-9249-A11B-1D3361C24689}" type="presOf" srcId="{A2DEB6E3-CB92-4447-833D-E0E67BD62227}" destId="{D57E69C6-364B-4FA4-B70D-2EED34E336C9}" srcOrd="0" destOrd="0" presId="urn:microsoft.com/office/officeart/2005/8/layout/chevron2"/>
    <dgm:cxn modelId="{ACE6D784-8D17-CC4D-A07D-981F33B92DAC}" type="presOf" srcId="{D366F9DF-546B-4DF8-BD66-4D626F80ABBF}" destId="{1C5648C7-6162-47A7-9FFE-8960346C24DD}" srcOrd="0" destOrd="0" presId="urn:microsoft.com/office/officeart/2005/8/layout/chevron2"/>
    <dgm:cxn modelId="{286C7DF4-586A-794F-B7FA-33C50CE97131}" srcId="{A09FCF70-0119-41DC-9119-85358DA0746A}" destId="{D80ABE66-2578-644E-A7BD-410F50045423}" srcOrd="0" destOrd="0" parTransId="{439E3ED3-114E-0342-A267-E6667BCACEB5}" sibTransId="{5EA79F06-CBEA-8C44-B0B1-95E4333270B5}"/>
    <dgm:cxn modelId="{6DF611F5-6CA4-4E64-B4D6-260366A29E5B}" srcId="{D366F9DF-546B-4DF8-BD66-4D626F80ABBF}" destId="{A09FCF70-0119-41DC-9119-85358DA0746A}" srcOrd="0" destOrd="0" parTransId="{CAEC4A8C-98F7-4AF0-9BF0-2C7AA1F38B0E}" sibTransId="{E5E9524F-0CA9-4FE9-9C92-AE96E60630B9}"/>
    <dgm:cxn modelId="{370EB14C-591A-764A-9E53-9D4499B1C2E6}" type="presOf" srcId="{D80ABE66-2578-644E-A7BD-410F50045423}" destId="{3CBD8B85-040C-4E44-BD3F-F413D7C7A163}" srcOrd="0" destOrd="0" presId="urn:microsoft.com/office/officeart/2005/8/layout/chevron2"/>
    <dgm:cxn modelId="{28B44396-347F-4F4C-A4EC-8AF11E02CB79}" type="presOf" srcId="{4D73B308-E8AE-4F61-9471-D854345DB944}" destId="{3CBD8B85-040C-4E44-BD3F-F413D7C7A163}" srcOrd="0" destOrd="2" presId="urn:microsoft.com/office/officeart/2005/8/layout/chevron2"/>
    <dgm:cxn modelId="{D5F17235-6063-BF45-ACFB-12DE09C91865}" type="presOf" srcId="{CFD743FA-33FC-534D-8D0A-6E00B2043F41}" destId="{3CBD8B85-040C-4E44-BD3F-F413D7C7A163}" srcOrd="0" destOrd="1" presId="urn:microsoft.com/office/officeart/2005/8/layout/chevron2"/>
    <dgm:cxn modelId="{0C4C3740-6D51-9245-94C6-DD4F71F7CC4B}" srcId="{A09FCF70-0119-41DC-9119-85358DA0746A}" destId="{CFD743FA-33FC-534D-8D0A-6E00B2043F41}" srcOrd="1" destOrd="0" parTransId="{143DE6A6-F62F-F84F-8CAA-5036C1EED9B8}" sibTransId="{B6AECCA5-EC49-E445-92ED-5180F001F656}"/>
    <dgm:cxn modelId="{A6E2DEAA-966F-C041-B9EC-AEC22CB669ED}" type="presOf" srcId="{43678D04-1DB7-4D33-A993-A88F3B9C8009}" destId="{D57E69C6-364B-4FA4-B70D-2EED34E336C9}" srcOrd="0" destOrd="1" presId="urn:microsoft.com/office/officeart/2005/8/layout/chevron2"/>
    <dgm:cxn modelId="{9515B502-9CD3-4991-81CA-5C22B05490D6}" srcId="{A09FCF70-0119-41DC-9119-85358DA0746A}" destId="{4D73B308-E8AE-4F61-9471-D854345DB944}" srcOrd="2" destOrd="0" parTransId="{501400FB-C209-49CD-A9A0-C7951BB76A6A}" sibTransId="{6196936E-F15A-4F18-931C-05C035482DD4}"/>
    <dgm:cxn modelId="{CF9B3F27-0FF8-4A4E-92A0-DD0299602332}" srcId="{3311D609-B248-4050-9D81-CD8CA941A6BF}" destId="{3CBEA828-1226-4F9A-9445-51FD4C349C70}" srcOrd="0" destOrd="0" parTransId="{9F845FE4-1218-4B57-9E17-819C5538DA1D}" sibTransId="{52AA3E13-B325-45E7-AF58-DF3584B80318}"/>
    <dgm:cxn modelId="{2B038C5C-3A26-A74F-B780-B926B07018E6}" type="presOf" srcId="{765D0FF4-8267-4EE8-9CCD-17D084547F90}" destId="{3EE87A11-00CE-4AD1-AE1B-74298FF00D89}" srcOrd="0" destOrd="0" presId="urn:microsoft.com/office/officeart/2005/8/layout/chevron2"/>
    <dgm:cxn modelId="{2A779F2F-C49B-423F-8AD0-FB4687DEA3E6}" srcId="{765D0FF4-8267-4EE8-9CCD-17D084547F90}" destId="{43678D04-1DB7-4D33-A993-A88F3B9C8009}" srcOrd="1" destOrd="0" parTransId="{C3F106E3-F0CD-472D-BAA2-0F698D5FC902}" sibTransId="{104F8D37-2826-47C4-BB62-6C1A6F9458AB}"/>
    <dgm:cxn modelId="{CC0B0964-573F-4E1D-AC63-FABDB6795CCF}" srcId="{D366F9DF-546B-4DF8-BD66-4D626F80ABBF}" destId="{3311D609-B248-4050-9D81-CD8CA941A6BF}" srcOrd="2" destOrd="0" parTransId="{CA7C7014-AD92-4B9C-846A-E40C388F3A42}" sibTransId="{DEF2C36E-8F75-455E-8534-91FB4CA51977}"/>
    <dgm:cxn modelId="{54F6FD81-DDE1-FD4A-B113-DCC44EE63E94}" type="presParOf" srcId="{1C5648C7-6162-47A7-9FFE-8960346C24DD}" destId="{6E6D4BCA-84AB-40F0-AF7E-4CB73F6F0058}" srcOrd="0" destOrd="0" presId="urn:microsoft.com/office/officeart/2005/8/layout/chevron2"/>
    <dgm:cxn modelId="{E75456DE-E2B6-6542-8FA6-410A636C43A5}" type="presParOf" srcId="{6E6D4BCA-84AB-40F0-AF7E-4CB73F6F0058}" destId="{77C1AD22-6D51-4151-A4EC-207A307300B5}" srcOrd="0" destOrd="0" presId="urn:microsoft.com/office/officeart/2005/8/layout/chevron2"/>
    <dgm:cxn modelId="{9A55AACE-35A9-284B-B9C7-2C4488705A4B}" type="presParOf" srcId="{6E6D4BCA-84AB-40F0-AF7E-4CB73F6F0058}" destId="{3CBD8B85-040C-4E44-BD3F-F413D7C7A163}" srcOrd="1" destOrd="0" presId="urn:microsoft.com/office/officeart/2005/8/layout/chevron2"/>
    <dgm:cxn modelId="{AFCBE214-862C-8B43-A01F-E2CF19C018F8}" type="presParOf" srcId="{1C5648C7-6162-47A7-9FFE-8960346C24DD}" destId="{F24408BF-BCB8-4457-8524-02E31D4CFF30}" srcOrd="1" destOrd="0" presId="urn:microsoft.com/office/officeart/2005/8/layout/chevron2"/>
    <dgm:cxn modelId="{E6AF9C46-548F-AA42-9FE7-6AE043DDB46C}" type="presParOf" srcId="{1C5648C7-6162-47A7-9FFE-8960346C24DD}" destId="{1331C97C-762B-4955-9D2D-2600F07F4A31}" srcOrd="2" destOrd="0" presId="urn:microsoft.com/office/officeart/2005/8/layout/chevron2"/>
    <dgm:cxn modelId="{CA414E59-5FB3-7E45-97E4-0C67795E883C}" type="presParOf" srcId="{1331C97C-762B-4955-9D2D-2600F07F4A31}" destId="{3EE87A11-00CE-4AD1-AE1B-74298FF00D89}" srcOrd="0" destOrd="0" presId="urn:microsoft.com/office/officeart/2005/8/layout/chevron2"/>
    <dgm:cxn modelId="{74DCF1FF-186C-DC4C-93D2-F85D83E4529D}" type="presParOf" srcId="{1331C97C-762B-4955-9D2D-2600F07F4A31}" destId="{D57E69C6-364B-4FA4-B70D-2EED34E336C9}" srcOrd="1" destOrd="0" presId="urn:microsoft.com/office/officeart/2005/8/layout/chevron2"/>
    <dgm:cxn modelId="{8DC345B8-72D3-C941-9B19-1B09B493C5CC}" type="presParOf" srcId="{1C5648C7-6162-47A7-9FFE-8960346C24DD}" destId="{64119F1F-D731-43E3-9D31-8AB37E980333}" srcOrd="3" destOrd="0" presId="urn:microsoft.com/office/officeart/2005/8/layout/chevron2"/>
    <dgm:cxn modelId="{DB193A1A-5272-4942-8C3B-BD903DD2D923}" type="presParOf" srcId="{1C5648C7-6162-47A7-9FFE-8960346C24DD}" destId="{C69B261F-18D3-4334-BA70-5E71F5877894}" srcOrd="4" destOrd="0" presId="urn:microsoft.com/office/officeart/2005/8/layout/chevron2"/>
    <dgm:cxn modelId="{E5ABECDC-824D-544D-94DE-F2D09DF1C7A4}" type="presParOf" srcId="{C69B261F-18D3-4334-BA70-5E71F5877894}" destId="{C7D04EC6-E774-4672-B72B-23CAD2C83B30}" srcOrd="0" destOrd="0" presId="urn:microsoft.com/office/officeart/2005/8/layout/chevron2"/>
    <dgm:cxn modelId="{3C219425-2682-304D-8A06-C3C0AE6B7273}" type="presParOf" srcId="{C69B261F-18D3-4334-BA70-5E71F5877894}" destId="{EC463CDC-5514-43A0-8577-BEF66AC4147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1AD22-6D51-4151-A4EC-207A307300B5}">
      <dsp:nvSpPr>
        <dsp:cNvPr id="0" name=""/>
        <dsp:cNvSpPr/>
      </dsp:nvSpPr>
      <dsp:spPr>
        <a:xfrm rot="5400000">
          <a:off x="-272020" y="357444"/>
          <a:ext cx="1813471" cy="12694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2013</a:t>
          </a:r>
          <a:endParaRPr lang="en-US" sz="3500" kern="1200" dirty="0"/>
        </a:p>
      </dsp:txBody>
      <dsp:txXfrm rot="-5400000">
        <a:off x="1" y="720138"/>
        <a:ext cx="1269430" cy="544041"/>
      </dsp:txXfrm>
    </dsp:sp>
    <dsp:sp modelId="{3CBD8B85-040C-4E44-BD3F-F413D7C7A163}">
      <dsp:nvSpPr>
        <dsp:cNvPr id="0" name=""/>
        <dsp:cNvSpPr/>
      </dsp:nvSpPr>
      <dsp:spPr>
        <a:xfrm rot="5400000">
          <a:off x="4150459" y="-2873862"/>
          <a:ext cx="1335271" cy="70973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t>Fovell (UCLA-HFIP award) diagnoses problems with longwave tendencies in HWRF’s operational radiation parameterization (GFDL scheme)</a:t>
          </a:r>
          <a:endParaRPr lang="en-US" sz="1800" b="0" kern="1200" dirty="0"/>
        </a:p>
        <a:p>
          <a:pPr marL="171450" lvl="1" indent="-171450" algn="l" defTabSz="800100">
            <a:lnSpc>
              <a:spcPct val="90000"/>
            </a:lnSpc>
            <a:spcBef>
              <a:spcPct val="0"/>
            </a:spcBef>
            <a:spcAft>
              <a:spcPct val="15000"/>
            </a:spcAft>
            <a:buChar char="••"/>
          </a:pPr>
          <a:r>
            <a:rPr lang="en-US" sz="1800" kern="1200" dirty="0" smtClean="0"/>
            <a:t>EMC tests RRTMG – poor results for bundled tests</a:t>
          </a:r>
          <a:endParaRPr lang="en-US" sz="1800" b="0" kern="1200" dirty="0"/>
        </a:p>
        <a:p>
          <a:pPr marL="171450" lvl="1" indent="-171450" algn="l" defTabSz="800100">
            <a:lnSpc>
              <a:spcPct val="90000"/>
            </a:lnSpc>
            <a:spcBef>
              <a:spcPct val="0"/>
            </a:spcBef>
            <a:spcAft>
              <a:spcPct val="15000"/>
            </a:spcAft>
            <a:buChar char="••"/>
          </a:pPr>
          <a:r>
            <a:rPr lang="en-US" sz="1800" kern="1200" dirty="0" smtClean="0"/>
            <a:t>DTC t</a:t>
          </a:r>
          <a:r>
            <a:rPr lang="en-US" sz="1800" b="0" kern="1200" dirty="0" smtClean="0"/>
            <a:t>ests HWRF w/ RRTMG/Thompson – mixed results w/ degradation in the eastern North Pacific</a:t>
          </a:r>
          <a:endParaRPr lang="en-US" sz="1800" b="0" kern="1200" dirty="0"/>
        </a:p>
      </dsp:txBody>
      <dsp:txXfrm rot="-5400000">
        <a:off x="1269431" y="72349"/>
        <a:ext cx="7032146" cy="1204905"/>
      </dsp:txXfrm>
    </dsp:sp>
    <dsp:sp modelId="{3EE87A11-00CE-4AD1-AE1B-74298FF00D89}">
      <dsp:nvSpPr>
        <dsp:cNvPr id="0" name=""/>
        <dsp:cNvSpPr/>
      </dsp:nvSpPr>
      <dsp:spPr>
        <a:xfrm rot="5400000">
          <a:off x="-272020" y="1982513"/>
          <a:ext cx="1813471" cy="12694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2014</a:t>
          </a:r>
          <a:endParaRPr lang="en-US" sz="3500" kern="1200" dirty="0"/>
        </a:p>
      </dsp:txBody>
      <dsp:txXfrm rot="-5400000">
        <a:off x="1" y="2345207"/>
        <a:ext cx="1269430" cy="544041"/>
      </dsp:txXfrm>
    </dsp:sp>
    <dsp:sp modelId="{D57E69C6-364B-4FA4-B70D-2EED34E336C9}">
      <dsp:nvSpPr>
        <dsp:cNvPr id="0" name=""/>
        <dsp:cNvSpPr/>
      </dsp:nvSpPr>
      <dsp:spPr>
        <a:xfrm rot="5400000">
          <a:off x="4228716" y="-1248793"/>
          <a:ext cx="1178756" cy="70973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Fovell (UCLA-DTC visitor) works with DTC to performs diagnostics and suggests improvements to physics that also change storm size, intensity, and motion</a:t>
          </a:r>
          <a:endParaRPr lang="en-US" sz="1700" kern="1200" dirty="0"/>
        </a:p>
        <a:p>
          <a:pPr marL="171450" lvl="1" indent="-171450" algn="l" defTabSz="755650">
            <a:lnSpc>
              <a:spcPct val="90000"/>
            </a:lnSpc>
            <a:spcBef>
              <a:spcPct val="0"/>
            </a:spcBef>
            <a:spcAft>
              <a:spcPct val="15000"/>
            </a:spcAft>
            <a:buChar char="••"/>
          </a:pPr>
          <a:r>
            <a:rPr lang="en-US" sz="1700" kern="1200" dirty="0" smtClean="0"/>
            <a:t>DTC performs diagnostics, implements subgrid-scale cloudiness scheme to address lack of shortwave attenuation in RRTMG, and tests in several storms</a:t>
          </a:r>
          <a:endParaRPr lang="en-US" sz="1700" kern="1200" dirty="0"/>
        </a:p>
      </dsp:txBody>
      <dsp:txXfrm rot="-5400000">
        <a:off x="1269430" y="1768035"/>
        <a:ext cx="7039787" cy="1063672"/>
      </dsp:txXfrm>
    </dsp:sp>
    <dsp:sp modelId="{C7D04EC6-E774-4672-B72B-23CAD2C83B30}">
      <dsp:nvSpPr>
        <dsp:cNvPr id="0" name=""/>
        <dsp:cNvSpPr/>
      </dsp:nvSpPr>
      <dsp:spPr>
        <a:xfrm rot="5400000">
          <a:off x="-272020" y="3607582"/>
          <a:ext cx="1813471" cy="12694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2015</a:t>
          </a:r>
          <a:endParaRPr lang="en-US" sz="3500" kern="1200" dirty="0"/>
        </a:p>
      </dsp:txBody>
      <dsp:txXfrm rot="-5400000">
        <a:off x="1" y="3970276"/>
        <a:ext cx="1269430" cy="544041"/>
      </dsp:txXfrm>
    </dsp:sp>
    <dsp:sp modelId="{EC463CDC-5514-43A0-8577-BEF66AC41472}">
      <dsp:nvSpPr>
        <dsp:cNvPr id="0" name=""/>
        <dsp:cNvSpPr/>
      </dsp:nvSpPr>
      <dsp:spPr>
        <a:xfrm rot="5400000">
          <a:off x="4228716" y="376275"/>
          <a:ext cx="1178756" cy="70973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Physics improvement, RRTMG, and </a:t>
          </a:r>
          <a:r>
            <a:rPr lang="en-US" sz="1700" kern="1200" dirty="0" err="1" smtClean="0"/>
            <a:t>subgrid</a:t>
          </a:r>
          <a:r>
            <a:rPr lang="en-US" sz="1700" kern="1200" dirty="0" smtClean="0"/>
            <a:t>-scale cloudiness schemes delivered to EMC and included in 2015 pre-implementation test plan</a:t>
          </a:r>
          <a:endParaRPr lang="en-US" sz="1700" kern="1200" dirty="0"/>
        </a:p>
      </dsp:txBody>
      <dsp:txXfrm rot="-5400000">
        <a:off x="1269430" y="3393103"/>
        <a:ext cx="7039787" cy="10636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16AAAF-9382-7841-8414-DDAA958DA518}" type="datetimeFigureOut">
              <a:rPr lang="en-US" smtClean="0"/>
              <a:t>2/25/15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28F589-3F64-9A4A-95C6-0BE9CCA2AB83}" type="slidenum">
              <a:rPr lang="en-US" smtClean="0"/>
              <a:t>‹#›</a:t>
            </a:fld>
            <a:endParaRPr lang="en-US"/>
          </a:p>
        </p:txBody>
      </p:sp>
    </p:spTree>
    <p:extLst>
      <p:ext uri="{BB962C8B-B14F-4D97-AF65-F5344CB8AC3E}">
        <p14:creationId xmlns:p14="http://schemas.microsoft.com/office/powerpoint/2010/main" val="6596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1166B-1D66-6F45-A4C7-D6ADE323BCB1}" type="datetimeFigureOut">
              <a:rPr lang="en-US" smtClean="0"/>
              <a:t>2/25/15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CF9067-EC33-7042-8B76-07068BCEFABB}" type="slidenum">
              <a:rPr lang="en-US" smtClean="0"/>
              <a:t>‹#›</a:t>
            </a:fld>
            <a:endParaRPr lang="en-US"/>
          </a:p>
        </p:txBody>
      </p:sp>
    </p:spTree>
    <p:extLst>
      <p:ext uri="{BB962C8B-B14F-4D97-AF65-F5344CB8AC3E}">
        <p14:creationId xmlns:p14="http://schemas.microsoft.com/office/powerpoint/2010/main" val="1082515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dirty="0" smtClean="0"/>
              <a:t>What do you think of this slide instead</a:t>
            </a:r>
            <a:r>
              <a:rPr lang="en-US" b="0" baseline="0" dirty="0" smtClean="0"/>
              <a:t> of previous one? A bit more visual?</a:t>
            </a:r>
            <a:endParaRPr lang="en-US" b="0" dirty="0"/>
          </a:p>
        </p:txBody>
      </p:sp>
      <p:sp>
        <p:nvSpPr>
          <p:cNvPr id="4" name="Slide Number Placeholder 3"/>
          <p:cNvSpPr>
            <a:spLocks noGrp="1"/>
          </p:cNvSpPr>
          <p:nvPr>
            <p:ph type="sldNum" sz="quarter" idx="10"/>
          </p:nvPr>
        </p:nvSpPr>
        <p:spPr/>
        <p:txBody>
          <a:bodyPr/>
          <a:lstStyle/>
          <a:p>
            <a:fld id="{E6ED59A6-8BCA-7F4F-994F-55CF0170D1DE}" type="slidenum">
              <a:rPr lang="en-US" smtClean="0"/>
              <a:t>3</a:t>
            </a:fld>
            <a:endParaRPr lang="en-US" dirty="0"/>
          </a:p>
        </p:txBody>
      </p:sp>
    </p:spTree>
    <p:extLst>
      <p:ext uri="{BB962C8B-B14F-4D97-AF65-F5344CB8AC3E}">
        <p14:creationId xmlns:p14="http://schemas.microsoft.com/office/powerpoint/2010/main" val="285042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 typeface="Arial"/>
              <a:buNone/>
              <a:tabLst/>
              <a:defRPr/>
            </a:pPr>
            <a:r>
              <a:rPr lang="en-US" dirty="0" smtClean="0"/>
              <a:t>Left:</a:t>
            </a:r>
            <a:r>
              <a:rPr lang="en-US" baseline="0" dirty="0" smtClean="0"/>
              <a:t> </a:t>
            </a:r>
            <a:r>
              <a:rPr lang="en-US" dirty="0" smtClean="0"/>
              <a:t>The SW radiation reaching the ground</a:t>
            </a:r>
            <a:r>
              <a:rPr lang="en-US" baseline="0" dirty="0" smtClean="0"/>
              <a:t> for the operational HWRF physics (Fer+ GFDL rad)  seems reasonable.</a:t>
            </a:r>
          </a:p>
          <a:p>
            <a:pPr marL="0" marR="0" indent="0" algn="l" defTabSz="457200" rtl="0" eaLnBrk="1" fontAlgn="auto" latinLnBrk="0" hangingPunct="1">
              <a:lnSpc>
                <a:spcPct val="100000"/>
              </a:lnSpc>
              <a:spcBef>
                <a:spcPct val="0"/>
              </a:spcBef>
              <a:spcAft>
                <a:spcPts val="0"/>
              </a:spcAft>
              <a:buClrTx/>
              <a:buSzTx/>
              <a:buFont typeface="Arial"/>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 typeface="Arial"/>
              <a:buNone/>
              <a:tabLst/>
              <a:defRPr/>
            </a:pPr>
            <a:r>
              <a:rPr lang="en-US" baseline="0" dirty="0" smtClean="0"/>
              <a:t>Right: When Fer+RRTMG is used, the SW at the ground is unrealistic. SW is attenuated by explicit clouds (shown as green contours for liquid water and blue contours for solid water). But SW is not attenuated over the large areas in the Pacific where there are no explicit clouds, only convective SAS clouds (not shown).</a:t>
            </a:r>
          </a:p>
          <a:p>
            <a:pPr marL="0" marR="0" indent="0" algn="l" defTabSz="457200" rtl="0" eaLnBrk="1" fontAlgn="auto" latinLnBrk="0" hangingPunct="1">
              <a:lnSpc>
                <a:spcPct val="100000"/>
              </a:lnSpc>
              <a:spcBef>
                <a:spcPct val="0"/>
              </a:spcBef>
              <a:spcAft>
                <a:spcPts val="0"/>
              </a:spcAft>
              <a:buClrTx/>
              <a:buSzTx/>
              <a:buFont typeface="Arial"/>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 typeface="Arial"/>
              <a:buNone/>
              <a:tabLst/>
              <a:defRPr/>
            </a:pPr>
            <a:r>
              <a:rPr lang="en-US" baseline="0" dirty="0" smtClean="0"/>
              <a:t>Disabling convective cloud influence for GFDL results in SW radiation at the ground is similar to RRTMG – confirming RRTMG is not responding to the SAS clouds.</a:t>
            </a: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The gray shades in</a:t>
            </a:r>
            <a:r>
              <a:rPr lang="en-US" sz="1200" kern="1200" baseline="0" dirty="0" smtClean="0">
                <a:solidFill>
                  <a:schemeClr val="tx1"/>
                </a:solidFill>
                <a:latin typeface="+mn-lt"/>
                <a:ea typeface="+mn-ea"/>
                <a:cs typeface="+mn-cs"/>
              </a:rPr>
              <a:t> d01 </a:t>
            </a:r>
            <a:r>
              <a:rPr lang="en-US" sz="1200" kern="1200" dirty="0" smtClean="0">
                <a:solidFill>
                  <a:schemeClr val="tx1"/>
                </a:solidFill>
                <a:latin typeface="+mn-lt"/>
                <a:ea typeface="+mn-ea"/>
                <a:cs typeface="+mn-cs"/>
              </a:rPr>
              <a:t>are 1-h accumulated SW radiation on the ground.  The d02 and d03 are showing the instantaneous RSWIN value and are scaled 0 to 1100 W/m2 (roughly max) using the same color scale as bottom of graphic and its done with linear scale.  So there should NOT be an identical match in color between d01</a:t>
            </a:r>
            <a:r>
              <a:rPr lang="en-US" sz="1200" kern="1200" baseline="0" dirty="0" smtClean="0">
                <a:solidFill>
                  <a:schemeClr val="tx1"/>
                </a:solidFill>
                <a:latin typeface="+mn-lt"/>
                <a:ea typeface="+mn-ea"/>
                <a:cs typeface="+mn-cs"/>
              </a:rPr>
              <a:t> and the nests.</a:t>
            </a: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4B9CC4-A1B9-4404-B544-42CF74744FDE}" type="slidenum">
              <a:rPr lang="en-US">
                <a:solidFill>
                  <a:prstClr val="black"/>
                </a:solidFill>
                <a:latin typeface="Calibri"/>
              </a:rPr>
              <a:pPr fontAlgn="base">
                <a:spcBef>
                  <a:spcPct val="0"/>
                </a:spcBef>
                <a:spcAft>
                  <a:spcPct val="0"/>
                </a:spcAft>
              </a:pPr>
              <a:t>5</a:t>
            </a:fld>
            <a:endParaRPr lang="en-US" dirty="0">
              <a:solidFill>
                <a:prstClr val="black"/>
              </a:solidFill>
              <a:latin typeface="Calibri"/>
            </a:endParaRPr>
          </a:p>
        </p:txBody>
      </p:sp>
    </p:spTree>
    <p:extLst>
      <p:ext uri="{BB962C8B-B14F-4D97-AF65-F5344CB8AC3E}">
        <p14:creationId xmlns:p14="http://schemas.microsoft.com/office/powerpoint/2010/main" val="408489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Experiment</a:t>
            </a:r>
            <a:r>
              <a:rPr lang="en-US" baseline="0" dirty="0" smtClean="0"/>
              <a:t> is decreasing static stability at near the surface and in middle troposphere.</a:t>
            </a:r>
            <a:endParaRPr lang="en-US" dirty="0"/>
          </a:p>
        </p:txBody>
      </p:sp>
      <p:sp>
        <p:nvSpPr>
          <p:cNvPr id="4" name="Slide Number Placeholder 3"/>
          <p:cNvSpPr>
            <a:spLocks noGrp="1"/>
          </p:cNvSpPr>
          <p:nvPr>
            <p:ph type="sldNum" sz="quarter" idx="10"/>
          </p:nvPr>
        </p:nvSpPr>
        <p:spPr/>
        <p:txBody>
          <a:bodyPr/>
          <a:lstStyle/>
          <a:p>
            <a:fld id="{7DCF9067-EC33-7042-8B76-07068BCEFABB}" type="slidenum">
              <a:rPr lang="en-US" smtClean="0"/>
              <a:t>10</a:t>
            </a:fld>
            <a:endParaRPr lang="en-US"/>
          </a:p>
        </p:txBody>
      </p:sp>
    </p:spTree>
    <p:extLst>
      <p:ext uri="{BB962C8B-B14F-4D97-AF65-F5344CB8AC3E}">
        <p14:creationId xmlns:p14="http://schemas.microsoft.com/office/powerpoint/2010/main" val="83073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 bias in general.</a:t>
            </a:r>
            <a:r>
              <a:rPr lang="en-US" baseline="0" dirty="0" smtClean="0"/>
              <a:t> </a:t>
            </a:r>
          </a:p>
          <a:p>
            <a:r>
              <a:rPr lang="en-US" baseline="0" dirty="0" smtClean="0"/>
              <a:t>Off west coasts of NA and SA where stratus decks set up</a:t>
            </a:r>
            <a:endParaRPr lang="en-US" dirty="0"/>
          </a:p>
        </p:txBody>
      </p:sp>
      <p:sp>
        <p:nvSpPr>
          <p:cNvPr id="4" name="Slide Number Placeholder 3"/>
          <p:cNvSpPr>
            <a:spLocks noGrp="1"/>
          </p:cNvSpPr>
          <p:nvPr>
            <p:ph type="sldNum" sz="quarter" idx="10"/>
          </p:nvPr>
        </p:nvSpPr>
        <p:spPr/>
        <p:txBody>
          <a:bodyPr/>
          <a:lstStyle/>
          <a:p>
            <a:fld id="{7DCF9067-EC33-7042-8B76-07068BCEFABB}" type="slidenum">
              <a:rPr lang="en-US" smtClean="0"/>
              <a:t>14</a:t>
            </a:fld>
            <a:endParaRPr lang="en-US"/>
          </a:p>
        </p:txBody>
      </p:sp>
    </p:spTree>
    <p:extLst>
      <p:ext uri="{BB962C8B-B14F-4D97-AF65-F5344CB8AC3E}">
        <p14:creationId xmlns:p14="http://schemas.microsoft.com/office/powerpoint/2010/main" val="1498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experiment improves the drastic difference between 1000 and 850 of</a:t>
            </a:r>
            <a:r>
              <a:rPr lang="en-US" baseline="0" dirty="0" smtClean="0"/>
              <a:t> west coasts</a:t>
            </a:r>
            <a:endParaRPr lang="en-US" dirty="0"/>
          </a:p>
        </p:txBody>
      </p:sp>
      <p:sp>
        <p:nvSpPr>
          <p:cNvPr id="4" name="Slide Number Placeholder 3"/>
          <p:cNvSpPr>
            <a:spLocks noGrp="1"/>
          </p:cNvSpPr>
          <p:nvPr>
            <p:ph type="sldNum" sz="quarter" idx="10"/>
          </p:nvPr>
        </p:nvSpPr>
        <p:spPr/>
        <p:txBody>
          <a:bodyPr/>
          <a:lstStyle/>
          <a:p>
            <a:fld id="{7DCF9067-EC33-7042-8B76-07068BCEFABB}" type="slidenum">
              <a:rPr lang="en-US" smtClean="0"/>
              <a:t>17</a:t>
            </a:fld>
            <a:endParaRPr lang="en-US"/>
          </a:p>
        </p:txBody>
      </p:sp>
    </p:spTree>
    <p:extLst>
      <p:ext uri="{BB962C8B-B14F-4D97-AF65-F5344CB8AC3E}">
        <p14:creationId xmlns:p14="http://schemas.microsoft.com/office/powerpoint/2010/main" val="155838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EF1AC15-0301-7245-B648-67A09DD96F10}" type="datetimeFigureOut">
              <a:rPr lang="en-US" smtClean="0"/>
              <a:t>2/25/15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a:xfrm>
            <a:off x="146304" y="6210300"/>
            <a:ext cx="457200" cy="457200"/>
          </a:xfrm>
          <a:prstGeom prst="ellipse">
            <a:avLst/>
          </a:prstGeom>
        </p:spPr>
        <p:txBody>
          <a:bodyPr lIns="0" tIns="0" rIns="0" bIns="0">
            <a:noAutofit/>
          </a:bodyPr>
          <a:lstStyle>
            <a:lvl1pPr>
              <a:defRPr sz="1400">
                <a:solidFill>
                  <a:srgbClr val="FFFFFF"/>
                </a:solidFill>
              </a:defRPr>
            </a:lvl1pPr>
          </a:lstStyle>
          <a:p>
            <a:fld id="{B82AEB0A-2404-BA43-A225-1514FD64ADF4}"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F1AC15-0301-7245-B648-67A09DD96F10}"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F1AC15-0301-7245-B648-67A09DD96F10}"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EF1AC15-0301-7245-B648-67A09DD96F10}"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F1AC15-0301-7245-B648-67A09DD96F10}" type="datetimeFigureOut">
              <a:rPr lang="en-US" smtClean="0"/>
              <a:t>2/25/15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a:prstGeom prst="ellipse">
            <a:avLst/>
          </a:prstGeom>
        </p:spPr>
        <p:txBody>
          <a:bodyPr/>
          <a:lstStyle/>
          <a:p>
            <a:fld id="{B82AEB0A-2404-BA43-A225-1514FD64AD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F1AC15-0301-7245-B648-67A09DD96F10}" type="datetimeFigureOut">
              <a:rPr lang="en-US" smtClean="0"/>
              <a:t>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EF1AC15-0301-7245-B648-67A09DD96F10}" type="datetimeFigureOut">
              <a:rPr lang="en-US" smtClean="0"/>
              <a:t>2/25/15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F1AC15-0301-7245-B648-67A09DD96F10}" type="datetimeFigureOut">
              <a:rPr lang="en-US" smtClean="0"/>
              <a:t>2/25/15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1AC15-0301-7245-B648-67A09DD96F10}" type="datetimeFigureOut">
              <a:rPr lang="en-US" smtClean="0"/>
              <a:t>2/25/15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F1AC15-0301-7245-B648-67A09DD96F10}" type="datetimeFigureOut">
              <a:rPr lang="en-US" smtClean="0"/>
              <a:t>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F1AC15-0301-7245-B648-67A09DD96F10}" type="datetimeFigureOut">
              <a:rPr lang="en-US" smtClean="0"/>
              <a:t>2/25/15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a:prstGeom prst="ellipse">
            <a:avLst/>
          </a:prstGeom>
        </p:spPr>
        <p:txBody>
          <a:bodyPr/>
          <a:lstStyle/>
          <a:p>
            <a:fld id="{B82AEB0A-2404-BA43-A225-1514FD64ADF4}"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F1AC15-0301-7245-B648-67A09DD96F10}" type="datetimeFigureOut">
              <a:rPr lang="en-US" smtClean="0"/>
              <a:t>2/25/15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 name="Oval 1"/>
          <p:cNvSpPr/>
          <p:nvPr/>
        </p:nvSpPr>
        <p:spPr>
          <a:xfrm>
            <a:off x="184052" y="619125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98A1D95-6074-7249-9CE1-61D0DB8B1512}" type="slidenum">
              <a:rPr lang="en-US" sz="1200" smtClean="0"/>
              <a:t>‹#›</a:t>
            </a:fld>
            <a:endParaRPr lang="en-US" sz="1200"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7" Type="http://schemas.openxmlformats.org/officeDocument/2006/relationships/image" Target="../media/image28.emf"/><Relationship Id="rId1" Type="http://schemas.openxmlformats.org/officeDocument/2006/relationships/slideLayout" Target="../slideLayouts/slideLayout7.xml"/><Relationship Id="rId2"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5" Type="http://schemas.openxmlformats.org/officeDocument/2006/relationships/image" Target="../media/image4.gif"/><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31" y="3200400"/>
            <a:ext cx="7848601" cy="1415933"/>
          </a:xfrm>
        </p:spPr>
        <p:txBody>
          <a:bodyPr>
            <a:normAutofit/>
          </a:bodyPr>
          <a:lstStyle/>
          <a:p>
            <a:r>
              <a:rPr lang="en-US" dirty="0" smtClean="0"/>
              <a:t>Christina R. Holt</a:t>
            </a:r>
            <a:r>
              <a:rPr lang="en-US" baseline="30000" dirty="0" smtClean="0"/>
              <a:t>1,2,3</a:t>
            </a:r>
            <a:r>
              <a:rPr lang="en-US" dirty="0" smtClean="0"/>
              <a:t>, Greg Thompson</a:t>
            </a:r>
            <a:r>
              <a:rPr lang="en-US" baseline="30000" dirty="0" smtClean="0"/>
              <a:t>1,4</a:t>
            </a:r>
            <a:r>
              <a:rPr lang="en-US" dirty="0" smtClean="0"/>
              <a:t>, </a:t>
            </a:r>
            <a:r>
              <a:rPr lang="en-US" dirty="0" err="1" smtClean="0"/>
              <a:t>Ligia</a:t>
            </a:r>
            <a:r>
              <a:rPr lang="en-US" dirty="0" smtClean="0"/>
              <a:t> Bernardet</a:t>
            </a:r>
            <a:r>
              <a:rPr lang="en-US" baseline="30000" dirty="0"/>
              <a:t>1,2,3</a:t>
            </a:r>
            <a:r>
              <a:rPr lang="en-US" dirty="0" smtClean="0"/>
              <a:t>,</a:t>
            </a:r>
          </a:p>
          <a:p>
            <a:r>
              <a:rPr lang="en-US" dirty="0" err="1" smtClean="0"/>
              <a:t>Mrinal</a:t>
            </a:r>
            <a:r>
              <a:rPr lang="en-US" dirty="0" smtClean="0"/>
              <a:t> Biswas</a:t>
            </a:r>
            <a:r>
              <a:rPr lang="en-US" baseline="30000" dirty="0" smtClean="0"/>
              <a:t>1,4</a:t>
            </a:r>
            <a:r>
              <a:rPr lang="en-US" dirty="0" smtClean="0"/>
              <a:t>, Craig Hartsough</a:t>
            </a:r>
            <a:r>
              <a:rPr lang="en-US" baseline="30000" dirty="0"/>
              <a:t>1,2,3</a:t>
            </a:r>
            <a:endParaRPr lang="en-US" dirty="0"/>
          </a:p>
        </p:txBody>
      </p:sp>
      <p:sp>
        <p:nvSpPr>
          <p:cNvPr id="2" name="Title 1"/>
          <p:cNvSpPr>
            <a:spLocks noGrp="1"/>
          </p:cNvSpPr>
          <p:nvPr>
            <p:ph type="ctrTitle"/>
          </p:nvPr>
        </p:nvSpPr>
        <p:spPr>
          <a:xfrm>
            <a:off x="457200" y="1505930"/>
            <a:ext cx="8229600" cy="1342811"/>
          </a:xfrm>
        </p:spPr>
        <p:txBody>
          <a:bodyPr>
            <a:normAutofit/>
          </a:bodyPr>
          <a:lstStyle/>
          <a:p>
            <a:r>
              <a:rPr lang="en-US" sz="3400" dirty="0" smtClean="0"/>
              <a:t>Testing Hurricane WRF with Alternate Radiation and Partial Cloudiness Schemes</a:t>
            </a:r>
            <a:endParaRPr lang="en-US" sz="3400" dirty="0"/>
          </a:p>
        </p:txBody>
      </p:sp>
      <p:sp>
        <p:nvSpPr>
          <p:cNvPr id="4" name="TextBox 3"/>
          <p:cNvSpPr txBox="1"/>
          <p:nvPr/>
        </p:nvSpPr>
        <p:spPr>
          <a:xfrm>
            <a:off x="2128308" y="4239263"/>
            <a:ext cx="4891675" cy="1200329"/>
          </a:xfrm>
          <a:prstGeom prst="rect">
            <a:avLst/>
          </a:prstGeom>
          <a:noFill/>
        </p:spPr>
        <p:txBody>
          <a:bodyPr wrap="square" rtlCol="0">
            <a:spAutoFit/>
          </a:bodyPr>
          <a:lstStyle/>
          <a:p>
            <a:pPr marL="342900" indent="-342900" algn="ctr">
              <a:buFontTx/>
              <a:buAutoNum type="arabicPeriod"/>
            </a:pPr>
            <a:r>
              <a:rPr lang="en-US" dirty="0" smtClean="0">
                <a:solidFill>
                  <a:schemeClr val="accent1"/>
                </a:solidFill>
              </a:rPr>
              <a:t>Developmental </a:t>
            </a:r>
            <a:r>
              <a:rPr lang="en-US" dirty="0" err="1" smtClean="0">
                <a:solidFill>
                  <a:schemeClr val="accent1"/>
                </a:solidFill>
              </a:rPr>
              <a:t>Testbed</a:t>
            </a:r>
            <a:r>
              <a:rPr lang="en-US" dirty="0" smtClean="0">
                <a:solidFill>
                  <a:schemeClr val="accent1"/>
                </a:solidFill>
              </a:rPr>
              <a:t> Center</a:t>
            </a:r>
          </a:p>
          <a:p>
            <a:pPr marL="342900" indent="-342900" algn="ctr">
              <a:buAutoNum type="arabicPeriod"/>
            </a:pPr>
            <a:r>
              <a:rPr lang="en-US" dirty="0" smtClean="0">
                <a:solidFill>
                  <a:schemeClr val="accent1"/>
                </a:solidFill>
              </a:rPr>
              <a:t>NOAA ESRL GSD</a:t>
            </a:r>
          </a:p>
          <a:p>
            <a:pPr marL="342900" indent="-342900" algn="ctr">
              <a:buAutoNum type="arabicPeriod"/>
            </a:pPr>
            <a:r>
              <a:rPr lang="en-US" dirty="0" smtClean="0">
                <a:solidFill>
                  <a:schemeClr val="accent1"/>
                </a:solidFill>
              </a:rPr>
              <a:t>CIRES/University of Colorado</a:t>
            </a:r>
          </a:p>
          <a:p>
            <a:pPr marL="342900" indent="-342900" algn="ctr">
              <a:buAutoNum type="arabicPeriod"/>
            </a:pPr>
            <a:r>
              <a:rPr lang="en-US" dirty="0" smtClean="0">
                <a:solidFill>
                  <a:schemeClr val="accent1"/>
                </a:solidFill>
              </a:rPr>
              <a:t>National Center for Atmospheric Research</a:t>
            </a:r>
          </a:p>
        </p:txBody>
      </p:sp>
      <p:pic>
        <p:nvPicPr>
          <p:cNvPr id="5" name="Picture 4" descr="dtc_wordmark_pms203.jpg"/>
          <p:cNvPicPr>
            <a:picLocks noChangeAspect="1"/>
          </p:cNvPicPr>
          <p:nvPr/>
        </p:nvPicPr>
        <p:blipFill>
          <a:blip r:embed="rId2" cstate="print"/>
          <a:srcRect/>
          <a:stretch>
            <a:fillRect/>
          </a:stretch>
        </p:blipFill>
        <p:spPr bwMode="auto">
          <a:xfrm>
            <a:off x="0" y="6081713"/>
            <a:ext cx="2895600" cy="776287"/>
          </a:xfrm>
          <a:prstGeom prst="rect">
            <a:avLst/>
          </a:prstGeom>
          <a:noFill/>
          <a:ln w="9525">
            <a:noFill/>
            <a:miter lim="800000"/>
            <a:headEnd/>
            <a:tailEnd/>
          </a:ln>
        </p:spPr>
      </p:pic>
    </p:spTree>
    <p:extLst>
      <p:ext uri="{BB962C8B-B14F-4D97-AF65-F5344CB8AC3E}">
        <p14:creationId xmlns:p14="http://schemas.microsoft.com/office/powerpoint/2010/main" val="1205895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06363" y="41940"/>
            <a:ext cx="4285435" cy="6786778"/>
            <a:chOff x="-306363" y="41940"/>
            <a:chExt cx="4285435" cy="6786778"/>
          </a:xfrm>
        </p:grpSpPr>
        <p:pic>
          <p:nvPicPr>
            <p:cNvPr id="4" name="Picture 3" descr="ME_HDGF_hov_HGT_MEG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553" y="320184"/>
              <a:ext cx="2875519" cy="2221992"/>
            </a:xfrm>
            <a:prstGeom prst="rect">
              <a:avLst/>
            </a:prstGeom>
            <a:solidFill>
              <a:schemeClr val="bg1"/>
            </a:solidFill>
          </p:spPr>
        </p:pic>
        <p:pic>
          <p:nvPicPr>
            <p:cNvPr id="7" name="Picture 6" descr="ME_HDGF_hov_TMP_MEG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553" y="2412547"/>
              <a:ext cx="2875519" cy="2221992"/>
            </a:xfrm>
            <a:prstGeom prst="rect">
              <a:avLst/>
            </a:prstGeom>
            <a:solidFill>
              <a:schemeClr val="bg1"/>
            </a:solidFill>
          </p:spPr>
        </p:pic>
        <p:pic>
          <p:nvPicPr>
            <p:cNvPr id="10" name="Picture 9" descr="ME_HDGF_hov_RH_MEGA.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553" y="4546362"/>
              <a:ext cx="2875519" cy="2221992"/>
            </a:xfrm>
            <a:prstGeom prst="rect">
              <a:avLst/>
            </a:prstGeom>
            <a:solidFill>
              <a:schemeClr val="bg1"/>
            </a:solidFill>
          </p:spPr>
        </p:pic>
        <p:sp>
          <p:nvSpPr>
            <p:cNvPr id="15" name="Rectangle 14"/>
            <p:cNvSpPr/>
            <p:nvPr/>
          </p:nvSpPr>
          <p:spPr>
            <a:xfrm>
              <a:off x="971775" y="241414"/>
              <a:ext cx="2893493" cy="6587304"/>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473225" y="41940"/>
              <a:ext cx="1973110" cy="366714"/>
            </a:xfrm>
            <a:prstGeom prst="rect">
              <a:avLst/>
            </a:prstGeom>
            <a:solidFill>
              <a:srgbClr val="FFFFFF"/>
            </a:solid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50000"/>
                    </a:schemeClr>
                  </a:solidFill>
                </a:rPr>
                <a:t>Mega Domain</a:t>
              </a:r>
              <a:endParaRPr lang="en-US" dirty="0">
                <a:solidFill>
                  <a:schemeClr val="bg1">
                    <a:lumMod val="50000"/>
                  </a:schemeClr>
                </a:solidFill>
              </a:endParaRPr>
            </a:p>
          </p:txBody>
        </p:sp>
        <p:sp>
          <p:nvSpPr>
            <p:cNvPr id="22" name="TextBox 21"/>
            <p:cNvSpPr txBox="1"/>
            <p:nvPr/>
          </p:nvSpPr>
          <p:spPr>
            <a:xfrm rot="19250598">
              <a:off x="-306363" y="389558"/>
              <a:ext cx="1808435" cy="369332"/>
            </a:xfrm>
            <a:prstGeom prst="rect">
              <a:avLst/>
            </a:prstGeom>
            <a:ln w="38100" cmpd="sng"/>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solidFill>
                    <a:srgbClr val="8064A2"/>
                  </a:solidFill>
                </a:rPr>
                <a:t>HDGF Bias</a:t>
              </a:r>
              <a:endParaRPr lang="en-US" b="1" dirty="0">
                <a:solidFill>
                  <a:srgbClr val="8064A2"/>
                </a:solidFill>
              </a:endParaRPr>
            </a:p>
          </p:txBody>
        </p:sp>
        <p:sp>
          <p:nvSpPr>
            <p:cNvPr id="24" name="TextBox 23"/>
            <p:cNvSpPr txBox="1"/>
            <p:nvPr/>
          </p:nvSpPr>
          <p:spPr>
            <a:xfrm rot="16200000">
              <a:off x="201123" y="1362492"/>
              <a:ext cx="1983742" cy="215444"/>
            </a:xfrm>
            <a:prstGeom prst="rect">
              <a:avLst/>
            </a:prstGeom>
            <a:solidFill>
              <a:schemeClr val="bg1"/>
            </a:solidFill>
          </p:spPr>
          <p:txBody>
            <a:bodyPr wrap="square" tIns="0" bIns="0" rtlCol="0">
              <a:spAutoFit/>
            </a:bodyPr>
            <a:lstStyle/>
            <a:p>
              <a:pPr algn="ctr"/>
              <a:r>
                <a:rPr lang="en-US" sz="1400" dirty="0" smtClean="0">
                  <a:latin typeface="Arial"/>
                  <a:cs typeface="Arial"/>
                </a:rPr>
                <a:t>Pressure Level (</a:t>
              </a:r>
              <a:r>
                <a:rPr lang="en-US" sz="1400" dirty="0" err="1" smtClean="0">
                  <a:latin typeface="Arial"/>
                  <a:cs typeface="Arial"/>
                </a:rPr>
                <a:t>hPa</a:t>
              </a:r>
              <a:r>
                <a:rPr lang="en-US" sz="1400" dirty="0" smtClean="0">
                  <a:latin typeface="Arial"/>
                  <a:cs typeface="Arial"/>
                </a:rPr>
                <a:t>)</a:t>
              </a:r>
              <a:endParaRPr lang="en-US" sz="1400" dirty="0">
                <a:latin typeface="Arial"/>
                <a:cs typeface="Arial"/>
              </a:endParaRPr>
            </a:p>
          </p:txBody>
        </p:sp>
        <p:sp>
          <p:nvSpPr>
            <p:cNvPr id="25" name="TextBox 24"/>
            <p:cNvSpPr txBox="1"/>
            <p:nvPr/>
          </p:nvSpPr>
          <p:spPr>
            <a:xfrm>
              <a:off x="1473225" y="6546643"/>
              <a:ext cx="1983742" cy="215444"/>
            </a:xfrm>
            <a:prstGeom prst="rect">
              <a:avLst/>
            </a:prstGeom>
            <a:solidFill>
              <a:schemeClr val="bg1"/>
            </a:solidFill>
          </p:spPr>
          <p:txBody>
            <a:bodyPr wrap="square" tIns="0" bIns="0" rtlCol="0">
              <a:spAutoFit/>
            </a:bodyPr>
            <a:lstStyle/>
            <a:p>
              <a:pPr algn="ctr"/>
              <a:r>
                <a:rPr lang="en-US" sz="1400" dirty="0" smtClean="0">
                  <a:latin typeface="Arial"/>
                  <a:cs typeface="Arial"/>
                </a:rPr>
                <a:t>Forecast Hour</a:t>
              </a:r>
              <a:endParaRPr lang="en-US" sz="1400" dirty="0">
                <a:latin typeface="Arial"/>
                <a:cs typeface="Arial"/>
              </a:endParaRPr>
            </a:p>
          </p:txBody>
        </p:sp>
        <p:sp>
          <p:nvSpPr>
            <p:cNvPr id="26" name="TextBox 25"/>
            <p:cNvSpPr txBox="1"/>
            <p:nvPr/>
          </p:nvSpPr>
          <p:spPr>
            <a:xfrm rot="16200000">
              <a:off x="222793" y="3416224"/>
              <a:ext cx="1983742" cy="215444"/>
            </a:xfrm>
            <a:prstGeom prst="rect">
              <a:avLst/>
            </a:prstGeom>
            <a:solidFill>
              <a:schemeClr val="bg1"/>
            </a:solidFill>
          </p:spPr>
          <p:txBody>
            <a:bodyPr wrap="square" tIns="0" bIns="0" rtlCol="0">
              <a:spAutoFit/>
            </a:bodyPr>
            <a:lstStyle/>
            <a:p>
              <a:pPr algn="ctr"/>
              <a:r>
                <a:rPr lang="en-US" sz="1400" dirty="0" smtClean="0">
                  <a:latin typeface="Arial"/>
                  <a:cs typeface="Arial"/>
                </a:rPr>
                <a:t>Pressure Level (</a:t>
              </a:r>
              <a:r>
                <a:rPr lang="en-US" sz="1400" dirty="0" err="1" smtClean="0">
                  <a:latin typeface="Arial"/>
                  <a:cs typeface="Arial"/>
                </a:rPr>
                <a:t>hPa</a:t>
              </a:r>
              <a:r>
                <a:rPr lang="en-US" sz="1400" dirty="0" smtClean="0">
                  <a:latin typeface="Arial"/>
                  <a:cs typeface="Arial"/>
                </a:rPr>
                <a:t>)</a:t>
              </a:r>
              <a:endParaRPr lang="en-US" sz="1400" dirty="0">
                <a:latin typeface="Arial"/>
                <a:cs typeface="Arial"/>
              </a:endParaRPr>
            </a:p>
          </p:txBody>
        </p:sp>
        <p:sp>
          <p:nvSpPr>
            <p:cNvPr id="27" name="TextBox 26"/>
            <p:cNvSpPr txBox="1"/>
            <p:nvPr/>
          </p:nvSpPr>
          <p:spPr>
            <a:xfrm rot="16200000">
              <a:off x="215554" y="5518688"/>
              <a:ext cx="1983742" cy="215444"/>
            </a:xfrm>
            <a:prstGeom prst="rect">
              <a:avLst/>
            </a:prstGeom>
            <a:solidFill>
              <a:schemeClr val="bg1"/>
            </a:solidFill>
          </p:spPr>
          <p:txBody>
            <a:bodyPr wrap="square" tIns="0" bIns="0" rtlCol="0">
              <a:spAutoFit/>
            </a:bodyPr>
            <a:lstStyle/>
            <a:p>
              <a:pPr algn="ctr"/>
              <a:r>
                <a:rPr lang="en-US" sz="1400" dirty="0" smtClean="0">
                  <a:latin typeface="Arial"/>
                  <a:cs typeface="Arial"/>
                </a:rPr>
                <a:t>Pressure Level (</a:t>
              </a:r>
              <a:r>
                <a:rPr lang="en-US" sz="1400" dirty="0" err="1" smtClean="0">
                  <a:latin typeface="Arial"/>
                  <a:cs typeface="Arial"/>
                </a:rPr>
                <a:t>hPa</a:t>
              </a:r>
              <a:r>
                <a:rPr lang="en-US" sz="1400" dirty="0" smtClean="0">
                  <a:latin typeface="Arial"/>
                  <a:cs typeface="Arial"/>
                </a:rPr>
                <a:t>)</a:t>
              </a:r>
              <a:endParaRPr lang="en-US" sz="1400" dirty="0">
                <a:latin typeface="Arial"/>
                <a:cs typeface="Arial"/>
              </a:endParaRPr>
            </a:p>
          </p:txBody>
        </p:sp>
      </p:grpSp>
      <p:grpSp>
        <p:nvGrpSpPr>
          <p:cNvPr id="85" name="Group 84"/>
          <p:cNvGrpSpPr/>
          <p:nvPr/>
        </p:nvGrpSpPr>
        <p:grpSpPr>
          <a:xfrm>
            <a:off x="4442573" y="61896"/>
            <a:ext cx="3458271" cy="6776877"/>
            <a:chOff x="4442573" y="61896"/>
            <a:chExt cx="3458271" cy="6776877"/>
          </a:xfrm>
        </p:grpSpPr>
        <p:grpSp>
          <p:nvGrpSpPr>
            <p:cNvPr id="84" name="Group 83"/>
            <p:cNvGrpSpPr/>
            <p:nvPr/>
          </p:nvGrpSpPr>
          <p:grpSpPr>
            <a:xfrm>
              <a:off x="4993643" y="306857"/>
              <a:ext cx="2907201" cy="6471552"/>
              <a:chOff x="4993643" y="306857"/>
              <a:chExt cx="2907201" cy="6471552"/>
            </a:xfrm>
          </p:grpSpPr>
          <p:pic>
            <p:nvPicPr>
              <p:cNvPr id="81" name="Picture 80" descr="MEDiff_hov_HGT_MEGA.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0484" y="306857"/>
                <a:ext cx="2880360" cy="2225733"/>
              </a:xfrm>
              <a:prstGeom prst="rect">
                <a:avLst/>
              </a:prstGeom>
              <a:solidFill>
                <a:schemeClr val="bg1"/>
              </a:solidFill>
            </p:spPr>
          </p:pic>
          <p:pic>
            <p:nvPicPr>
              <p:cNvPr id="82" name="Picture 81" descr="MEDiff_hov_RH_MEGA.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643" y="4552676"/>
                <a:ext cx="2880360" cy="2225733"/>
              </a:xfrm>
              <a:prstGeom prst="rect">
                <a:avLst/>
              </a:prstGeom>
              <a:solidFill>
                <a:schemeClr val="bg1"/>
              </a:solidFill>
            </p:spPr>
          </p:pic>
          <p:pic>
            <p:nvPicPr>
              <p:cNvPr id="83" name="Picture 82" descr="MEDiff_hov_TMP_MEGA.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0484" y="2392266"/>
                <a:ext cx="2880360" cy="2225733"/>
              </a:xfrm>
              <a:prstGeom prst="rect">
                <a:avLst/>
              </a:prstGeom>
              <a:solidFill>
                <a:schemeClr val="bg1"/>
              </a:solidFill>
            </p:spPr>
          </p:pic>
        </p:grpSp>
        <p:grpSp>
          <p:nvGrpSpPr>
            <p:cNvPr id="42" name="Group 41"/>
            <p:cNvGrpSpPr/>
            <p:nvPr/>
          </p:nvGrpSpPr>
          <p:grpSpPr>
            <a:xfrm>
              <a:off x="4442573" y="61896"/>
              <a:ext cx="3396292" cy="6776877"/>
              <a:chOff x="3404879" y="51841"/>
              <a:chExt cx="3396292" cy="6776877"/>
            </a:xfrm>
          </p:grpSpPr>
          <p:grpSp>
            <p:nvGrpSpPr>
              <p:cNvPr id="39" name="Group 38"/>
              <p:cNvGrpSpPr/>
              <p:nvPr/>
            </p:nvGrpSpPr>
            <p:grpSpPr>
              <a:xfrm>
                <a:off x="4072842" y="51841"/>
                <a:ext cx="2728329" cy="6776877"/>
                <a:chOff x="4072842" y="51841"/>
                <a:chExt cx="2728329" cy="6776877"/>
              </a:xfrm>
            </p:grpSpPr>
            <p:grpSp>
              <p:nvGrpSpPr>
                <p:cNvPr id="36" name="Group 35"/>
                <p:cNvGrpSpPr/>
                <p:nvPr/>
              </p:nvGrpSpPr>
              <p:grpSpPr>
                <a:xfrm>
                  <a:off x="4072842" y="51841"/>
                  <a:ext cx="2728329" cy="6776877"/>
                  <a:chOff x="3431507" y="41940"/>
                  <a:chExt cx="2728329" cy="6776877"/>
                </a:xfrm>
              </p:grpSpPr>
              <p:sp>
                <p:nvSpPr>
                  <p:cNvPr id="34" name="Rectangle 33"/>
                  <p:cNvSpPr/>
                  <p:nvPr/>
                </p:nvSpPr>
                <p:spPr>
                  <a:xfrm>
                    <a:off x="3431507" y="241414"/>
                    <a:ext cx="2728329" cy="6577403"/>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767793" y="41940"/>
                    <a:ext cx="1973110" cy="366714"/>
                  </a:xfrm>
                  <a:prstGeom prst="rect">
                    <a:avLst/>
                  </a:prstGeom>
                  <a:solidFill>
                    <a:srgbClr val="FFFFFF"/>
                  </a:solid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50000"/>
                          </a:schemeClr>
                        </a:solidFill>
                      </a:rPr>
                      <a:t>Mega Domain</a:t>
                    </a:r>
                    <a:endParaRPr lang="en-US" dirty="0">
                      <a:solidFill>
                        <a:schemeClr val="bg1">
                          <a:lumMod val="50000"/>
                        </a:schemeClr>
                      </a:solidFill>
                    </a:endParaRPr>
                  </a:p>
                </p:txBody>
              </p:sp>
            </p:grpSp>
            <p:sp>
              <p:nvSpPr>
                <p:cNvPr id="38" name="TextBox 37"/>
                <p:cNvSpPr txBox="1"/>
                <p:nvPr/>
              </p:nvSpPr>
              <p:spPr>
                <a:xfrm>
                  <a:off x="4398496" y="6552910"/>
                  <a:ext cx="1983742" cy="215444"/>
                </a:xfrm>
                <a:prstGeom prst="rect">
                  <a:avLst/>
                </a:prstGeom>
                <a:solidFill>
                  <a:schemeClr val="bg1"/>
                </a:solidFill>
              </p:spPr>
              <p:txBody>
                <a:bodyPr wrap="square" tIns="0" bIns="0" rtlCol="0">
                  <a:spAutoFit/>
                </a:bodyPr>
                <a:lstStyle/>
                <a:p>
                  <a:pPr algn="ctr"/>
                  <a:r>
                    <a:rPr lang="en-US" sz="1400" dirty="0" smtClean="0">
                      <a:latin typeface="Arial"/>
                      <a:cs typeface="Arial"/>
                    </a:rPr>
                    <a:t>Forecast Hour</a:t>
                  </a:r>
                  <a:endParaRPr lang="en-US" sz="1400" dirty="0">
                    <a:latin typeface="Arial"/>
                    <a:cs typeface="Arial"/>
                  </a:endParaRPr>
                </a:p>
              </p:txBody>
            </p:sp>
          </p:grpSp>
          <p:sp>
            <p:nvSpPr>
              <p:cNvPr id="41" name="TextBox 40"/>
              <p:cNvSpPr txBox="1"/>
              <p:nvPr/>
            </p:nvSpPr>
            <p:spPr>
              <a:xfrm rot="19250598">
                <a:off x="3404879" y="85488"/>
                <a:ext cx="1340936" cy="646331"/>
              </a:xfrm>
              <a:prstGeom prst="rect">
                <a:avLst/>
              </a:prstGeom>
              <a:ln w="38100" cmpd="sng"/>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solidFill>
                      <a:srgbClr val="8064A2"/>
                    </a:solidFill>
                  </a:rPr>
                  <a:t>HDRF –HDGF Bias</a:t>
                </a:r>
                <a:endParaRPr lang="en-US" b="1" dirty="0">
                  <a:solidFill>
                    <a:srgbClr val="8064A2"/>
                  </a:solidFill>
                </a:endParaRPr>
              </a:p>
            </p:txBody>
          </p:sp>
        </p:grpSp>
      </p:grpSp>
      <p:sp>
        <p:nvSpPr>
          <p:cNvPr id="43" name="TextBox 42"/>
          <p:cNvSpPr txBox="1"/>
          <p:nvPr/>
        </p:nvSpPr>
        <p:spPr>
          <a:xfrm>
            <a:off x="3810003" y="1033329"/>
            <a:ext cx="1280222" cy="1200329"/>
          </a:xfrm>
          <a:prstGeom prst="rect">
            <a:avLst/>
          </a:prstGeom>
          <a:noFill/>
        </p:spPr>
        <p:txBody>
          <a:bodyPr wrap="square" rtlCol="0">
            <a:spAutoFit/>
          </a:bodyPr>
          <a:lstStyle/>
          <a:p>
            <a:pPr algn="ctr"/>
            <a:r>
              <a:rPr lang="en-US" dirty="0" smtClean="0"/>
              <a:t>Too low at upper levels and too high at low levels</a:t>
            </a:r>
            <a:endParaRPr lang="en-US" dirty="0"/>
          </a:p>
        </p:txBody>
      </p:sp>
      <p:cxnSp>
        <p:nvCxnSpPr>
          <p:cNvPr id="45" name="Straight Arrow Connector 44"/>
          <p:cNvCxnSpPr/>
          <p:nvPr/>
        </p:nvCxnSpPr>
        <p:spPr>
          <a:xfrm flipH="1" flipV="1">
            <a:off x="3349800" y="4228353"/>
            <a:ext cx="893494" cy="5480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flipH="1">
            <a:off x="3212353" y="2005812"/>
            <a:ext cx="652915" cy="1307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1" name="TextBox 50"/>
          <p:cNvSpPr txBox="1"/>
          <p:nvPr/>
        </p:nvSpPr>
        <p:spPr>
          <a:xfrm>
            <a:off x="3810003" y="4660863"/>
            <a:ext cx="1280222" cy="1200329"/>
          </a:xfrm>
          <a:prstGeom prst="rect">
            <a:avLst/>
          </a:prstGeom>
          <a:noFill/>
        </p:spPr>
        <p:txBody>
          <a:bodyPr wrap="square" rtlCol="0">
            <a:spAutoFit/>
          </a:bodyPr>
          <a:lstStyle/>
          <a:p>
            <a:pPr algn="ctr"/>
            <a:r>
              <a:rPr lang="en-US" dirty="0" smtClean="0"/>
              <a:t>Too cold and </a:t>
            </a:r>
            <a:r>
              <a:rPr lang="en-US" dirty="0" smtClean="0"/>
              <a:t>humid in </a:t>
            </a:r>
            <a:r>
              <a:rPr lang="en-US" dirty="0" smtClean="0"/>
              <a:t>lower troposphere</a:t>
            </a:r>
            <a:endParaRPr lang="en-US" dirty="0"/>
          </a:p>
        </p:txBody>
      </p:sp>
      <p:cxnSp>
        <p:nvCxnSpPr>
          <p:cNvPr id="53" name="Straight Arrow Connector 52"/>
          <p:cNvCxnSpPr/>
          <p:nvPr/>
        </p:nvCxnSpPr>
        <p:spPr>
          <a:xfrm flipH="1" flipV="1">
            <a:off x="3062941" y="956235"/>
            <a:ext cx="1030941" cy="1364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4" name="Straight Arrow Connector 53"/>
          <p:cNvCxnSpPr/>
          <p:nvPr/>
        </p:nvCxnSpPr>
        <p:spPr>
          <a:xfrm flipH="1">
            <a:off x="3212353" y="5743210"/>
            <a:ext cx="652915" cy="5495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1" name="TextBox 60"/>
          <p:cNvSpPr txBox="1"/>
          <p:nvPr/>
        </p:nvSpPr>
        <p:spPr>
          <a:xfrm>
            <a:off x="7948706" y="3255332"/>
            <a:ext cx="1195294" cy="646331"/>
          </a:xfrm>
          <a:prstGeom prst="rect">
            <a:avLst/>
          </a:prstGeom>
          <a:noFill/>
        </p:spPr>
        <p:txBody>
          <a:bodyPr wrap="square" rtlCol="0">
            <a:spAutoFit/>
          </a:bodyPr>
          <a:lstStyle/>
          <a:p>
            <a:r>
              <a:rPr lang="en-US" dirty="0" smtClean="0"/>
              <a:t>Experiment is warmer</a:t>
            </a:r>
            <a:endParaRPr lang="en-US" dirty="0"/>
          </a:p>
        </p:txBody>
      </p:sp>
      <p:cxnSp>
        <p:nvCxnSpPr>
          <p:cNvPr id="63" name="Straight Arrow Connector 62"/>
          <p:cNvCxnSpPr/>
          <p:nvPr/>
        </p:nvCxnSpPr>
        <p:spPr>
          <a:xfrm flipH="1">
            <a:off x="7280754" y="5283294"/>
            <a:ext cx="901764" cy="92105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6" name="TextBox 65"/>
          <p:cNvSpPr txBox="1"/>
          <p:nvPr/>
        </p:nvSpPr>
        <p:spPr>
          <a:xfrm>
            <a:off x="7900844" y="508429"/>
            <a:ext cx="1195294" cy="1754327"/>
          </a:xfrm>
          <a:prstGeom prst="rect">
            <a:avLst/>
          </a:prstGeom>
          <a:noFill/>
        </p:spPr>
        <p:txBody>
          <a:bodyPr wrap="square" rtlCol="0">
            <a:spAutoFit/>
          </a:bodyPr>
          <a:lstStyle/>
          <a:p>
            <a:r>
              <a:rPr lang="en-US" dirty="0" smtClean="0"/>
              <a:t>Experiment has higher heights aloft, lower heights a low levels</a:t>
            </a:r>
            <a:endParaRPr lang="en-US" dirty="0"/>
          </a:p>
        </p:txBody>
      </p:sp>
      <p:sp>
        <p:nvSpPr>
          <p:cNvPr id="72" name="TextBox 71"/>
          <p:cNvSpPr txBox="1"/>
          <p:nvPr/>
        </p:nvSpPr>
        <p:spPr>
          <a:xfrm>
            <a:off x="7838865" y="4359964"/>
            <a:ext cx="1305135" cy="923330"/>
          </a:xfrm>
          <a:prstGeom prst="rect">
            <a:avLst/>
          </a:prstGeom>
          <a:noFill/>
        </p:spPr>
        <p:txBody>
          <a:bodyPr wrap="square" rtlCol="0">
            <a:spAutoFit/>
          </a:bodyPr>
          <a:lstStyle/>
          <a:p>
            <a:r>
              <a:rPr lang="en-US" dirty="0" smtClean="0"/>
              <a:t>Less warm, more humid at 850</a:t>
            </a:r>
            <a:endParaRPr lang="en-US" dirty="0"/>
          </a:p>
        </p:txBody>
      </p:sp>
      <p:cxnSp>
        <p:nvCxnSpPr>
          <p:cNvPr id="74" name="Straight Arrow Connector 73"/>
          <p:cNvCxnSpPr/>
          <p:nvPr/>
        </p:nvCxnSpPr>
        <p:spPr>
          <a:xfrm flipH="1" flipV="1">
            <a:off x="7269020" y="4076763"/>
            <a:ext cx="1043379" cy="2832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ight Arrow 18"/>
          <p:cNvSpPr/>
          <p:nvPr/>
        </p:nvSpPr>
        <p:spPr>
          <a:xfrm>
            <a:off x="111177" y="1123101"/>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HGT</a:t>
            </a:r>
            <a:endParaRPr lang="en-US" dirty="0"/>
          </a:p>
        </p:txBody>
      </p:sp>
      <p:sp>
        <p:nvSpPr>
          <p:cNvPr id="20" name="Right Arrow 19"/>
          <p:cNvSpPr/>
          <p:nvPr/>
        </p:nvSpPr>
        <p:spPr>
          <a:xfrm>
            <a:off x="111177" y="5557979"/>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RH</a:t>
            </a:r>
            <a:endParaRPr lang="en-US" dirty="0"/>
          </a:p>
        </p:txBody>
      </p:sp>
      <p:sp>
        <p:nvSpPr>
          <p:cNvPr id="21" name="Right Arrow 20"/>
          <p:cNvSpPr/>
          <p:nvPr/>
        </p:nvSpPr>
        <p:spPr>
          <a:xfrm>
            <a:off x="111177" y="3222763"/>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TMP</a:t>
            </a:r>
            <a:endParaRPr lang="en-US" dirty="0"/>
          </a:p>
        </p:txBody>
      </p:sp>
    </p:spTree>
    <p:extLst>
      <p:ext uri="{BB962C8B-B14F-4D97-AF65-F5344CB8AC3E}">
        <p14:creationId xmlns:p14="http://schemas.microsoft.com/office/powerpoint/2010/main" val="1087282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1" grpId="0"/>
      <p:bldP spid="61" grpId="0"/>
      <p:bldP spid="66"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64" y="274638"/>
            <a:ext cx="7772400" cy="1143000"/>
          </a:xfrm>
        </p:spPr>
        <p:txBody>
          <a:bodyPr>
            <a:normAutofit/>
          </a:bodyPr>
          <a:lstStyle/>
          <a:p>
            <a:r>
              <a:rPr lang="en-US" sz="3000" dirty="0" smtClean="0"/>
              <a:t>RMSE Percent Error</a:t>
            </a:r>
            <a:endParaRPr lang="en-US" sz="3000" dirty="0"/>
          </a:p>
        </p:txBody>
      </p:sp>
      <p:sp>
        <p:nvSpPr>
          <p:cNvPr id="3" name="Content Placeholder 2"/>
          <p:cNvSpPr>
            <a:spLocks noGrp="1"/>
          </p:cNvSpPr>
          <p:nvPr>
            <p:ph sz="quarter" idx="1"/>
          </p:nvPr>
        </p:nvSpPr>
        <p:spPr>
          <a:xfrm>
            <a:off x="28864" y="1417639"/>
            <a:ext cx="3910868" cy="947093"/>
          </a:xfrm>
        </p:spPr>
        <p:txBody>
          <a:bodyPr>
            <a:normAutofit/>
          </a:bodyPr>
          <a:lstStyle/>
          <a:p>
            <a:pPr marL="0" indent="0" algn="ctr">
              <a:buNone/>
            </a:pPr>
            <a:r>
              <a:rPr lang="en-US" sz="2200" dirty="0" smtClean="0"/>
              <a:t>Control Error – Experiment Error</a:t>
            </a:r>
          </a:p>
          <a:p>
            <a:pPr marL="0" indent="0" algn="ctr">
              <a:buNone/>
            </a:pPr>
            <a:r>
              <a:rPr lang="en-US" sz="2200" dirty="0" smtClean="0"/>
              <a:t>Control Error</a:t>
            </a:r>
            <a:endParaRPr lang="en-US" sz="2200" dirty="0"/>
          </a:p>
        </p:txBody>
      </p:sp>
      <p:cxnSp>
        <p:nvCxnSpPr>
          <p:cNvPr id="7" name="Straight Connector 6"/>
          <p:cNvCxnSpPr/>
          <p:nvPr/>
        </p:nvCxnSpPr>
        <p:spPr>
          <a:xfrm>
            <a:off x="391164" y="1886652"/>
            <a:ext cx="3192159" cy="0"/>
          </a:xfrm>
          <a:prstGeom prst="line">
            <a:avLst/>
          </a:prstGeom>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7798461" y="508756"/>
            <a:ext cx="1280222" cy="2031325"/>
          </a:xfrm>
          <a:prstGeom prst="rect">
            <a:avLst/>
          </a:prstGeom>
          <a:noFill/>
        </p:spPr>
        <p:txBody>
          <a:bodyPr wrap="square" rtlCol="0">
            <a:spAutoFit/>
          </a:bodyPr>
          <a:lstStyle/>
          <a:p>
            <a:r>
              <a:rPr lang="en-US" dirty="0" smtClean="0"/>
              <a:t>Height is improved at upper levels and 1000 </a:t>
            </a:r>
            <a:r>
              <a:rPr lang="en-US" dirty="0" err="1" smtClean="0"/>
              <a:t>hPa</a:t>
            </a:r>
            <a:r>
              <a:rPr lang="en-US" dirty="0" smtClean="0"/>
              <a:t>, but degraded in mid trop.</a:t>
            </a:r>
            <a:endParaRPr lang="en-US" dirty="0"/>
          </a:p>
        </p:txBody>
      </p:sp>
      <p:grpSp>
        <p:nvGrpSpPr>
          <p:cNvPr id="4" name="Group 3"/>
          <p:cNvGrpSpPr/>
          <p:nvPr/>
        </p:nvGrpSpPr>
        <p:grpSpPr>
          <a:xfrm>
            <a:off x="4278133" y="18814"/>
            <a:ext cx="3509725" cy="6816060"/>
            <a:chOff x="4278133" y="18814"/>
            <a:chExt cx="3509725" cy="6816060"/>
          </a:xfrm>
        </p:grpSpPr>
        <p:grpSp>
          <p:nvGrpSpPr>
            <p:cNvPr id="45" name="Group 44"/>
            <p:cNvGrpSpPr/>
            <p:nvPr/>
          </p:nvGrpSpPr>
          <p:grpSpPr>
            <a:xfrm>
              <a:off x="4907498" y="385528"/>
              <a:ext cx="2880360" cy="6449346"/>
              <a:chOff x="4907498" y="385528"/>
              <a:chExt cx="2880360" cy="6449346"/>
            </a:xfrm>
          </p:grpSpPr>
          <p:pic>
            <p:nvPicPr>
              <p:cNvPr id="42" name="Picture 41" descr="PE_hov_HGT_MEG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498" y="385528"/>
                <a:ext cx="2880360" cy="2225733"/>
              </a:xfrm>
              <a:prstGeom prst="rect">
                <a:avLst/>
              </a:prstGeom>
              <a:solidFill>
                <a:schemeClr val="bg1"/>
              </a:solidFill>
            </p:spPr>
          </p:pic>
          <p:pic>
            <p:nvPicPr>
              <p:cNvPr id="43" name="Picture 42" descr="PE_hov_RH_MEG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498" y="4609141"/>
                <a:ext cx="2880360" cy="2225733"/>
              </a:xfrm>
              <a:prstGeom prst="rect">
                <a:avLst/>
              </a:prstGeom>
              <a:solidFill>
                <a:schemeClr val="bg1"/>
              </a:solidFill>
            </p:spPr>
          </p:pic>
          <p:pic>
            <p:nvPicPr>
              <p:cNvPr id="44" name="Picture 43" descr="PE_hov_TMP_MEG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7498" y="2504065"/>
                <a:ext cx="2880360" cy="2225733"/>
              </a:xfrm>
              <a:prstGeom prst="rect">
                <a:avLst/>
              </a:prstGeom>
              <a:solidFill>
                <a:schemeClr val="bg1"/>
              </a:solidFill>
            </p:spPr>
          </p:pic>
        </p:grpSp>
        <p:grpSp>
          <p:nvGrpSpPr>
            <p:cNvPr id="26" name="Group 25"/>
            <p:cNvGrpSpPr/>
            <p:nvPr/>
          </p:nvGrpSpPr>
          <p:grpSpPr>
            <a:xfrm>
              <a:off x="4278133" y="18814"/>
              <a:ext cx="3449245" cy="6816060"/>
              <a:chOff x="5133252" y="6894"/>
              <a:chExt cx="3449245" cy="6816060"/>
            </a:xfrm>
          </p:grpSpPr>
          <p:sp>
            <p:nvSpPr>
              <p:cNvPr id="11" name="Rectangle 10"/>
              <p:cNvSpPr/>
              <p:nvPr/>
            </p:nvSpPr>
            <p:spPr>
              <a:xfrm>
                <a:off x="5854168" y="206368"/>
                <a:ext cx="2728329" cy="6616586"/>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90454" y="6894"/>
                <a:ext cx="1973110" cy="366714"/>
              </a:xfrm>
              <a:prstGeom prst="rect">
                <a:avLst/>
              </a:prstGeom>
              <a:solidFill>
                <a:srgbClr val="FFFFFF"/>
              </a:solid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50000"/>
                      </a:schemeClr>
                    </a:solidFill>
                  </a:rPr>
                  <a:t>Mega Domain</a:t>
                </a:r>
                <a:endParaRPr lang="en-US" dirty="0">
                  <a:solidFill>
                    <a:schemeClr val="bg1">
                      <a:lumMod val="50000"/>
                    </a:schemeClr>
                  </a:solidFill>
                </a:endParaRPr>
              </a:p>
            </p:txBody>
          </p:sp>
          <p:sp>
            <p:nvSpPr>
              <p:cNvPr id="19" name="Right Arrow 18"/>
              <p:cNvSpPr/>
              <p:nvPr/>
            </p:nvSpPr>
            <p:spPr>
              <a:xfrm>
                <a:off x="5133252" y="1007659"/>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HGT</a:t>
                </a:r>
                <a:endParaRPr lang="en-US" dirty="0"/>
              </a:p>
            </p:txBody>
          </p:sp>
          <p:sp>
            <p:nvSpPr>
              <p:cNvPr id="20" name="Right Arrow 19"/>
              <p:cNvSpPr/>
              <p:nvPr/>
            </p:nvSpPr>
            <p:spPr>
              <a:xfrm>
                <a:off x="5133252" y="5442537"/>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RH</a:t>
                </a:r>
                <a:endParaRPr lang="en-US" dirty="0"/>
              </a:p>
            </p:txBody>
          </p:sp>
          <p:sp>
            <p:nvSpPr>
              <p:cNvPr id="21" name="Right Arrow 20"/>
              <p:cNvSpPr/>
              <p:nvPr/>
            </p:nvSpPr>
            <p:spPr>
              <a:xfrm>
                <a:off x="5133252" y="3107321"/>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TMP</a:t>
                </a:r>
                <a:endParaRPr lang="en-US" dirty="0"/>
              </a:p>
            </p:txBody>
          </p:sp>
        </p:grpSp>
      </p:grpSp>
      <p:cxnSp>
        <p:nvCxnSpPr>
          <p:cNvPr id="30" name="Straight Arrow Connector 29"/>
          <p:cNvCxnSpPr/>
          <p:nvPr/>
        </p:nvCxnSpPr>
        <p:spPr>
          <a:xfrm flipH="1" flipV="1">
            <a:off x="6797118" y="1952025"/>
            <a:ext cx="1001343" cy="2269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7727378" y="2805246"/>
            <a:ext cx="1280222" cy="1200329"/>
          </a:xfrm>
          <a:prstGeom prst="rect">
            <a:avLst/>
          </a:prstGeom>
          <a:noFill/>
        </p:spPr>
        <p:txBody>
          <a:bodyPr wrap="square" rtlCol="0">
            <a:spAutoFit/>
          </a:bodyPr>
          <a:lstStyle/>
          <a:p>
            <a:r>
              <a:rPr lang="en-US" dirty="0" smtClean="0"/>
              <a:t>Mid tropospheric Temp is degraded</a:t>
            </a:r>
            <a:endParaRPr lang="en-US" dirty="0"/>
          </a:p>
        </p:txBody>
      </p:sp>
      <p:cxnSp>
        <p:nvCxnSpPr>
          <p:cNvPr id="23" name="Straight Arrow Connector 22"/>
          <p:cNvCxnSpPr/>
          <p:nvPr/>
        </p:nvCxnSpPr>
        <p:spPr>
          <a:xfrm flipH="1">
            <a:off x="7134943" y="3415412"/>
            <a:ext cx="652915" cy="1307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7727378" y="4854292"/>
            <a:ext cx="1280222" cy="1200329"/>
          </a:xfrm>
          <a:prstGeom prst="rect">
            <a:avLst/>
          </a:prstGeom>
          <a:noFill/>
        </p:spPr>
        <p:txBody>
          <a:bodyPr wrap="square" rtlCol="0">
            <a:spAutoFit/>
          </a:bodyPr>
          <a:lstStyle/>
          <a:p>
            <a:r>
              <a:rPr lang="en-US" dirty="0" smtClean="0"/>
              <a:t>Low-level heat and moisture are improved</a:t>
            </a:r>
            <a:endParaRPr lang="en-US" dirty="0"/>
          </a:p>
        </p:txBody>
      </p:sp>
      <p:cxnSp>
        <p:nvCxnSpPr>
          <p:cNvPr id="36" name="Straight Arrow Connector 35"/>
          <p:cNvCxnSpPr/>
          <p:nvPr/>
        </p:nvCxnSpPr>
        <p:spPr>
          <a:xfrm flipH="1" flipV="1">
            <a:off x="7134943" y="4314660"/>
            <a:ext cx="805315" cy="5396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flipH="1">
            <a:off x="7134944" y="6054621"/>
            <a:ext cx="805314" cy="5104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flipV="1">
            <a:off x="6807773" y="792629"/>
            <a:ext cx="1001343" cy="2269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27426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802507" y="59744"/>
            <a:ext cx="2891339" cy="6956408"/>
            <a:chOff x="5802507" y="59744"/>
            <a:chExt cx="2891339" cy="6956408"/>
          </a:xfrm>
        </p:grpSpPr>
        <p:grpSp>
          <p:nvGrpSpPr>
            <p:cNvPr id="29" name="Group 28"/>
            <p:cNvGrpSpPr/>
            <p:nvPr/>
          </p:nvGrpSpPr>
          <p:grpSpPr>
            <a:xfrm>
              <a:off x="5802507" y="2568427"/>
              <a:ext cx="2891339" cy="4447725"/>
              <a:chOff x="5802507" y="2568427"/>
              <a:chExt cx="2891339" cy="4447725"/>
            </a:xfrm>
          </p:grpSpPr>
          <p:pic>
            <p:nvPicPr>
              <p:cNvPr id="27" name="Picture 26" descr="PE_hov_RH_AT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507" y="4790419"/>
                <a:ext cx="2880360" cy="2225733"/>
              </a:xfrm>
              <a:prstGeom prst="rect">
                <a:avLst/>
              </a:prstGeom>
              <a:solidFill>
                <a:schemeClr val="bg1"/>
              </a:solidFill>
            </p:spPr>
          </p:pic>
          <p:pic>
            <p:nvPicPr>
              <p:cNvPr id="28" name="Picture 27" descr="PE_hov_TMP_AT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486" y="2568427"/>
                <a:ext cx="2880360" cy="2225733"/>
              </a:xfrm>
              <a:prstGeom prst="rect">
                <a:avLst/>
              </a:prstGeom>
              <a:solidFill>
                <a:schemeClr val="bg1"/>
              </a:solidFill>
            </p:spPr>
          </p:pic>
        </p:grpSp>
        <p:grpSp>
          <p:nvGrpSpPr>
            <p:cNvPr id="24" name="Group 23"/>
            <p:cNvGrpSpPr/>
            <p:nvPr/>
          </p:nvGrpSpPr>
          <p:grpSpPr>
            <a:xfrm>
              <a:off x="5807348" y="59744"/>
              <a:ext cx="2875519" cy="6799943"/>
              <a:chOff x="6153698" y="43627"/>
              <a:chExt cx="2875519" cy="6799943"/>
            </a:xfrm>
          </p:grpSpPr>
          <p:pic>
            <p:nvPicPr>
              <p:cNvPr id="9" name="Picture 8" descr="PE_hov_HGT_AT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698" y="459236"/>
                <a:ext cx="2875519" cy="2221992"/>
              </a:xfrm>
              <a:prstGeom prst="rect">
                <a:avLst/>
              </a:prstGeom>
              <a:solidFill>
                <a:schemeClr val="bg1"/>
              </a:solidFill>
            </p:spPr>
          </p:pic>
          <p:sp>
            <p:nvSpPr>
              <p:cNvPr id="14" name="Rectangle 13"/>
              <p:cNvSpPr/>
              <p:nvPr/>
            </p:nvSpPr>
            <p:spPr>
              <a:xfrm>
                <a:off x="6273640" y="226984"/>
                <a:ext cx="2628972" cy="6616586"/>
              </a:xfrm>
              <a:prstGeom prst="rect">
                <a:avLst/>
              </a:prstGeom>
              <a:noFill/>
              <a:ln w="57150" cmpd="sng">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75502" y="43627"/>
                <a:ext cx="1973110" cy="366714"/>
              </a:xfrm>
              <a:prstGeom prst="rect">
                <a:avLst/>
              </a:prstGeom>
              <a:solidFill>
                <a:srgbClr val="FFFFFF"/>
              </a:solidFill>
              <a:ln w="57150" cmpd="sng">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50000"/>
                      </a:schemeClr>
                    </a:solidFill>
                  </a:rPr>
                  <a:t>ATL Area</a:t>
                </a:r>
                <a:endParaRPr lang="en-US" dirty="0">
                  <a:solidFill>
                    <a:schemeClr val="bg1">
                      <a:lumMod val="50000"/>
                    </a:schemeClr>
                  </a:solidFill>
                </a:endParaRPr>
              </a:p>
            </p:txBody>
          </p:sp>
        </p:grpSp>
      </p:grpSp>
      <p:grpSp>
        <p:nvGrpSpPr>
          <p:cNvPr id="34" name="Group 33"/>
          <p:cNvGrpSpPr/>
          <p:nvPr/>
        </p:nvGrpSpPr>
        <p:grpSpPr>
          <a:xfrm>
            <a:off x="282483" y="43627"/>
            <a:ext cx="3340291" cy="6980007"/>
            <a:chOff x="282483" y="43627"/>
            <a:chExt cx="3340291" cy="6980007"/>
          </a:xfrm>
        </p:grpSpPr>
        <p:grpSp>
          <p:nvGrpSpPr>
            <p:cNvPr id="32" name="Group 31"/>
            <p:cNvGrpSpPr/>
            <p:nvPr/>
          </p:nvGrpSpPr>
          <p:grpSpPr>
            <a:xfrm>
              <a:off x="737573" y="2572168"/>
              <a:ext cx="2885201" cy="4451466"/>
              <a:chOff x="737573" y="2572168"/>
              <a:chExt cx="2885201" cy="4451466"/>
            </a:xfrm>
          </p:grpSpPr>
          <p:pic>
            <p:nvPicPr>
              <p:cNvPr id="30" name="Picture 29" descr="PE_hov_RH_EP.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573" y="4797901"/>
                <a:ext cx="2880360" cy="2225733"/>
              </a:xfrm>
              <a:prstGeom prst="rect">
                <a:avLst/>
              </a:prstGeom>
              <a:solidFill>
                <a:schemeClr val="bg1"/>
              </a:solidFill>
            </p:spPr>
          </p:pic>
          <p:pic>
            <p:nvPicPr>
              <p:cNvPr id="31" name="Picture 30" descr="PE_hov_TMP_E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414" y="2572168"/>
                <a:ext cx="2880360" cy="2225733"/>
              </a:xfrm>
              <a:prstGeom prst="rect">
                <a:avLst/>
              </a:prstGeom>
              <a:solidFill>
                <a:schemeClr val="bg1"/>
              </a:solidFill>
            </p:spPr>
          </p:pic>
        </p:grpSp>
        <p:grpSp>
          <p:nvGrpSpPr>
            <p:cNvPr id="23" name="Group 22"/>
            <p:cNvGrpSpPr/>
            <p:nvPr/>
          </p:nvGrpSpPr>
          <p:grpSpPr>
            <a:xfrm>
              <a:off x="282483" y="43627"/>
              <a:ext cx="3335450" cy="6814373"/>
              <a:chOff x="111177" y="27510"/>
              <a:chExt cx="3335450" cy="6814373"/>
            </a:xfrm>
          </p:grpSpPr>
          <p:pic>
            <p:nvPicPr>
              <p:cNvPr id="11" name="Picture 10" descr="PE_hov_HGT_EP.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108" y="410341"/>
                <a:ext cx="2875519" cy="2221992"/>
              </a:xfrm>
              <a:prstGeom prst="rect">
                <a:avLst/>
              </a:prstGeom>
              <a:solidFill>
                <a:schemeClr val="bg1"/>
              </a:solidFill>
            </p:spPr>
          </p:pic>
          <p:sp>
            <p:nvSpPr>
              <p:cNvPr id="13" name="Rectangle 12"/>
              <p:cNvSpPr/>
              <p:nvPr/>
            </p:nvSpPr>
            <p:spPr>
              <a:xfrm>
                <a:off x="671685" y="226984"/>
                <a:ext cx="2629220" cy="6614899"/>
              </a:xfrm>
              <a:prstGeom prst="rect">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986541" y="27510"/>
                <a:ext cx="1910139" cy="366714"/>
              </a:xfrm>
              <a:prstGeom prst="rect">
                <a:avLst/>
              </a:prstGeom>
              <a:solidFill>
                <a:srgbClr val="FFFFFF"/>
              </a:solid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F7F7F"/>
                    </a:solidFill>
                  </a:rPr>
                  <a:t>EP Area</a:t>
                </a:r>
                <a:endParaRPr lang="en-US" dirty="0">
                  <a:solidFill>
                    <a:srgbClr val="7F7F7F"/>
                  </a:solidFill>
                </a:endParaRPr>
              </a:p>
            </p:txBody>
          </p:sp>
          <p:sp>
            <p:nvSpPr>
              <p:cNvPr id="19" name="Right Arrow 18"/>
              <p:cNvSpPr/>
              <p:nvPr/>
            </p:nvSpPr>
            <p:spPr>
              <a:xfrm>
                <a:off x="111177" y="1108671"/>
                <a:ext cx="860598" cy="7347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HGT</a:t>
                </a:r>
                <a:endParaRPr lang="en-US" dirty="0"/>
              </a:p>
            </p:txBody>
          </p:sp>
          <p:sp>
            <p:nvSpPr>
              <p:cNvPr id="20" name="Right Arrow 19"/>
              <p:cNvSpPr/>
              <p:nvPr/>
            </p:nvSpPr>
            <p:spPr>
              <a:xfrm>
                <a:off x="111177" y="5543549"/>
                <a:ext cx="860598" cy="7347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RH</a:t>
                </a:r>
                <a:endParaRPr lang="en-US" dirty="0"/>
              </a:p>
            </p:txBody>
          </p:sp>
          <p:sp>
            <p:nvSpPr>
              <p:cNvPr id="21" name="Right Arrow 20"/>
              <p:cNvSpPr/>
              <p:nvPr/>
            </p:nvSpPr>
            <p:spPr>
              <a:xfrm>
                <a:off x="111177" y="3208333"/>
                <a:ext cx="860598" cy="7347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TMP</a:t>
                </a:r>
                <a:endParaRPr lang="en-US" dirty="0"/>
              </a:p>
            </p:txBody>
          </p:sp>
        </p:grpSp>
      </p:grpSp>
      <p:sp>
        <p:nvSpPr>
          <p:cNvPr id="22" name="TextBox 21"/>
          <p:cNvSpPr txBox="1"/>
          <p:nvPr/>
        </p:nvSpPr>
        <p:spPr>
          <a:xfrm rot="19250598">
            <a:off x="-306363" y="375128"/>
            <a:ext cx="1808435" cy="369332"/>
          </a:xfrm>
          <a:prstGeom prst="rect">
            <a:avLst/>
          </a:prstGeom>
          <a:ln w="38100" cmpd="sng"/>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solidFill>
                  <a:srgbClr val="8064A2"/>
                </a:solidFill>
              </a:rPr>
              <a:t>Percent Error</a:t>
            </a:r>
            <a:endParaRPr lang="en-US" b="1" dirty="0">
              <a:solidFill>
                <a:srgbClr val="8064A2"/>
              </a:solidFill>
            </a:endParaRPr>
          </a:p>
        </p:txBody>
      </p:sp>
      <p:sp>
        <p:nvSpPr>
          <p:cNvPr id="25" name="TextBox 24"/>
          <p:cNvSpPr txBox="1"/>
          <p:nvPr/>
        </p:nvSpPr>
        <p:spPr>
          <a:xfrm>
            <a:off x="3519438" y="2572168"/>
            <a:ext cx="2287910" cy="923330"/>
          </a:xfrm>
          <a:prstGeom prst="rect">
            <a:avLst/>
          </a:prstGeom>
          <a:noFill/>
        </p:spPr>
        <p:txBody>
          <a:bodyPr wrap="square" rtlCol="0">
            <a:spAutoFit/>
          </a:bodyPr>
          <a:lstStyle/>
          <a:p>
            <a:pPr algn="ctr"/>
            <a:r>
              <a:rPr lang="en-US" dirty="0" smtClean="0"/>
              <a:t>More improvement, or less degradation in EP than ATL</a:t>
            </a:r>
            <a:endParaRPr lang="en-US" dirty="0"/>
          </a:p>
        </p:txBody>
      </p:sp>
    </p:spTree>
    <p:extLst>
      <p:ext uri="{BB962C8B-B14F-4D97-AF65-F5344CB8AC3E}">
        <p14:creationId xmlns:p14="http://schemas.microsoft.com/office/powerpoint/2010/main" val="40029224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682" y="317483"/>
            <a:ext cx="4174455" cy="2950566"/>
          </a:xfrm>
          <a:prstGeom prst="rect">
            <a:avLst/>
          </a:prstGeom>
          <a:ln w="76200" cmpd="sng"/>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smtClean="0">
                <a:solidFill>
                  <a:schemeClr val="tx1"/>
                </a:solidFill>
              </a:rPr>
              <a:t>HDGF BIAS</a:t>
            </a:r>
            <a:endParaRPr lang="en-US" sz="3600" dirty="0">
              <a:solidFill>
                <a:schemeClr val="tx1"/>
              </a:solidFill>
            </a:endParaRPr>
          </a:p>
        </p:txBody>
      </p:sp>
      <p:sp>
        <p:nvSpPr>
          <p:cNvPr id="5" name="Rectangle 4"/>
          <p:cNvSpPr/>
          <p:nvPr/>
        </p:nvSpPr>
        <p:spPr>
          <a:xfrm>
            <a:off x="4697378" y="317484"/>
            <a:ext cx="4178808" cy="2950566"/>
          </a:xfrm>
          <a:prstGeom prst="rect">
            <a:avLst/>
          </a:prstGeom>
          <a:ln w="76200" cmpd="sng"/>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smtClean="0"/>
              <a:t>HDRF BIAS</a:t>
            </a:r>
            <a:endParaRPr lang="en-US" sz="3600" dirty="0"/>
          </a:p>
        </p:txBody>
      </p:sp>
      <p:sp>
        <p:nvSpPr>
          <p:cNvPr id="6" name="Rectangle 5"/>
          <p:cNvSpPr/>
          <p:nvPr/>
        </p:nvSpPr>
        <p:spPr>
          <a:xfrm>
            <a:off x="4697379" y="3536462"/>
            <a:ext cx="4178808" cy="3085316"/>
          </a:xfrm>
          <a:prstGeom prst="rect">
            <a:avLst/>
          </a:prstGeom>
          <a:ln w="76200" cmpd="sng"/>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DIFF RMSE</a:t>
            </a:r>
          </a:p>
          <a:p>
            <a:pPr algn="ctr"/>
            <a:r>
              <a:rPr lang="en-US" sz="3600" dirty="0" smtClean="0"/>
              <a:t>(HDGF-HDRF)</a:t>
            </a:r>
            <a:endParaRPr lang="en-US" sz="3600" dirty="0"/>
          </a:p>
        </p:txBody>
      </p:sp>
      <p:sp>
        <p:nvSpPr>
          <p:cNvPr id="7" name="Rectangle 6"/>
          <p:cNvSpPr/>
          <p:nvPr/>
        </p:nvSpPr>
        <p:spPr>
          <a:xfrm>
            <a:off x="211682" y="3536462"/>
            <a:ext cx="4174455" cy="3085316"/>
          </a:xfrm>
          <a:prstGeom prst="rect">
            <a:avLst/>
          </a:prstGeom>
          <a:ln w="76200" cmpd="sng"/>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smtClean="0"/>
              <a:t>HDGF RMSE</a:t>
            </a:r>
          </a:p>
        </p:txBody>
      </p:sp>
    </p:spTree>
    <p:extLst>
      <p:ext uri="{BB962C8B-B14F-4D97-AF65-F5344CB8AC3E}">
        <p14:creationId xmlns:p14="http://schemas.microsoft.com/office/powerpoint/2010/main" val="15730689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11002"/>
          <a:stretch/>
        </p:blipFill>
        <p:spPr>
          <a:xfrm>
            <a:off x="4785673" y="3725064"/>
            <a:ext cx="4206240" cy="2721326"/>
          </a:xfrm>
          <a:prstGeom prst="rect">
            <a:avLst/>
          </a:prstGeom>
        </p:spPr>
      </p:pic>
      <p:sp>
        <p:nvSpPr>
          <p:cNvPr id="4" name="Oval 3"/>
          <p:cNvSpPr/>
          <p:nvPr/>
        </p:nvSpPr>
        <p:spPr>
          <a:xfrm>
            <a:off x="5089873" y="3944196"/>
            <a:ext cx="870429" cy="1174470"/>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594114" y="5043216"/>
            <a:ext cx="1177041" cy="868329"/>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t="10730"/>
          <a:stretch/>
        </p:blipFill>
        <p:spPr>
          <a:xfrm>
            <a:off x="191176" y="412921"/>
            <a:ext cx="4206240" cy="2851996"/>
          </a:xfrm>
          <a:prstGeom prst="rect">
            <a:avLst/>
          </a:prstGeom>
        </p:spPr>
      </p:pic>
      <p:pic>
        <p:nvPicPr>
          <p:cNvPr id="8" name="Picture 7"/>
          <p:cNvPicPr>
            <a:picLocks noChangeAspect="1"/>
          </p:cNvPicPr>
          <p:nvPr/>
        </p:nvPicPr>
        <p:blipFill rotWithShape="1">
          <a:blip r:embed="rId5"/>
          <a:srcRect t="10193"/>
          <a:stretch/>
        </p:blipFill>
        <p:spPr>
          <a:xfrm>
            <a:off x="4905246" y="483040"/>
            <a:ext cx="4086667" cy="2813169"/>
          </a:xfrm>
          <a:prstGeom prst="rect">
            <a:avLst/>
          </a:prstGeom>
        </p:spPr>
      </p:pic>
      <p:pic>
        <p:nvPicPr>
          <p:cNvPr id="3" name="Picture 2"/>
          <p:cNvPicPr>
            <a:picLocks noChangeAspect="1"/>
          </p:cNvPicPr>
          <p:nvPr/>
        </p:nvPicPr>
        <p:blipFill rotWithShape="1">
          <a:blip r:embed="rId6"/>
          <a:srcRect t="10747"/>
          <a:stretch/>
        </p:blipFill>
        <p:spPr>
          <a:xfrm>
            <a:off x="191176" y="3677337"/>
            <a:ext cx="4206240" cy="2946279"/>
          </a:xfrm>
          <a:prstGeom prst="rect">
            <a:avLst/>
          </a:prstGeom>
        </p:spPr>
      </p:pic>
      <p:sp>
        <p:nvSpPr>
          <p:cNvPr id="6" name="TextBox 5"/>
          <p:cNvSpPr txBox="1"/>
          <p:nvPr/>
        </p:nvSpPr>
        <p:spPr>
          <a:xfrm>
            <a:off x="5863113" y="3296209"/>
            <a:ext cx="1328207" cy="830997"/>
          </a:xfrm>
          <a:prstGeom prst="rect">
            <a:avLst/>
          </a:prstGeom>
          <a:ln>
            <a:solidFill>
              <a:srgbClr val="00CC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smtClean="0">
                <a:solidFill>
                  <a:srgbClr val="00CC00"/>
                </a:solidFill>
              </a:rPr>
              <a:t>HDRF improves low-level temp</a:t>
            </a:r>
          </a:p>
        </p:txBody>
      </p:sp>
      <p:sp>
        <p:nvSpPr>
          <p:cNvPr id="14" name="TextBox 13"/>
          <p:cNvSpPr txBox="1"/>
          <p:nvPr/>
        </p:nvSpPr>
        <p:spPr>
          <a:xfrm rot="19969331">
            <a:off x="18171" y="337572"/>
            <a:ext cx="1198765" cy="369332"/>
          </a:xfrm>
          <a:prstGeom prst="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chemeClr val="accent5"/>
                </a:solidFill>
              </a:rPr>
              <a:t>HDGF BIAS</a:t>
            </a:r>
            <a:endParaRPr lang="en-US" dirty="0">
              <a:solidFill>
                <a:schemeClr val="accent5"/>
              </a:solidFill>
            </a:endParaRPr>
          </a:p>
        </p:txBody>
      </p:sp>
      <p:sp>
        <p:nvSpPr>
          <p:cNvPr id="15" name="TextBox 14"/>
          <p:cNvSpPr txBox="1"/>
          <p:nvPr/>
        </p:nvSpPr>
        <p:spPr>
          <a:xfrm rot="1835147">
            <a:off x="7934665" y="363480"/>
            <a:ext cx="1198765" cy="369332"/>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schemeClr val="accent4"/>
                </a:solidFill>
              </a:rPr>
              <a:t>HDRF BIAS</a:t>
            </a:r>
            <a:endParaRPr lang="en-US" dirty="0">
              <a:solidFill>
                <a:schemeClr val="accent4"/>
              </a:solidFill>
            </a:endParaRPr>
          </a:p>
        </p:txBody>
      </p:sp>
      <p:sp>
        <p:nvSpPr>
          <p:cNvPr id="16" name="TextBox 15"/>
          <p:cNvSpPr txBox="1"/>
          <p:nvPr/>
        </p:nvSpPr>
        <p:spPr>
          <a:xfrm rot="19969331">
            <a:off x="7006" y="3653662"/>
            <a:ext cx="1401022" cy="369332"/>
          </a:xfrm>
          <a:prstGeom prst="rect">
            <a:avLst/>
          </a:prstGeom>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solidFill>
                  <a:schemeClr val="accent3"/>
                </a:solidFill>
              </a:rPr>
              <a:t>HDGF RMSE</a:t>
            </a:r>
            <a:endParaRPr lang="en-US" dirty="0">
              <a:solidFill>
                <a:schemeClr val="accent3"/>
              </a:solidFill>
            </a:endParaRPr>
          </a:p>
        </p:txBody>
      </p:sp>
      <p:sp>
        <p:nvSpPr>
          <p:cNvPr id="17" name="TextBox 16"/>
          <p:cNvSpPr txBox="1"/>
          <p:nvPr/>
        </p:nvSpPr>
        <p:spPr>
          <a:xfrm rot="1835147">
            <a:off x="7934663" y="3673946"/>
            <a:ext cx="1198765" cy="369332"/>
          </a:xfrm>
          <a:prstGeom prst="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chemeClr val="accent6"/>
                </a:solidFill>
              </a:rPr>
              <a:t>DIFF RMSE</a:t>
            </a:r>
            <a:endParaRPr lang="en-US" dirty="0">
              <a:solidFill>
                <a:schemeClr val="accent6"/>
              </a:solidFill>
            </a:endParaRPr>
          </a:p>
        </p:txBody>
      </p:sp>
      <p:sp>
        <p:nvSpPr>
          <p:cNvPr id="18" name="TextBox 17"/>
          <p:cNvSpPr txBox="1"/>
          <p:nvPr/>
        </p:nvSpPr>
        <p:spPr>
          <a:xfrm>
            <a:off x="5181178" y="6345107"/>
            <a:ext cx="3592580" cy="338554"/>
          </a:xfrm>
          <a:prstGeom prst="rect">
            <a:avLst/>
          </a:prstGeom>
          <a:noFill/>
        </p:spPr>
        <p:txBody>
          <a:bodyPr wrap="square" rtlCol="0">
            <a:spAutoFit/>
          </a:bodyPr>
          <a:lstStyle/>
          <a:p>
            <a:pPr algn="ctr"/>
            <a:r>
              <a:rPr lang="en-US" sz="1600" dirty="0" smtClean="0">
                <a:solidFill>
                  <a:srgbClr val="0000FF"/>
                </a:solidFill>
              </a:rPr>
              <a:t>HDRF Degrades</a:t>
            </a:r>
            <a:r>
              <a:rPr lang="en-US" sz="1600" dirty="0" smtClean="0"/>
              <a:t>	</a:t>
            </a:r>
            <a:r>
              <a:rPr lang="en-US" sz="1600" dirty="0" smtClean="0">
                <a:solidFill>
                  <a:srgbClr val="FF0000"/>
                </a:solidFill>
              </a:rPr>
              <a:t>HDRF Improves</a:t>
            </a:r>
            <a:endParaRPr lang="en-US" sz="1600" dirty="0">
              <a:solidFill>
                <a:srgbClr val="FF0000"/>
              </a:solidFill>
            </a:endParaRPr>
          </a:p>
        </p:txBody>
      </p:sp>
      <p:sp>
        <p:nvSpPr>
          <p:cNvPr id="19" name="TextBox 18"/>
          <p:cNvSpPr txBox="1"/>
          <p:nvPr/>
        </p:nvSpPr>
        <p:spPr>
          <a:xfrm>
            <a:off x="3156123" y="106317"/>
            <a:ext cx="2835346" cy="430887"/>
          </a:xfrm>
          <a:prstGeom prst="rect">
            <a:avLst/>
          </a:prstGeom>
          <a:ln>
            <a:solidFill>
              <a:schemeClr val="tx2"/>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dirty="0" smtClean="0">
                <a:solidFill>
                  <a:schemeClr val="tx2"/>
                </a:solidFill>
              </a:rPr>
              <a:t>1000 </a:t>
            </a:r>
            <a:r>
              <a:rPr lang="en-US" sz="2200" dirty="0" err="1" smtClean="0">
                <a:solidFill>
                  <a:schemeClr val="tx2"/>
                </a:solidFill>
              </a:rPr>
              <a:t>hPa</a:t>
            </a:r>
            <a:r>
              <a:rPr lang="en-US" sz="2200" dirty="0" smtClean="0">
                <a:solidFill>
                  <a:schemeClr val="tx2"/>
                </a:solidFill>
              </a:rPr>
              <a:t> Temp (K)</a:t>
            </a:r>
            <a:endParaRPr lang="en-US" sz="2200" dirty="0">
              <a:solidFill>
                <a:schemeClr val="tx2"/>
              </a:solidFill>
            </a:endParaRPr>
          </a:p>
        </p:txBody>
      </p:sp>
      <p:sp>
        <p:nvSpPr>
          <p:cNvPr id="20" name="Oval 19"/>
          <p:cNvSpPr/>
          <p:nvPr/>
        </p:nvSpPr>
        <p:spPr>
          <a:xfrm>
            <a:off x="5594114" y="1748472"/>
            <a:ext cx="1543229" cy="868329"/>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938656" y="1748472"/>
            <a:ext cx="1543229" cy="868329"/>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6754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12425"/>
          <a:stretch/>
        </p:blipFill>
        <p:spPr>
          <a:xfrm>
            <a:off x="4955232" y="3716291"/>
            <a:ext cx="3953715" cy="2621145"/>
          </a:xfrm>
          <a:prstGeom prst="rect">
            <a:avLst/>
          </a:prstGeom>
        </p:spPr>
      </p:pic>
      <p:pic>
        <p:nvPicPr>
          <p:cNvPr id="6" name="Picture 5"/>
          <p:cNvPicPr>
            <a:picLocks noChangeAspect="1"/>
          </p:cNvPicPr>
          <p:nvPr/>
        </p:nvPicPr>
        <p:blipFill rotWithShape="1">
          <a:blip r:embed="rId3"/>
          <a:srcRect t="12205"/>
          <a:stretch/>
        </p:blipFill>
        <p:spPr>
          <a:xfrm>
            <a:off x="4872613" y="467458"/>
            <a:ext cx="4206240" cy="2856424"/>
          </a:xfrm>
          <a:prstGeom prst="rect">
            <a:avLst/>
          </a:prstGeom>
        </p:spPr>
      </p:pic>
      <p:pic>
        <p:nvPicPr>
          <p:cNvPr id="7" name="Picture 6"/>
          <p:cNvPicPr>
            <a:picLocks noChangeAspect="1"/>
          </p:cNvPicPr>
          <p:nvPr/>
        </p:nvPicPr>
        <p:blipFill rotWithShape="1">
          <a:blip r:embed="rId4"/>
          <a:srcRect t="10059"/>
          <a:stretch/>
        </p:blipFill>
        <p:spPr>
          <a:xfrm>
            <a:off x="87631" y="412920"/>
            <a:ext cx="4206240" cy="2840605"/>
          </a:xfrm>
          <a:prstGeom prst="rect">
            <a:avLst/>
          </a:prstGeom>
        </p:spPr>
      </p:pic>
      <p:pic>
        <p:nvPicPr>
          <p:cNvPr id="2" name="Picture 1"/>
          <p:cNvPicPr>
            <a:picLocks noChangeAspect="1"/>
          </p:cNvPicPr>
          <p:nvPr/>
        </p:nvPicPr>
        <p:blipFill rotWithShape="1">
          <a:blip r:embed="rId5"/>
          <a:srcRect t="10198"/>
          <a:stretch/>
        </p:blipFill>
        <p:spPr>
          <a:xfrm>
            <a:off x="87631" y="3653964"/>
            <a:ext cx="4206240" cy="2906584"/>
          </a:xfrm>
          <a:prstGeom prst="rect">
            <a:avLst/>
          </a:prstGeom>
        </p:spPr>
      </p:pic>
      <p:sp>
        <p:nvSpPr>
          <p:cNvPr id="5" name="Oval 4"/>
          <p:cNvSpPr/>
          <p:nvPr/>
        </p:nvSpPr>
        <p:spPr>
          <a:xfrm>
            <a:off x="5253267" y="5117741"/>
            <a:ext cx="1446955" cy="662364"/>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19969331">
            <a:off x="18171" y="337572"/>
            <a:ext cx="1198765" cy="369332"/>
          </a:xfrm>
          <a:prstGeom prst="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chemeClr val="accent5"/>
                </a:solidFill>
              </a:rPr>
              <a:t>HDGF BIAS</a:t>
            </a:r>
            <a:endParaRPr lang="en-US" dirty="0">
              <a:solidFill>
                <a:schemeClr val="accent5"/>
              </a:solidFill>
            </a:endParaRPr>
          </a:p>
        </p:txBody>
      </p:sp>
      <p:sp>
        <p:nvSpPr>
          <p:cNvPr id="12" name="TextBox 11"/>
          <p:cNvSpPr txBox="1"/>
          <p:nvPr/>
        </p:nvSpPr>
        <p:spPr>
          <a:xfrm rot="1835147">
            <a:off x="7934665" y="363480"/>
            <a:ext cx="1198765" cy="369332"/>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schemeClr val="accent4"/>
                </a:solidFill>
              </a:rPr>
              <a:t>HDRF BIAS</a:t>
            </a:r>
            <a:endParaRPr lang="en-US" dirty="0">
              <a:solidFill>
                <a:schemeClr val="accent4"/>
              </a:solidFill>
            </a:endParaRPr>
          </a:p>
        </p:txBody>
      </p:sp>
      <p:sp>
        <p:nvSpPr>
          <p:cNvPr id="13" name="TextBox 12"/>
          <p:cNvSpPr txBox="1"/>
          <p:nvPr/>
        </p:nvSpPr>
        <p:spPr>
          <a:xfrm rot="19969331">
            <a:off x="7006" y="3653662"/>
            <a:ext cx="1401022" cy="369332"/>
          </a:xfrm>
          <a:prstGeom prst="rect">
            <a:avLst/>
          </a:prstGeom>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solidFill>
                  <a:schemeClr val="accent3"/>
                </a:solidFill>
              </a:rPr>
              <a:t>HDGF RMSE</a:t>
            </a:r>
            <a:endParaRPr lang="en-US" dirty="0">
              <a:solidFill>
                <a:schemeClr val="accent3"/>
              </a:solidFill>
            </a:endParaRPr>
          </a:p>
        </p:txBody>
      </p:sp>
      <p:sp>
        <p:nvSpPr>
          <p:cNvPr id="14" name="TextBox 13"/>
          <p:cNvSpPr txBox="1"/>
          <p:nvPr/>
        </p:nvSpPr>
        <p:spPr>
          <a:xfrm rot="1835147">
            <a:off x="7934663" y="3673946"/>
            <a:ext cx="1198765" cy="369332"/>
          </a:xfrm>
          <a:prstGeom prst="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chemeClr val="accent6"/>
                </a:solidFill>
              </a:rPr>
              <a:t>DIFF RMSE</a:t>
            </a:r>
            <a:endParaRPr lang="en-US" dirty="0">
              <a:solidFill>
                <a:schemeClr val="accent6"/>
              </a:solidFill>
            </a:endParaRPr>
          </a:p>
        </p:txBody>
      </p:sp>
      <p:sp>
        <p:nvSpPr>
          <p:cNvPr id="15" name="TextBox 14"/>
          <p:cNvSpPr txBox="1"/>
          <p:nvPr/>
        </p:nvSpPr>
        <p:spPr>
          <a:xfrm>
            <a:off x="5212342" y="6259406"/>
            <a:ext cx="3592580" cy="338554"/>
          </a:xfrm>
          <a:prstGeom prst="rect">
            <a:avLst/>
          </a:prstGeom>
          <a:noFill/>
        </p:spPr>
        <p:txBody>
          <a:bodyPr wrap="square" rtlCol="0">
            <a:spAutoFit/>
          </a:bodyPr>
          <a:lstStyle/>
          <a:p>
            <a:pPr algn="ctr"/>
            <a:r>
              <a:rPr lang="en-US" sz="1600" dirty="0" smtClean="0">
                <a:solidFill>
                  <a:srgbClr val="0000FF"/>
                </a:solidFill>
              </a:rPr>
              <a:t>HDRF Degrades</a:t>
            </a:r>
            <a:r>
              <a:rPr lang="en-US" sz="1600" dirty="0" smtClean="0"/>
              <a:t>	</a:t>
            </a:r>
            <a:r>
              <a:rPr lang="en-US" sz="1600" dirty="0" smtClean="0">
                <a:solidFill>
                  <a:srgbClr val="FF0000"/>
                </a:solidFill>
              </a:rPr>
              <a:t>HDRF Improves</a:t>
            </a:r>
            <a:endParaRPr lang="en-US" sz="1600" dirty="0">
              <a:solidFill>
                <a:srgbClr val="FF0000"/>
              </a:solidFill>
            </a:endParaRPr>
          </a:p>
        </p:txBody>
      </p:sp>
      <p:sp>
        <p:nvSpPr>
          <p:cNvPr id="16" name="TextBox 15"/>
          <p:cNvSpPr txBox="1"/>
          <p:nvPr/>
        </p:nvSpPr>
        <p:spPr>
          <a:xfrm>
            <a:off x="3156123" y="106317"/>
            <a:ext cx="2835346" cy="430887"/>
          </a:xfrm>
          <a:prstGeom prst="rect">
            <a:avLst/>
          </a:prstGeom>
          <a:ln>
            <a:solidFill>
              <a:schemeClr val="tx2"/>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dirty="0" smtClean="0">
                <a:solidFill>
                  <a:schemeClr val="tx2"/>
                </a:solidFill>
              </a:rPr>
              <a:t>850 </a:t>
            </a:r>
            <a:r>
              <a:rPr lang="en-US" sz="2200" dirty="0" err="1" smtClean="0">
                <a:solidFill>
                  <a:schemeClr val="tx2"/>
                </a:solidFill>
              </a:rPr>
              <a:t>hPa</a:t>
            </a:r>
            <a:r>
              <a:rPr lang="en-US" sz="2200" dirty="0" smtClean="0">
                <a:solidFill>
                  <a:schemeClr val="tx2"/>
                </a:solidFill>
              </a:rPr>
              <a:t> Temp (K)</a:t>
            </a:r>
            <a:endParaRPr lang="en-US" sz="2200" dirty="0">
              <a:solidFill>
                <a:schemeClr val="tx2"/>
              </a:solidFill>
            </a:endParaRPr>
          </a:p>
        </p:txBody>
      </p:sp>
      <p:sp>
        <p:nvSpPr>
          <p:cNvPr id="17" name="Oval 16"/>
          <p:cNvSpPr/>
          <p:nvPr/>
        </p:nvSpPr>
        <p:spPr>
          <a:xfrm>
            <a:off x="5594114" y="1748472"/>
            <a:ext cx="1543229" cy="868329"/>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938656" y="1748472"/>
            <a:ext cx="1543229" cy="868329"/>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5748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38804" y="4031995"/>
            <a:ext cx="736965" cy="1397109"/>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803273" y="5264154"/>
            <a:ext cx="1337178" cy="863423"/>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a:srcRect t="9584"/>
          <a:stretch/>
        </p:blipFill>
        <p:spPr>
          <a:xfrm>
            <a:off x="127000" y="420712"/>
            <a:ext cx="4206240" cy="2940202"/>
          </a:xfrm>
          <a:prstGeom prst="rect">
            <a:avLst/>
          </a:prstGeom>
        </p:spPr>
      </p:pic>
      <p:pic>
        <p:nvPicPr>
          <p:cNvPr id="11" name="Picture 10"/>
          <p:cNvPicPr>
            <a:picLocks noChangeAspect="1"/>
          </p:cNvPicPr>
          <p:nvPr/>
        </p:nvPicPr>
        <p:blipFill rotWithShape="1">
          <a:blip r:embed="rId3"/>
          <a:srcRect t="9665"/>
          <a:stretch/>
        </p:blipFill>
        <p:spPr>
          <a:xfrm>
            <a:off x="4837554" y="448257"/>
            <a:ext cx="4206240" cy="2912657"/>
          </a:xfrm>
          <a:prstGeom prst="rect">
            <a:avLst/>
          </a:prstGeom>
        </p:spPr>
      </p:pic>
      <p:sp>
        <p:nvSpPr>
          <p:cNvPr id="7" name="TextBox 6"/>
          <p:cNvSpPr txBox="1"/>
          <p:nvPr/>
        </p:nvSpPr>
        <p:spPr>
          <a:xfrm>
            <a:off x="3834537" y="1773729"/>
            <a:ext cx="1727941" cy="1077218"/>
          </a:xfrm>
          <a:prstGeom prst="rect">
            <a:avLst/>
          </a:prstGeom>
          <a:ln>
            <a:solidFill>
              <a:srgbClr val="00CC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smtClean="0">
                <a:solidFill>
                  <a:srgbClr val="00CC00"/>
                </a:solidFill>
              </a:rPr>
              <a:t>HDRF improves low level RH nearly everywhere by decreasing RH</a:t>
            </a:r>
          </a:p>
        </p:txBody>
      </p:sp>
      <p:pic>
        <p:nvPicPr>
          <p:cNvPr id="2" name="Picture 1"/>
          <p:cNvPicPr>
            <a:picLocks noChangeAspect="1"/>
          </p:cNvPicPr>
          <p:nvPr/>
        </p:nvPicPr>
        <p:blipFill rotWithShape="1">
          <a:blip r:embed="rId4"/>
          <a:srcRect t="11268"/>
          <a:stretch/>
        </p:blipFill>
        <p:spPr>
          <a:xfrm>
            <a:off x="4696912" y="3631776"/>
            <a:ext cx="4206240" cy="2816299"/>
          </a:xfrm>
          <a:prstGeom prst="rect">
            <a:avLst/>
          </a:prstGeom>
        </p:spPr>
      </p:pic>
      <p:sp>
        <p:nvSpPr>
          <p:cNvPr id="13" name="Oval 12"/>
          <p:cNvSpPr/>
          <p:nvPr/>
        </p:nvSpPr>
        <p:spPr>
          <a:xfrm>
            <a:off x="4963023" y="3887693"/>
            <a:ext cx="880411" cy="1246555"/>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562478" y="4997392"/>
            <a:ext cx="1117844" cy="799089"/>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5"/>
          <a:srcRect t="10939"/>
          <a:stretch/>
        </p:blipFill>
        <p:spPr>
          <a:xfrm>
            <a:off x="127000" y="3713756"/>
            <a:ext cx="4206240" cy="2872743"/>
          </a:xfrm>
          <a:prstGeom prst="rect">
            <a:avLst/>
          </a:prstGeom>
        </p:spPr>
      </p:pic>
      <p:sp>
        <p:nvSpPr>
          <p:cNvPr id="9" name="TextBox 8"/>
          <p:cNvSpPr txBox="1"/>
          <p:nvPr/>
        </p:nvSpPr>
        <p:spPr>
          <a:xfrm rot="20795475">
            <a:off x="4541982" y="3642265"/>
            <a:ext cx="1443839" cy="338554"/>
          </a:xfrm>
          <a:prstGeom prst="rect">
            <a:avLst/>
          </a:prstGeom>
          <a:ln>
            <a:solidFill>
              <a:srgbClr val="00CC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smtClean="0">
                <a:solidFill>
                  <a:srgbClr val="00CC00"/>
                </a:solidFill>
              </a:rPr>
              <a:t>Improvement</a:t>
            </a:r>
          </a:p>
        </p:txBody>
      </p:sp>
      <p:sp>
        <p:nvSpPr>
          <p:cNvPr id="18" name="TextBox 17"/>
          <p:cNvSpPr txBox="1"/>
          <p:nvPr/>
        </p:nvSpPr>
        <p:spPr>
          <a:xfrm rot="19969331">
            <a:off x="18171" y="337572"/>
            <a:ext cx="1198765" cy="369332"/>
          </a:xfrm>
          <a:prstGeom prst="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chemeClr val="accent5"/>
                </a:solidFill>
              </a:rPr>
              <a:t>HDGF BIAS</a:t>
            </a:r>
            <a:endParaRPr lang="en-US" dirty="0">
              <a:solidFill>
                <a:schemeClr val="accent5"/>
              </a:solidFill>
            </a:endParaRPr>
          </a:p>
        </p:txBody>
      </p:sp>
      <p:sp>
        <p:nvSpPr>
          <p:cNvPr id="19" name="TextBox 18"/>
          <p:cNvSpPr txBox="1"/>
          <p:nvPr/>
        </p:nvSpPr>
        <p:spPr>
          <a:xfrm rot="1835147">
            <a:off x="7934665" y="363480"/>
            <a:ext cx="1198765" cy="369332"/>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schemeClr val="accent4"/>
                </a:solidFill>
              </a:rPr>
              <a:t>HDRF BIAS</a:t>
            </a:r>
            <a:endParaRPr lang="en-US" dirty="0">
              <a:solidFill>
                <a:schemeClr val="accent4"/>
              </a:solidFill>
            </a:endParaRPr>
          </a:p>
        </p:txBody>
      </p:sp>
      <p:sp>
        <p:nvSpPr>
          <p:cNvPr id="20" name="TextBox 19"/>
          <p:cNvSpPr txBox="1"/>
          <p:nvPr/>
        </p:nvSpPr>
        <p:spPr>
          <a:xfrm rot="19969331">
            <a:off x="7006" y="3653662"/>
            <a:ext cx="1401022" cy="369332"/>
          </a:xfrm>
          <a:prstGeom prst="rect">
            <a:avLst/>
          </a:prstGeom>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solidFill>
                  <a:schemeClr val="accent3"/>
                </a:solidFill>
              </a:rPr>
              <a:t>HDGF RMSE</a:t>
            </a:r>
            <a:endParaRPr lang="en-US" dirty="0">
              <a:solidFill>
                <a:schemeClr val="accent3"/>
              </a:solidFill>
            </a:endParaRPr>
          </a:p>
        </p:txBody>
      </p:sp>
      <p:sp>
        <p:nvSpPr>
          <p:cNvPr id="21" name="TextBox 20"/>
          <p:cNvSpPr txBox="1"/>
          <p:nvPr/>
        </p:nvSpPr>
        <p:spPr>
          <a:xfrm rot="1835147">
            <a:off x="7934663" y="3673946"/>
            <a:ext cx="1198765" cy="369332"/>
          </a:xfrm>
          <a:prstGeom prst="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chemeClr val="accent6"/>
                </a:solidFill>
              </a:rPr>
              <a:t>DIFF RMSE</a:t>
            </a:r>
            <a:endParaRPr lang="en-US" dirty="0">
              <a:solidFill>
                <a:schemeClr val="accent6"/>
              </a:solidFill>
            </a:endParaRPr>
          </a:p>
        </p:txBody>
      </p:sp>
      <p:sp>
        <p:nvSpPr>
          <p:cNvPr id="22" name="TextBox 21"/>
          <p:cNvSpPr txBox="1"/>
          <p:nvPr/>
        </p:nvSpPr>
        <p:spPr>
          <a:xfrm>
            <a:off x="5095477" y="6345107"/>
            <a:ext cx="3592580" cy="338554"/>
          </a:xfrm>
          <a:prstGeom prst="rect">
            <a:avLst/>
          </a:prstGeom>
          <a:noFill/>
        </p:spPr>
        <p:txBody>
          <a:bodyPr wrap="square" rtlCol="0">
            <a:spAutoFit/>
          </a:bodyPr>
          <a:lstStyle/>
          <a:p>
            <a:pPr algn="ctr"/>
            <a:r>
              <a:rPr lang="en-US" sz="1600" dirty="0" smtClean="0">
                <a:solidFill>
                  <a:srgbClr val="0000FF"/>
                </a:solidFill>
              </a:rPr>
              <a:t>HDRF Degrades</a:t>
            </a:r>
            <a:r>
              <a:rPr lang="en-US" sz="1600" dirty="0" smtClean="0"/>
              <a:t>	</a:t>
            </a:r>
            <a:r>
              <a:rPr lang="en-US" sz="1600" dirty="0" smtClean="0">
                <a:solidFill>
                  <a:srgbClr val="FF0000"/>
                </a:solidFill>
              </a:rPr>
              <a:t>HDRF Improves</a:t>
            </a:r>
            <a:endParaRPr lang="en-US" sz="1600" dirty="0">
              <a:solidFill>
                <a:srgbClr val="FF0000"/>
              </a:solidFill>
            </a:endParaRPr>
          </a:p>
        </p:txBody>
      </p:sp>
      <p:sp>
        <p:nvSpPr>
          <p:cNvPr id="23" name="TextBox 22"/>
          <p:cNvSpPr txBox="1"/>
          <p:nvPr/>
        </p:nvSpPr>
        <p:spPr>
          <a:xfrm>
            <a:off x="3156123" y="106317"/>
            <a:ext cx="2835346" cy="430887"/>
          </a:xfrm>
          <a:prstGeom prst="rect">
            <a:avLst/>
          </a:prstGeom>
          <a:ln>
            <a:solidFill>
              <a:schemeClr val="tx2"/>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dirty="0" smtClean="0">
                <a:solidFill>
                  <a:schemeClr val="tx2"/>
                </a:solidFill>
              </a:rPr>
              <a:t>1000 </a:t>
            </a:r>
            <a:r>
              <a:rPr lang="en-US" sz="2200" dirty="0" err="1" smtClean="0">
                <a:solidFill>
                  <a:schemeClr val="tx2"/>
                </a:solidFill>
              </a:rPr>
              <a:t>hPa</a:t>
            </a:r>
            <a:r>
              <a:rPr lang="en-US" sz="2200" dirty="0" smtClean="0">
                <a:solidFill>
                  <a:schemeClr val="tx2"/>
                </a:solidFill>
              </a:rPr>
              <a:t> RH (%)</a:t>
            </a:r>
            <a:endParaRPr lang="en-US" sz="2200" dirty="0">
              <a:solidFill>
                <a:schemeClr val="tx2"/>
              </a:solidFill>
            </a:endParaRPr>
          </a:p>
        </p:txBody>
      </p:sp>
    </p:spTree>
    <p:extLst>
      <p:ext uri="{BB962C8B-B14F-4D97-AF65-F5344CB8AC3E}">
        <p14:creationId xmlns:p14="http://schemas.microsoft.com/office/powerpoint/2010/main" val="24381719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8966"/>
          <a:stretch/>
        </p:blipFill>
        <p:spPr>
          <a:xfrm>
            <a:off x="4634543" y="3685128"/>
            <a:ext cx="4173559" cy="2769037"/>
          </a:xfrm>
          <a:prstGeom prst="rect">
            <a:avLst/>
          </a:prstGeom>
        </p:spPr>
      </p:pic>
      <p:pic>
        <p:nvPicPr>
          <p:cNvPr id="10" name="Picture 9"/>
          <p:cNvPicPr>
            <a:picLocks noChangeAspect="1"/>
          </p:cNvPicPr>
          <p:nvPr/>
        </p:nvPicPr>
        <p:blipFill rotWithShape="1">
          <a:blip r:embed="rId4"/>
          <a:srcRect t="7432"/>
          <a:stretch/>
        </p:blipFill>
        <p:spPr>
          <a:xfrm>
            <a:off x="99241" y="565012"/>
            <a:ext cx="4300562" cy="2991486"/>
          </a:xfrm>
          <a:prstGeom prst="rect">
            <a:avLst/>
          </a:prstGeom>
        </p:spPr>
      </p:pic>
      <p:pic>
        <p:nvPicPr>
          <p:cNvPr id="11" name="Picture 10"/>
          <p:cNvPicPr>
            <a:picLocks noChangeAspect="1"/>
          </p:cNvPicPr>
          <p:nvPr/>
        </p:nvPicPr>
        <p:blipFill rotWithShape="1">
          <a:blip r:embed="rId5"/>
          <a:srcRect t="7435"/>
          <a:stretch/>
        </p:blipFill>
        <p:spPr>
          <a:xfrm>
            <a:off x="4706901" y="596857"/>
            <a:ext cx="4206240" cy="2959641"/>
          </a:xfrm>
          <a:prstGeom prst="rect">
            <a:avLst/>
          </a:prstGeom>
        </p:spPr>
      </p:pic>
      <p:sp>
        <p:nvSpPr>
          <p:cNvPr id="5" name="TextBox 4"/>
          <p:cNvSpPr txBox="1"/>
          <p:nvPr/>
        </p:nvSpPr>
        <p:spPr>
          <a:xfrm>
            <a:off x="5992282" y="3556497"/>
            <a:ext cx="1526270" cy="584776"/>
          </a:xfrm>
          <a:prstGeom prst="rect">
            <a:avLst/>
          </a:prstGeom>
          <a:ln>
            <a:solidFill>
              <a:srgbClr val="00CC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smtClean="0">
                <a:solidFill>
                  <a:srgbClr val="00CC00"/>
                </a:solidFill>
              </a:rPr>
              <a:t>HDRF Improves moisture in EP</a:t>
            </a:r>
          </a:p>
        </p:txBody>
      </p:sp>
      <p:sp>
        <p:nvSpPr>
          <p:cNvPr id="12" name="Oval 11"/>
          <p:cNvSpPr/>
          <p:nvPr/>
        </p:nvSpPr>
        <p:spPr>
          <a:xfrm>
            <a:off x="1059830" y="5490307"/>
            <a:ext cx="1189692" cy="572635"/>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6"/>
          <a:srcRect t="8504"/>
          <a:stretch/>
        </p:blipFill>
        <p:spPr>
          <a:xfrm>
            <a:off x="193563" y="3649569"/>
            <a:ext cx="4206240" cy="3088020"/>
          </a:xfrm>
          <a:prstGeom prst="rect">
            <a:avLst/>
          </a:prstGeom>
        </p:spPr>
      </p:pic>
      <p:sp>
        <p:nvSpPr>
          <p:cNvPr id="15" name="TextBox 14"/>
          <p:cNvSpPr txBox="1"/>
          <p:nvPr/>
        </p:nvSpPr>
        <p:spPr>
          <a:xfrm rot="19969331">
            <a:off x="18171" y="337572"/>
            <a:ext cx="1198765" cy="369332"/>
          </a:xfrm>
          <a:prstGeom prst="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chemeClr val="accent5"/>
                </a:solidFill>
              </a:rPr>
              <a:t>HDGF BIAS</a:t>
            </a:r>
            <a:endParaRPr lang="en-US" dirty="0">
              <a:solidFill>
                <a:schemeClr val="accent5"/>
              </a:solidFill>
            </a:endParaRPr>
          </a:p>
        </p:txBody>
      </p:sp>
      <p:sp>
        <p:nvSpPr>
          <p:cNvPr id="16" name="TextBox 15"/>
          <p:cNvSpPr txBox="1"/>
          <p:nvPr/>
        </p:nvSpPr>
        <p:spPr>
          <a:xfrm rot="1835147">
            <a:off x="7934665" y="363480"/>
            <a:ext cx="1198765" cy="369332"/>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schemeClr val="accent4"/>
                </a:solidFill>
              </a:rPr>
              <a:t>HDRF BIAS</a:t>
            </a:r>
            <a:endParaRPr lang="en-US" dirty="0">
              <a:solidFill>
                <a:schemeClr val="accent4"/>
              </a:solidFill>
            </a:endParaRPr>
          </a:p>
        </p:txBody>
      </p:sp>
      <p:sp>
        <p:nvSpPr>
          <p:cNvPr id="17" name="TextBox 16"/>
          <p:cNvSpPr txBox="1"/>
          <p:nvPr/>
        </p:nvSpPr>
        <p:spPr>
          <a:xfrm rot="19969331">
            <a:off x="7006" y="3653662"/>
            <a:ext cx="1401022" cy="369332"/>
          </a:xfrm>
          <a:prstGeom prst="rect">
            <a:avLst/>
          </a:prstGeom>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solidFill>
                  <a:schemeClr val="accent3"/>
                </a:solidFill>
              </a:rPr>
              <a:t>HDGF RMSE</a:t>
            </a:r>
            <a:endParaRPr lang="en-US" dirty="0">
              <a:solidFill>
                <a:schemeClr val="accent3"/>
              </a:solidFill>
            </a:endParaRPr>
          </a:p>
        </p:txBody>
      </p:sp>
      <p:sp>
        <p:nvSpPr>
          <p:cNvPr id="18" name="TextBox 17"/>
          <p:cNvSpPr txBox="1"/>
          <p:nvPr/>
        </p:nvSpPr>
        <p:spPr>
          <a:xfrm rot="1835147">
            <a:off x="7934663" y="3673946"/>
            <a:ext cx="1198765" cy="369332"/>
          </a:xfrm>
          <a:prstGeom prst="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chemeClr val="accent6"/>
                </a:solidFill>
              </a:rPr>
              <a:t>DIFF RMSE</a:t>
            </a:r>
            <a:endParaRPr lang="en-US" dirty="0">
              <a:solidFill>
                <a:schemeClr val="accent6"/>
              </a:solidFill>
            </a:endParaRPr>
          </a:p>
        </p:txBody>
      </p:sp>
      <p:sp>
        <p:nvSpPr>
          <p:cNvPr id="19" name="TextBox 18"/>
          <p:cNvSpPr txBox="1"/>
          <p:nvPr/>
        </p:nvSpPr>
        <p:spPr>
          <a:xfrm>
            <a:off x="5048731" y="6345107"/>
            <a:ext cx="3592580" cy="338554"/>
          </a:xfrm>
          <a:prstGeom prst="rect">
            <a:avLst/>
          </a:prstGeom>
          <a:noFill/>
        </p:spPr>
        <p:txBody>
          <a:bodyPr wrap="square" rtlCol="0">
            <a:spAutoFit/>
          </a:bodyPr>
          <a:lstStyle/>
          <a:p>
            <a:pPr algn="ctr"/>
            <a:r>
              <a:rPr lang="en-US" sz="1600" dirty="0" smtClean="0">
                <a:solidFill>
                  <a:srgbClr val="0000FF"/>
                </a:solidFill>
              </a:rPr>
              <a:t>HDRF Degrades</a:t>
            </a:r>
            <a:r>
              <a:rPr lang="en-US" sz="1600" dirty="0" smtClean="0"/>
              <a:t>	</a:t>
            </a:r>
            <a:r>
              <a:rPr lang="en-US" sz="1600" dirty="0" smtClean="0">
                <a:solidFill>
                  <a:srgbClr val="FF0000"/>
                </a:solidFill>
              </a:rPr>
              <a:t>HDRF Improves</a:t>
            </a:r>
            <a:endParaRPr lang="en-US" sz="1600" dirty="0">
              <a:solidFill>
                <a:srgbClr val="FF0000"/>
              </a:solidFill>
            </a:endParaRPr>
          </a:p>
        </p:txBody>
      </p:sp>
      <p:sp>
        <p:nvSpPr>
          <p:cNvPr id="20" name="TextBox 19"/>
          <p:cNvSpPr txBox="1"/>
          <p:nvPr/>
        </p:nvSpPr>
        <p:spPr>
          <a:xfrm>
            <a:off x="3156123" y="106317"/>
            <a:ext cx="2835346" cy="430887"/>
          </a:xfrm>
          <a:prstGeom prst="rect">
            <a:avLst/>
          </a:prstGeom>
          <a:ln>
            <a:solidFill>
              <a:schemeClr val="tx2"/>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dirty="0" smtClean="0">
                <a:solidFill>
                  <a:schemeClr val="tx2"/>
                </a:solidFill>
              </a:rPr>
              <a:t>850 </a:t>
            </a:r>
            <a:r>
              <a:rPr lang="en-US" sz="2200" dirty="0" err="1" smtClean="0">
                <a:solidFill>
                  <a:schemeClr val="tx2"/>
                </a:solidFill>
              </a:rPr>
              <a:t>hPa</a:t>
            </a:r>
            <a:r>
              <a:rPr lang="en-US" sz="2200" dirty="0" smtClean="0">
                <a:solidFill>
                  <a:schemeClr val="tx2"/>
                </a:solidFill>
              </a:rPr>
              <a:t> RH (%)</a:t>
            </a:r>
            <a:endParaRPr lang="en-US" sz="2200" dirty="0">
              <a:solidFill>
                <a:schemeClr val="tx2"/>
              </a:solidFill>
            </a:endParaRPr>
          </a:p>
        </p:txBody>
      </p:sp>
    </p:spTree>
    <p:extLst>
      <p:ext uri="{BB962C8B-B14F-4D97-AF65-F5344CB8AC3E}">
        <p14:creationId xmlns:p14="http://schemas.microsoft.com/office/powerpoint/2010/main" val="20882639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a:xfrm>
            <a:off x="914400" y="1447800"/>
            <a:ext cx="7772400" cy="5410200"/>
          </a:xfrm>
        </p:spPr>
        <p:txBody>
          <a:bodyPr>
            <a:normAutofit/>
          </a:bodyPr>
          <a:lstStyle/>
          <a:p>
            <a:r>
              <a:rPr lang="en-US" dirty="0" smtClean="0"/>
              <a:t>HWRF was tested with an alternate radiation package, exchanging the GFDL radiation scheme for the RRTMG scheme, partial cloudiness, and a more frequent physics time step</a:t>
            </a:r>
          </a:p>
          <a:p>
            <a:r>
              <a:rPr lang="en-US" dirty="0" smtClean="0"/>
              <a:t>TC intensity forecasts improved very slightly in HDRF at longer lead times in the EP, and had mixed results for ATL storms</a:t>
            </a:r>
          </a:p>
          <a:p>
            <a:r>
              <a:rPr lang="en-US" dirty="0" smtClean="0"/>
              <a:t>TC track forecasts were left virtually unchanged from the control </a:t>
            </a:r>
            <a:r>
              <a:rPr lang="en-US" dirty="0" smtClean="0"/>
              <a:t>experiment</a:t>
            </a:r>
            <a:endParaRPr lang="en-US" dirty="0" smtClean="0"/>
          </a:p>
        </p:txBody>
      </p:sp>
    </p:spTree>
    <p:extLst>
      <p:ext uri="{BB962C8B-B14F-4D97-AF65-F5344CB8AC3E}">
        <p14:creationId xmlns:p14="http://schemas.microsoft.com/office/powerpoint/2010/main" val="31188273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a:xfrm>
            <a:off x="914400" y="1447800"/>
            <a:ext cx="7772400" cy="5410200"/>
          </a:xfrm>
        </p:spPr>
        <p:txBody>
          <a:bodyPr>
            <a:normAutofit/>
          </a:bodyPr>
          <a:lstStyle/>
          <a:p>
            <a:r>
              <a:rPr lang="en-US" dirty="0" smtClean="0"/>
              <a:t>Large </a:t>
            </a:r>
            <a:r>
              <a:rPr lang="en-US" dirty="0" smtClean="0"/>
              <a:t>scale verification shows the greatest sensitivity in low level heat and moisture fields, which may play a major role in the improved intensity forecasts</a:t>
            </a:r>
          </a:p>
          <a:p>
            <a:r>
              <a:rPr lang="en-US" dirty="0" smtClean="0"/>
              <a:t>The experiment had fairly neutral impacts except in the lowest levels for temperature and RH, while height at most levels was better in the </a:t>
            </a:r>
            <a:r>
              <a:rPr lang="en-US" dirty="0" smtClean="0"/>
              <a:t>control</a:t>
            </a:r>
          </a:p>
          <a:p>
            <a:r>
              <a:rPr lang="en-US" dirty="0" smtClean="0"/>
              <a:t>We expect that the HDRF cloud structure is more realistic and will continue with further diagnostic</a:t>
            </a:r>
          </a:p>
          <a:p>
            <a:r>
              <a:rPr lang="en-US" dirty="0" smtClean="0"/>
              <a:t>…RRTMG with partial cloudiness was delivered to EMC and is being tested for 2015 implementation</a:t>
            </a:r>
            <a:endParaRPr lang="en-US" dirty="0" smtClean="0"/>
          </a:p>
        </p:txBody>
      </p:sp>
    </p:spTree>
    <p:extLst>
      <p:ext uri="{BB962C8B-B14F-4D97-AF65-F5344CB8AC3E}">
        <p14:creationId xmlns:p14="http://schemas.microsoft.com/office/powerpoint/2010/main" val="20246418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Background</a:t>
            </a:r>
          </a:p>
          <a:p>
            <a:r>
              <a:rPr lang="en-US" dirty="0" smtClean="0"/>
              <a:t>Experiment configuration</a:t>
            </a:r>
          </a:p>
          <a:p>
            <a:r>
              <a:rPr lang="en-US" dirty="0" smtClean="0"/>
              <a:t>Verification of track and intensity</a:t>
            </a:r>
          </a:p>
          <a:p>
            <a:r>
              <a:rPr lang="en-US" dirty="0" smtClean="0"/>
              <a:t>Verification of large scale fields</a:t>
            </a:r>
          </a:p>
          <a:p>
            <a:r>
              <a:rPr lang="en-US" dirty="0" smtClean="0"/>
              <a:t>Conclusions</a:t>
            </a:r>
            <a:endParaRPr lang="en-US" dirty="0"/>
          </a:p>
        </p:txBody>
      </p:sp>
    </p:spTree>
    <p:extLst>
      <p:ext uri="{BB962C8B-B14F-4D97-AF65-F5344CB8AC3E}">
        <p14:creationId xmlns:p14="http://schemas.microsoft.com/office/powerpoint/2010/main" val="28871357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8183880" cy="1143000"/>
          </a:xfrm>
        </p:spPr>
        <p:txBody>
          <a:bodyPr>
            <a:normAutofit fontScale="90000"/>
          </a:bodyPr>
          <a:lstStyle/>
          <a:p>
            <a:r>
              <a:rPr lang="en-US" dirty="0" smtClean="0"/>
              <a:t>DTC’s role in HWRF development: connecting the pieces</a:t>
            </a:r>
            <a:endParaRPr lang="en-US" dirty="0"/>
          </a:p>
        </p:txBody>
      </p:sp>
      <p:pic>
        <p:nvPicPr>
          <p:cNvPr id="36" name="Picture 35" descr="dtc_wordmark_pms203.jpg"/>
          <p:cNvPicPr>
            <a:picLocks noChangeAspect="1"/>
          </p:cNvPicPr>
          <p:nvPr/>
        </p:nvPicPr>
        <p:blipFill>
          <a:blip r:embed="rId3" cstate="print"/>
          <a:srcRect/>
          <a:stretch>
            <a:fillRect/>
          </a:stretch>
        </p:blipFill>
        <p:spPr bwMode="auto">
          <a:xfrm>
            <a:off x="0" y="6081713"/>
            <a:ext cx="2895600" cy="776287"/>
          </a:xfrm>
          <a:prstGeom prst="rect">
            <a:avLst/>
          </a:prstGeom>
          <a:noFill/>
          <a:ln w="9525">
            <a:noFill/>
            <a:miter lim="800000"/>
            <a:headEnd/>
            <a:tailEnd/>
          </a:ln>
        </p:spPr>
      </p:pic>
      <p:sp>
        <p:nvSpPr>
          <p:cNvPr id="3" name="Slide Number Placeholder 2"/>
          <p:cNvSpPr>
            <a:spLocks noGrp="1"/>
          </p:cNvSpPr>
          <p:nvPr>
            <p:ph type="sldNum" sz="quarter" idx="12"/>
          </p:nvPr>
        </p:nvSpPr>
        <p:spPr>
          <a:xfrm>
            <a:off x="8549640" y="6263640"/>
            <a:ext cx="457200" cy="457200"/>
          </a:xfrm>
        </p:spPr>
        <p:txBody>
          <a:bodyPr/>
          <a:lstStyle/>
          <a:p>
            <a:fld id="{F5459D80-F6AF-4590-8E73-2F013678FE42}" type="slidenum">
              <a:rPr lang="en-US" smtClean="0"/>
              <a:pPr/>
              <a:t>3</a:t>
            </a:fld>
            <a:endParaRPr lang="en-US" dirty="0"/>
          </a:p>
        </p:txBody>
      </p:sp>
      <p:graphicFrame>
        <p:nvGraphicFramePr>
          <p:cNvPr id="4" name="Diagram 3"/>
          <p:cNvGraphicFramePr/>
          <p:nvPr>
            <p:extLst>
              <p:ext uri="{D42A27DB-BD31-4B8C-83A1-F6EECF244321}">
                <p14:modId xmlns:p14="http://schemas.microsoft.com/office/powerpoint/2010/main" val="30260967"/>
              </p:ext>
            </p:extLst>
          </p:nvPr>
        </p:nvGraphicFramePr>
        <p:xfrm>
          <a:off x="548640" y="1444752"/>
          <a:ext cx="8366760" cy="515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80392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a:xfrm>
            <a:off x="914400" y="1447799"/>
            <a:ext cx="7772400" cy="4986867"/>
          </a:xfrm>
        </p:spPr>
        <p:txBody>
          <a:bodyPr>
            <a:normAutofit/>
          </a:bodyPr>
          <a:lstStyle/>
          <a:p>
            <a:r>
              <a:rPr lang="en-US" dirty="0" smtClean="0"/>
              <a:t>The investigation </a:t>
            </a:r>
            <a:r>
              <a:rPr lang="en-US" dirty="0" smtClean="0"/>
              <a:t>of DTC tests revealed two important deficiencies of the configuration of the RRTMG radiation scheme used in those experiments</a:t>
            </a:r>
          </a:p>
          <a:p>
            <a:pPr lvl="1"/>
            <a:r>
              <a:rPr lang="en-US" dirty="0" smtClean="0"/>
              <a:t>Only explicit clouds from the </a:t>
            </a:r>
            <a:r>
              <a:rPr lang="en-US" dirty="0" err="1" smtClean="0"/>
              <a:t>mp</a:t>
            </a:r>
            <a:r>
              <a:rPr lang="en-US" dirty="0" smtClean="0"/>
              <a:t> scheme are visible to the RRTMG – </a:t>
            </a:r>
            <a:r>
              <a:rPr lang="en-US" dirty="0" err="1" smtClean="0"/>
              <a:t>subgrid</a:t>
            </a:r>
            <a:r>
              <a:rPr lang="en-US" dirty="0" smtClean="0"/>
              <a:t> cumulus clouds (from SAS) are transparent</a:t>
            </a:r>
          </a:p>
          <a:p>
            <a:pPr lvl="1"/>
            <a:r>
              <a:rPr lang="en-US" dirty="0" smtClean="0"/>
              <a:t>Under representation of stratus clouds in coarse resolution </a:t>
            </a:r>
            <a:r>
              <a:rPr lang="en-US" dirty="0"/>
              <a:t>(horizontal and vertical</a:t>
            </a:r>
            <a:r>
              <a:rPr lang="en-US" dirty="0" smtClean="0"/>
              <a:t>) outer domain</a:t>
            </a:r>
          </a:p>
          <a:p>
            <a:r>
              <a:rPr lang="en-US" dirty="0" smtClean="0"/>
              <a:t>DTC worked to implement a scale-aware partial cloudiness scheme for RRTMG</a:t>
            </a:r>
          </a:p>
          <a:p>
            <a:pPr lvl="1"/>
            <a:r>
              <a:rPr lang="en-US" dirty="0"/>
              <a:t>By </a:t>
            </a:r>
            <a:r>
              <a:rPr lang="en-US" dirty="0" err="1"/>
              <a:t>Sundqvist</a:t>
            </a:r>
            <a:r>
              <a:rPr lang="en-US" dirty="0"/>
              <a:t> et al. (1989 ), tested by </a:t>
            </a:r>
            <a:r>
              <a:rPr lang="en-US" dirty="0" err="1"/>
              <a:t>Mocko</a:t>
            </a:r>
            <a:r>
              <a:rPr lang="en-US" dirty="0"/>
              <a:t> and Cotton (1995</a:t>
            </a:r>
            <a:r>
              <a:rPr lang="en-US" dirty="0" smtClean="0"/>
              <a:t>)</a:t>
            </a:r>
          </a:p>
          <a:p>
            <a:pPr lvl="1"/>
            <a:r>
              <a:rPr lang="en-US" dirty="0" smtClean="0"/>
              <a:t>Simulates liquid- and ice-water content based on humidity and temperature to represent a “cloud” with radiative properties</a:t>
            </a:r>
          </a:p>
        </p:txBody>
      </p:sp>
    </p:spTree>
    <p:extLst>
      <p:ext uri="{BB962C8B-B14F-4D97-AF65-F5344CB8AC3E}">
        <p14:creationId xmlns:p14="http://schemas.microsoft.com/office/powerpoint/2010/main" val="75918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tc_wordmark_pms203.jpg"/>
          <p:cNvPicPr>
            <a:picLocks noChangeAspect="1"/>
          </p:cNvPicPr>
          <p:nvPr/>
        </p:nvPicPr>
        <p:blipFill>
          <a:blip r:embed="rId3" cstate="print"/>
          <a:srcRect/>
          <a:stretch>
            <a:fillRect/>
          </a:stretch>
        </p:blipFill>
        <p:spPr bwMode="auto">
          <a:xfrm>
            <a:off x="0" y="6081713"/>
            <a:ext cx="2895600" cy="776287"/>
          </a:xfrm>
          <a:prstGeom prst="rect">
            <a:avLst/>
          </a:prstGeom>
          <a:noFill/>
          <a:ln w="9525">
            <a:noFill/>
            <a:miter lim="800000"/>
            <a:headEnd/>
            <a:tailEnd/>
          </a:ln>
        </p:spPr>
      </p:pic>
      <p:sp>
        <p:nvSpPr>
          <p:cNvPr id="2" name="Title 1"/>
          <p:cNvSpPr>
            <a:spLocks noGrp="1"/>
          </p:cNvSpPr>
          <p:nvPr>
            <p:ph type="title"/>
          </p:nvPr>
        </p:nvSpPr>
        <p:spPr>
          <a:xfrm>
            <a:off x="548640" y="274320"/>
            <a:ext cx="8183880" cy="1143000"/>
          </a:xfrm>
        </p:spPr>
        <p:txBody>
          <a:bodyPr>
            <a:normAutofit/>
          </a:bodyPr>
          <a:lstStyle/>
          <a:p>
            <a:pPr fontAlgn="auto">
              <a:spcAft>
                <a:spcPts val="0"/>
              </a:spcAft>
              <a:defRPr/>
            </a:pPr>
            <a:r>
              <a:rPr lang="en-US" sz="3200" dirty="0" smtClean="0"/>
              <a:t>Addressing issues in RRTMG-cloud connection</a:t>
            </a:r>
            <a:endParaRPr lang="en-US" sz="3200" u="sng" dirty="0"/>
          </a:p>
        </p:txBody>
      </p:sp>
      <p:sp>
        <p:nvSpPr>
          <p:cNvPr id="14" name="TextBox 13"/>
          <p:cNvSpPr txBox="1"/>
          <p:nvPr/>
        </p:nvSpPr>
        <p:spPr>
          <a:xfrm>
            <a:off x="1285569" y="6240604"/>
            <a:ext cx="6443521" cy="369332"/>
          </a:xfrm>
          <a:prstGeom prst="rect">
            <a:avLst/>
          </a:prstGeom>
          <a:noFill/>
        </p:spPr>
        <p:txBody>
          <a:bodyPr wrap="square" rtlCol="0">
            <a:spAutoFit/>
          </a:bodyPr>
          <a:lstStyle/>
          <a:p>
            <a:endParaRPr lang="en-US" dirty="0"/>
          </a:p>
        </p:txBody>
      </p:sp>
      <p:sp>
        <p:nvSpPr>
          <p:cNvPr id="18" name="TextBox 17"/>
          <p:cNvSpPr txBox="1"/>
          <p:nvPr/>
        </p:nvSpPr>
        <p:spPr>
          <a:xfrm>
            <a:off x="0" y="1400204"/>
            <a:ext cx="2880360" cy="369332"/>
          </a:xfrm>
          <a:prstGeom prst="rect">
            <a:avLst/>
          </a:prstGeom>
          <a:noFill/>
        </p:spPr>
        <p:txBody>
          <a:bodyPr wrap="square" rtlCol="0">
            <a:spAutoFit/>
          </a:bodyPr>
          <a:lstStyle/>
          <a:p>
            <a:pPr algn="ctr"/>
            <a:r>
              <a:rPr lang="en-US" b="1" dirty="0" smtClean="0"/>
              <a:t>Ferrier/GFDL radiation</a:t>
            </a:r>
            <a:endParaRPr lang="en-US" b="1" dirty="0"/>
          </a:p>
        </p:txBody>
      </p:sp>
      <p:sp>
        <p:nvSpPr>
          <p:cNvPr id="19" name="TextBox 18"/>
          <p:cNvSpPr txBox="1"/>
          <p:nvPr/>
        </p:nvSpPr>
        <p:spPr>
          <a:xfrm>
            <a:off x="2895600" y="1384964"/>
            <a:ext cx="3048000" cy="369332"/>
          </a:xfrm>
          <a:prstGeom prst="rect">
            <a:avLst/>
          </a:prstGeom>
          <a:noFill/>
        </p:spPr>
        <p:txBody>
          <a:bodyPr wrap="square" rtlCol="0">
            <a:spAutoFit/>
          </a:bodyPr>
          <a:lstStyle/>
          <a:p>
            <a:pPr algn="ctr"/>
            <a:r>
              <a:rPr lang="en-US" b="1" dirty="0" smtClean="0"/>
              <a:t>Ferrier/RRTMG radiation</a:t>
            </a:r>
            <a:endParaRPr lang="en-US" b="1" dirty="0"/>
          </a:p>
        </p:txBody>
      </p:sp>
      <p:pic>
        <p:nvPicPr>
          <p:cNvPr id="12" name="Picture 11" descr="Fig12b_HWRFradBF6_14h0_d03.gif"/>
          <p:cNvPicPr>
            <a:picLocks noChangeAspect="1"/>
          </p:cNvPicPr>
          <p:nvPr/>
        </p:nvPicPr>
        <p:blipFill rotWithShape="1">
          <a:blip r:embed="rId4">
            <a:extLst>
              <a:ext uri="{28A0092B-C50C-407E-A947-70E740481C1C}">
                <a14:useLocalDpi xmlns:a14="http://schemas.microsoft.com/office/drawing/2010/main" val="0"/>
              </a:ext>
            </a:extLst>
          </a:blip>
          <a:srcRect l="5659" r="1472"/>
          <a:stretch/>
        </p:blipFill>
        <p:spPr>
          <a:xfrm>
            <a:off x="6014720" y="1769536"/>
            <a:ext cx="3042920" cy="3276600"/>
          </a:xfrm>
          <a:prstGeom prst="rect">
            <a:avLst/>
          </a:prstGeom>
        </p:spPr>
      </p:pic>
      <p:sp>
        <p:nvSpPr>
          <p:cNvPr id="13" name="TextBox 12"/>
          <p:cNvSpPr txBox="1"/>
          <p:nvPr/>
        </p:nvSpPr>
        <p:spPr>
          <a:xfrm>
            <a:off x="6014720" y="1384964"/>
            <a:ext cx="3048000" cy="369332"/>
          </a:xfrm>
          <a:prstGeom prst="rect">
            <a:avLst/>
          </a:prstGeom>
          <a:noFill/>
        </p:spPr>
        <p:txBody>
          <a:bodyPr wrap="square" rtlCol="0">
            <a:spAutoFit/>
          </a:bodyPr>
          <a:lstStyle/>
          <a:p>
            <a:pPr algn="ctr"/>
            <a:r>
              <a:rPr lang="en-US" b="1" dirty="0" smtClean="0"/>
              <a:t>Ferrier/RRTMG/part cloud</a:t>
            </a:r>
            <a:endParaRPr lang="en-US" b="1" dirty="0"/>
          </a:p>
        </p:txBody>
      </p:sp>
      <p:pic>
        <p:nvPicPr>
          <p:cNvPr id="15" name="Picture 14" descr="Fig10a_HWRFradBF0_14h0_d03.gif"/>
          <p:cNvPicPr>
            <a:picLocks noChangeAspect="1"/>
          </p:cNvPicPr>
          <p:nvPr/>
        </p:nvPicPr>
        <p:blipFill rotWithShape="1">
          <a:blip r:embed="rId5">
            <a:extLst>
              <a:ext uri="{28A0092B-C50C-407E-A947-70E740481C1C}">
                <a14:useLocalDpi xmlns:a14="http://schemas.microsoft.com/office/drawing/2010/main" val="0"/>
              </a:ext>
            </a:extLst>
          </a:blip>
          <a:srcRect l="6512" r="2326"/>
          <a:stretch/>
        </p:blipFill>
        <p:spPr>
          <a:xfrm>
            <a:off x="111760" y="1754296"/>
            <a:ext cx="2987040" cy="3276600"/>
          </a:xfrm>
          <a:prstGeom prst="rect">
            <a:avLst/>
          </a:prstGeom>
        </p:spPr>
      </p:pic>
      <p:pic>
        <p:nvPicPr>
          <p:cNvPr id="16" name="Picture 15" descr="Fig10c_HWRFradBF2_14h0_d03.gif"/>
          <p:cNvPicPr>
            <a:picLocks noChangeAspect="1"/>
          </p:cNvPicPr>
          <p:nvPr/>
        </p:nvPicPr>
        <p:blipFill rotWithShape="1">
          <a:blip r:embed="rId6">
            <a:extLst>
              <a:ext uri="{28A0092B-C50C-407E-A947-70E740481C1C}">
                <a14:useLocalDpi xmlns:a14="http://schemas.microsoft.com/office/drawing/2010/main" val="0"/>
              </a:ext>
            </a:extLst>
          </a:blip>
          <a:srcRect l="6357" r="2481"/>
          <a:stretch/>
        </p:blipFill>
        <p:spPr>
          <a:xfrm>
            <a:off x="3068320" y="1769536"/>
            <a:ext cx="2987040" cy="3276600"/>
          </a:xfrm>
          <a:prstGeom prst="rect">
            <a:avLst/>
          </a:prstGeom>
        </p:spPr>
      </p:pic>
      <p:sp>
        <p:nvSpPr>
          <p:cNvPr id="20" name="Rectangle 19"/>
          <p:cNvSpPr/>
          <p:nvPr/>
        </p:nvSpPr>
        <p:spPr>
          <a:xfrm>
            <a:off x="6294120" y="4933536"/>
            <a:ext cx="2438400" cy="1066800"/>
          </a:xfrm>
          <a:prstGeom prst="rect">
            <a:avLst/>
          </a:prstGeom>
          <a:solidFill>
            <a:schemeClr val="accent4">
              <a:alpha val="21000"/>
            </a:schemeClr>
          </a:solidFill>
          <a:ln w="190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Reasonable SW attenuation with partial cloudiness scheme implemented by DTC</a:t>
            </a:r>
            <a:endParaRPr lang="en-US" dirty="0">
              <a:solidFill>
                <a:srgbClr val="000000"/>
              </a:solidFill>
            </a:endParaRPr>
          </a:p>
        </p:txBody>
      </p:sp>
      <p:sp>
        <p:nvSpPr>
          <p:cNvPr id="24" name="Rectangle 23"/>
          <p:cNvSpPr/>
          <p:nvPr/>
        </p:nvSpPr>
        <p:spPr>
          <a:xfrm>
            <a:off x="3378200" y="4933536"/>
            <a:ext cx="2286000" cy="1676400"/>
          </a:xfrm>
          <a:prstGeom prst="rect">
            <a:avLst/>
          </a:prstGeom>
          <a:solidFill>
            <a:schemeClr val="accent4">
              <a:alpha val="21000"/>
            </a:schemeClr>
          </a:solidFill>
          <a:ln w="190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Excessive </a:t>
            </a:r>
            <a:r>
              <a:rPr lang="en-US" dirty="0" smtClean="0">
                <a:solidFill>
                  <a:srgbClr val="000000"/>
                </a:solidFill>
              </a:rPr>
              <a:t>SW </a:t>
            </a:r>
            <a:r>
              <a:rPr lang="en-US" dirty="0">
                <a:solidFill>
                  <a:srgbClr val="000000"/>
                </a:solidFill>
              </a:rPr>
              <a:t>radiation reaching </a:t>
            </a:r>
            <a:r>
              <a:rPr lang="en-US" dirty="0" smtClean="0">
                <a:solidFill>
                  <a:srgbClr val="000000"/>
                </a:solidFill>
              </a:rPr>
              <a:t>surface</a:t>
            </a:r>
            <a:r>
              <a:rPr lang="en-US" dirty="0">
                <a:solidFill>
                  <a:srgbClr val="000000"/>
                </a:solidFill>
              </a:rPr>
              <a:t>: SAS clouds transparent to RRTMG </a:t>
            </a:r>
            <a:r>
              <a:rPr lang="en-US" dirty="0" smtClean="0">
                <a:solidFill>
                  <a:srgbClr val="000000"/>
                </a:solidFill>
              </a:rPr>
              <a:t>radiation and lack of stratus representation</a:t>
            </a:r>
            <a:endParaRPr lang="en-US" dirty="0">
              <a:solidFill>
                <a:srgbClr val="000000"/>
              </a:solidFill>
            </a:endParaRPr>
          </a:p>
        </p:txBody>
      </p:sp>
      <p:sp>
        <p:nvSpPr>
          <p:cNvPr id="23" name="Rectangle 22"/>
          <p:cNvSpPr/>
          <p:nvPr/>
        </p:nvSpPr>
        <p:spPr>
          <a:xfrm>
            <a:off x="247224" y="4933536"/>
            <a:ext cx="2667000" cy="1066800"/>
          </a:xfrm>
          <a:prstGeom prst="rect">
            <a:avLst/>
          </a:prstGeom>
          <a:solidFill>
            <a:schemeClr val="accent4">
              <a:alpha val="21000"/>
            </a:schemeClr>
          </a:solidFill>
          <a:ln w="190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Control: Reasonable SW attenuation but documented problems in LW</a:t>
            </a:r>
            <a:endParaRPr lang="en-US" dirty="0">
              <a:solidFill>
                <a:srgbClr val="000000"/>
              </a:solidFill>
            </a:endParaRPr>
          </a:p>
        </p:txBody>
      </p:sp>
    </p:spTree>
    <p:extLst>
      <p:ext uri="{BB962C8B-B14F-4D97-AF65-F5344CB8AC3E}">
        <p14:creationId xmlns:p14="http://schemas.microsoft.com/office/powerpoint/2010/main" val="280090134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P spid="20"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4838" y="5114715"/>
            <a:ext cx="5659233" cy="220671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WRF_doms.jpg"/>
          <p:cNvPicPr>
            <a:picLocks noChangeAspect="1"/>
          </p:cNvPicPr>
          <p:nvPr/>
        </p:nvPicPr>
        <p:blipFill rotWithShape="1">
          <a:blip r:embed="rId2">
            <a:extLst>
              <a:ext uri="{28A0092B-C50C-407E-A947-70E740481C1C}">
                <a14:useLocalDpi xmlns:a14="http://schemas.microsoft.com/office/drawing/2010/main" val="0"/>
              </a:ext>
            </a:extLst>
          </a:blip>
          <a:srcRect t="27038" b="26096"/>
          <a:stretch/>
        </p:blipFill>
        <p:spPr>
          <a:xfrm>
            <a:off x="236009" y="730591"/>
            <a:ext cx="7226415" cy="4384124"/>
          </a:xfrm>
          <a:prstGeom prst="rect">
            <a:avLst/>
          </a:prstGeom>
        </p:spPr>
      </p:pic>
      <p:sp>
        <p:nvSpPr>
          <p:cNvPr id="2" name="Title 1"/>
          <p:cNvSpPr>
            <a:spLocks noGrp="1"/>
          </p:cNvSpPr>
          <p:nvPr>
            <p:ph type="title"/>
          </p:nvPr>
        </p:nvSpPr>
        <p:spPr>
          <a:xfrm>
            <a:off x="914400" y="0"/>
            <a:ext cx="7772400" cy="1143000"/>
          </a:xfrm>
        </p:spPr>
        <p:txBody>
          <a:bodyPr/>
          <a:lstStyle/>
          <a:p>
            <a:r>
              <a:rPr lang="en-US" dirty="0" smtClean="0"/>
              <a:t>Configuration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11698394"/>
              </p:ext>
            </p:extLst>
          </p:nvPr>
        </p:nvGraphicFramePr>
        <p:xfrm>
          <a:off x="3174838" y="4404360"/>
          <a:ext cx="5659233" cy="2453640"/>
        </p:xfrm>
        <a:graphic>
          <a:graphicData uri="http://schemas.openxmlformats.org/drawingml/2006/table">
            <a:tbl>
              <a:tblPr firstRow="1" bandRow="1">
                <a:tableStyleId>{5A111915-BE36-4E01-A7E5-04B1672EAD32}</a:tableStyleId>
              </a:tblPr>
              <a:tblGrid>
                <a:gridCol w="2029799"/>
                <a:gridCol w="1814717"/>
                <a:gridCol w="1814717"/>
              </a:tblGrid>
              <a:tr h="260994">
                <a:tc>
                  <a:txBody>
                    <a:bodyPr/>
                    <a:lstStyle/>
                    <a:p>
                      <a:pPr algn="ct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5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tcPr>
                </a:tc>
                <a:tc>
                  <a:txBody>
                    <a:bodyPr/>
                    <a:lstStyle/>
                    <a:p>
                      <a:pPr algn="ctr"/>
                      <a:r>
                        <a:rPr lang="en-US" sz="1700" dirty="0" smtClean="0">
                          <a:solidFill>
                            <a:schemeClr val="accent5">
                              <a:lumMod val="50000"/>
                            </a:schemeClr>
                          </a:solidFill>
                        </a:rPr>
                        <a:t>HD</a:t>
                      </a:r>
                      <a:r>
                        <a:rPr lang="en-US" sz="1700" u="sng" dirty="0" smtClean="0">
                          <a:solidFill>
                            <a:schemeClr val="accent2"/>
                          </a:solidFill>
                        </a:rPr>
                        <a:t>G</a:t>
                      </a:r>
                      <a:r>
                        <a:rPr lang="en-US" sz="1700" u="sng" dirty="0" smtClean="0">
                          <a:solidFill>
                            <a:srgbClr val="4F81BD"/>
                          </a:solidFill>
                        </a:rPr>
                        <a:t>F</a:t>
                      </a:r>
                      <a:endParaRPr lang="en-US" sz="1700" u="sng" dirty="0">
                        <a:solidFill>
                          <a:srgbClr val="4F81BD"/>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5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tcPr>
                </a:tc>
                <a:tc>
                  <a:txBody>
                    <a:bodyPr/>
                    <a:lstStyle/>
                    <a:p>
                      <a:pPr algn="ctr"/>
                      <a:r>
                        <a:rPr lang="en-US" sz="1700" dirty="0" smtClean="0">
                          <a:solidFill>
                            <a:schemeClr val="accent5">
                              <a:lumMod val="50000"/>
                            </a:schemeClr>
                          </a:solidFill>
                        </a:rPr>
                        <a:t>HD</a:t>
                      </a:r>
                      <a:r>
                        <a:rPr lang="en-US" sz="1700" u="sng" dirty="0" smtClean="0">
                          <a:solidFill>
                            <a:schemeClr val="accent2"/>
                          </a:solidFill>
                        </a:rPr>
                        <a:t>R</a:t>
                      </a:r>
                      <a:r>
                        <a:rPr lang="en-US" sz="1700" u="sng" dirty="0" smtClean="0">
                          <a:solidFill>
                            <a:srgbClr val="4F81BD"/>
                          </a:solidFill>
                        </a:rPr>
                        <a:t>F</a:t>
                      </a:r>
                      <a:endParaRPr lang="en-US" sz="1700" u="sng" dirty="0">
                        <a:solidFill>
                          <a:srgbClr val="4F81BD"/>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5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tcPr>
                </a:tc>
              </a:tr>
              <a:tr h="260994">
                <a:tc>
                  <a:txBody>
                    <a:bodyPr/>
                    <a:lstStyle/>
                    <a:p>
                      <a:pPr algn="ctr"/>
                      <a:r>
                        <a:rPr lang="en-US" sz="1700" dirty="0" smtClean="0">
                          <a:solidFill>
                            <a:schemeClr val="accent5">
                              <a:lumMod val="50000"/>
                            </a:schemeClr>
                          </a:solidFill>
                        </a:rPr>
                        <a:t>Microphysics</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c>
                  <a:txBody>
                    <a:bodyPr/>
                    <a:lstStyle/>
                    <a:p>
                      <a:pPr algn="ctr"/>
                      <a:r>
                        <a:rPr lang="en-US" sz="1700" b="1" u="sng" dirty="0" smtClean="0">
                          <a:solidFill>
                            <a:srgbClr val="4F81BD"/>
                          </a:solidFill>
                        </a:rPr>
                        <a:t>F</a:t>
                      </a:r>
                      <a:r>
                        <a:rPr lang="en-US" sz="1700" dirty="0" smtClean="0">
                          <a:solidFill>
                            <a:schemeClr val="accent5">
                              <a:lumMod val="50000"/>
                            </a:schemeClr>
                          </a:solidFill>
                        </a:rPr>
                        <a:t>errier</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c>
                  <a:txBody>
                    <a:bodyPr/>
                    <a:lstStyle/>
                    <a:p>
                      <a:pPr algn="ctr"/>
                      <a:r>
                        <a:rPr lang="en-US" sz="1700" b="1" u="sng" dirty="0" smtClean="0">
                          <a:solidFill>
                            <a:schemeClr val="accent1"/>
                          </a:solidFill>
                        </a:rPr>
                        <a:t>F</a:t>
                      </a:r>
                      <a:r>
                        <a:rPr lang="en-US" sz="1700" dirty="0" smtClean="0">
                          <a:solidFill>
                            <a:schemeClr val="accent5">
                              <a:lumMod val="50000"/>
                            </a:schemeClr>
                          </a:solidFill>
                        </a:rPr>
                        <a:t>errier</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r>
              <a:tr h="260994">
                <a:tc>
                  <a:txBody>
                    <a:bodyPr/>
                    <a:lstStyle/>
                    <a:p>
                      <a:pPr algn="ctr"/>
                      <a:r>
                        <a:rPr lang="en-US" sz="1700" dirty="0" smtClean="0">
                          <a:solidFill>
                            <a:schemeClr val="accent5">
                              <a:lumMod val="50000"/>
                            </a:schemeClr>
                          </a:solidFill>
                        </a:rPr>
                        <a:t>Radiation</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b="1" u="sng" dirty="0" smtClean="0">
                          <a:solidFill>
                            <a:srgbClr val="C0504D"/>
                          </a:solidFill>
                        </a:rPr>
                        <a:t>G</a:t>
                      </a:r>
                      <a:r>
                        <a:rPr lang="en-US" sz="1700" dirty="0" smtClean="0">
                          <a:solidFill>
                            <a:schemeClr val="accent5">
                              <a:lumMod val="50000"/>
                            </a:schemeClr>
                          </a:solidFill>
                        </a:rPr>
                        <a:t>FDL</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b="1" u="sng" dirty="0" smtClean="0">
                          <a:solidFill>
                            <a:srgbClr val="C0504D"/>
                          </a:solidFill>
                        </a:rPr>
                        <a:t>R</a:t>
                      </a:r>
                      <a:r>
                        <a:rPr lang="en-US" sz="1700" dirty="0" smtClean="0">
                          <a:solidFill>
                            <a:schemeClr val="accent5">
                              <a:lumMod val="50000"/>
                            </a:schemeClr>
                          </a:solidFill>
                        </a:rPr>
                        <a:t>RTMG</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r>
              <a:tr h="260994">
                <a:tc>
                  <a:txBody>
                    <a:bodyPr/>
                    <a:lstStyle/>
                    <a:p>
                      <a:pPr algn="ctr"/>
                      <a:r>
                        <a:rPr lang="en-US" sz="1700" dirty="0" smtClean="0">
                          <a:solidFill>
                            <a:schemeClr val="accent5">
                              <a:lumMod val="50000"/>
                            </a:schemeClr>
                          </a:solidFill>
                        </a:rPr>
                        <a:t>Rad. </a:t>
                      </a:r>
                      <a:r>
                        <a:rPr lang="en-US" sz="1700" dirty="0" err="1" smtClean="0">
                          <a:solidFill>
                            <a:schemeClr val="accent5">
                              <a:lumMod val="50000"/>
                            </a:schemeClr>
                          </a:solidFill>
                        </a:rPr>
                        <a:t>Δt</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c>
                  <a:txBody>
                    <a:bodyPr/>
                    <a:lstStyle/>
                    <a:p>
                      <a:pPr algn="ctr"/>
                      <a:r>
                        <a:rPr lang="en-US" sz="1700" dirty="0" smtClean="0">
                          <a:solidFill>
                            <a:schemeClr val="accent5">
                              <a:lumMod val="50000"/>
                            </a:schemeClr>
                          </a:solidFill>
                        </a:rPr>
                        <a:t>1 hour</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c>
                  <a:txBody>
                    <a:bodyPr/>
                    <a:lstStyle/>
                    <a:p>
                      <a:pPr algn="ctr"/>
                      <a:r>
                        <a:rPr lang="en-US" sz="1700" dirty="0" smtClean="0">
                          <a:solidFill>
                            <a:schemeClr val="accent5">
                              <a:lumMod val="50000"/>
                            </a:schemeClr>
                          </a:solidFill>
                        </a:rPr>
                        <a:t>15 </a:t>
                      </a:r>
                      <a:r>
                        <a:rPr lang="en-US" sz="1700" dirty="0" err="1" smtClean="0">
                          <a:solidFill>
                            <a:schemeClr val="accent5">
                              <a:lumMod val="50000"/>
                            </a:schemeClr>
                          </a:solidFill>
                        </a:rPr>
                        <a:t>mins</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r>
              <a:tr h="260994">
                <a:tc>
                  <a:txBody>
                    <a:bodyPr/>
                    <a:lstStyle/>
                    <a:p>
                      <a:pPr algn="ctr"/>
                      <a:r>
                        <a:rPr lang="en-US" sz="1700" dirty="0" smtClean="0">
                          <a:solidFill>
                            <a:schemeClr val="accent5">
                              <a:lumMod val="50000"/>
                            </a:schemeClr>
                          </a:solidFill>
                        </a:rPr>
                        <a:t>Partial Clouds</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dirty="0" smtClean="0">
                          <a:solidFill>
                            <a:schemeClr val="accent5">
                              <a:lumMod val="50000"/>
                            </a:schemeClr>
                          </a:solidFill>
                        </a:rPr>
                        <a:t>no</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dirty="0" smtClean="0">
                          <a:solidFill>
                            <a:schemeClr val="accent5">
                              <a:lumMod val="50000"/>
                            </a:schemeClr>
                          </a:solidFill>
                        </a:rPr>
                        <a:t>yes</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r>
              <a:tr h="260994">
                <a:tc>
                  <a:txBody>
                    <a:bodyPr/>
                    <a:lstStyle/>
                    <a:p>
                      <a:pPr algn="ctr"/>
                      <a:r>
                        <a:rPr lang="en-US" sz="1700" dirty="0" smtClean="0">
                          <a:solidFill>
                            <a:schemeClr val="accent5">
                              <a:lumMod val="50000"/>
                            </a:schemeClr>
                          </a:solidFill>
                        </a:rPr>
                        <a:t>Convection</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40000"/>
                        <a:lumOff val="60000"/>
                        <a:alpha val="45000"/>
                      </a:schemeClr>
                    </a:solidFill>
                  </a:tcPr>
                </a:tc>
                <a:tc>
                  <a:txBody>
                    <a:bodyPr/>
                    <a:lstStyle/>
                    <a:p>
                      <a:pPr algn="ctr"/>
                      <a:r>
                        <a:rPr lang="en-US" sz="1700" dirty="0" smtClean="0">
                          <a:solidFill>
                            <a:schemeClr val="accent5">
                              <a:lumMod val="50000"/>
                            </a:schemeClr>
                          </a:solidFill>
                        </a:rPr>
                        <a:t>SAS</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40000"/>
                        <a:lumOff val="60000"/>
                        <a:alpha val="45000"/>
                      </a:schemeClr>
                    </a:solidFill>
                  </a:tcPr>
                </a:tc>
                <a:tc>
                  <a:txBody>
                    <a:bodyPr/>
                    <a:lstStyle/>
                    <a:p>
                      <a:pPr algn="ctr"/>
                      <a:r>
                        <a:rPr lang="en-US" sz="1700" dirty="0" smtClean="0">
                          <a:solidFill>
                            <a:schemeClr val="accent5">
                              <a:lumMod val="50000"/>
                            </a:schemeClr>
                          </a:solidFill>
                        </a:rPr>
                        <a:t>SAS</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40000"/>
                        <a:lumOff val="60000"/>
                        <a:alpha val="45000"/>
                      </a:schemeClr>
                    </a:solidFill>
                  </a:tcPr>
                </a:tc>
              </a:tr>
              <a:tr h="260994">
                <a:tc>
                  <a:txBody>
                    <a:bodyPr/>
                    <a:lstStyle/>
                    <a:p>
                      <a:pPr algn="ctr"/>
                      <a:r>
                        <a:rPr lang="en-US" sz="1700" dirty="0" smtClean="0">
                          <a:solidFill>
                            <a:schemeClr val="accent5">
                              <a:lumMod val="50000"/>
                            </a:schemeClr>
                          </a:solidFill>
                        </a:rPr>
                        <a:t>PBL/</a:t>
                      </a:r>
                      <a:r>
                        <a:rPr lang="en-US" sz="1700" dirty="0" err="1" smtClean="0">
                          <a:solidFill>
                            <a:schemeClr val="accent5">
                              <a:lumMod val="50000"/>
                            </a:schemeClr>
                          </a:solidFill>
                        </a:rPr>
                        <a:t>Sfc</a:t>
                      </a:r>
                      <a:r>
                        <a:rPr lang="en-US" sz="1700" dirty="0" smtClean="0">
                          <a:solidFill>
                            <a:schemeClr val="accent5">
                              <a:lumMod val="50000"/>
                            </a:schemeClr>
                          </a:solidFill>
                        </a:rPr>
                        <a:t> Layer </a:t>
                      </a:r>
                      <a:r>
                        <a:rPr lang="en-US" sz="1700" dirty="0" err="1" smtClean="0">
                          <a:solidFill>
                            <a:schemeClr val="accent5">
                              <a:lumMod val="50000"/>
                            </a:schemeClr>
                          </a:solidFill>
                        </a:rPr>
                        <a:t>Phys</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5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dirty="0" smtClean="0">
                          <a:solidFill>
                            <a:schemeClr val="accent5">
                              <a:lumMod val="50000"/>
                            </a:schemeClr>
                          </a:solidFill>
                        </a:rPr>
                        <a:t>GFS</a:t>
                      </a:r>
                      <a:r>
                        <a:rPr lang="en-US" sz="1700" dirty="0" smtClean="0">
                          <a:solidFill>
                            <a:schemeClr val="accent5">
                              <a:lumMod val="50000"/>
                            </a:schemeClr>
                          </a:solidFill>
                        </a:rPr>
                        <a:t>/GFDL</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5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dirty="0" smtClean="0">
                          <a:solidFill>
                            <a:schemeClr val="accent5">
                              <a:lumMod val="50000"/>
                            </a:schemeClr>
                          </a:solidFill>
                        </a:rPr>
                        <a:t>GFS/GFS</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50000"/>
                        </a:srgbClr>
                      </a:solidFill>
                      <a:prstDash val="solid"/>
                      <a:round/>
                      <a:headEnd type="none" w="med" len="med"/>
                      <a:tailEnd type="none" w="med" len="med"/>
                    </a:lnB>
                    <a:solidFill>
                      <a:schemeClr val="accent5">
                        <a:lumMod val="20000"/>
                        <a:lumOff val="80000"/>
                        <a:alpha val="45000"/>
                      </a:schemeClr>
                    </a:solidFill>
                  </a:tcPr>
                </a:tc>
              </a:tr>
            </a:tbl>
          </a:graphicData>
        </a:graphic>
      </p:graphicFrame>
      <p:sp>
        <p:nvSpPr>
          <p:cNvPr id="6" name="TextBox 5"/>
          <p:cNvSpPr txBox="1"/>
          <p:nvPr/>
        </p:nvSpPr>
        <p:spPr>
          <a:xfrm>
            <a:off x="2412716" y="3968160"/>
            <a:ext cx="1026297" cy="461665"/>
          </a:xfrm>
          <a:prstGeom prst="rect">
            <a:avLst/>
          </a:prstGeom>
          <a:noFill/>
          <a:ln w="57150" cmpd="sng">
            <a:noFill/>
          </a:ln>
        </p:spPr>
        <p:txBody>
          <a:bodyPr wrap="square" rtlCol="0">
            <a:spAutoFit/>
          </a:bodyPr>
          <a:lstStyle/>
          <a:p>
            <a:pPr algn="ctr"/>
            <a:r>
              <a:rPr lang="en-US" sz="2400" b="1" dirty="0" smtClean="0">
                <a:solidFill>
                  <a:schemeClr val="tx2">
                    <a:lumMod val="60000"/>
                    <a:lumOff val="40000"/>
                  </a:schemeClr>
                </a:solidFill>
              </a:rPr>
              <a:t>27 km</a:t>
            </a:r>
            <a:endParaRPr lang="en-US" sz="2400" b="1" dirty="0">
              <a:solidFill>
                <a:schemeClr val="tx2">
                  <a:lumMod val="60000"/>
                  <a:lumOff val="40000"/>
                </a:schemeClr>
              </a:solidFill>
            </a:endParaRPr>
          </a:p>
        </p:txBody>
      </p:sp>
      <p:sp>
        <p:nvSpPr>
          <p:cNvPr id="7" name="TextBox 6"/>
          <p:cNvSpPr txBox="1"/>
          <p:nvPr/>
        </p:nvSpPr>
        <p:spPr>
          <a:xfrm>
            <a:off x="4982763" y="1821198"/>
            <a:ext cx="1026297" cy="461665"/>
          </a:xfrm>
          <a:prstGeom prst="rect">
            <a:avLst/>
          </a:prstGeom>
          <a:noFill/>
          <a:ln w="57150" cmpd="sng">
            <a:noFill/>
          </a:ln>
        </p:spPr>
        <p:txBody>
          <a:bodyPr wrap="square" rtlCol="0">
            <a:spAutoFit/>
          </a:bodyPr>
          <a:lstStyle/>
          <a:p>
            <a:pPr algn="ctr"/>
            <a:r>
              <a:rPr lang="en-US" sz="2400" b="1" dirty="0" smtClean="0">
                <a:solidFill>
                  <a:srgbClr val="0000FF"/>
                </a:solidFill>
              </a:rPr>
              <a:t>9 km</a:t>
            </a:r>
            <a:endParaRPr lang="en-US" sz="2400" b="1" dirty="0">
              <a:solidFill>
                <a:srgbClr val="0000FF"/>
              </a:solidFill>
            </a:endParaRPr>
          </a:p>
        </p:txBody>
      </p:sp>
      <p:cxnSp>
        <p:nvCxnSpPr>
          <p:cNvPr id="9" name="Straight Arrow Connector 8"/>
          <p:cNvCxnSpPr/>
          <p:nvPr/>
        </p:nvCxnSpPr>
        <p:spPr>
          <a:xfrm>
            <a:off x="5439479" y="2220367"/>
            <a:ext cx="0" cy="348378"/>
          </a:xfrm>
          <a:prstGeom prst="straightConnector1">
            <a:avLst/>
          </a:prstGeom>
          <a:ln w="28575"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540868" y="3280394"/>
            <a:ext cx="1026297" cy="461665"/>
          </a:xfrm>
          <a:prstGeom prst="rect">
            <a:avLst/>
          </a:prstGeom>
          <a:noFill/>
          <a:ln w="57150" cmpd="sng">
            <a:noFill/>
          </a:ln>
        </p:spPr>
        <p:txBody>
          <a:bodyPr wrap="square" rtlCol="0">
            <a:spAutoFit/>
          </a:bodyPr>
          <a:lstStyle/>
          <a:p>
            <a:pPr algn="ctr"/>
            <a:r>
              <a:rPr lang="en-US" sz="2400" b="1" dirty="0" smtClean="0">
                <a:solidFill>
                  <a:srgbClr val="660099"/>
                </a:solidFill>
              </a:rPr>
              <a:t>3 km</a:t>
            </a:r>
            <a:endParaRPr lang="en-US" sz="2400" b="1" dirty="0">
              <a:solidFill>
                <a:srgbClr val="660099"/>
              </a:solidFill>
            </a:endParaRPr>
          </a:p>
        </p:txBody>
      </p:sp>
      <p:cxnSp>
        <p:nvCxnSpPr>
          <p:cNvPr id="12" name="Straight Arrow Connector 11"/>
          <p:cNvCxnSpPr/>
          <p:nvPr/>
        </p:nvCxnSpPr>
        <p:spPr>
          <a:xfrm flipH="1" flipV="1">
            <a:off x="5439479" y="2778242"/>
            <a:ext cx="427066" cy="565928"/>
          </a:xfrm>
          <a:prstGeom prst="straightConnector1">
            <a:avLst/>
          </a:prstGeom>
          <a:ln w="28575" cmpd="sng">
            <a:solidFill>
              <a:srgbClr val="660099"/>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465317" y="2784242"/>
            <a:ext cx="1026297" cy="461665"/>
          </a:xfrm>
          <a:prstGeom prst="rect">
            <a:avLst/>
          </a:prstGeom>
          <a:noFill/>
          <a:ln w="57150" cmpd="sng">
            <a:noFill/>
          </a:ln>
        </p:spPr>
        <p:txBody>
          <a:bodyPr wrap="square" rtlCol="0">
            <a:spAutoFit/>
          </a:bodyPr>
          <a:lstStyle/>
          <a:p>
            <a:pPr algn="ctr"/>
            <a:r>
              <a:rPr lang="en-US" sz="2400" b="1" dirty="0" smtClean="0">
                <a:solidFill>
                  <a:schemeClr val="accent2"/>
                </a:solidFill>
              </a:rPr>
              <a:t>1/16°</a:t>
            </a:r>
            <a:endParaRPr lang="en-US" sz="2400" b="1" dirty="0">
              <a:solidFill>
                <a:schemeClr val="accent2"/>
              </a:solidFill>
            </a:endParaRPr>
          </a:p>
        </p:txBody>
      </p:sp>
      <p:cxnSp>
        <p:nvCxnSpPr>
          <p:cNvPr id="19" name="Straight Arrow Connector 18"/>
          <p:cNvCxnSpPr/>
          <p:nvPr/>
        </p:nvCxnSpPr>
        <p:spPr>
          <a:xfrm flipV="1">
            <a:off x="3416532" y="3968161"/>
            <a:ext cx="629361" cy="230832"/>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14400" y="1760053"/>
            <a:ext cx="2217320" cy="369332"/>
          </a:xfrm>
          <a:prstGeom prst="rect">
            <a:avLst/>
          </a:prstGeom>
          <a:noFill/>
          <a:ln w="57150" cmpd="sng">
            <a:noFill/>
          </a:ln>
        </p:spPr>
        <p:txBody>
          <a:bodyPr wrap="square" rtlCol="0">
            <a:spAutoFit/>
          </a:bodyPr>
          <a:lstStyle/>
          <a:p>
            <a:pPr algn="ctr"/>
            <a:r>
              <a:rPr lang="en-US" b="1" dirty="0" smtClean="0">
                <a:solidFill>
                  <a:schemeClr val="accent2"/>
                </a:solidFill>
              </a:rPr>
              <a:t>EP Ocean Domain</a:t>
            </a:r>
            <a:endParaRPr lang="en-US" b="1" dirty="0">
              <a:solidFill>
                <a:schemeClr val="accent2"/>
              </a:solidFill>
            </a:endParaRPr>
          </a:p>
        </p:txBody>
      </p:sp>
      <p:sp>
        <p:nvSpPr>
          <p:cNvPr id="14" name="TextBox 13"/>
          <p:cNvSpPr txBox="1"/>
          <p:nvPr/>
        </p:nvSpPr>
        <p:spPr>
          <a:xfrm>
            <a:off x="3321123" y="1557445"/>
            <a:ext cx="2217320" cy="369332"/>
          </a:xfrm>
          <a:prstGeom prst="rect">
            <a:avLst/>
          </a:prstGeom>
          <a:noFill/>
          <a:ln w="57150" cmpd="sng">
            <a:noFill/>
          </a:ln>
        </p:spPr>
        <p:txBody>
          <a:bodyPr wrap="square" rtlCol="0">
            <a:spAutoFit/>
          </a:bodyPr>
          <a:lstStyle/>
          <a:p>
            <a:pPr algn="ctr"/>
            <a:r>
              <a:rPr lang="en-US" b="1" dirty="0" smtClean="0">
                <a:solidFill>
                  <a:schemeClr val="accent2"/>
                </a:solidFill>
              </a:rPr>
              <a:t>ATL Ocean Domain</a:t>
            </a:r>
            <a:endParaRPr lang="en-US" b="1" dirty="0">
              <a:solidFill>
                <a:schemeClr val="accent2"/>
              </a:solidFill>
            </a:endParaRPr>
          </a:p>
        </p:txBody>
      </p:sp>
      <p:sp>
        <p:nvSpPr>
          <p:cNvPr id="20" name="Left Arrow 19"/>
          <p:cNvSpPr/>
          <p:nvPr/>
        </p:nvSpPr>
        <p:spPr>
          <a:xfrm rot="19547533">
            <a:off x="6415358" y="3912681"/>
            <a:ext cx="1573701" cy="7976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Ops Suite</a:t>
            </a:r>
            <a:endParaRPr lang="en-US" sz="2200" b="1" dirty="0"/>
          </a:p>
        </p:txBody>
      </p:sp>
      <p:sp>
        <p:nvSpPr>
          <p:cNvPr id="21" name="TextBox 20"/>
          <p:cNvSpPr txBox="1"/>
          <p:nvPr/>
        </p:nvSpPr>
        <p:spPr>
          <a:xfrm>
            <a:off x="7196667" y="1557445"/>
            <a:ext cx="1745036" cy="830997"/>
          </a:xfrm>
          <a:prstGeom prst="rect">
            <a:avLst/>
          </a:prstGeom>
          <a:ln w="28575" cmpd="sng"/>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smtClean="0">
                <a:solidFill>
                  <a:schemeClr val="accent4"/>
                </a:solidFill>
              </a:rPr>
              <a:t>9 ATL Storms</a:t>
            </a:r>
          </a:p>
          <a:p>
            <a:pPr algn="ctr"/>
            <a:r>
              <a:rPr lang="en-US" sz="2400" dirty="0" smtClean="0">
                <a:solidFill>
                  <a:schemeClr val="accent4"/>
                </a:solidFill>
              </a:rPr>
              <a:t>101 Cases</a:t>
            </a:r>
            <a:endParaRPr lang="en-US" sz="2400" dirty="0">
              <a:solidFill>
                <a:schemeClr val="accent4"/>
              </a:solidFill>
            </a:endParaRPr>
          </a:p>
        </p:txBody>
      </p:sp>
      <p:sp>
        <p:nvSpPr>
          <p:cNvPr id="22" name="TextBox 21"/>
          <p:cNvSpPr txBox="1"/>
          <p:nvPr/>
        </p:nvSpPr>
        <p:spPr>
          <a:xfrm>
            <a:off x="914400" y="5303092"/>
            <a:ext cx="1745036" cy="830997"/>
          </a:xfrm>
          <a:prstGeom prst="rect">
            <a:avLst/>
          </a:prstGeom>
          <a:ln w="28575" cmpd="sng">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smtClean="0">
                <a:solidFill>
                  <a:schemeClr val="accent6"/>
                </a:solidFill>
              </a:rPr>
              <a:t>9 EP Storms</a:t>
            </a:r>
          </a:p>
          <a:p>
            <a:pPr algn="ctr"/>
            <a:r>
              <a:rPr lang="en-US" sz="2400" dirty="0" smtClean="0">
                <a:solidFill>
                  <a:schemeClr val="accent6"/>
                </a:solidFill>
              </a:rPr>
              <a:t>97 Cases</a:t>
            </a:r>
            <a:endParaRPr lang="en-US" sz="2400" dirty="0">
              <a:solidFill>
                <a:schemeClr val="accent6"/>
              </a:solidFill>
            </a:endParaRPr>
          </a:p>
        </p:txBody>
      </p:sp>
    </p:spTree>
    <p:extLst>
      <p:ext uri="{BB962C8B-B14F-4D97-AF65-F5344CB8AC3E}">
        <p14:creationId xmlns:p14="http://schemas.microsoft.com/office/powerpoint/2010/main" val="13814900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K_ERR_mean_AL.png"/>
          <p:cNvPicPr>
            <a:picLocks noChangeAspect="1"/>
          </p:cNvPicPr>
          <p:nvPr/>
        </p:nvPicPr>
        <p:blipFill rotWithShape="1">
          <a:blip r:embed="rId2">
            <a:extLst>
              <a:ext uri="{28A0092B-C50C-407E-A947-70E740481C1C}">
                <a14:useLocalDpi xmlns:a14="http://schemas.microsoft.com/office/drawing/2010/main" val="0"/>
              </a:ext>
            </a:extLst>
          </a:blip>
          <a:srcRect l="3776" t="13746" r="1773" b="8958"/>
          <a:stretch/>
        </p:blipFill>
        <p:spPr>
          <a:xfrm>
            <a:off x="4484199" y="1886627"/>
            <a:ext cx="4313864" cy="2727990"/>
          </a:xfrm>
          <a:prstGeom prst="rect">
            <a:avLst/>
          </a:prstGeom>
        </p:spPr>
      </p:pic>
      <p:pic>
        <p:nvPicPr>
          <p:cNvPr id="4" name="Picture 3" descr="TK_ERR_mean_EP.png"/>
          <p:cNvPicPr>
            <a:picLocks noChangeAspect="1"/>
          </p:cNvPicPr>
          <p:nvPr/>
        </p:nvPicPr>
        <p:blipFill rotWithShape="1">
          <a:blip r:embed="rId3">
            <a:extLst>
              <a:ext uri="{28A0092B-C50C-407E-A947-70E740481C1C}">
                <a14:useLocalDpi xmlns:a14="http://schemas.microsoft.com/office/drawing/2010/main" val="0"/>
              </a:ext>
            </a:extLst>
          </a:blip>
          <a:srcRect l="4897" t="13746" r="1716" b="8958"/>
          <a:stretch/>
        </p:blipFill>
        <p:spPr>
          <a:xfrm>
            <a:off x="329323" y="1856176"/>
            <a:ext cx="4265225" cy="2727990"/>
          </a:xfrm>
          <a:prstGeom prst="rect">
            <a:avLst/>
          </a:prstGeom>
        </p:spPr>
      </p:pic>
      <p:sp>
        <p:nvSpPr>
          <p:cNvPr id="8" name="TextBox 7"/>
          <p:cNvSpPr txBox="1"/>
          <p:nvPr/>
        </p:nvSpPr>
        <p:spPr>
          <a:xfrm>
            <a:off x="5269981" y="1363733"/>
            <a:ext cx="2817469" cy="492443"/>
          </a:xfrm>
          <a:prstGeom prst="rect">
            <a:avLst/>
          </a:prstGeom>
          <a:solidFill>
            <a:schemeClr val="bg1"/>
          </a:solidFill>
          <a:ln w="28575" cmpd="sng">
            <a:solidFill>
              <a:srgbClr val="8064A2"/>
            </a:solidFill>
          </a:ln>
        </p:spPr>
        <p:txBody>
          <a:bodyPr wrap="square" rtlCol="0">
            <a:spAutoFit/>
          </a:bodyPr>
          <a:lstStyle/>
          <a:p>
            <a:pPr algn="ctr"/>
            <a:r>
              <a:rPr lang="en-US" sz="2600" b="1" dirty="0" smtClean="0">
                <a:solidFill>
                  <a:schemeClr val="accent4"/>
                </a:solidFill>
              </a:rPr>
              <a:t>AL Track Error</a:t>
            </a:r>
            <a:endParaRPr lang="en-US" sz="2600" b="1" dirty="0">
              <a:solidFill>
                <a:schemeClr val="accent4"/>
              </a:solidFill>
            </a:endParaRPr>
          </a:p>
        </p:txBody>
      </p:sp>
      <p:sp>
        <p:nvSpPr>
          <p:cNvPr id="9" name="TextBox 8"/>
          <p:cNvSpPr txBox="1"/>
          <p:nvPr/>
        </p:nvSpPr>
        <p:spPr>
          <a:xfrm>
            <a:off x="983096" y="1363733"/>
            <a:ext cx="2817469" cy="492443"/>
          </a:xfrm>
          <a:prstGeom prst="rect">
            <a:avLst/>
          </a:prstGeom>
          <a:solidFill>
            <a:schemeClr val="bg1"/>
          </a:solidFill>
          <a:ln w="28575" cmpd="sng">
            <a:solidFill>
              <a:schemeClr val="accent6"/>
            </a:solidFill>
          </a:ln>
        </p:spPr>
        <p:txBody>
          <a:bodyPr wrap="square" rtlCol="0">
            <a:spAutoFit/>
          </a:bodyPr>
          <a:lstStyle/>
          <a:p>
            <a:pPr algn="ctr"/>
            <a:r>
              <a:rPr lang="en-US" sz="2600" b="1" dirty="0" smtClean="0">
                <a:solidFill>
                  <a:schemeClr val="accent6"/>
                </a:solidFill>
              </a:rPr>
              <a:t>EP Track Error</a:t>
            </a:r>
            <a:endParaRPr lang="en-US" sz="2600" b="1" dirty="0">
              <a:solidFill>
                <a:schemeClr val="accent6"/>
              </a:solidFill>
            </a:endParaRPr>
          </a:p>
        </p:txBody>
      </p:sp>
      <p:sp>
        <p:nvSpPr>
          <p:cNvPr id="10" name="TextBox 9"/>
          <p:cNvSpPr txBox="1"/>
          <p:nvPr/>
        </p:nvSpPr>
        <p:spPr>
          <a:xfrm>
            <a:off x="6948783" y="3327413"/>
            <a:ext cx="1849281"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solidFill>
                  <a:srgbClr val="0000FF"/>
                </a:solidFill>
              </a:rPr>
              <a:t>HDRF-HDGF </a:t>
            </a:r>
          </a:p>
        </p:txBody>
      </p:sp>
      <p:sp>
        <p:nvSpPr>
          <p:cNvPr id="6" name="TextBox 5"/>
          <p:cNvSpPr txBox="1"/>
          <p:nvPr/>
        </p:nvSpPr>
        <p:spPr>
          <a:xfrm>
            <a:off x="4823258" y="1907850"/>
            <a:ext cx="3944746" cy="230832"/>
          </a:xfrm>
          <a:prstGeom prst="rect">
            <a:avLst/>
          </a:prstGeom>
          <a:solidFill>
            <a:srgbClr val="FFFFFF"/>
          </a:solidFill>
        </p:spPr>
        <p:txBody>
          <a:bodyPr wrap="square" tIns="0" bIns="0" rtlCol="0">
            <a:spAutoFit/>
          </a:bodyPr>
          <a:lstStyle/>
          <a:p>
            <a:r>
              <a:rPr lang="en-US" sz="1500" dirty="0" smtClean="0">
                <a:latin typeface="Arial"/>
                <a:cs typeface="Arial"/>
              </a:rPr>
              <a:t>101  96  85  84  82  76  74  70  64  62  58</a:t>
            </a:r>
            <a:endParaRPr lang="en-US" sz="1500" dirty="0">
              <a:latin typeface="Arial"/>
              <a:cs typeface="Arial"/>
            </a:endParaRPr>
          </a:p>
        </p:txBody>
      </p:sp>
      <p:sp>
        <p:nvSpPr>
          <p:cNvPr id="13" name="TextBox 12"/>
          <p:cNvSpPr txBox="1"/>
          <p:nvPr/>
        </p:nvSpPr>
        <p:spPr>
          <a:xfrm>
            <a:off x="649096" y="1886627"/>
            <a:ext cx="3893495" cy="230832"/>
          </a:xfrm>
          <a:prstGeom prst="rect">
            <a:avLst/>
          </a:prstGeom>
          <a:solidFill>
            <a:srgbClr val="FFFFFF"/>
          </a:solidFill>
        </p:spPr>
        <p:txBody>
          <a:bodyPr wrap="square" tIns="0" bIns="0" rtlCol="0">
            <a:spAutoFit/>
          </a:bodyPr>
          <a:lstStyle/>
          <a:p>
            <a:r>
              <a:rPr lang="en-US" sz="1500" dirty="0" smtClean="0">
                <a:latin typeface="Arial"/>
                <a:cs typeface="Arial"/>
              </a:rPr>
              <a:t>97  96  95  94  89  86  80  73  69   63  56</a:t>
            </a:r>
            <a:endParaRPr lang="en-US" sz="1500" dirty="0">
              <a:latin typeface="Arial"/>
              <a:cs typeface="Arial"/>
            </a:endParaRPr>
          </a:p>
        </p:txBody>
      </p:sp>
      <p:cxnSp>
        <p:nvCxnSpPr>
          <p:cNvPr id="11" name="Straight Arrow Connector 10"/>
          <p:cNvCxnSpPr/>
          <p:nvPr/>
        </p:nvCxnSpPr>
        <p:spPr>
          <a:xfrm flipH="1" flipV="1">
            <a:off x="2952471" y="4123873"/>
            <a:ext cx="808218" cy="1313665"/>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377126" y="4123873"/>
            <a:ext cx="1088620" cy="1313665"/>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324490" y="5380672"/>
            <a:ext cx="2540115" cy="830997"/>
          </a:xfrm>
          <a:prstGeom prst="rect">
            <a:avLst/>
          </a:prstGeom>
          <a:ln>
            <a:solidFill>
              <a:srgbClr val="008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dirty="0" smtClean="0">
                <a:solidFill>
                  <a:srgbClr val="008000"/>
                </a:solidFill>
              </a:rPr>
              <a:t>Neutral track impact for both basins</a:t>
            </a:r>
            <a:endParaRPr lang="en-US" sz="2400" dirty="0">
              <a:solidFill>
                <a:srgbClr val="008000"/>
              </a:solidFill>
            </a:endParaRPr>
          </a:p>
        </p:txBody>
      </p:sp>
      <p:sp>
        <p:nvSpPr>
          <p:cNvPr id="15" name="TextBox 14"/>
          <p:cNvSpPr txBox="1"/>
          <p:nvPr/>
        </p:nvSpPr>
        <p:spPr>
          <a:xfrm rot="16200000">
            <a:off x="-688725" y="3105825"/>
            <a:ext cx="1820652" cy="215444"/>
          </a:xfrm>
          <a:prstGeom prst="rect">
            <a:avLst/>
          </a:prstGeom>
          <a:solidFill>
            <a:srgbClr val="FFFFFF"/>
          </a:solidFill>
        </p:spPr>
        <p:txBody>
          <a:bodyPr wrap="square" tIns="0" bIns="0" rtlCol="0">
            <a:spAutoFit/>
          </a:bodyPr>
          <a:lstStyle/>
          <a:p>
            <a:pPr algn="ctr">
              <a:tabLst>
                <a:tab pos="517525" algn="l"/>
              </a:tabLst>
            </a:pPr>
            <a:r>
              <a:rPr lang="en-US" sz="1400" dirty="0" smtClean="0">
                <a:latin typeface="Arial"/>
                <a:cs typeface="Arial"/>
              </a:rPr>
              <a:t>Distance (km)</a:t>
            </a:r>
            <a:endParaRPr lang="en-US" sz="1400" dirty="0">
              <a:latin typeface="Arial"/>
              <a:cs typeface="Arial"/>
            </a:endParaRPr>
          </a:p>
        </p:txBody>
      </p:sp>
      <p:sp>
        <p:nvSpPr>
          <p:cNvPr id="16" name="TextBox 15"/>
          <p:cNvSpPr txBox="1"/>
          <p:nvPr/>
        </p:nvSpPr>
        <p:spPr>
          <a:xfrm>
            <a:off x="733135" y="2686113"/>
            <a:ext cx="940333" cy="400110"/>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solidFill>
                  <a:schemeClr val="tx1"/>
                </a:solidFill>
              </a:rPr>
              <a:t>HDGF </a:t>
            </a:r>
          </a:p>
        </p:txBody>
      </p:sp>
      <p:sp>
        <p:nvSpPr>
          <p:cNvPr id="17" name="TextBox 16"/>
          <p:cNvSpPr txBox="1"/>
          <p:nvPr/>
        </p:nvSpPr>
        <p:spPr>
          <a:xfrm>
            <a:off x="3290522" y="3494068"/>
            <a:ext cx="940333" cy="400110"/>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solidFill>
                  <a:srgbClr val="FF0000"/>
                </a:solidFill>
              </a:rPr>
              <a:t>HDRF</a:t>
            </a:r>
            <a:r>
              <a:rPr lang="en-US" sz="2000" b="1" dirty="0" smtClean="0">
                <a:solidFill>
                  <a:schemeClr val="tx1"/>
                </a:solidFill>
              </a:rPr>
              <a:t> </a:t>
            </a:r>
          </a:p>
        </p:txBody>
      </p:sp>
      <p:cxnSp>
        <p:nvCxnSpPr>
          <p:cNvPr id="18" name="Straight Arrow Connector 17"/>
          <p:cNvCxnSpPr>
            <a:stCxn id="16" idx="3"/>
          </p:cNvCxnSpPr>
          <p:nvPr/>
        </p:nvCxnSpPr>
        <p:spPr>
          <a:xfrm>
            <a:off x="1673468" y="2886168"/>
            <a:ext cx="525538" cy="4179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17" idx="0"/>
          </p:cNvCxnSpPr>
          <p:nvPr/>
        </p:nvCxnSpPr>
        <p:spPr>
          <a:xfrm flipH="1" flipV="1">
            <a:off x="3324490" y="3095042"/>
            <a:ext cx="436199" cy="39902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flipH="1">
            <a:off x="7299142" y="3727523"/>
            <a:ext cx="204376" cy="166655"/>
          </a:xfrm>
          <a:prstGeom prst="straightConnector1">
            <a:avLst/>
          </a:prstGeom>
          <a:ln>
            <a:solidFill>
              <a:srgbClr val="0000FF"/>
            </a:solidFill>
            <a:tailEnd type="arrow"/>
          </a:ln>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7273533" y="4584166"/>
            <a:ext cx="1594735" cy="58477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srgbClr val="0000FF"/>
                </a:solidFill>
              </a:rPr>
              <a:t>+ better HDGF</a:t>
            </a:r>
          </a:p>
          <a:p>
            <a:pPr algn="ctr"/>
            <a:r>
              <a:rPr lang="en-US" sz="1600" b="1" dirty="0" smtClean="0">
                <a:solidFill>
                  <a:srgbClr val="0000FF"/>
                </a:solidFill>
              </a:rPr>
              <a:t>- better HDRF</a:t>
            </a:r>
          </a:p>
        </p:txBody>
      </p:sp>
    </p:spTree>
    <p:extLst>
      <p:ext uri="{BB962C8B-B14F-4D97-AF65-F5344CB8AC3E}">
        <p14:creationId xmlns:p14="http://schemas.microsoft.com/office/powerpoint/2010/main" val="25267044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bs_AMAX_WIND-BMAX_WIND_mean_AL.png"/>
          <p:cNvPicPr>
            <a:picLocks noChangeAspect="1"/>
          </p:cNvPicPr>
          <p:nvPr/>
        </p:nvPicPr>
        <p:blipFill rotWithShape="1">
          <a:blip r:embed="rId2">
            <a:extLst>
              <a:ext uri="{28A0092B-C50C-407E-A947-70E740481C1C}">
                <a14:useLocalDpi xmlns:a14="http://schemas.microsoft.com/office/drawing/2010/main" val="0"/>
              </a:ext>
            </a:extLst>
          </a:blip>
          <a:srcRect l="3464" t="14005" r="1885" b="7350"/>
          <a:stretch/>
        </p:blipFill>
        <p:spPr>
          <a:xfrm>
            <a:off x="4654498" y="694336"/>
            <a:ext cx="4301622" cy="2761896"/>
          </a:xfrm>
          <a:prstGeom prst="rect">
            <a:avLst/>
          </a:prstGeom>
        </p:spPr>
      </p:pic>
      <p:pic>
        <p:nvPicPr>
          <p:cNvPr id="14" name="Picture 13" descr="abs_AMAX_WIND-BMAX_WIND_mean_EP.png"/>
          <p:cNvPicPr>
            <a:picLocks noChangeAspect="1"/>
          </p:cNvPicPr>
          <p:nvPr/>
        </p:nvPicPr>
        <p:blipFill rotWithShape="1">
          <a:blip r:embed="rId3">
            <a:extLst>
              <a:ext uri="{28A0092B-C50C-407E-A947-70E740481C1C}">
                <a14:useLocalDpi xmlns:a14="http://schemas.microsoft.com/office/drawing/2010/main" val="0"/>
              </a:ext>
            </a:extLst>
          </a:blip>
          <a:srcRect l="4708" t="13907" r="4946" b="7996"/>
          <a:stretch/>
        </p:blipFill>
        <p:spPr>
          <a:xfrm>
            <a:off x="280097" y="708061"/>
            <a:ext cx="4134845" cy="2761896"/>
          </a:xfrm>
          <a:prstGeom prst="rect">
            <a:avLst/>
          </a:prstGeom>
        </p:spPr>
      </p:pic>
      <p:sp>
        <p:nvSpPr>
          <p:cNvPr id="15" name="TextBox 14"/>
          <p:cNvSpPr txBox="1"/>
          <p:nvPr/>
        </p:nvSpPr>
        <p:spPr>
          <a:xfrm>
            <a:off x="5011374" y="187294"/>
            <a:ext cx="3747596" cy="492443"/>
          </a:xfrm>
          <a:prstGeom prst="rect">
            <a:avLst/>
          </a:prstGeom>
          <a:solidFill>
            <a:schemeClr val="bg1"/>
          </a:solidFill>
          <a:ln w="28575" cmpd="sng">
            <a:solidFill>
              <a:srgbClr val="8064A2"/>
            </a:solidFill>
          </a:ln>
        </p:spPr>
        <p:txBody>
          <a:bodyPr wrap="square" rtlCol="0">
            <a:spAutoFit/>
          </a:bodyPr>
          <a:lstStyle/>
          <a:p>
            <a:pPr algn="ctr"/>
            <a:r>
              <a:rPr lang="en-US" sz="2600" b="1" dirty="0" smtClean="0">
                <a:solidFill>
                  <a:schemeClr val="accent4"/>
                </a:solidFill>
              </a:rPr>
              <a:t>AL Intensity Error</a:t>
            </a:r>
            <a:endParaRPr lang="en-US" sz="2600" b="1" dirty="0">
              <a:solidFill>
                <a:schemeClr val="accent4"/>
              </a:solidFill>
            </a:endParaRPr>
          </a:p>
        </p:txBody>
      </p:sp>
      <p:sp>
        <p:nvSpPr>
          <p:cNvPr id="16" name="TextBox 15"/>
          <p:cNvSpPr txBox="1"/>
          <p:nvPr/>
        </p:nvSpPr>
        <p:spPr>
          <a:xfrm>
            <a:off x="563290" y="187294"/>
            <a:ext cx="3851652" cy="492443"/>
          </a:xfrm>
          <a:prstGeom prst="rect">
            <a:avLst/>
          </a:prstGeom>
          <a:solidFill>
            <a:schemeClr val="bg1"/>
          </a:solidFill>
          <a:ln w="28575" cmpd="sng">
            <a:solidFill>
              <a:schemeClr val="accent6"/>
            </a:solidFill>
          </a:ln>
        </p:spPr>
        <p:txBody>
          <a:bodyPr wrap="square" rtlCol="0">
            <a:spAutoFit/>
          </a:bodyPr>
          <a:lstStyle/>
          <a:p>
            <a:pPr algn="ctr"/>
            <a:r>
              <a:rPr lang="en-US" sz="2600" b="1" dirty="0" smtClean="0">
                <a:solidFill>
                  <a:schemeClr val="accent6"/>
                </a:solidFill>
              </a:rPr>
              <a:t>EP Intensity Error</a:t>
            </a:r>
            <a:endParaRPr lang="en-US" sz="2600" b="1" dirty="0">
              <a:solidFill>
                <a:schemeClr val="accent6"/>
              </a:solidFill>
            </a:endParaRPr>
          </a:p>
        </p:txBody>
      </p:sp>
      <p:sp>
        <p:nvSpPr>
          <p:cNvPr id="22" name="TextBox 21"/>
          <p:cNvSpPr txBox="1"/>
          <p:nvPr/>
        </p:nvSpPr>
        <p:spPr>
          <a:xfrm rot="16200000">
            <a:off x="-695923" y="1702897"/>
            <a:ext cx="1820652" cy="215444"/>
          </a:xfrm>
          <a:prstGeom prst="rect">
            <a:avLst/>
          </a:prstGeom>
          <a:solidFill>
            <a:srgbClr val="FFFFFF"/>
          </a:solidFill>
        </p:spPr>
        <p:txBody>
          <a:bodyPr wrap="square" tIns="0" bIns="0" rtlCol="0">
            <a:spAutoFit/>
          </a:bodyPr>
          <a:lstStyle/>
          <a:p>
            <a:pPr algn="ctr">
              <a:tabLst>
                <a:tab pos="517525" algn="l"/>
              </a:tabLst>
            </a:pPr>
            <a:r>
              <a:rPr lang="en-US" sz="1400" dirty="0" smtClean="0">
                <a:latin typeface="Arial"/>
                <a:cs typeface="Arial"/>
              </a:rPr>
              <a:t>Max Wind (</a:t>
            </a:r>
            <a:r>
              <a:rPr lang="en-US" sz="1400" dirty="0" err="1" smtClean="0">
                <a:latin typeface="Arial"/>
                <a:cs typeface="Arial"/>
              </a:rPr>
              <a:t>kt</a:t>
            </a:r>
            <a:r>
              <a:rPr lang="en-US" sz="1400" dirty="0" smtClean="0">
                <a:latin typeface="Arial"/>
                <a:cs typeface="Arial"/>
              </a:rPr>
              <a:t>)</a:t>
            </a:r>
            <a:endParaRPr lang="en-US" sz="1400" dirty="0">
              <a:latin typeface="Arial"/>
              <a:cs typeface="Arial"/>
            </a:endParaRPr>
          </a:p>
        </p:txBody>
      </p:sp>
      <p:sp>
        <p:nvSpPr>
          <p:cNvPr id="26" name="TextBox 25"/>
          <p:cNvSpPr txBox="1"/>
          <p:nvPr/>
        </p:nvSpPr>
        <p:spPr>
          <a:xfrm rot="16200000">
            <a:off x="3709440" y="1702896"/>
            <a:ext cx="1820652" cy="215444"/>
          </a:xfrm>
          <a:prstGeom prst="rect">
            <a:avLst/>
          </a:prstGeom>
          <a:solidFill>
            <a:srgbClr val="FFFFFF"/>
          </a:solidFill>
        </p:spPr>
        <p:txBody>
          <a:bodyPr wrap="square" tIns="0" bIns="0" rtlCol="0">
            <a:spAutoFit/>
          </a:bodyPr>
          <a:lstStyle/>
          <a:p>
            <a:pPr algn="ctr">
              <a:tabLst>
                <a:tab pos="517525" algn="l"/>
              </a:tabLst>
            </a:pPr>
            <a:r>
              <a:rPr lang="en-US" sz="1400" dirty="0" smtClean="0">
                <a:latin typeface="Arial"/>
                <a:cs typeface="Arial"/>
              </a:rPr>
              <a:t>Max Wind (</a:t>
            </a:r>
            <a:r>
              <a:rPr lang="en-US" sz="1400" dirty="0" err="1" smtClean="0">
                <a:latin typeface="Arial"/>
                <a:cs typeface="Arial"/>
              </a:rPr>
              <a:t>kt</a:t>
            </a:r>
            <a:r>
              <a:rPr lang="en-US" sz="1400" dirty="0" smtClean="0">
                <a:latin typeface="Arial"/>
                <a:cs typeface="Arial"/>
              </a:rPr>
              <a:t>)</a:t>
            </a:r>
            <a:endParaRPr lang="en-US" sz="1400" dirty="0">
              <a:latin typeface="Arial"/>
              <a:cs typeface="Arial"/>
            </a:endParaRPr>
          </a:p>
        </p:txBody>
      </p:sp>
      <p:pic>
        <p:nvPicPr>
          <p:cNvPr id="8" name="Picture 7" descr="AMAX_WIND-BMAX_WIND_mean_EP.png"/>
          <p:cNvPicPr>
            <a:picLocks noChangeAspect="1"/>
          </p:cNvPicPr>
          <p:nvPr/>
        </p:nvPicPr>
        <p:blipFill rotWithShape="1">
          <a:blip r:embed="rId4">
            <a:extLst>
              <a:ext uri="{28A0092B-C50C-407E-A947-70E740481C1C}">
                <a14:useLocalDpi xmlns:a14="http://schemas.microsoft.com/office/drawing/2010/main" val="0"/>
              </a:ext>
            </a:extLst>
          </a:blip>
          <a:srcRect l="4129" t="13373" r="967" b="8656"/>
          <a:stretch/>
        </p:blipFill>
        <p:spPr>
          <a:xfrm>
            <a:off x="280097" y="3962400"/>
            <a:ext cx="4325796" cy="2746242"/>
          </a:xfrm>
          <a:prstGeom prst="rect">
            <a:avLst/>
          </a:prstGeom>
        </p:spPr>
      </p:pic>
      <p:pic>
        <p:nvPicPr>
          <p:cNvPr id="9" name="Picture 8" descr="AMAX_WIND-BMAX_WIND_mean_AL.png"/>
          <p:cNvPicPr>
            <a:picLocks noChangeAspect="1"/>
          </p:cNvPicPr>
          <p:nvPr/>
        </p:nvPicPr>
        <p:blipFill rotWithShape="1">
          <a:blip r:embed="rId5">
            <a:extLst>
              <a:ext uri="{28A0092B-C50C-407E-A947-70E740481C1C}">
                <a14:useLocalDpi xmlns:a14="http://schemas.microsoft.com/office/drawing/2010/main" val="0"/>
              </a:ext>
            </a:extLst>
          </a:blip>
          <a:srcRect l="3148" t="13795" r="2478" b="9064"/>
          <a:stretch/>
        </p:blipFill>
        <p:spPr>
          <a:xfrm>
            <a:off x="4649687" y="3991598"/>
            <a:ext cx="4301622" cy="2717044"/>
          </a:xfrm>
          <a:prstGeom prst="rect">
            <a:avLst/>
          </a:prstGeom>
        </p:spPr>
      </p:pic>
      <p:sp>
        <p:nvSpPr>
          <p:cNvPr id="10" name="TextBox 9"/>
          <p:cNvSpPr txBox="1"/>
          <p:nvPr/>
        </p:nvSpPr>
        <p:spPr>
          <a:xfrm>
            <a:off x="5011374" y="3469957"/>
            <a:ext cx="3747596" cy="492443"/>
          </a:xfrm>
          <a:prstGeom prst="rect">
            <a:avLst/>
          </a:prstGeom>
          <a:solidFill>
            <a:schemeClr val="bg1"/>
          </a:solidFill>
          <a:ln w="28575" cmpd="sng">
            <a:solidFill>
              <a:srgbClr val="8064A2"/>
            </a:solidFill>
          </a:ln>
        </p:spPr>
        <p:txBody>
          <a:bodyPr wrap="square" rtlCol="0">
            <a:spAutoFit/>
          </a:bodyPr>
          <a:lstStyle/>
          <a:p>
            <a:pPr algn="ctr"/>
            <a:r>
              <a:rPr lang="en-US" sz="2600" b="1" dirty="0" smtClean="0">
                <a:solidFill>
                  <a:schemeClr val="accent4"/>
                </a:solidFill>
              </a:rPr>
              <a:t>AL Intensity Bias</a:t>
            </a:r>
            <a:endParaRPr lang="en-US" sz="2600" b="1" dirty="0">
              <a:solidFill>
                <a:schemeClr val="accent4"/>
              </a:solidFill>
            </a:endParaRPr>
          </a:p>
        </p:txBody>
      </p:sp>
      <p:sp>
        <p:nvSpPr>
          <p:cNvPr id="11" name="TextBox 10"/>
          <p:cNvSpPr txBox="1"/>
          <p:nvPr/>
        </p:nvSpPr>
        <p:spPr>
          <a:xfrm>
            <a:off x="563290" y="3469957"/>
            <a:ext cx="3851652" cy="492443"/>
          </a:xfrm>
          <a:prstGeom prst="rect">
            <a:avLst/>
          </a:prstGeom>
          <a:solidFill>
            <a:schemeClr val="bg1"/>
          </a:solidFill>
          <a:ln w="28575" cmpd="sng">
            <a:solidFill>
              <a:schemeClr val="accent6"/>
            </a:solidFill>
          </a:ln>
        </p:spPr>
        <p:txBody>
          <a:bodyPr wrap="square" rtlCol="0">
            <a:spAutoFit/>
          </a:bodyPr>
          <a:lstStyle/>
          <a:p>
            <a:pPr algn="ctr"/>
            <a:r>
              <a:rPr lang="en-US" sz="2600" b="1" dirty="0" smtClean="0">
                <a:solidFill>
                  <a:schemeClr val="accent6"/>
                </a:solidFill>
              </a:rPr>
              <a:t>EP Intensity Bias</a:t>
            </a:r>
            <a:endParaRPr lang="en-US" sz="2600" b="1" dirty="0">
              <a:solidFill>
                <a:schemeClr val="accent6"/>
              </a:solidFill>
            </a:endParaRPr>
          </a:p>
        </p:txBody>
      </p:sp>
      <p:sp>
        <p:nvSpPr>
          <p:cNvPr id="25" name="TextBox 24"/>
          <p:cNvSpPr txBox="1"/>
          <p:nvPr/>
        </p:nvSpPr>
        <p:spPr>
          <a:xfrm rot="16200000">
            <a:off x="3709440" y="5048268"/>
            <a:ext cx="1820652" cy="215444"/>
          </a:xfrm>
          <a:prstGeom prst="rect">
            <a:avLst/>
          </a:prstGeom>
          <a:solidFill>
            <a:srgbClr val="FFFFFF"/>
          </a:solidFill>
        </p:spPr>
        <p:txBody>
          <a:bodyPr wrap="square" tIns="0" bIns="0" rtlCol="0">
            <a:spAutoFit/>
          </a:bodyPr>
          <a:lstStyle/>
          <a:p>
            <a:pPr algn="ctr">
              <a:tabLst>
                <a:tab pos="517525" algn="l"/>
              </a:tabLst>
            </a:pPr>
            <a:r>
              <a:rPr lang="en-US" sz="1400" dirty="0" smtClean="0">
                <a:latin typeface="Arial"/>
                <a:cs typeface="Arial"/>
              </a:rPr>
              <a:t>Max Wind (</a:t>
            </a:r>
            <a:r>
              <a:rPr lang="en-US" sz="1400" dirty="0" err="1" smtClean="0">
                <a:latin typeface="Arial"/>
                <a:cs typeface="Arial"/>
              </a:rPr>
              <a:t>kt</a:t>
            </a:r>
            <a:r>
              <a:rPr lang="en-US" sz="1400" dirty="0" smtClean="0">
                <a:latin typeface="Arial"/>
                <a:cs typeface="Arial"/>
              </a:rPr>
              <a:t>)</a:t>
            </a:r>
            <a:endParaRPr lang="en-US" sz="1400" dirty="0">
              <a:latin typeface="Arial"/>
              <a:cs typeface="Arial"/>
            </a:endParaRPr>
          </a:p>
        </p:txBody>
      </p:sp>
      <p:sp>
        <p:nvSpPr>
          <p:cNvPr id="27" name="TextBox 26"/>
          <p:cNvSpPr txBox="1"/>
          <p:nvPr/>
        </p:nvSpPr>
        <p:spPr>
          <a:xfrm rot="16200000">
            <a:off x="-700418" y="5048268"/>
            <a:ext cx="1820652" cy="215444"/>
          </a:xfrm>
          <a:prstGeom prst="rect">
            <a:avLst/>
          </a:prstGeom>
          <a:solidFill>
            <a:srgbClr val="FFFFFF"/>
          </a:solidFill>
        </p:spPr>
        <p:txBody>
          <a:bodyPr wrap="square" tIns="0" bIns="0" rtlCol="0">
            <a:spAutoFit/>
          </a:bodyPr>
          <a:lstStyle/>
          <a:p>
            <a:pPr algn="ctr">
              <a:tabLst>
                <a:tab pos="517525" algn="l"/>
              </a:tabLst>
            </a:pPr>
            <a:r>
              <a:rPr lang="en-US" sz="1400" dirty="0" smtClean="0">
                <a:latin typeface="Arial"/>
                <a:cs typeface="Arial"/>
              </a:rPr>
              <a:t>Max Wind (</a:t>
            </a:r>
            <a:r>
              <a:rPr lang="en-US" sz="1400" dirty="0" err="1" smtClean="0">
                <a:latin typeface="Arial"/>
                <a:cs typeface="Arial"/>
              </a:rPr>
              <a:t>kt</a:t>
            </a:r>
            <a:r>
              <a:rPr lang="en-US" sz="1400" dirty="0" smtClean="0">
                <a:latin typeface="Arial"/>
                <a:cs typeface="Arial"/>
              </a:rPr>
              <a:t>)</a:t>
            </a:r>
            <a:endParaRPr lang="en-US" sz="1400" dirty="0">
              <a:latin typeface="Arial"/>
              <a:cs typeface="Arial"/>
            </a:endParaRPr>
          </a:p>
        </p:txBody>
      </p:sp>
      <p:sp>
        <p:nvSpPr>
          <p:cNvPr id="20" name="TextBox 19"/>
          <p:cNvSpPr txBox="1"/>
          <p:nvPr/>
        </p:nvSpPr>
        <p:spPr>
          <a:xfrm rot="20378132">
            <a:off x="175512" y="5928700"/>
            <a:ext cx="1697578" cy="58477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srgbClr val="0000FF"/>
                </a:solidFill>
              </a:rPr>
              <a:t>+ stronger HDRF</a:t>
            </a:r>
          </a:p>
          <a:p>
            <a:pPr algn="ctr"/>
            <a:r>
              <a:rPr lang="en-US" sz="1600" b="1" dirty="0" smtClean="0">
                <a:solidFill>
                  <a:srgbClr val="0000FF"/>
                </a:solidFill>
              </a:rPr>
              <a:t>- stronger HDGF</a:t>
            </a:r>
          </a:p>
        </p:txBody>
      </p:sp>
      <p:sp>
        <p:nvSpPr>
          <p:cNvPr id="18" name="TextBox 17"/>
          <p:cNvSpPr txBox="1"/>
          <p:nvPr/>
        </p:nvSpPr>
        <p:spPr>
          <a:xfrm>
            <a:off x="7415928" y="1822662"/>
            <a:ext cx="1594735" cy="58477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srgbClr val="0000FF"/>
                </a:solidFill>
              </a:rPr>
              <a:t>+ better HDGF</a:t>
            </a:r>
          </a:p>
          <a:p>
            <a:pPr algn="ctr"/>
            <a:r>
              <a:rPr lang="en-US" sz="1600" b="1" dirty="0" smtClean="0">
                <a:solidFill>
                  <a:srgbClr val="0000FF"/>
                </a:solidFill>
              </a:rPr>
              <a:t>- better HDRF</a:t>
            </a:r>
          </a:p>
        </p:txBody>
      </p:sp>
      <p:sp>
        <p:nvSpPr>
          <p:cNvPr id="32" name="TextBox 31"/>
          <p:cNvSpPr txBox="1"/>
          <p:nvPr/>
        </p:nvSpPr>
        <p:spPr>
          <a:xfrm>
            <a:off x="5011374" y="4002177"/>
            <a:ext cx="3944746" cy="230832"/>
          </a:xfrm>
          <a:prstGeom prst="rect">
            <a:avLst/>
          </a:prstGeom>
          <a:solidFill>
            <a:srgbClr val="FFFFFF"/>
          </a:solidFill>
        </p:spPr>
        <p:txBody>
          <a:bodyPr wrap="square" tIns="0" bIns="0" rtlCol="0">
            <a:spAutoFit/>
          </a:bodyPr>
          <a:lstStyle/>
          <a:p>
            <a:r>
              <a:rPr lang="en-US" sz="1500" dirty="0" smtClean="0">
                <a:latin typeface="Arial"/>
                <a:cs typeface="Arial"/>
              </a:rPr>
              <a:t>101  96  85  84  82  76  74  70   64  62  58</a:t>
            </a:r>
            <a:endParaRPr lang="en-US" sz="1500" dirty="0">
              <a:latin typeface="Arial"/>
              <a:cs typeface="Arial"/>
            </a:endParaRPr>
          </a:p>
        </p:txBody>
      </p:sp>
      <p:sp>
        <p:nvSpPr>
          <p:cNvPr id="33" name="TextBox 32"/>
          <p:cNvSpPr txBox="1"/>
          <p:nvPr/>
        </p:nvSpPr>
        <p:spPr>
          <a:xfrm>
            <a:off x="563290" y="3986963"/>
            <a:ext cx="3893495" cy="230832"/>
          </a:xfrm>
          <a:prstGeom prst="rect">
            <a:avLst/>
          </a:prstGeom>
          <a:solidFill>
            <a:srgbClr val="FFFFFF"/>
          </a:solidFill>
        </p:spPr>
        <p:txBody>
          <a:bodyPr wrap="square" tIns="0" bIns="0" rtlCol="0">
            <a:spAutoFit/>
          </a:bodyPr>
          <a:lstStyle/>
          <a:p>
            <a:r>
              <a:rPr lang="en-US" sz="1500" dirty="0" smtClean="0">
                <a:latin typeface="Arial"/>
                <a:cs typeface="Arial"/>
              </a:rPr>
              <a:t>97  96  95  94  89   86  80  73   69  63   56</a:t>
            </a:r>
            <a:endParaRPr lang="en-US" sz="1500" dirty="0">
              <a:latin typeface="Arial"/>
              <a:cs typeface="Arial"/>
            </a:endParaRPr>
          </a:p>
        </p:txBody>
      </p:sp>
      <p:sp>
        <p:nvSpPr>
          <p:cNvPr id="34" name="TextBox 33"/>
          <p:cNvSpPr txBox="1"/>
          <p:nvPr/>
        </p:nvSpPr>
        <p:spPr>
          <a:xfrm>
            <a:off x="4967580" y="698886"/>
            <a:ext cx="3944746" cy="230832"/>
          </a:xfrm>
          <a:prstGeom prst="rect">
            <a:avLst/>
          </a:prstGeom>
          <a:solidFill>
            <a:srgbClr val="FFFFFF"/>
          </a:solidFill>
        </p:spPr>
        <p:txBody>
          <a:bodyPr wrap="square" tIns="0" bIns="0" rtlCol="0">
            <a:spAutoFit/>
          </a:bodyPr>
          <a:lstStyle/>
          <a:p>
            <a:r>
              <a:rPr lang="en-US" sz="1500" dirty="0" smtClean="0">
                <a:latin typeface="Arial"/>
                <a:cs typeface="Arial"/>
              </a:rPr>
              <a:t>101  96  85  84  82  76  74  70   64  62  58</a:t>
            </a:r>
            <a:endParaRPr lang="en-US" sz="1500" dirty="0">
              <a:latin typeface="Arial"/>
              <a:cs typeface="Arial"/>
            </a:endParaRPr>
          </a:p>
        </p:txBody>
      </p:sp>
      <p:sp>
        <p:nvSpPr>
          <p:cNvPr id="35" name="TextBox 34"/>
          <p:cNvSpPr txBox="1"/>
          <p:nvPr/>
        </p:nvSpPr>
        <p:spPr>
          <a:xfrm>
            <a:off x="563290" y="726708"/>
            <a:ext cx="3893495" cy="230832"/>
          </a:xfrm>
          <a:prstGeom prst="rect">
            <a:avLst/>
          </a:prstGeom>
          <a:solidFill>
            <a:srgbClr val="FFFFFF"/>
          </a:solidFill>
        </p:spPr>
        <p:txBody>
          <a:bodyPr wrap="square" tIns="0" bIns="0" rtlCol="0">
            <a:spAutoFit/>
          </a:bodyPr>
          <a:lstStyle/>
          <a:p>
            <a:r>
              <a:rPr lang="en-US" sz="1500" dirty="0" smtClean="0">
                <a:latin typeface="Arial"/>
                <a:cs typeface="Arial"/>
              </a:rPr>
              <a:t>97  96  95  94  89   86  80  73   69  63   56</a:t>
            </a:r>
            <a:endParaRPr lang="en-US" sz="1500" dirty="0">
              <a:latin typeface="Arial"/>
              <a:cs typeface="Arial"/>
            </a:endParaRPr>
          </a:p>
        </p:txBody>
      </p:sp>
      <p:sp>
        <p:nvSpPr>
          <p:cNvPr id="19" name="TextBox 18"/>
          <p:cNvSpPr txBox="1"/>
          <p:nvPr/>
        </p:nvSpPr>
        <p:spPr>
          <a:xfrm>
            <a:off x="563290" y="1002485"/>
            <a:ext cx="940333" cy="400110"/>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solidFill>
                  <a:schemeClr val="tx1"/>
                </a:solidFill>
              </a:rPr>
              <a:t>HDGF </a:t>
            </a:r>
          </a:p>
        </p:txBody>
      </p:sp>
      <p:sp>
        <p:nvSpPr>
          <p:cNvPr id="30" name="TextBox 29"/>
          <p:cNvSpPr txBox="1"/>
          <p:nvPr/>
        </p:nvSpPr>
        <p:spPr>
          <a:xfrm>
            <a:off x="3032957" y="2320834"/>
            <a:ext cx="940333" cy="400110"/>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solidFill>
                  <a:srgbClr val="FF0000"/>
                </a:solidFill>
              </a:rPr>
              <a:t>HDRF</a:t>
            </a:r>
            <a:r>
              <a:rPr lang="en-US" sz="2000" b="1" dirty="0" smtClean="0">
                <a:solidFill>
                  <a:schemeClr val="tx1"/>
                </a:solidFill>
              </a:rPr>
              <a:t> </a:t>
            </a:r>
          </a:p>
        </p:txBody>
      </p:sp>
      <p:cxnSp>
        <p:nvCxnSpPr>
          <p:cNvPr id="3" name="Straight Arrow Connector 2"/>
          <p:cNvCxnSpPr>
            <a:stCxn id="19" idx="3"/>
          </p:cNvCxnSpPr>
          <p:nvPr/>
        </p:nvCxnSpPr>
        <p:spPr>
          <a:xfrm>
            <a:off x="1503623" y="1202540"/>
            <a:ext cx="525538" cy="4179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 name="Straight Arrow Connector 4"/>
          <p:cNvCxnSpPr>
            <a:stCxn id="30" idx="0"/>
          </p:cNvCxnSpPr>
          <p:nvPr/>
        </p:nvCxnSpPr>
        <p:spPr>
          <a:xfrm flipH="1" flipV="1">
            <a:off x="3295352" y="1764266"/>
            <a:ext cx="207772" cy="55656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53103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5" grpId="0" animBg="1"/>
      <p:bldP spid="27" grpId="0" animBg="1"/>
      <p:bldP spid="20"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2179" b="4480"/>
          <a:stretch/>
        </p:blipFill>
        <p:spPr>
          <a:xfrm>
            <a:off x="796228" y="975839"/>
            <a:ext cx="8069753" cy="5358693"/>
          </a:xfrm>
          <a:prstGeom prst="rect">
            <a:avLst/>
          </a:prstGeom>
        </p:spPr>
      </p:pic>
      <p:grpSp>
        <p:nvGrpSpPr>
          <p:cNvPr id="10" name="Group 9"/>
          <p:cNvGrpSpPr/>
          <p:nvPr/>
        </p:nvGrpSpPr>
        <p:grpSpPr>
          <a:xfrm>
            <a:off x="791788" y="1468859"/>
            <a:ext cx="3099191" cy="4865672"/>
            <a:chOff x="791788" y="1468859"/>
            <a:chExt cx="3099191" cy="4865672"/>
          </a:xfrm>
        </p:grpSpPr>
        <p:sp>
          <p:nvSpPr>
            <p:cNvPr id="4" name="Rectangle 3"/>
            <p:cNvSpPr/>
            <p:nvPr/>
          </p:nvSpPr>
          <p:spPr>
            <a:xfrm>
              <a:off x="1476130" y="1468859"/>
              <a:ext cx="2414849" cy="2522277"/>
            </a:xfrm>
            <a:prstGeom prst="rect">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91788" y="5967817"/>
              <a:ext cx="2414849" cy="366714"/>
            </a:xfrm>
            <a:prstGeom prst="rect">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569705" y="1478152"/>
            <a:ext cx="4998924" cy="4856380"/>
            <a:chOff x="3569705" y="1478152"/>
            <a:chExt cx="4998924" cy="4856380"/>
          </a:xfrm>
        </p:grpSpPr>
        <p:sp>
          <p:nvSpPr>
            <p:cNvPr id="5" name="Rectangle 4"/>
            <p:cNvSpPr/>
            <p:nvPr/>
          </p:nvSpPr>
          <p:spPr>
            <a:xfrm>
              <a:off x="3569705" y="1478152"/>
              <a:ext cx="2771897" cy="2522277"/>
            </a:xfrm>
            <a:prstGeom prst="rect">
              <a:avLst/>
            </a:prstGeom>
            <a:noFill/>
            <a:ln w="57150" cmpd="sng">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62169" y="5967818"/>
              <a:ext cx="2306460" cy="366714"/>
            </a:xfrm>
            <a:prstGeom prst="rect">
              <a:avLst/>
            </a:prstGeom>
            <a:noFill/>
            <a:ln w="57150" cmpd="sng">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387752" y="1371169"/>
            <a:ext cx="6635299" cy="4963363"/>
            <a:chOff x="1387752" y="1371169"/>
            <a:chExt cx="6635299" cy="4963363"/>
          </a:xfrm>
        </p:grpSpPr>
        <p:sp>
          <p:nvSpPr>
            <p:cNvPr id="8" name="Rectangle 7"/>
            <p:cNvSpPr/>
            <p:nvPr/>
          </p:nvSpPr>
          <p:spPr>
            <a:xfrm>
              <a:off x="1387752" y="1371169"/>
              <a:ext cx="6635299" cy="3612780"/>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569705" y="5967818"/>
              <a:ext cx="2296201" cy="366714"/>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itle 11"/>
          <p:cNvSpPr>
            <a:spLocks noGrp="1"/>
          </p:cNvSpPr>
          <p:nvPr>
            <p:ph type="title"/>
          </p:nvPr>
        </p:nvSpPr>
        <p:spPr>
          <a:xfrm>
            <a:off x="796229" y="-167161"/>
            <a:ext cx="7772400" cy="1143000"/>
          </a:xfrm>
        </p:spPr>
        <p:txBody>
          <a:bodyPr/>
          <a:lstStyle/>
          <a:p>
            <a:r>
              <a:rPr lang="en-US" dirty="0" smtClean="0"/>
              <a:t>Mega </a:t>
            </a:r>
            <a:r>
              <a:rPr lang="en-US" dirty="0" smtClean="0"/>
              <a:t>Domain</a:t>
            </a:r>
            <a:endParaRPr lang="en-US" dirty="0"/>
          </a:p>
        </p:txBody>
      </p:sp>
      <p:sp>
        <p:nvSpPr>
          <p:cNvPr id="3" name="TextBox 2"/>
          <p:cNvSpPr txBox="1"/>
          <p:nvPr/>
        </p:nvSpPr>
        <p:spPr>
          <a:xfrm>
            <a:off x="3890979" y="503778"/>
            <a:ext cx="4155303" cy="369332"/>
          </a:xfrm>
          <a:prstGeom prst="rect">
            <a:avLst/>
          </a:prstGeom>
          <a:noFill/>
        </p:spPr>
        <p:txBody>
          <a:bodyPr wrap="square" rtlCol="0">
            <a:spAutoFit/>
          </a:bodyPr>
          <a:lstStyle/>
          <a:p>
            <a:r>
              <a:rPr lang="en-US" dirty="0" smtClean="0">
                <a:solidFill>
                  <a:schemeClr val="bg1">
                    <a:lumMod val="50000"/>
                  </a:schemeClr>
                </a:solidFill>
                <a:latin typeface="Franklin Gothic Book"/>
                <a:cs typeface="Franklin Gothic Book"/>
              </a:rPr>
              <a:t>Verification against GFS Analysis</a:t>
            </a:r>
            <a:endParaRPr lang="en-US" dirty="0">
              <a:solidFill>
                <a:schemeClr val="bg1">
                  <a:lumMod val="50000"/>
                </a:schemeClr>
              </a:solidFill>
              <a:latin typeface="Franklin Gothic Book"/>
              <a:cs typeface="Franklin Gothic Book"/>
            </a:endParaRPr>
          </a:p>
        </p:txBody>
      </p:sp>
      <p:sp>
        <p:nvSpPr>
          <p:cNvPr id="14" name="Title 11"/>
          <p:cNvSpPr txBox="1">
            <a:spLocks/>
          </p:cNvSpPr>
          <p:nvPr/>
        </p:nvSpPr>
        <p:spPr>
          <a:xfrm>
            <a:off x="1093582" y="228169"/>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200" dirty="0" smtClean="0"/>
              <a:t>0.25°× 0.25°</a:t>
            </a:r>
            <a:endParaRPr lang="en-US" sz="3200" dirty="0"/>
          </a:p>
        </p:txBody>
      </p:sp>
    </p:spTree>
    <p:extLst>
      <p:ext uri="{BB962C8B-B14F-4D97-AF65-F5344CB8AC3E}">
        <p14:creationId xmlns:p14="http://schemas.microsoft.com/office/powerpoint/2010/main" val="219493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T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DTC.thmx</Template>
  <TotalTime>3954</TotalTime>
  <Words>1156</Words>
  <Application>Microsoft Macintosh PowerPoint</Application>
  <PresentationFormat>On-screen Show (4:3)</PresentationFormat>
  <Paragraphs>195</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DTC</vt:lpstr>
      <vt:lpstr>Testing Hurricane WRF with Alternate Radiation and Partial Cloudiness Schemes</vt:lpstr>
      <vt:lpstr>Outline</vt:lpstr>
      <vt:lpstr>DTC’s role in HWRF development: connecting the pieces</vt:lpstr>
      <vt:lpstr>Background</vt:lpstr>
      <vt:lpstr>Addressing issues in RRTMG-cloud connection</vt:lpstr>
      <vt:lpstr>Configuration</vt:lpstr>
      <vt:lpstr>PowerPoint Presentation</vt:lpstr>
      <vt:lpstr>PowerPoint Presentation</vt:lpstr>
      <vt:lpstr>Mega Domain</vt:lpstr>
      <vt:lpstr>PowerPoint Presentation</vt:lpstr>
      <vt:lpstr>RMSE Percent Error</vt:lpstr>
      <vt:lpstr>PowerPoint Presentation</vt:lpstr>
      <vt:lpstr>PowerPoint Presentation</vt:lpstr>
      <vt:lpstr>PowerPoint Presentation</vt:lpstr>
      <vt:lpstr>PowerPoint Presentation</vt:lpstr>
      <vt:lpstr>PowerPoint Presentation</vt:lpstr>
      <vt:lpstr>PowerPoint Presentation</vt:lpstr>
      <vt:lpstr>Conclusion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Hurricane WRF with Alternate Radiation and Partial Cloudiness Schemes</dc:title>
  <dc:creator>Christina Holt</dc:creator>
  <cp:lastModifiedBy>Christina Holt</cp:lastModifiedBy>
  <cp:revision>62</cp:revision>
  <cp:lastPrinted>2015-02-25T17:39:18Z</cp:lastPrinted>
  <dcterms:created xsi:type="dcterms:W3CDTF">2015-02-12T23:20:47Z</dcterms:created>
  <dcterms:modified xsi:type="dcterms:W3CDTF">2015-02-25T20:49:39Z</dcterms:modified>
</cp:coreProperties>
</file>