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342" r:id="rId2"/>
    <p:sldId id="317" r:id="rId3"/>
    <p:sldId id="344" r:id="rId4"/>
    <p:sldId id="398" r:id="rId5"/>
    <p:sldId id="399" r:id="rId6"/>
    <p:sldId id="400" r:id="rId7"/>
    <p:sldId id="401" r:id="rId8"/>
    <p:sldId id="402" r:id="rId9"/>
    <p:sldId id="404" r:id="rId10"/>
    <p:sldId id="405" r:id="rId11"/>
    <p:sldId id="395" r:id="rId12"/>
    <p:sldId id="407" r:id="rId13"/>
    <p:sldId id="374" r:id="rId14"/>
    <p:sldId id="390" r:id="rId15"/>
    <p:sldId id="391" r:id="rId16"/>
    <p:sldId id="408" r:id="rId17"/>
    <p:sldId id="377" r:id="rId18"/>
    <p:sldId id="3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9"/>
    <a:srgbClr val="006699"/>
    <a:srgbClr val="4F81BD"/>
    <a:srgbClr val="008080"/>
    <a:srgbClr val="33CCCC"/>
    <a:srgbClr val="99CCFF"/>
    <a:srgbClr val="FFFFCC"/>
    <a:srgbClr val="FFCC99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88412" autoAdjust="0"/>
  </p:normalViewPr>
  <p:slideViewPr>
    <p:cSldViewPr snapToGrid="0">
      <p:cViewPr>
        <p:scale>
          <a:sx n="70" d="100"/>
          <a:sy n="70" d="100"/>
        </p:scale>
        <p:origin x="6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626-CF52-406E-96F2-8E0B1C999B3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415B-67D7-454D-AF1A-AE0DEA0F9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8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05EE-BD99-4645-B661-0D54CC71813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90C7-6F77-48AE-B3E6-88B852EBC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290C7-6F77-48AE-B3E6-88B852EBC0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2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EF8B4-8063-40A9-87DE-EC4398A8819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-</a:t>
            </a:r>
            <a:r>
              <a:rPr lang="en-US" dirty="0" smtClean="0">
                <a:latin typeface="Arial" charset="0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90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F605E-ACAA-4466-8AC2-FA503735F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4CA6-074D-4442-A223-9A86D94AB9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F605E-ACAA-4466-8AC2-FA503735F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2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Gabrielle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1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EF8B4-8063-40A9-87DE-EC4398A8819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0785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9565F-F697-477D-BAB4-B92FFC4FF2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411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305800" cy="925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1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A82CA-C2DD-409C-8029-F692267B46A5}" type="datetime1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276500-4BDC-48CC-B5AC-7CFA66A4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ckground_no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41288"/>
            <a:ext cx="8142288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77200" cy="5486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8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65" r:id="rId4"/>
    <p:sldLayoutId id="2147483666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rgbClr val="330099"/>
          </a:solidFill>
          <a:latin typeface="Arial Black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33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0099"/>
          </a:solidFill>
          <a:latin typeface="Helvetica" pitchFamily="34" charset="0"/>
          <a:cs typeface="Helvetic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330099"/>
          </a:solidFill>
          <a:latin typeface="Times New Roman" pitchFamily="18" charset="0"/>
          <a:cs typeface="Helvetic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330099"/>
          </a:solidFill>
          <a:latin typeface="Helvetica" pitchFamily="34" charset="0"/>
          <a:cs typeface="Helvetic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0099"/>
          </a:solidFill>
          <a:latin typeface="Helvetica" pitchFamily="34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50"/>
            <a:ext cx="7772400" cy="199730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Demonstration </a:t>
            </a:r>
            <a:r>
              <a:rPr lang="en-US" sz="2800" dirty="0" err="1">
                <a:solidFill>
                  <a:srgbClr val="002060"/>
                </a:solidFill>
              </a:rPr>
              <a:t>Testbed</a:t>
            </a:r>
            <a:r>
              <a:rPr lang="en-US" sz="2800" dirty="0">
                <a:solidFill>
                  <a:srgbClr val="002060"/>
                </a:solidFill>
              </a:rPr>
              <a:t> for the Evaluation of Experimental Models for Tropical Cyclone Forecasting in Support of the NOAA Hurricane Forecast Improvement Project (HFIP)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0100"/>
            <a:ext cx="6400800" cy="3034574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Paul A. Kucera</a:t>
            </a:r>
            <a:r>
              <a:rPr lang="en-US" dirty="0" smtClean="0">
                <a:solidFill>
                  <a:srgbClr val="002060"/>
                </a:solidFill>
              </a:rPr>
              <a:t>, Barb G. Brown, </a:t>
            </a:r>
            <a:r>
              <a:rPr lang="en-US" dirty="0">
                <a:solidFill>
                  <a:srgbClr val="002060"/>
                </a:solidFill>
              </a:rPr>
              <a:t>Christopher L. </a:t>
            </a:r>
            <a:r>
              <a:rPr lang="en-US" dirty="0" smtClean="0">
                <a:solidFill>
                  <a:srgbClr val="002060"/>
                </a:solidFill>
              </a:rPr>
              <a:t>Williams, and Louisa Nance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NCAR/Research Applications </a:t>
            </a:r>
            <a:r>
              <a:rPr lang="en-US" sz="2000" dirty="0" smtClean="0">
                <a:solidFill>
                  <a:srgbClr val="002060"/>
                </a:solidFill>
              </a:rPr>
              <a:t>Laboratory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69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Interdepartmental Hurricane Conference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Jacksonville, FL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03 March 2015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180"/>
            <a:ext cx="9144000" cy="6641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6627223" cy="99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Intensity display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59" y="4212950"/>
            <a:ext cx="8930244" cy="26450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135" y="188789"/>
            <a:ext cx="8515350" cy="9255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Example Statistical and Diagnostic Evaluation Results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" y="4954685"/>
            <a:ext cx="2647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77" y="4839591"/>
            <a:ext cx="17399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r="3031" b="1960"/>
          <a:stretch/>
        </p:blipFill>
        <p:spPr>
          <a:xfrm>
            <a:off x="368135" y="1231186"/>
            <a:ext cx="3840437" cy="2880360"/>
          </a:xfrm>
          <a:prstGeom prst="rect">
            <a:avLst/>
          </a:prstGeom>
          <a:ln w="19050">
            <a:solidFill>
              <a:schemeClr val="dk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380"/>
          <a:stretch/>
        </p:blipFill>
        <p:spPr>
          <a:xfrm>
            <a:off x="4643437" y="4258362"/>
            <a:ext cx="4094660" cy="2575888"/>
          </a:xfrm>
          <a:prstGeom prst="rect">
            <a:avLst/>
          </a:prstGeom>
          <a:ln w="19050">
            <a:solidFill>
              <a:schemeClr val="dk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 r="4315" b="952"/>
          <a:stretch/>
        </p:blipFill>
        <p:spPr>
          <a:xfrm>
            <a:off x="5013719" y="1231186"/>
            <a:ext cx="3724378" cy="2864879"/>
          </a:xfrm>
          <a:prstGeom prst="rect">
            <a:avLst/>
          </a:prstGeom>
          <a:ln w="19050">
            <a:solidFill>
              <a:schemeClr val="dk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99934" y="309946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Error Comparison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6204" y="170807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Errors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1238" y="4227151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Significance Evaluation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4215" y="4513358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(green – improvement; red – degradation)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Diagnostic Evaluation</a:t>
            </a:r>
            <a:r>
              <a:rPr lang="en-US" sz="3600" dirty="0" smtClean="0">
                <a:solidFill>
                  <a:srgbClr val="002060"/>
                </a:solidFill>
              </a:rPr>
              <a:t>: </a:t>
            </a:r>
            <a:r>
              <a:rPr lang="en-US" sz="3600" dirty="0" smtClean="0">
                <a:solidFill>
                  <a:srgbClr val="002060"/>
                </a:solidFill>
              </a:rPr>
              <a:t>Revision Series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5830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58" y="1600200"/>
            <a:ext cx="295414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30" y="1600200"/>
            <a:ext cx="303687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966651" y="4957464"/>
            <a:ext cx="7485018" cy="19767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</a:rPr>
              <a:t>Provides </a:t>
            </a:r>
            <a:r>
              <a:rPr lang="en-US" sz="2400" dirty="0">
                <a:solidFill>
                  <a:srgbClr val="002060"/>
                </a:solidFill>
              </a:rPr>
              <a:t>a method to examine forecast consistency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Provides evaluation of whether forecast errors are random or consistent across each new forecast cycle for a valid time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Developing summary measures for these series</a:t>
            </a:r>
          </a:p>
          <a:p>
            <a:pPr marL="0" indent="0">
              <a:buFont typeface="Wingdings 2"/>
              <a:buNone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16764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4544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167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Official forecasts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0456" y="3965103"/>
            <a:ext cx="1451588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Consistent adjustments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8789" y="2136320"/>
            <a:ext cx="14765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Inconsistent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adjustments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60021" y="3733800"/>
            <a:ext cx="1300435" cy="6463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12044" y="3808239"/>
            <a:ext cx="650218" cy="4800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1410239" y="2459486"/>
            <a:ext cx="688550" cy="269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75327" y="2459485"/>
            <a:ext cx="261827" cy="484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HFIP Demonstration Evaluation Approach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idx="1"/>
          </p:nvPr>
        </p:nvSpPr>
        <p:spPr>
          <a:xfrm>
            <a:off x="209006" y="1332660"/>
            <a:ext cx="8934994" cy="5283513"/>
          </a:xfrm>
        </p:spPr>
        <p:txBody>
          <a:bodyPr>
            <a:normAutofit/>
          </a:bodyPr>
          <a:lstStyle/>
          <a:p>
            <a:pPr fontAlgn="auto"/>
            <a:r>
              <a:rPr lang="en-US" b="0" dirty="0" smtClean="0">
                <a:solidFill>
                  <a:srgbClr val="002060"/>
                </a:solidFill>
              </a:rPr>
              <a:t>The HFIP </a:t>
            </a:r>
            <a:r>
              <a:rPr lang="en-US" b="0" dirty="0">
                <a:solidFill>
                  <a:srgbClr val="002060"/>
                </a:solidFill>
              </a:rPr>
              <a:t>D</a:t>
            </a:r>
            <a:r>
              <a:rPr lang="en-US" b="0" dirty="0" smtClean="0">
                <a:solidFill>
                  <a:srgbClr val="002060"/>
                </a:solidFill>
              </a:rPr>
              <a:t>emonstration Experiment is </a:t>
            </a:r>
            <a:r>
              <a:rPr lang="en-US" b="0" dirty="0">
                <a:solidFill>
                  <a:srgbClr val="002060"/>
                </a:solidFill>
              </a:rPr>
              <a:t>conducted for storms observed in the Atlantic </a:t>
            </a:r>
            <a:r>
              <a:rPr lang="en-US" b="0" dirty="0" smtClean="0">
                <a:solidFill>
                  <a:srgbClr val="002060"/>
                </a:solidFill>
              </a:rPr>
              <a:t>and </a:t>
            </a:r>
            <a:r>
              <a:rPr lang="en-US" b="0" dirty="0">
                <a:solidFill>
                  <a:srgbClr val="002060"/>
                </a:solidFill>
              </a:rPr>
              <a:t>E</a:t>
            </a:r>
            <a:r>
              <a:rPr lang="en-US" b="0" dirty="0" smtClean="0">
                <a:solidFill>
                  <a:srgbClr val="002060"/>
                </a:solidFill>
              </a:rPr>
              <a:t>astern </a:t>
            </a:r>
            <a:r>
              <a:rPr lang="en-US" b="0" dirty="0">
                <a:solidFill>
                  <a:srgbClr val="002060"/>
                </a:solidFill>
              </a:rPr>
              <a:t>North Pacific </a:t>
            </a:r>
            <a:r>
              <a:rPr lang="en-US" b="0" dirty="0" smtClean="0">
                <a:solidFill>
                  <a:srgbClr val="002060"/>
                </a:solidFill>
              </a:rPr>
              <a:t>Basins </a:t>
            </a:r>
            <a:r>
              <a:rPr lang="en-US" b="0" dirty="0">
                <a:solidFill>
                  <a:srgbClr val="002060"/>
                </a:solidFill>
              </a:rPr>
              <a:t>during the experimental period of 1 August – 31 </a:t>
            </a:r>
            <a:r>
              <a:rPr lang="en-US" b="0" dirty="0" smtClean="0">
                <a:solidFill>
                  <a:srgbClr val="002060"/>
                </a:solidFill>
              </a:rPr>
              <a:t>October</a:t>
            </a:r>
          </a:p>
          <a:p>
            <a:pPr fontAlgn="auto"/>
            <a:r>
              <a:rPr lang="en-US" b="0" dirty="0" smtClean="0">
                <a:solidFill>
                  <a:srgbClr val="002060"/>
                </a:solidFill>
              </a:rPr>
              <a:t>Stream 2, stream 1.5, and </a:t>
            </a:r>
            <a:r>
              <a:rPr lang="en-US" b="0" dirty="0" smtClean="0">
                <a:solidFill>
                  <a:srgbClr val="002060"/>
                </a:solidFill>
              </a:rPr>
              <a:t>operational </a:t>
            </a:r>
            <a:r>
              <a:rPr lang="en-US" b="0" dirty="0" smtClean="0">
                <a:solidFill>
                  <a:srgbClr val="002060"/>
                </a:solidFill>
              </a:rPr>
              <a:t>forecasts are evaluated in near real-time and post-season assessment</a:t>
            </a:r>
            <a:endParaRPr lang="en-US" b="0" dirty="0">
              <a:solidFill>
                <a:srgbClr val="002060"/>
              </a:solidFill>
            </a:endParaRPr>
          </a:p>
          <a:p>
            <a:pPr fontAlgn="auto"/>
            <a:r>
              <a:rPr lang="en-US" b="0" dirty="0">
                <a:solidFill>
                  <a:srgbClr val="002060"/>
                </a:solidFill>
              </a:rPr>
              <a:t>Evaluation studies are conducted </a:t>
            </a:r>
            <a:r>
              <a:rPr lang="en-US" b="0" dirty="0" smtClean="0">
                <a:solidFill>
                  <a:srgbClr val="002060"/>
                </a:solidFill>
              </a:rPr>
              <a:t>using </a:t>
            </a:r>
            <a:r>
              <a:rPr lang="en-US" b="0" dirty="0" smtClean="0">
                <a:solidFill>
                  <a:srgbClr val="002060"/>
                </a:solidFill>
              </a:rPr>
              <a:t>the MET-TC statistical and diagnostic tools</a:t>
            </a:r>
            <a:endParaRPr lang="en-US" b="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146" t="16763" r="10829" b="4798"/>
          <a:stretch/>
        </p:blipFill>
        <p:spPr>
          <a:xfrm>
            <a:off x="4586058" y="3773653"/>
            <a:ext cx="4405746" cy="3084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202" y="5161937"/>
            <a:ext cx="4401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http</a:t>
            </a:r>
            <a:r>
              <a:rPr lang="en-US" sz="1400" b="1" dirty="0">
                <a:solidFill>
                  <a:srgbClr val="002060"/>
                </a:solidFill>
              </a:rPr>
              <a:t>://www.ral.ucar.edu/projects/hfip/d2014/verify/</a:t>
            </a:r>
          </a:p>
        </p:txBody>
      </p:sp>
    </p:spTree>
    <p:extLst>
      <p:ext uri="{BB962C8B-B14F-4D97-AF65-F5344CB8AC3E}">
        <p14:creationId xmlns:p14="http://schemas.microsoft.com/office/powerpoint/2010/main" val="328679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274526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2014 HFIP Demonstration Participants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887" y="1310167"/>
            <a:ext cx="2859110" cy="51121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Stream 1.5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NRL: CXTI</a:t>
            </a:r>
            <a:endParaRPr lang="en-US" dirty="0">
              <a:solidFill>
                <a:srgbClr val="002060"/>
              </a:solidFill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intensity, intensity consensus</a:t>
            </a:r>
          </a:p>
          <a:p>
            <a:pPr marL="3429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GFDL: GPMI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Track, Track Consensus, Intensity, Intensity Consensus</a:t>
            </a:r>
          </a:p>
          <a:p>
            <a:pPr marL="3429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U Wisconsin: UW4I</a:t>
            </a:r>
          </a:p>
          <a:p>
            <a:pPr marL="3429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ntensity consensus</a:t>
            </a:r>
          </a:p>
          <a:p>
            <a:pPr marL="3429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CIRA: SPC3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Intensity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223" y="1268698"/>
            <a:ext cx="2818058" cy="5153577"/>
          </a:xfrm>
        </p:spPr>
        <p:txBody>
          <a:bodyPr>
            <a:normAutofit fontScale="77500" lnSpcReduction="20000"/>
          </a:bodyPr>
          <a:lstStyle/>
          <a:p>
            <a:pPr marL="0" indent="0" fontAlgn="ctr"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Stream 2</a:t>
            </a: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GSD: FM9I</a:t>
            </a:r>
          </a:p>
          <a:p>
            <a:pPr marL="0" indent="0" font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U. Utah: A3UI</a:t>
            </a:r>
          </a:p>
          <a:p>
            <a:pPr marL="0" indent="0" font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PSU: APSU, </a:t>
            </a:r>
            <a:r>
              <a:rPr lang="en-US" dirty="0" err="1" smtClean="0">
                <a:solidFill>
                  <a:srgbClr val="002060"/>
                </a:solidFill>
              </a:rPr>
              <a:t>PnnI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nn</a:t>
            </a:r>
            <a:r>
              <a:rPr lang="en-US" dirty="0" smtClean="0">
                <a:solidFill>
                  <a:srgbClr val="002060"/>
                </a:solidFill>
              </a:rPr>
              <a:t>=01, …, 10)</a:t>
            </a:r>
          </a:p>
          <a:p>
            <a:pPr marL="0" indent="0" font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GFDL: GTMI</a:t>
            </a:r>
          </a:p>
          <a:p>
            <a:pPr marL="0" indent="0" font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HRD: H3WI, HECI, HEDI</a:t>
            </a:r>
          </a:p>
          <a:p>
            <a:pPr marL="0" indent="0" font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EMC:  HWMI</a:t>
            </a:r>
          </a:p>
          <a:p>
            <a:pPr marL="0" indent="0" font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UW-Madison: UWMI</a:t>
            </a:r>
          </a:p>
          <a:p>
            <a:pPr marL="0" indent="0" font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font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FSU:  MMSI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3" y="771612"/>
            <a:ext cx="3582139" cy="220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3" y="3076339"/>
            <a:ext cx="3582139" cy="27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83" y="4787734"/>
            <a:ext cx="2305319" cy="2070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360" y="5267354"/>
            <a:ext cx="2631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 total of 12 configurations were evaluated for the 2014 HFIP Demonstration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19" y="228950"/>
            <a:ext cx="8153400" cy="742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2014 Demonstration Summary</a:t>
            </a:r>
          </a:p>
        </p:txBody>
      </p:sp>
      <p:pic>
        <p:nvPicPr>
          <p:cNvPr id="7" name="Picture 6" descr="gall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672" y="1083275"/>
            <a:ext cx="3592454" cy="27759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gall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670" y="4082013"/>
            <a:ext cx="3592455" cy="27759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gall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9066" y="1083275"/>
            <a:ext cx="3592454" cy="27759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gall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9066" y="4082013"/>
            <a:ext cx="3592454" cy="27759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1341663" y="2021482"/>
            <a:ext cx="6472864" cy="36755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Summary</a:t>
            </a:r>
          </a:p>
          <a:p>
            <a:r>
              <a:rPr lang="en-US" sz="2000" dirty="0" smtClean="0"/>
              <a:t>AL Basin:</a:t>
            </a:r>
          </a:p>
          <a:p>
            <a:pPr lvl="1"/>
            <a:r>
              <a:rPr lang="en-US" sz="1800" dirty="0"/>
              <a:t>Track - HWRF and FIM configurations show highest </a:t>
            </a:r>
            <a:r>
              <a:rPr lang="en-US" sz="1800" dirty="0" smtClean="0"/>
              <a:t>skill; </a:t>
            </a:r>
            <a:r>
              <a:rPr lang="en-US" sz="1800" dirty="0"/>
              <a:t>HFIP 5-yr skill goal </a:t>
            </a:r>
            <a:r>
              <a:rPr lang="en-US" sz="1800" dirty="0" smtClean="0"/>
              <a:t>surpassed for most models</a:t>
            </a:r>
          </a:p>
          <a:p>
            <a:pPr lvl="1"/>
            <a:r>
              <a:rPr lang="en-US" sz="1800" dirty="0"/>
              <a:t>Intensity </a:t>
            </a:r>
            <a:r>
              <a:rPr lang="en-US" sz="1800" dirty="0" smtClean="0"/>
              <a:t>– Statistical model, SHIPS, </a:t>
            </a:r>
            <a:r>
              <a:rPr lang="en-US" sz="1800" dirty="0"/>
              <a:t>shows highest model skill</a:t>
            </a:r>
            <a:endParaRPr lang="en-US" sz="1800" dirty="0" smtClean="0"/>
          </a:p>
          <a:p>
            <a:r>
              <a:rPr lang="en-US" sz="2000" dirty="0" smtClean="0"/>
              <a:t>EP Basin</a:t>
            </a:r>
            <a:r>
              <a:rPr lang="en-US" sz="2000" dirty="0"/>
              <a:t>: </a:t>
            </a:r>
            <a:endParaRPr lang="en-US" sz="2000" dirty="0" smtClean="0"/>
          </a:p>
          <a:p>
            <a:pPr lvl="1"/>
            <a:r>
              <a:rPr lang="en-US" sz="1800" dirty="0" smtClean="0"/>
              <a:t>Track - HWRF </a:t>
            </a:r>
            <a:r>
              <a:rPr lang="en-US" sz="1800" dirty="0"/>
              <a:t>Basin Scale shows highest skill after </a:t>
            </a:r>
            <a:r>
              <a:rPr lang="en-US" sz="1800" dirty="0" smtClean="0"/>
              <a:t>ECMWF; HFIP </a:t>
            </a:r>
            <a:r>
              <a:rPr lang="en-US" sz="1800" dirty="0"/>
              <a:t>5-yr skill goal </a:t>
            </a:r>
            <a:r>
              <a:rPr lang="en-US" sz="1800" dirty="0" smtClean="0"/>
              <a:t>surpassed for most models</a:t>
            </a:r>
          </a:p>
          <a:p>
            <a:pPr lvl="1"/>
            <a:r>
              <a:rPr lang="en-US" sz="1800" dirty="0" smtClean="0"/>
              <a:t>Intensity - HWRF </a:t>
            </a:r>
            <a:r>
              <a:rPr lang="en-US" sz="1800" dirty="0"/>
              <a:t>displays highest model </a:t>
            </a:r>
            <a:r>
              <a:rPr lang="en-US" sz="1800" dirty="0" smtClean="0"/>
              <a:t>skill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9655" y="7972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Atlantic Basin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2109" y="79723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Eastern Pacific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274526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2014 HFIP Demonstration </a:t>
            </a:r>
            <a:r>
              <a:rPr lang="en-US" dirty="0" smtClean="0">
                <a:solidFill>
                  <a:srgbClr val="002060"/>
                </a:solidFill>
              </a:rPr>
              <a:t>Diagnostic Evaluation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80" y="3980873"/>
            <a:ext cx="3314649" cy="2561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50" y="1268698"/>
            <a:ext cx="3314649" cy="2561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51" y="3980873"/>
            <a:ext cx="3314649" cy="256132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6441" y="1675652"/>
            <a:ext cx="5670464" cy="215436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Diagnostic evaluation is ongoing to understand the source of both outliers and trends in forecast track and intensity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9624546">
            <a:off x="3814354" y="4628128"/>
            <a:ext cx="1636173" cy="666206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09063" y="1962303"/>
            <a:ext cx="1636173" cy="666206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92241" y="4824189"/>
            <a:ext cx="2351314" cy="861299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80703" y="4558791"/>
            <a:ext cx="276330" cy="9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41673" y="4553766"/>
            <a:ext cx="276330" cy="9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80703" y="1839663"/>
            <a:ext cx="276330" cy="9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203"/>
            <a:ext cx="7772400" cy="7159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</a:t>
            </a:r>
            <a:r>
              <a:rPr lang="en-US" sz="3600" dirty="0" smtClean="0">
                <a:solidFill>
                  <a:srgbClr val="002060"/>
                </a:solidFill>
              </a:rPr>
              <a:t>ummary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239982"/>
            <a:ext cx="8382000" cy="539832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TCMT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Provides independent, consistent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testing / evaluation of experimental models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Develops new verification methods and metrics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Supports the transition of research enhancements to operations through testing and evaluation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Methods developed for HFIP evaluations are useful for other types of evaluations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Evaluate model improvements with time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Compare alternative modeling systems (e.g., impacts of parameterizations, observations)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New methods could be applied to other </a:t>
            </a:r>
            <a:r>
              <a:rPr lang="en-US" dirty="0" smtClean="0">
                <a:solidFill>
                  <a:srgbClr val="002060"/>
                </a:solidFill>
              </a:rPr>
              <a:t>global basins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Testbed</a:t>
            </a:r>
            <a:r>
              <a:rPr lang="en-US" dirty="0" smtClean="0">
                <a:solidFill>
                  <a:srgbClr val="002060"/>
                </a:solidFill>
              </a:rPr>
              <a:t> framework available to evaluate TC forecast systems in other global basins	</a:t>
            </a:r>
          </a:p>
          <a:p>
            <a:pPr marL="32004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Web Resources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4896" t="12833" r="23958" b="14833"/>
          <a:stretch/>
        </p:blipFill>
        <p:spPr>
          <a:xfrm>
            <a:off x="1262305" y="1240654"/>
            <a:ext cx="6343931" cy="56074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8870" y="900964"/>
            <a:ext cx="339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http://www.ral.ucar.edu/jnt/tcmt/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57123" y="855367"/>
            <a:ext cx="5443641" cy="5982875"/>
            <a:chOff x="3932188" y="865246"/>
            <a:chExt cx="5443641" cy="5982875"/>
          </a:xfrm>
        </p:grpSpPr>
        <p:sp>
          <p:nvSpPr>
            <p:cNvPr id="13" name="Rectangle 12"/>
            <p:cNvSpPr/>
            <p:nvPr/>
          </p:nvSpPr>
          <p:spPr>
            <a:xfrm>
              <a:off x="3932188" y="865246"/>
              <a:ext cx="5443641" cy="598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Shot 2014-08-25 at 9.09.0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1" t="2086" r="2777" b="39415"/>
            <a:stretch/>
          </p:blipFill>
          <p:spPr>
            <a:xfrm>
              <a:off x="4053771" y="1562486"/>
              <a:ext cx="5208978" cy="19808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6146" t="16763" r="10829" b="41419"/>
            <a:stretch/>
          </p:blipFill>
          <p:spPr>
            <a:xfrm>
              <a:off x="4053772" y="4866364"/>
              <a:ext cx="5208978" cy="194413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35022" y="4544532"/>
              <a:ext cx="5211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http://www.ral.ucar.edu/projects/hfip/d2014/verify/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2188" y="1240654"/>
              <a:ext cx="5275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http://www.ral.ucar.edu/projects/hfip/h2014/verify</a:t>
              </a:r>
              <a:r>
                <a:rPr lang="en-US" dirty="0" smtClean="0"/>
                <a:t>/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2221" y="4144422"/>
              <a:ext cx="42837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2014 HFIP Demonstration Results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7104" y="865246"/>
              <a:ext cx="4169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2014 HFIP Retrospective Results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29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Hurricane Forecast Improvement Project (HFIP)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83"/>
            <a:ext cx="8305800" cy="46234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HFIP was created to provide a framework for NOAA </a:t>
            </a:r>
            <a:r>
              <a:rPr lang="en-US" dirty="0">
                <a:solidFill>
                  <a:srgbClr val="002060"/>
                </a:solidFill>
              </a:rPr>
              <a:t>and other agencies to coordinate hurricane </a:t>
            </a:r>
            <a:r>
              <a:rPr lang="en-US" dirty="0" smtClean="0">
                <a:solidFill>
                  <a:srgbClr val="002060"/>
                </a:solidFill>
              </a:rPr>
              <a:t>research into operations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HFIP overarching goals: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mprove </a:t>
            </a:r>
            <a:r>
              <a:rPr lang="en-US" dirty="0">
                <a:solidFill>
                  <a:srgbClr val="002060"/>
                </a:solidFill>
              </a:rPr>
              <a:t>the accuracy and reliability of hurricane </a:t>
            </a:r>
            <a:r>
              <a:rPr lang="en-US" dirty="0" smtClean="0">
                <a:solidFill>
                  <a:srgbClr val="002060"/>
                </a:solidFill>
              </a:rPr>
              <a:t>forecasts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Extend </a:t>
            </a:r>
            <a:r>
              <a:rPr lang="en-US" dirty="0">
                <a:solidFill>
                  <a:srgbClr val="002060"/>
                </a:solidFill>
              </a:rPr>
              <a:t>lead time for hurricane forecasts with increased </a:t>
            </a:r>
            <a:r>
              <a:rPr lang="en-US" dirty="0" smtClean="0">
                <a:solidFill>
                  <a:srgbClr val="002060"/>
                </a:solidFill>
              </a:rPr>
              <a:t>certainty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Increase </a:t>
            </a:r>
            <a:r>
              <a:rPr lang="en-US" dirty="0">
                <a:solidFill>
                  <a:srgbClr val="002060"/>
                </a:solidFill>
              </a:rPr>
              <a:t>confidence in hurricane </a:t>
            </a:r>
            <a:r>
              <a:rPr lang="en-US" dirty="0" smtClean="0">
                <a:solidFill>
                  <a:srgbClr val="002060"/>
                </a:solidFill>
              </a:rPr>
              <a:t>forecasts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HFIP specific goals: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Reduce </a:t>
            </a:r>
            <a:r>
              <a:rPr lang="en-US" dirty="0">
                <a:solidFill>
                  <a:srgbClr val="002060"/>
                </a:solidFill>
              </a:rPr>
              <a:t>the average errors of hurricane track and intensity forecasts by 20% within five years and 50% in ten years with a forecast period out to 7 </a:t>
            </a:r>
            <a:r>
              <a:rPr lang="en-US" dirty="0" smtClean="0">
                <a:solidFill>
                  <a:srgbClr val="002060"/>
                </a:solidFill>
              </a:rPr>
              <a:t>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HFIP Research to Operations (R2O) Process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84288"/>
              </p:ext>
            </p:extLst>
          </p:nvPr>
        </p:nvGraphicFramePr>
        <p:xfrm>
          <a:off x="209011" y="1387898"/>
          <a:ext cx="8751792" cy="484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60"/>
                <a:gridCol w="7262632"/>
              </a:tblGrid>
              <a:tr h="4400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HFIP process to bring Research to Operations (R20) is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conducted through annual testing and evaluation</a:t>
                      </a:r>
                      <a:endParaRPr lang="en-US" sz="1600" dirty="0"/>
                    </a:p>
                  </a:txBody>
                  <a:tcPr marL="91435" marR="91435" marT="45715" marB="4571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507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Stream 2</a:t>
                      </a:r>
                      <a:endParaRPr lang="en-US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en-US" sz="1800" b="1" dirty="0" smtClean="0"/>
                        <a:t>Experimental NWP models that have new research enhancements for</a:t>
                      </a:r>
                      <a:r>
                        <a:rPr lang="en-US" sz="1800" b="1" baseline="0" dirty="0" smtClean="0"/>
                        <a:t> tropical storm forecasting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-"/>
                      </a:pPr>
                      <a:r>
                        <a:rPr lang="en-US" sz="1800" b="1" dirty="0" smtClean="0"/>
                        <a:t>Evaluation of</a:t>
                      </a:r>
                      <a:r>
                        <a:rPr lang="en-US" sz="1800" b="1" baseline="0" dirty="0" smtClean="0"/>
                        <a:t> forecast systems</a:t>
                      </a:r>
                      <a:r>
                        <a:rPr lang="en-US" sz="1800" b="1" dirty="0" smtClean="0"/>
                        <a:t> occurs during the annual HFIP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Demonstration Study (Aug-Oct)</a:t>
                      </a:r>
                      <a:endParaRPr lang="en-US" sz="1800" b="1" dirty="0"/>
                    </a:p>
                  </a:txBody>
                  <a:tcPr marL="91435" marR="91435" marT="45715" marB="45715"/>
                </a:tc>
              </a:tr>
              <a:tr h="17216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Stream 1.5</a:t>
                      </a:r>
                      <a:endParaRPr lang="en-US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 smtClean="0"/>
                        <a:t>Experimental model</a:t>
                      </a:r>
                      <a:r>
                        <a:rPr lang="en-US" sz="1800" b="1" baseline="0" dirty="0" smtClean="0"/>
                        <a:t>s have shown improved compared to current operational models that are available at the National Hurricane Center (</a:t>
                      </a:r>
                      <a:r>
                        <a:rPr lang="en-US" sz="1800" b="1" dirty="0" smtClean="0"/>
                        <a:t>NHC)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 smtClean="0"/>
                        <a:t>Models are evaluated during the annual</a:t>
                      </a:r>
                      <a:r>
                        <a:rPr lang="en-US" sz="1800" b="1" baseline="0" dirty="0" smtClean="0"/>
                        <a:t> HFIP r</a:t>
                      </a:r>
                      <a:r>
                        <a:rPr lang="en-US" sz="1800" b="1" dirty="0" smtClean="0"/>
                        <a:t>etrospective experiment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(Apr-May)</a:t>
                      </a:r>
                      <a:r>
                        <a:rPr lang="en-US" sz="1800" b="1" baseline="0" dirty="0" smtClean="0"/>
                        <a:t> using observed tropical cyclones (TC) for the past 3 </a:t>
                      </a:r>
                      <a:r>
                        <a:rPr lang="en-US" sz="1800" b="1" dirty="0" smtClean="0"/>
                        <a:t>hurricane seasons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 smtClean="0"/>
                        <a:t>Forecasts are available in real-time during hurricane season</a:t>
                      </a:r>
                    </a:p>
                  </a:txBody>
                  <a:tcPr marL="91435" marR="91435" marT="45715" marB="45715"/>
                </a:tc>
              </a:tr>
              <a:tr h="9452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Stream 1</a:t>
                      </a:r>
                      <a:endParaRPr lang="en-US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 smtClean="0"/>
                        <a:t>This is last step of transitioning new research</a:t>
                      </a:r>
                      <a:r>
                        <a:rPr lang="en-US" sz="1800" b="1" baseline="0" dirty="0" smtClean="0"/>
                        <a:t> capabilities to operations (</a:t>
                      </a:r>
                      <a:r>
                        <a:rPr lang="en-US" sz="1800" b="1" dirty="0" smtClean="0"/>
                        <a:t>R2O)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 smtClean="0"/>
                        <a:t>Includes new or improved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operational NWP systems</a:t>
                      </a:r>
                    </a:p>
                  </a:txBody>
                  <a:tcPr marL="91435" marR="91435" marT="45715" marB="4571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Tropical Cyclone Modeling Team (TCMT)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802" y="1066800"/>
            <a:ext cx="9003198" cy="54864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Tropical Cyclone Modeling </a:t>
            </a:r>
            <a:r>
              <a:rPr lang="en-US" sz="2800" dirty="0" smtClean="0">
                <a:solidFill>
                  <a:srgbClr val="002060"/>
                </a:solidFill>
              </a:rPr>
              <a:t>Team: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Serves as the </a:t>
            </a:r>
            <a:r>
              <a:rPr lang="en-US" sz="2400" u="sng" dirty="0" smtClean="0">
                <a:solidFill>
                  <a:srgbClr val="002060"/>
                </a:solidFill>
              </a:rPr>
              <a:t>honest broker</a:t>
            </a:r>
            <a:r>
              <a:rPr lang="en-US" sz="2400" dirty="0" smtClean="0">
                <a:solidFill>
                  <a:srgbClr val="002060"/>
                </a:solidFill>
              </a:rPr>
              <a:t> for verification for the Hurricane Forecast Improvement Project (HFIP) by providing independent, consistent testing / evaluation of experimental models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Provides a </a:t>
            </a:r>
            <a:r>
              <a:rPr lang="en-US" sz="2400" u="sng" dirty="0" err="1" smtClean="0">
                <a:solidFill>
                  <a:srgbClr val="002060"/>
                </a:solidFill>
              </a:rPr>
              <a:t>testbed</a:t>
            </a:r>
            <a:r>
              <a:rPr lang="en-US" sz="2400" dirty="0" smtClean="0">
                <a:solidFill>
                  <a:srgbClr val="002060"/>
                </a:solidFill>
              </a:rPr>
              <a:t> for the HFIP community to evaluate new experimental model capabilities to improve TC forecasting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Develops </a:t>
            </a:r>
            <a:r>
              <a:rPr lang="en-US" sz="2400" u="sng" dirty="0">
                <a:solidFill>
                  <a:srgbClr val="002060"/>
                </a:solidFill>
              </a:rPr>
              <a:t>new verification methods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dirty="0" smtClean="0">
                <a:solidFill>
                  <a:srgbClr val="002060"/>
                </a:solidFill>
              </a:rPr>
              <a:t>metrics to help NHC choose which models will be in the operational suite each </a:t>
            </a:r>
            <a:r>
              <a:rPr lang="en-US" sz="2400" dirty="0" smtClean="0">
                <a:solidFill>
                  <a:srgbClr val="002060"/>
                </a:solidFill>
              </a:rPr>
              <a:t>year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A main goal of the TCMT is to support of HFIP’s effort to transition new tropical cyclone research capabilities into operations (</a:t>
            </a:r>
            <a:r>
              <a:rPr lang="en-US" sz="2400" b="1" dirty="0" smtClean="0">
                <a:solidFill>
                  <a:srgbClr val="002060"/>
                </a:solidFill>
              </a:rPr>
              <a:t>R2O) through testing, evaluation, and new method development</a:t>
            </a:r>
            <a:endParaRPr lang="en-US" sz="2400" u="sng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endParaRPr lang="en-US" sz="2800" b="0" dirty="0">
              <a:solidFill>
                <a:srgbClr val="002060"/>
              </a:solidFill>
            </a:endParaRPr>
          </a:p>
          <a:p>
            <a:pPr lvl="1"/>
            <a:endParaRPr lang="en-US" sz="24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046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Model Evaluation Tools-Tropical Cyclone (MET-TC)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046" y="1295400"/>
            <a:ext cx="8523354" cy="3962400"/>
          </a:xfrm>
        </p:spPr>
        <p:txBody>
          <a:bodyPr>
            <a:normAutofit fontScale="92500"/>
          </a:bodyPr>
          <a:lstStyle/>
          <a:p>
            <a:pPr algn="just">
              <a:buSzPct val="120000"/>
            </a:pP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Replicates functionality </a:t>
            </a:r>
            <a:r>
              <a:rPr lang="en-US" sz="2400" b="0" dirty="0">
                <a:solidFill>
                  <a:srgbClr val="002060"/>
                </a:solidFill>
                <a:cs typeface="Georgia"/>
              </a:rPr>
              <a:t>of the </a:t>
            </a: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current NHC </a:t>
            </a:r>
            <a:r>
              <a:rPr lang="en-US" sz="2400" b="0" dirty="0">
                <a:solidFill>
                  <a:srgbClr val="002060"/>
                </a:solidFill>
                <a:cs typeface="Georgia"/>
              </a:rPr>
              <a:t>verification </a:t>
            </a: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software</a:t>
            </a:r>
          </a:p>
          <a:p>
            <a:pPr algn="just">
              <a:buSzPct val="120000"/>
            </a:pP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Provides flexible framework for performing evaluations without needing to reprocess data for different aggregations</a:t>
            </a:r>
            <a:endParaRPr lang="en-US" sz="1600" b="0" dirty="0" smtClean="0">
              <a:solidFill>
                <a:srgbClr val="002060"/>
              </a:solidFill>
              <a:cs typeface="Georgia"/>
            </a:endParaRPr>
          </a:p>
          <a:p>
            <a:pPr algn="just">
              <a:buSzPct val="120000"/>
            </a:pP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Modular </a:t>
            </a:r>
            <a:r>
              <a:rPr lang="en-US" sz="2400" b="0" dirty="0">
                <a:solidFill>
                  <a:srgbClr val="002060"/>
                </a:solidFill>
                <a:cs typeface="Georgia"/>
              </a:rPr>
              <a:t>set of tools </a:t>
            </a: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that </a:t>
            </a:r>
            <a:r>
              <a:rPr lang="en-US" sz="2400" b="0" dirty="0">
                <a:solidFill>
                  <a:srgbClr val="002060"/>
                </a:solidFill>
                <a:cs typeface="Georgia"/>
              </a:rPr>
              <a:t>utilize the MET software </a:t>
            </a: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framework</a:t>
            </a:r>
          </a:p>
          <a:p>
            <a:pPr lvl="1" algn="just">
              <a:buSzPct val="120000"/>
            </a:pPr>
            <a:r>
              <a:rPr lang="en-US" sz="1800" dirty="0" smtClean="0">
                <a:solidFill>
                  <a:srgbClr val="002060"/>
                </a:solidFill>
                <a:cs typeface="Georgia"/>
              </a:rPr>
              <a:t>Allows </a:t>
            </a:r>
            <a:r>
              <a:rPr lang="en-US" sz="1800" dirty="0">
                <a:solidFill>
                  <a:srgbClr val="002060"/>
                </a:solidFill>
                <a:cs typeface="Georgia"/>
              </a:rPr>
              <a:t>for additional capabilities and features to be added in future </a:t>
            </a:r>
            <a:r>
              <a:rPr lang="en-US" sz="1800" dirty="0" smtClean="0">
                <a:solidFill>
                  <a:srgbClr val="002060"/>
                </a:solidFill>
                <a:cs typeface="Georgia"/>
              </a:rPr>
              <a:t>releases</a:t>
            </a:r>
          </a:p>
          <a:p>
            <a:pPr algn="just">
              <a:buSzPct val="120000"/>
            </a:pP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MET-TC is </a:t>
            </a:r>
            <a:r>
              <a:rPr lang="en-US" sz="2400" b="0" dirty="0">
                <a:solidFill>
                  <a:srgbClr val="002060"/>
                </a:solidFill>
                <a:cs typeface="Georgia"/>
              </a:rPr>
              <a:t>available as an open source community verification package through the </a:t>
            </a: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Developmental </a:t>
            </a:r>
            <a:r>
              <a:rPr lang="en-US" sz="2400" b="0" dirty="0" err="1" smtClean="0">
                <a:solidFill>
                  <a:srgbClr val="002060"/>
                </a:solidFill>
                <a:cs typeface="Georgia"/>
              </a:rPr>
              <a:t>Testbed</a:t>
            </a:r>
            <a:r>
              <a:rPr lang="en-US" sz="2400" b="0" dirty="0" smtClean="0">
                <a:solidFill>
                  <a:srgbClr val="002060"/>
                </a:solidFill>
                <a:cs typeface="Georgia"/>
              </a:rPr>
              <a:t> Center (DTC):</a:t>
            </a:r>
            <a:endParaRPr lang="en-US" sz="2400" b="0" dirty="0" smtClean="0">
              <a:solidFill>
                <a:srgbClr val="002060"/>
              </a:solidFill>
              <a:cs typeface="Georgia"/>
            </a:endParaRPr>
          </a:p>
          <a:p>
            <a:pPr marL="457200" lvl="1" indent="0" algn="just">
              <a:buSzPct val="120000"/>
              <a:buNone/>
            </a:pPr>
            <a:r>
              <a:rPr lang="en-US" sz="2000" dirty="0">
                <a:solidFill>
                  <a:srgbClr val="002060"/>
                </a:solidFill>
              </a:rPr>
              <a:t>http://www.dtcenter.org/met/users</a:t>
            </a:r>
            <a:r>
              <a:rPr lang="en-US" sz="2000" dirty="0" smtClean="0">
                <a:solidFill>
                  <a:srgbClr val="002060"/>
                </a:solidFill>
              </a:rPr>
              <a:t>/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 descr="met_tc_flowchar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19504" r="10606" b="39719"/>
          <a:stretch/>
        </p:blipFill>
        <p:spPr>
          <a:xfrm>
            <a:off x="1439798" y="4534292"/>
            <a:ext cx="4828707" cy="2049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32560"/>
            <a:ext cx="1078903" cy="963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488623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MET-TC used for TCMT evaluations: graphics scripts provided in community release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New Display and Diagnostic Tools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1143000"/>
            <a:ext cx="8819606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TCMT </a:t>
            </a:r>
            <a:r>
              <a:rPr lang="en-US" dirty="0" smtClean="0">
                <a:solidFill>
                  <a:srgbClr val="002060"/>
                </a:solidFill>
              </a:rPr>
              <a:t>is building the next generation display and diagnostic system for the U.S. National Hurricane Center (NHC</a:t>
            </a:r>
            <a:r>
              <a:rPr lang="en-US" dirty="0" smtClean="0">
                <a:solidFill>
                  <a:srgbClr val="002060"/>
                </a:solidFill>
              </a:rPr>
              <a:t>) and for the hurricane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ommunity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Display </a:t>
            </a:r>
            <a:r>
              <a:rPr lang="en-US" dirty="0">
                <a:solidFill>
                  <a:srgbClr val="002060"/>
                </a:solidFill>
              </a:rPr>
              <a:t>is developed </a:t>
            </a:r>
            <a:r>
              <a:rPr lang="en-US" dirty="0" smtClean="0">
                <a:solidFill>
                  <a:srgbClr val="002060"/>
                </a:solidFill>
              </a:rPr>
              <a:t>using modern and flexible methods: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OpenLayers</a:t>
            </a:r>
            <a:r>
              <a:rPr lang="en-US" dirty="0">
                <a:solidFill>
                  <a:srgbClr val="002060"/>
                </a:solidFill>
              </a:rPr>
              <a:t> Mapping tools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Platform independent, no license requirements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MySQL </a:t>
            </a:r>
            <a:r>
              <a:rPr lang="en-US" dirty="0" smtClean="0">
                <a:solidFill>
                  <a:srgbClr val="002060"/>
                </a:solidFill>
              </a:rPr>
              <a:t>database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Diagnostic evaluation tools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Consensus forecasts</a:t>
            </a:r>
          </a:p>
          <a:p>
            <a:r>
              <a:rPr lang="en-US" dirty="0">
                <a:solidFill>
                  <a:srgbClr val="002060"/>
                </a:solidFill>
              </a:rPr>
              <a:t>Future capabilities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Gridded fields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Forecast products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Satellite observations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42" y="228600"/>
            <a:ext cx="9287534" cy="67056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37063" y="411253"/>
            <a:ext cx="6679474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330099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9pPr>
          </a:lstStyle>
          <a:p>
            <a:r>
              <a:rPr lang="en-US" b="1" kern="0" dirty="0" smtClean="0">
                <a:solidFill>
                  <a:srgbClr val="002060"/>
                </a:solidFill>
              </a:rPr>
              <a:t>Interactive Capabilities</a:t>
            </a:r>
            <a:endParaRPr lang="en-US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" y="228600"/>
            <a:ext cx="9190499" cy="6637583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37063" y="411253"/>
            <a:ext cx="6679474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330099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00"/>
                </a:solidFill>
                <a:latin typeface="Tahoma" pitchFamily="34" charset="0"/>
              </a:defRPr>
            </a:lvl9pPr>
          </a:lstStyle>
          <a:p>
            <a:r>
              <a:rPr lang="en-US" b="1" kern="0" dirty="0" smtClean="0">
                <a:solidFill>
                  <a:srgbClr val="002060"/>
                </a:solidFill>
              </a:rPr>
              <a:t>Interactive Capabilities</a:t>
            </a:r>
            <a:endParaRPr lang="en-US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69" y="228600"/>
            <a:ext cx="9196069" cy="66549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Multi-Model Display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7363" y="1263134"/>
            <a:ext cx="631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Able to modify display of specific models or groups of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for popup with more information at a given forecast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Ability to zoom and pan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CAR no symbol">
  <a:themeElements>
    <a:clrScheme name="2_NCAR no symbo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CAR no symbol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CAR no symbo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CAR no symbo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8712</TotalTime>
  <Words>982</Words>
  <Application>Microsoft Office PowerPoint</Application>
  <PresentationFormat>On-screen Show (4:3)</PresentationFormat>
  <Paragraphs>154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Helvetica</vt:lpstr>
      <vt:lpstr>Tahoma</vt:lpstr>
      <vt:lpstr>Times New Roman</vt:lpstr>
      <vt:lpstr>Wingdings</vt:lpstr>
      <vt:lpstr>Wingdings 2</vt:lpstr>
      <vt:lpstr>2_NCAR no symbol</vt:lpstr>
      <vt:lpstr>Demonstration Testbed for the Evaluation of Experimental Models for Tropical Cyclone Forecasting in Support of the NOAA Hurricane Forecast Improvement Project (HFIP)</vt:lpstr>
      <vt:lpstr>Hurricane Forecast Improvement Project (HFIP)</vt:lpstr>
      <vt:lpstr>HFIP Research to Operations (R2O) Process </vt:lpstr>
      <vt:lpstr>Tropical Cyclone Modeling Team (TCMT)</vt:lpstr>
      <vt:lpstr>Model Evaluation Tools-Tropical Cyclone (MET-TC)</vt:lpstr>
      <vt:lpstr>New Display and Diagnostic Tools</vt:lpstr>
      <vt:lpstr>PowerPoint Presentation</vt:lpstr>
      <vt:lpstr>PowerPoint Presentation</vt:lpstr>
      <vt:lpstr>Multi-Model Display</vt:lpstr>
      <vt:lpstr>Intensity display</vt:lpstr>
      <vt:lpstr>Example Statistical and Diagnostic Evaluation Results</vt:lpstr>
      <vt:lpstr>Diagnostic Evaluation: Revision Series</vt:lpstr>
      <vt:lpstr>HFIP Demonstration Evaluation Approach</vt:lpstr>
      <vt:lpstr>2014 HFIP Demonstration Participants</vt:lpstr>
      <vt:lpstr>2014 Demonstration Summary</vt:lpstr>
      <vt:lpstr>2014 HFIP Demonstration Diagnostic Evaluation</vt:lpstr>
      <vt:lpstr>Summary</vt:lpstr>
      <vt:lpstr>Web Resources</vt:lpstr>
    </vt:vector>
  </TitlesOfParts>
  <Company>NCAR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A. Kucera</dc:creator>
  <cp:lastModifiedBy>pkucera</cp:lastModifiedBy>
  <cp:revision>442</cp:revision>
  <dcterms:created xsi:type="dcterms:W3CDTF">2011-03-12T00:03:30Z</dcterms:created>
  <dcterms:modified xsi:type="dcterms:W3CDTF">2015-02-26T04:56:28Z</dcterms:modified>
</cp:coreProperties>
</file>