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1" r:id="rId3"/>
    <p:sldId id="264" r:id="rId4"/>
    <p:sldId id="265" r:id="rId5"/>
    <p:sldId id="260" r:id="rId6"/>
    <p:sldId id="259" r:id="rId7"/>
    <p:sldId id="258" r:id="rId8"/>
    <p:sldId id="256" r:id="rId9"/>
    <p:sldId id="263" r:id="rId10"/>
    <p:sldId id="266" r:id="rId11"/>
    <p:sldId id="267" r:id="rId12"/>
    <p:sldId id="270" r:id="rId13"/>
    <p:sldId id="268" r:id="rId14"/>
    <p:sldId id="272" r:id="rId15"/>
    <p:sldId id="271" r:id="rId16"/>
    <p:sldId id="274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9" autoAdjust="0"/>
    <p:restoredTop sz="94655" autoAdjust="0"/>
  </p:normalViewPr>
  <p:slideViewPr>
    <p:cSldViewPr>
      <p:cViewPr>
        <p:scale>
          <a:sx n="94" d="100"/>
          <a:sy n="94" d="100"/>
        </p:scale>
        <p:origin x="-68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3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FC68C-1EBD-46EB-87B6-029AD58D0990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89200-CF37-481E-AD1D-56C5F373D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2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9200-CF37-481E-AD1D-56C5F373D6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7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89200-CF37-481E-AD1D-56C5F373D6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48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4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8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2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5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76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1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11AD1-6F40-4B32-8C84-2E04C874872F}" type="datetimeFigureOut">
              <a:rPr lang="en-US" smtClean="0"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24846-3E45-4585-8ABC-5F4EEF7C8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2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0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4" t="17778" r="17024" b="1983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20875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Upgrades to the GFDL/GFDN Operational Hurricane Models Planned for 2015</a:t>
            </a:r>
            <a:b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JHT Funded Project)</a:t>
            </a:r>
            <a:endParaRPr lang="en-US" sz="3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664297"/>
            <a:ext cx="9296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Morris A. Bender, Matthew Morin, and Timothy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Marchok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(GFDL/NOAA)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Isaac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Ginis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Biju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Thomas  (University of Rhode Island)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Robert E. </a:t>
            </a:r>
            <a:r>
              <a:rPr lang="en-US" sz="21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Tuleya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(Old Dominion University)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997714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Interdepartmental Hurricane Conference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Jacksonville, Florida,  March 3</a:t>
            </a:r>
            <a:r>
              <a:rPr lang="en-US" sz="2000" b="1" i="1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,2015 </a:t>
            </a:r>
            <a:endParaRPr lang="en-US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5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 Evaluation of Upgraded Model with Previous GFS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808"/>
            <a:ext cx="7620000" cy="51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 Atlantic Season with 2014 GFS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mb\Desktop\2014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1969" r="12325" b="7185"/>
          <a:stretch/>
        </p:blipFill>
        <p:spPr bwMode="auto">
          <a:xfrm>
            <a:off x="4476025" y="1449835"/>
            <a:ext cx="4615017" cy="403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b\Desktop\2014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t="3813" r="11351" b="5945"/>
          <a:stretch/>
        </p:blipFill>
        <p:spPr bwMode="auto">
          <a:xfrm>
            <a:off x="0" y="1580102"/>
            <a:ext cx="4476025" cy="398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429071"/>
            <a:ext cx="4552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16-18% Reduced Track Error for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2-5 Days for Both Upgraded Models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Models Comparable to GFS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62987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PERFORMANCE MIXED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 IMPROVED EARLY TIME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IMPROVED LATER TIME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403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TRACK ERROR (NM)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43400" y="990600"/>
            <a:ext cx="469910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ERROR (KNOTS)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74638"/>
            <a:ext cx="8896572" cy="1143000"/>
          </a:xfrm>
        </p:spPr>
        <p:txBody>
          <a:bodyPr>
            <a:normAutofit/>
          </a:bodyPr>
          <a:lstStyle/>
          <a:p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Eastern Pacific Season </a:t>
            </a:r>
            <a:r>
              <a:rPr lang="en-US" sz="3300" b="1" dirty="0">
                <a:latin typeface="Arial" panose="020B0604020202020204" pitchFamily="34" charset="0"/>
                <a:cs typeface="Arial" panose="020B0604020202020204" pitchFamily="34" charset="0"/>
              </a:rPr>
              <a:t>with 2014 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GFS</a:t>
            </a:r>
            <a:b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42 Level Upgrade Run</a:t>
            </a:r>
            <a:endParaRPr lang="en-US" sz="33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028" y="1447800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TRACK ERROR (NM)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4400" y="1447800"/>
            <a:ext cx="4350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INTENSITY ERROR (KNOTS)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0" r="5367" b="6170"/>
          <a:stretch/>
        </p:blipFill>
        <p:spPr>
          <a:xfrm>
            <a:off x="4724400" y="1828800"/>
            <a:ext cx="4324573" cy="381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" t="2792" r="6041" b="6551"/>
          <a:stretch/>
        </p:blipFill>
        <p:spPr>
          <a:xfrm>
            <a:off x="-1" y="1981200"/>
            <a:ext cx="4724401" cy="36125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" y="5475238"/>
            <a:ext cx="4495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Reduced Track Error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42 level model 2-5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Days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 Model  </a:t>
            </a:r>
            <a:r>
              <a:rPr lang="en-US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Comparable to </a:t>
            </a:r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GFS through day 3 and at day 5</a:t>
            </a:r>
            <a:endParaRPr lang="en-US" sz="17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5629870"/>
            <a:ext cx="350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7% Reduced Intensity Error Days 1-4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Degraded Day 5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7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Preliminary Performance Evaluation With New GFS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(sample size in East Pacific limited by major Jet outage and not included)</a:t>
            </a:r>
            <a:endParaRPr lang="en-US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00808"/>
            <a:ext cx="7620000" cy="51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2011, 2012, 2014 Atlantic Seasons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838200"/>
            <a:ext cx="3230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TRACK ERROR (NM)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82949" y="864436"/>
            <a:ext cx="4350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INTENSITY ERROR (KNOTS)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5119807"/>
            <a:ext cx="472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 Model performed slightly better then 60 Level Model through 36 hours.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(9% reduced intensity error compared to current model)</a:t>
            </a:r>
          </a:p>
          <a:p>
            <a:r>
              <a:rPr lang="en-U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Model performed best for 3-5 Days</a:t>
            </a:r>
          </a:p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(11% reduced intensity error)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257800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Model performed 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all time periods 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(6% reduced track error compared to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GFDL model)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b\Desktop\ATLANTICFINA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" t="362" r="328" b="6098"/>
          <a:stretch/>
        </p:blipFill>
        <p:spPr bwMode="auto">
          <a:xfrm>
            <a:off x="40340" y="1407149"/>
            <a:ext cx="4303060" cy="375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b\Desktop\ATLANTICFINAL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7" t="-875" r="3350" b="5871"/>
          <a:stretch/>
        </p:blipFill>
        <p:spPr bwMode="auto">
          <a:xfrm>
            <a:off x="4491436" y="1447800"/>
            <a:ext cx="4617736" cy="364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0292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Improved Moisture initialization had large impact on early negative Intensity bias of current model.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60 level model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improved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bias while 42 level model has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positive bias beyond 48 hours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Modified filter increased positive bias in 42 level model by retaining too much of the GFS outflow and enhancing the secondary circulation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mb\Desktop\BIA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r="10068" b="7281"/>
          <a:stretch/>
        </p:blipFill>
        <p:spPr bwMode="auto">
          <a:xfrm>
            <a:off x="1132840" y="15673"/>
            <a:ext cx="6487160" cy="493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5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5" t="8729" r="24522" b="14950"/>
          <a:stretch/>
        </p:blipFill>
        <p:spPr>
          <a:xfrm>
            <a:off x="202242" y="3805128"/>
            <a:ext cx="3912558" cy="29766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2" t="8889" r="22393" b="14742"/>
          <a:stretch/>
        </p:blipFill>
        <p:spPr>
          <a:xfrm>
            <a:off x="4610100" y="838200"/>
            <a:ext cx="3848099" cy="2915789"/>
          </a:xfrm>
          <a:prstGeom prst="rect">
            <a:avLst/>
          </a:prstGeom>
        </p:spPr>
      </p:pic>
      <p:pic>
        <p:nvPicPr>
          <p:cNvPr id="3074" name="Picture 2" descr="C:\Users\mb\Desktop\odile.2014091218p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9178" r="16601" b="14262"/>
          <a:stretch/>
        </p:blipFill>
        <p:spPr bwMode="auto">
          <a:xfrm>
            <a:off x="32656" y="807697"/>
            <a:ext cx="4082144" cy="29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3273623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1800 UTC 12 September, 2014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3273623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1200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UTC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September,  2014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77147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(OLD GFS)</a:t>
            </a:r>
          </a:p>
          <a:p>
            <a:r>
              <a:rPr lang="en-US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(NEW GFS)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Upgrade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 Upgrade</a:t>
            </a:r>
            <a:endParaRPr lang="en-US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62600" y="4191000"/>
            <a:ext cx="21627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Hurricane </a:t>
            </a:r>
            <a:r>
              <a:rPr lang="en-US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Odilia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1778913"/>
            <a:ext cx="8803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</a:t>
            </a:r>
          </a:p>
          <a:p>
            <a:r>
              <a:rPr lang="en-US" sz="11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(Old GFS)</a:t>
            </a:r>
            <a:endParaRPr lang="en-US" sz="11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43800" y="5635823"/>
            <a:ext cx="1019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55413" y="4522857"/>
            <a:ext cx="284558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1200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UTC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 October, 2011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166" y="6474023"/>
            <a:ext cx="2712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1800 UTC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September, 2014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0"/>
            <a:ext cx="952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GFS had modest  positive impact on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rack of  Hurricane 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Odile</a:t>
            </a:r>
            <a:endParaRPr lang="en-U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 with GFDL Upgrades had much improved tracks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759" y="914400"/>
            <a:ext cx="1457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Upgrade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5" t="8692" r="22954" b="15270"/>
          <a:stretch/>
        </p:blipFill>
        <p:spPr>
          <a:xfrm>
            <a:off x="4583370" y="3805128"/>
            <a:ext cx="3995754" cy="297667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09600" y="4810780"/>
            <a:ext cx="1143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</a:t>
            </a:r>
          </a:p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(Old GFS</a:t>
            </a:r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943350" y="3962400"/>
            <a:ext cx="1457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Upgrade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6477000"/>
            <a:ext cx="2762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0000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UTC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September, 2014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0600" y="4038600"/>
            <a:ext cx="121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</a:t>
            </a:r>
          </a:p>
          <a:p>
            <a:r>
              <a:rPr lang="en-US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(Old GFS)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391150" y="4218801"/>
            <a:ext cx="14574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Upgrade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4643735"/>
            <a:ext cx="99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</a:t>
            </a:r>
          </a:p>
          <a:p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(Old GFS)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61566" y="1169313"/>
            <a:ext cx="1067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GFDL </a:t>
            </a:r>
          </a:p>
          <a:p>
            <a:r>
              <a:rPr lang="en-US" sz="1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(New  </a:t>
            </a:r>
            <a:r>
              <a:rPr lang="en-US" sz="11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GFS)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71600" y="1371600"/>
            <a:ext cx="7793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11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Level</a:t>
            </a:r>
            <a:endParaRPr lang="en-US" sz="11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4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44" t="23341" r="27956" b="37332"/>
          <a:stretch/>
        </p:blipFill>
        <p:spPr>
          <a:xfrm>
            <a:off x="-152400" y="0"/>
            <a:ext cx="9372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GFDL upgrade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7630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GFDL model upgrade demonstrates improved track and intensity guidance with both old and upgraded version of GFS for 2011, 2012 and 2014 Atlantic Hurricane Seasons.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Upgraded version with increased vertical resolution (60 vertical levels)  performed best.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60 level version demonstrated smallest intensity bias compared to current and 42 level model.  </a:t>
            </a:r>
          </a:p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EastPac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sample </a:t>
            </a:r>
            <a:r>
              <a:rPr lang="en-US" b="1" smtClean="0">
                <a:latin typeface="Arial" panose="020B0604020202020204" pitchFamily="34" charset="0"/>
                <a:cs typeface="Arial" panose="020B0604020202020204" pitchFamily="34" charset="0"/>
              </a:rPr>
              <a:t>size still too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 with new GFS to be included in preliminary evaluation.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of Proposed Upgrades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Upgraded version of GFS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of vertical sigma levels from 42 to 60  </a:t>
            </a:r>
          </a:p>
          <a:p>
            <a:pPr marL="0" indent="0">
              <a:buNone/>
            </a:pPr>
            <a:r>
              <a:rPr lang="en-US" sz="2600" b="1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Similar Configuration to HWRF levels  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Initialization of Moisture Field (r)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improved moisture specification:</a:t>
            </a:r>
            <a:b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reintroduction of Vortex Specification for all storms              (e.g. TD, and weak TS) except Nameless systems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Specification of Storm size (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filter depth in vortex specification</a:t>
            </a:r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(Tested, but rejected due to unfavorable impact)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Modified criterion for large-scale condensation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Bug Fix in GFDL coupler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Bug Fix in Surface Current Specification</a:t>
            </a:r>
          </a:p>
        </p:txBody>
      </p:sp>
    </p:spTree>
    <p:extLst>
      <p:ext uri="{BB962C8B-B14F-4D97-AF65-F5344CB8AC3E}">
        <p14:creationId xmlns:p14="http://schemas.microsoft.com/office/powerpoint/2010/main" val="7481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LEVEL CONFIGURATION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0" r="7877" b="10712"/>
          <a:stretch/>
        </p:blipFill>
        <p:spPr>
          <a:xfrm>
            <a:off x="2209801" y="950684"/>
            <a:ext cx="4648200" cy="3011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7" r="8075" b="12344"/>
          <a:stretch/>
        </p:blipFill>
        <p:spPr>
          <a:xfrm>
            <a:off x="2209800" y="3922388"/>
            <a:ext cx="4678914" cy="29356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09800" y="762000"/>
            <a:ext cx="5410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42 Level GFDL    60 Level GFDL   60 Level HWRF</a:t>
            </a:r>
            <a:endParaRPr lang="en-U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563562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 Gonzalo (0000 UTC 13 October)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5938" r="2732" b="17241"/>
          <a:stretch/>
        </p:blipFill>
        <p:spPr>
          <a:xfrm>
            <a:off x="76201" y="609600"/>
            <a:ext cx="2853092" cy="1606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3" t="16054" r="3785" b="17394"/>
          <a:stretch/>
        </p:blipFill>
        <p:spPr>
          <a:xfrm>
            <a:off x="55179" y="2362200"/>
            <a:ext cx="2853092" cy="1676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4" t="15111" r="7428" b="1875"/>
          <a:stretch/>
        </p:blipFill>
        <p:spPr>
          <a:xfrm>
            <a:off x="1981200" y="4114801"/>
            <a:ext cx="34290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3" t="16202" r="7214" b="2410"/>
          <a:stretch/>
        </p:blipFill>
        <p:spPr>
          <a:xfrm>
            <a:off x="5439685" y="4114801"/>
            <a:ext cx="3704315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18216" r="28937" b="6694"/>
          <a:stretch/>
        </p:blipFill>
        <p:spPr>
          <a:xfrm>
            <a:off x="2971800" y="762000"/>
            <a:ext cx="2694406" cy="31362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9" t="18376" r="28275" b="7036"/>
          <a:stretch/>
        </p:blipFill>
        <p:spPr>
          <a:xfrm>
            <a:off x="5943600" y="762000"/>
            <a:ext cx="2909437" cy="3136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600" y="849868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Model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(knots)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72339" y="849868"/>
            <a:ext cx="16450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(knots)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4191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 Model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4539" y="420266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 Model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362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 GFDL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Level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3200400"/>
            <a:ext cx="1905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  eyewall</a:t>
            </a:r>
          </a:p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96 hours 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12791" y="3200400"/>
            <a:ext cx="19271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Northeast 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eyewall </a:t>
            </a:r>
            <a:endParaRPr lang="en-US" sz="1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96 hours</a:t>
            </a:r>
            <a:endParaRPr lang="en-U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436" y="4267200"/>
            <a:ext cx="2062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Circular Averaged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Radial Wind</a:t>
            </a: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(96 hours)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level model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secondary circulation 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00200" y="1447800"/>
            <a:ext cx="4572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 GFDL</a:t>
            </a:r>
          </a:p>
          <a:p>
            <a:r>
              <a:rPr lang="en-US" sz="1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  <a:r>
              <a:rPr lang="en-US" sz="13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GFDL</a:t>
            </a:r>
            <a:endParaRPr lang="en-US" sz="13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lang="en-US" sz="1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GFDL</a:t>
            </a:r>
            <a:endParaRPr lang="en-US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396" y="629355"/>
            <a:ext cx="9144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Max Winds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467" y="3685401"/>
            <a:ext cx="914400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MSLP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4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Moisture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953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Scheme :</a:t>
            </a:r>
          </a:p>
          <a:p>
            <a:pPr marL="0" indent="0">
              <a:buNone/>
            </a:pP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(U, V, T, r, p*) =  (U, V, T, r, p*)</a:t>
            </a:r>
            <a:r>
              <a:rPr lang="en-US" sz="2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Envr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(U, V, T, r, p*)</a:t>
            </a:r>
            <a:r>
              <a:rPr lang="en-US" sz="2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axi-sym</a:t>
            </a:r>
            <a:r>
              <a:rPr lang="en-US" sz="2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vortex</a:t>
            </a:r>
          </a:p>
          <a:p>
            <a:pPr marL="0" indent="0">
              <a:buNone/>
            </a:pPr>
            <a:r>
              <a:rPr lang="en-US" sz="2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axi-sym</a:t>
            </a:r>
            <a:r>
              <a:rPr lang="en-US" sz="2400" b="1" baseline="-2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r>
              <a:rPr lang="en-US" sz="25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defined with respect to the Environmental moisture field</a:t>
            </a:r>
          </a:p>
          <a:p>
            <a:pPr marL="0" indent="0">
              <a:buNone/>
            </a:pPr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(Environment is determined by moisture field outside the filter radius)</a:t>
            </a:r>
          </a:p>
          <a:p>
            <a:pPr marL="0" indent="0">
              <a:buNone/>
            </a:pP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Lead to </a:t>
            </a:r>
            <a:r>
              <a:rPr lang="en-US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Unrealistic drying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in middle troposphere </a:t>
            </a:r>
            <a:endParaRPr lang="en-US" sz="2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(Limited </a:t>
            </a:r>
            <a:r>
              <a:rPr lang="en-US" sz="2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  for weak, developing systems)</a:t>
            </a:r>
            <a:endParaRPr lang="en-US" sz="2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Revised Scheme 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(U, V,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p*) =  (U, V, T,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r>
              <a:rPr lang="en-US" sz="2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Envr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+ (U, V,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T,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*)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axi-sym</a:t>
            </a:r>
            <a:r>
              <a:rPr lang="en-US" sz="2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vortex</a:t>
            </a:r>
            <a:endParaRPr lang="en-US" sz="26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r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r 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gfs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+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vortex</a:t>
            </a:r>
            <a:endParaRPr 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realistic Initial Moisture lead to significantly Improved Intensification in RI situations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10" y="198438"/>
            <a:ext cx="8463490" cy="792162"/>
          </a:xfrm>
        </p:spPr>
        <p:txBody>
          <a:bodyPr>
            <a:noAutofit/>
          </a:bodyPr>
          <a:lstStyle/>
          <a:p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Impact of Improved Moisture Initialization</a:t>
            </a:r>
            <a:b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Hurricane Earl  (Initial time: 0000 UTC 27 August, 2010)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15780" r="8057" b="4431"/>
          <a:stretch/>
        </p:blipFill>
        <p:spPr>
          <a:xfrm>
            <a:off x="70910" y="1655995"/>
            <a:ext cx="3662890" cy="2458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t="15679" r="7956" b="3715"/>
          <a:stretch/>
        </p:blipFill>
        <p:spPr>
          <a:xfrm>
            <a:off x="5334000" y="1676400"/>
            <a:ext cx="3581400" cy="2458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1" t="15805" r="8120" b="3886"/>
          <a:stretch/>
        </p:blipFill>
        <p:spPr>
          <a:xfrm>
            <a:off x="76200" y="4245429"/>
            <a:ext cx="3657600" cy="2536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15291" r="8328" b="3827"/>
          <a:stretch/>
        </p:blipFill>
        <p:spPr>
          <a:xfrm>
            <a:off x="5334000" y="4245429"/>
            <a:ext cx="3581400" cy="25363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2678668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0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5052536"/>
            <a:ext cx="16658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</a:p>
          <a:p>
            <a:r>
              <a:rPr lang="en-US" sz="2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 42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295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MOISTURE INITIALIZATION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60079" y="1295400"/>
            <a:ext cx="3783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NEW MOISTURE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INITIALIZATION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0381" y="1752600"/>
            <a:ext cx="331545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CIRCULAR-AVERAGED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38800" y="1752600"/>
            <a:ext cx="344370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CIRCULAR-AVERAGED </a:t>
            </a: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</a:p>
        </p:txBody>
      </p:sp>
    </p:spTree>
    <p:extLst>
      <p:ext uri="{BB962C8B-B14F-4D97-AF65-F5344CB8AC3E}">
        <p14:creationId xmlns:p14="http://schemas.microsoft.com/office/powerpoint/2010/main" val="40595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Impact of Improved Moisture Initialization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15980" r="1596" b="17273"/>
          <a:stretch/>
        </p:blipFill>
        <p:spPr>
          <a:xfrm>
            <a:off x="3251" y="2668796"/>
            <a:ext cx="4644949" cy="3122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5873" r="2515" b="17302"/>
          <a:stretch/>
        </p:blipFill>
        <p:spPr>
          <a:xfrm>
            <a:off x="4642722" y="2668796"/>
            <a:ext cx="4490392" cy="3122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704237"/>
            <a:ext cx="3657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GFDL (</a:t>
            </a:r>
            <a:r>
              <a:rPr lang="en-US" sz="17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Unbogused</a:t>
            </a:r>
            <a:r>
              <a:rPr lang="en-US" sz="1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7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MOISTURE INIT</a:t>
            </a:r>
          </a:p>
          <a:p>
            <a:r>
              <a:rPr lang="en-US" sz="17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MOISTURE  INIT</a:t>
            </a:r>
            <a:endParaRPr lang="en-US" sz="17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873823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endParaRPr lang="en-US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0821" y="3505200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</a:t>
            </a:r>
            <a:endParaRPr lang="en-US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7084" y="3516868"/>
            <a:ext cx="950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INIT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75221" y="4569023"/>
            <a:ext cx="9925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9200" y="4648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GFDL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MOISTURE INIT</a:t>
            </a:r>
          </a:p>
          <a:p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MOISTURE  INIT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3733800"/>
            <a:ext cx="2011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GFDL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2145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MAXIMUM SURFACE WINDS (KTS)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2133600"/>
            <a:ext cx="3335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PRESSURE (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hPa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96000"/>
            <a:ext cx="72771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HURRICANE EARL (INITIAL TIME: 000 UTC 27 AUGUST, 2010)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152400"/>
            <a:ext cx="8839200" cy="1371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Formulation of New Storm Size (</a:t>
            </a:r>
            <a:r>
              <a:rPr lang="en-US" sz="3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400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(radius where the tangential wind of specified vortex goes to 0) 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0" y="1978505"/>
                <a:ext cx="704622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latin typeface="Cambria Math"/>
                  </a:rPr>
                  <a:t>Assume the Absolute Angular Momentum  M(r)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𝑴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𝒓</m:t>
                    </m:r>
                    <m:r>
                      <a:rPr lang="en-US" sz="2000" b="1" i="1" smtClean="0">
                        <a:latin typeface="Cambria Math"/>
                      </a:rPr>
                      <m:t>) =</m:t>
                    </m:r>
                    <m:r>
                      <a:rPr lang="en-US" sz="2000" b="1" i="1" smtClean="0">
                        <a:latin typeface="Cambria Math"/>
                      </a:rPr>
                      <m:t>𝒓𝒗</m:t>
                    </m:r>
                    <m:r>
                      <a:rPr lang="en-US" sz="2000" b="1" i="1" smtClean="0">
                        <a:latin typeface="Cambria Math"/>
                      </a:rPr>
                      <m:t>+</m:t>
                    </m:r>
                  </m:oMath>
                </a14:m>
                <a:r>
                  <a:rPr lang="en-US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½  f r</a:t>
                </a:r>
                <a:r>
                  <a:rPr lang="en-US" sz="20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     </m:t>
                    </m:r>
                    <m:r>
                      <a:rPr lang="en-US" sz="2000" b="1" i="1" smtClean="0">
                        <a:latin typeface="Cambria Math"/>
                      </a:rPr>
                      <m:t>𝒊𝒔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𝒓𝒐𝒖𝒈𝒉𝒍𝒚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𝒄𝒐𝒏𝒔𝒆𝒓𝒗𝒆𝒅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  <m:r>
                      <a:rPr lang="en-US" sz="2000" b="1" i="1" smtClean="0">
                        <a:latin typeface="Cambria Math"/>
                      </a:rPr>
                      <m:t>𝒇𝒐𝒓</m:t>
                    </m:r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b="1" i="1" dirty="0" smtClean="0">
                  <a:latin typeface="Cambria Math"/>
                </a:endParaRPr>
              </a:p>
              <a:p>
                <a:r>
                  <a:rPr lang="en-US" sz="2000" b="1" dirty="0" smtClean="0"/>
                  <a:t>A parcel of air moving </a:t>
                </a:r>
                <a:r>
                  <a:rPr lang="en-US" sz="2000" b="1" dirty="0"/>
                  <a:t>r</a:t>
                </a:r>
                <a:r>
                  <a:rPr lang="en-US" sz="2000" b="1" dirty="0" smtClean="0"/>
                  <a:t>adially inwardly toward the storm center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78505"/>
                <a:ext cx="704622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865" t="-3012" b="-10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4004704"/>
                <a:ext cx="8534400" cy="644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  <m:r>
                          <a:rPr lang="en-US" b="1" i="1" baseline="-25000" smtClean="0">
                            <a:latin typeface="Cambria Math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en-US" b="1" i="1" baseline="3000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	   Assuming  </a:t>
                </a:r>
                <a:r>
                  <a:rPr lang="en-US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b="1" baseline="-25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 where  tangential wind vanishes</a:t>
                </a:r>
                <a:r>
                  <a:rPr lang="en-US" sz="1500" b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endParaRPr lang="en-US" sz="1500" b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004704"/>
                <a:ext cx="8534400" cy="6449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34000" y="5034171"/>
            <a:ext cx="51054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 smtClean="0"/>
              <a:t>r</a:t>
            </a:r>
            <a:r>
              <a:rPr lang="en-US" sz="2100" b="1" i="1" baseline="-25000" dirty="0" err="1" smtClean="0"/>
              <a:t>gale</a:t>
            </a:r>
            <a:r>
              <a:rPr lang="en-US" sz="2100" b="1" i="1" baseline="-25000" dirty="0" smtClean="0"/>
              <a:t> </a:t>
            </a:r>
            <a:r>
              <a:rPr lang="en-US" sz="2100" b="1" i="1" dirty="0" smtClean="0"/>
              <a:t> averaged sum of </a:t>
            </a:r>
            <a:r>
              <a:rPr lang="en-US" sz="2100" b="1" dirty="0" err="1" smtClean="0"/>
              <a:t>radIi</a:t>
            </a:r>
            <a:r>
              <a:rPr lang="en-US" sz="2100" b="1" dirty="0" smtClean="0"/>
              <a:t>  of</a:t>
            </a:r>
          </a:p>
          <a:p>
            <a:r>
              <a:rPr lang="en-US" sz="2100" b="1" dirty="0" smtClean="0"/>
              <a:t> gale winds </a:t>
            </a:r>
            <a:r>
              <a:rPr lang="en-US" sz="2100" b="1" dirty="0" err="1" smtClean="0"/>
              <a:t>v</a:t>
            </a:r>
            <a:r>
              <a:rPr lang="en-US" sz="2100" b="1" baseline="-25000" dirty="0" err="1" smtClean="0"/>
              <a:t>gale</a:t>
            </a:r>
            <a:r>
              <a:rPr lang="en-US" sz="2100" b="1" baseline="-25000" dirty="0" smtClean="0"/>
              <a:t>  </a:t>
            </a:r>
            <a:r>
              <a:rPr lang="en-US" sz="2100" b="1" dirty="0" smtClean="0"/>
              <a:t> at each of the </a:t>
            </a:r>
          </a:p>
          <a:p>
            <a:r>
              <a:rPr lang="en-US" sz="2100" b="1" dirty="0" smtClean="0"/>
              <a:t>4 storm quadrants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95800" y="6187588"/>
                <a:ext cx="2536144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𝑹</m:t>
                        </m:r>
                        <m:r>
                          <a:rPr lang="en-US" sz="2600" b="1" i="1" baseline="-2500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600" b="1" dirty="0" smtClean="0">
                    <a:solidFill>
                      <a:srgbClr val="7030A0"/>
                    </a:solidFill>
                  </a:rPr>
                  <a:t> = e</a:t>
                </a:r>
                <a:r>
                  <a:rPr lang="en-US" sz="2600" b="1" baseline="30000" dirty="0" smtClean="0">
                    <a:solidFill>
                      <a:srgbClr val="7030A0"/>
                    </a:solidFill>
                  </a:rPr>
                  <a:t>(MLG/(1 + x))</a:t>
                </a:r>
                <a:endParaRPr lang="en-US" sz="2600" b="1" baseline="30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6187588"/>
                <a:ext cx="2536144" cy="492443"/>
              </a:xfrm>
              <a:prstGeom prst="rect">
                <a:avLst/>
              </a:prstGeom>
              <a:blipFill rotWithShape="1">
                <a:blip r:embed="rId6"/>
                <a:stretch>
                  <a:fillRect t="-9877" r="-721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9600" y="2983468"/>
                <a:ext cx="8305800" cy="573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1" i="1" smtClean="0">
                        <a:latin typeface="Cambria Math"/>
                      </a:rPr>
                      <m:t>𝑽</m:t>
                    </m:r>
                    <m:d>
                      <m:dPr>
                        <m:ctrlPr>
                          <a:rPr lang="en-US" sz="21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100" b="1" i="1" smtClean="0"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100" b="1" i="1" baseline="-25000" smtClean="0">
                        <a:latin typeface="Cambria Math"/>
                      </a:rPr>
                      <m:t>𝒕𝒂𝒏</m:t>
                    </m:r>
                    <m:r>
                      <a:rPr lang="en-US" sz="21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1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/>
                          </a:rPr>
                          <m:t>𝑴</m:t>
                        </m:r>
                        <m:d>
                          <m:dPr>
                            <m:ctrlPr>
                              <a:rPr lang="en-US" sz="21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100" b="1" i="1" smtClean="0">
                                <a:latin typeface="Cambria Math"/>
                              </a:rPr>
                              <m:t>𝒑</m:t>
                            </m:r>
                          </m:e>
                        </m:d>
                      </m:num>
                      <m:den>
                        <m:r>
                          <a:rPr lang="en-US" sz="2100" b="1" i="1" smtClean="0">
                            <a:latin typeface="Cambria Math"/>
                          </a:rPr>
                          <m:t>𝒓</m:t>
                        </m:r>
                        <m:r>
                          <a:rPr lang="en-US" sz="2100" b="1" i="1" baseline="30000" smtClean="0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2100" b="1" i="1" smtClean="0">
                        <a:latin typeface="Cambria Math"/>
                      </a:rPr>
                      <m:t>  −</m:t>
                    </m:r>
                    <m:f>
                      <m:fPr>
                        <m:ctrlPr>
                          <a:rPr lang="en-US" sz="21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1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1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100" b="1" i="1" smtClean="0">
                        <a:latin typeface="Cambria Math"/>
                      </a:rPr>
                      <m:t> </m:t>
                    </m:r>
                    <m:r>
                      <a:rPr lang="en-US" sz="2100" b="1" i="1" smtClean="0">
                        <a:latin typeface="Cambria Math"/>
                      </a:rPr>
                      <m:t>𝒇</m:t>
                    </m:r>
                    <m:r>
                      <a:rPr lang="en-US" sz="2100" b="1" i="1" smtClean="0">
                        <a:latin typeface="Cambria Math"/>
                      </a:rPr>
                      <m:t> </m:t>
                    </m:r>
                    <m:r>
                      <a:rPr lang="en-US" sz="2100" b="1" i="1" smtClean="0">
                        <a:latin typeface="Cambria Math"/>
                      </a:rPr>
                      <m:t>𝒓</m:t>
                    </m:r>
                    <m:r>
                      <a:rPr lang="en-US" sz="2100" b="1" i="1" smtClean="0">
                        <a:latin typeface="Cambria Math"/>
                      </a:rPr>
                      <m:t>         </m:t>
                    </m:r>
                    <m:r>
                      <a:rPr lang="en-US" sz="2100" b="1" i="1" smtClean="0">
                        <a:latin typeface="Cambria Math"/>
                      </a:rPr>
                      <m:t>𝑪𝒂𝒓𝒓</m:t>
                    </m:r>
                    <m:r>
                      <a:rPr lang="en-US" sz="2100" b="1" i="1" smtClean="0">
                        <a:latin typeface="Cambria Math"/>
                      </a:rPr>
                      <m:t> </m:t>
                    </m:r>
                    <m:r>
                      <a:rPr lang="en-US" sz="2100" b="1" i="1" smtClean="0">
                        <a:latin typeface="Cambria Math"/>
                      </a:rPr>
                      <m:t>𝒂𝒏𝒅</m:t>
                    </m:r>
                    <m:r>
                      <a:rPr lang="en-US" sz="2100" b="1" i="1" smtClean="0">
                        <a:latin typeface="Cambria Math"/>
                      </a:rPr>
                      <m:t> </m:t>
                    </m:r>
                    <m:r>
                      <a:rPr lang="en-US" sz="2100" b="1" i="1" smtClean="0">
                        <a:latin typeface="Cambria Math"/>
                      </a:rPr>
                      <m:t>𝑬𝒍𝒔𝒃𝒆𝒓𝒓𝒚</m:t>
                    </m:r>
                    <m:r>
                      <a:rPr lang="en-US" sz="2100" b="1" i="1" smtClean="0">
                        <a:latin typeface="Cambria Math"/>
                      </a:rPr>
                      <m:t>,   </m:t>
                    </m:r>
                    <m:r>
                      <a:rPr lang="en-US" sz="2100" b="1" i="1" smtClean="0">
                        <a:latin typeface="Cambria Math"/>
                      </a:rPr>
                      <m:t>𝑴𝑾𝑹</m:t>
                    </m:r>
                    <m:r>
                      <a:rPr lang="en-US" sz="2100" b="1" i="1" smtClean="0">
                        <a:latin typeface="Cambria Math"/>
                      </a:rPr>
                      <m:t> (</m:t>
                    </m:r>
                    <m:r>
                      <a:rPr lang="en-US" sz="2100" b="1" i="1" smtClean="0">
                        <a:latin typeface="Cambria Math"/>
                      </a:rPr>
                      <m:t>𝟏𝟗𝟗𝟕</m:t>
                    </m:r>
                    <m:r>
                      <a:rPr lang="en-US" sz="2100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100" b="1" dirty="0" smtClean="0"/>
                  <a:t> </a:t>
                </a:r>
                <a:endParaRPr lang="en-US" sz="21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83468"/>
                <a:ext cx="8305800" cy="5736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3581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Where:          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(x = .4) 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4535269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Absolute  Angular Momentum (</a:t>
            </a:r>
            <a:r>
              <a:rPr lang="en-US" b="1" dirty="0" err="1" smtClean="0"/>
              <a:t>M</a:t>
            </a:r>
            <a:r>
              <a:rPr lang="en-US" b="1" baseline="-25000" dirty="0" err="1" smtClean="0"/>
              <a:t>gale</a:t>
            </a:r>
            <a:r>
              <a:rPr lang="en-US" b="1" dirty="0" smtClean="0"/>
              <a:t>) at the radius of Gale winds can be determined from the </a:t>
            </a:r>
            <a:r>
              <a:rPr lang="en-US" b="1" dirty="0" err="1" smtClean="0"/>
              <a:t>tcvitals</a:t>
            </a:r>
            <a:r>
              <a:rPr lang="en-US" b="1" dirty="0" smtClean="0"/>
              <a:t> 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20914"/>
            <a:ext cx="8305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In current vortex initialization we assume </a:t>
            </a:r>
            <a:r>
              <a:rPr lang="en-US" sz="2000" b="1" dirty="0" err="1" smtClean="0"/>
              <a:t>R</a:t>
            </a:r>
            <a:r>
              <a:rPr lang="en-US" sz="2000" b="1" baseline="-25000" dirty="0" err="1" smtClean="0"/>
              <a:t>b</a:t>
            </a:r>
            <a:r>
              <a:rPr lang="en-US" sz="2000" b="1" dirty="0" smtClean="0"/>
              <a:t> is a simple function of the Radius of the Last closed Isobar (RLCI) from the </a:t>
            </a:r>
            <a:r>
              <a:rPr lang="en-US" sz="2000" b="1" dirty="0" err="1" smtClean="0"/>
              <a:t>tcvitals</a:t>
            </a:r>
            <a:r>
              <a:rPr lang="en-US" sz="2000" b="1" dirty="0" smtClean="0"/>
              <a:t> file  (</a:t>
            </a:r>
            <a:r>
              <a:rPr lang="en-US" sz="2000" b="1" dirty="0" err="1" smtClean="0"/>
              <a:t>R</a:t>
            </a:r>
            <a:r>
              <a:rPr lang="en-US" sz="2000" b="1" baseline="-25000" dirty="0" err="1" smtClean="0"/>
              <a:t>b</a:t>
            </a:r>
            <a:r>
              <a:rPr lang="en-US" sz="2000" b="1" dirty="0" smtClean="0"/>
              <a:t> = 1.5 * RLCI) 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90858" y="6202978"/>
            <a:ext cx="35139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7030A0"/>
                </a:solidFill>
              </a:rPr>
              <a:t>New Estimate for  </a:t>
            </a:r>
            <a:r>
              <a:rPr lang="en-US" sz="2500" b="1" dirty="0" err="1" smtClean="0">
                <a:solidFill>
                  <a:srgbClr val="7030A0"/>
                </a:solidFill>
              </a:rPr>
              <a:t>R</a:t>
            </a:r>
            <a:r>
              <a:rPr lang="en-US" sz="2500" b="1" baseline="-25000" dirty="0" err="1" smtClean="0">
                <a:solidFill>
                  <a:srgbClr val="7030A0"/>
                </a:solidFill>
              </a:rPr>
              <a:t>b</a:t>
            </a:r>
            <a:r>
              <a:rPr lang="en-US" sz="2500" b="1" baseline="-25000" dirty="0" smtClean="0">
                <a:solidFill>
                  <a:srgbClr val="7030A0"/>
                </a:solidFill>
              </a:rPr>
              <a:t> </a:t>
            </a:r>
            <a:r>
              <a:rPr lang="en-US" sz="2500" b="1" dirty="0" smtClean="0">
                <a:solidFill>
                  <a:srgbClr val="7030A0"/>
                </a:solidFill>
              </a:rPr>
              <a:t>: </a:t>
            </a:r>
            <a:endParaRPr lang="en-US" sz="2500" b="1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29000" y="3562290"/>
                <a:ext cx="26857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      </m:t>
                    </m:r>
                    <m:r>
                      <a:rPr lang="en-US" sz="2000" b="1" i="1" smtClean="0">
                        <a:latin typeface="Cambria Math"/>
                      </a:rPr>
                      <m:t>𝑴</m:t>
                    </m:r>
                    <m:r>
                      <a:rPr lang="en-US" sz="2000" b="1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𝒑</m:t>
                    </m:r>
                    <m:r>
                      <a:rPr lang="en-US" sz="2000" b="1" i="1" smtClean="0">
                        <a:latin typeface="Cambria Math"/>
                      </a:rPr>
                      <m:t>) =</m:t>
                    </m:r>
                  </m:oMath>
                </a14:m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𝑴</m:t>
                    </m:r>
                    <m:d>
                      <m:d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𝒓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/</m:t>
                    </m:r>
                  </m:oMath>
                </a14:m>
                <a:r>
                  <a:rPr lang="en-US" sz="2000" b="1" dirty="0" smtClean="0"/>
                  <a:t>r </a:t>
                </a:r>
                <a:r>
                  <a:rPr lang="en-US" sz="2000" b="1" baseline="30000" dirty="0" smtClean="0"/>
                  <a:t>(1-x)</a:t>
                </a:r>
                <a:endParaRPr lang="en-US" sz="2000" b="1" baseline="30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3562290"/>
                <a:ext cx="2685735" cy="400110"/>
              </a:xfrm>
              <a:prstGeom prst="rect">
                <a:avLst/>
              </a:prstGeom>
              <a:blipFill rotWithShape="1"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5638800"/>
                <a:ext cx="4423782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b="1" i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MLG</a:t>
                </a:r>
                <a:r>
                  <a:rPr lang="en-US" sz="2300" b="1" i="1" baseline="-25000" dirty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2300" b="1" i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𝒍𝒐𝒈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300" b="1" i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(2(M(r))</a:t>
                </a:r>
                <a:r>
                  <a:rPr lang="en-US" sz="2300" b="1" i="1" baseline="-25000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gale</a:t>
                </a:r>
                <a:r>
                  <a:rPr lang="en-US" sz="2300" b="1" i="1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/f </a:t>
                </a:r>
                <a:r>
                  <a:rPr lang="en-US" sz="2300" b="1" i="1" dirty="0" err="1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r</a:t>
                </a:r>
                <a:r>
                  <a:rPr lang="en-US" sz="2300" b="1" i="1" baseline="-2500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gale</a:t>
                </a:r>
                <a:r>
                  <a:rPr lang="en-US" sz="2300" b="1" i="1" baseline="30000" dirty="0" smtClean="0">
                    <a:solidFill>
                      <a:srgbClr val="C00000"/>
                    </a:solidFill>
                    <a:latin typeface="+mj-lt"/>
                    <a:cs typeface="Arial" panose="020B0604020202020204" pitchFamily="34" charset="0"/>
                  </a:rPr>
                  <a:t>(1-x)</a:t>
                </a:r>
                <a:endParaRPr lang="en-US" sz="2300" b="1" i="1" baseline="30000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638800"/>
                <a:ext cx="4423782" cy="453137"/>
              </a:xfrm>
              <a:prstGeom prst="rect">
                <a:avLst/>
              </a:prstGeom>
              <a:blipFill rotWithShape="1">
                <a:blip r:embed="rId9"/>
                <a:stretch>
                  <a:fillRect l="-206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5029200"/>
                <a:ext cx="3974165" cy="624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b="1" i="1" dirty="0" smtClean="0"/>
                  <a:t>M(r)</a:t>
                </a:r>
                <a:r>
                  <a:rPr lang="en-US" sz="2400" b="1" i="1" baseline="-25000" dirty="0" smtClean="0"/>
                  <a:t>gale</a:t>
                </a:r>
                <a:r>
                  <a:rPr lang="en-US" sz="2200" b="1" i="1" dirty="0" smtClean="0"/>
                  <a:t>  = </a:t>
                </a:r>
                <a:r>
                  <a:rPr lang="en-US" sz="2200" b="1" i="1" dirty="0" err="1" smtClean="0"/>
                  <a:t>r</a:t>
                </a:r>
                <a:r>
                  <a:rPr lang="en-US" sz="2400" b="1" i="1" baseline="-25000" dirty="0" err="1" smtClean="0"/>
                  <a:t>gale</a:t>
                </a:r>
                <a:r>
                  <a:rPr lang="en-US" sz="2200" b="1" i="1" dirty="0" err="1" smtClean="0"/>
                  <a:t>v</a:t>
                </a:r>
                <a:r>
                  <a:rPr lang="en-US" sz="2400" b="1" i="1" baseline="-25000" dirty="0" err="1" smtClean="0"/>
                  <a:t>gale</a:t>
                </a:r>
                <a:r>
                  <a:rPr lang="en-US" sz="2400" b="1" i="1" baseline="-25000" dirty="0" smtClean="0"/>
                  <a:t> </a:t>
                </a:r>
                <a:r>
                  <a:rPr lang="en-US" sz="2200" b="1" i="1" dirty="0" smtClean="0"/>
                  <a:t>+ </a:t>
                </a:r>
                <a:r>
                  <a:rPr lang="en-US" sz="2500" b="1" i="1" dirty="0" smtClean="0"/>
                  <a:t> </a:t>
                </a:r>
                <a:r>
                  <a:rPr lang="en-US" sz="2200" b="1" i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i="1" dirty="0" smtClean="0"/>
                  <a:t> </a:t>
                </a:r>
                <a:r>
                  <a:rPr lang="en-US" sz="2200" b="1" i="1" dirty="0" smtClean="0"/>
                  <a:t>f  r</a:t>
                </a:r>
                <a:r>
                  <a:rPr lang="en-US" sz="2400" b="1" i="1" baseline="-25000" dirty="0" smtClean="0"/>
                  <a:t>gale</a:t>
                </a:r>
                <a:r>
                  <a:rPr lang="en-US" sz="2500" b="1" i="1" baseline="30000" dirty="0" smtClean="0"/>
                  <a:t>2</a:t>
                </a:r>
                <a:r>
                  <a:rPr lang="en-US" sz="2200" b="1" i="1" dirty="0" smtClean="0"/>
                  <a:t> </a:t>
                </a:r>
                <a:endParaRPr lang="en-US" sz="2200" b="1" i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029200"/>
                <a:ext cx="3974165" cy="624082"/>
              </a:xfrm>
              <a:prstGeom prst="rect">
                <a:avLst/>
              </a:prstGeom>
              <a:blipFill rotWithShape="1">
                <a:blip r:embed="rId10"/>
                <a:stretch>
                  <a:fillRect l="-199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1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2" t="2505" r="7576" b="6210"/>
          <a:stretch/>
        </p:blipFill>
        <p:spPr>
          <a:xfrm>
            <a:off x="4241921" y="76200"/>
            <a:ext cx="4749679" cy="3176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8704" r="19510" b="10036"/>
          <a:stretch/>
        </p:blipFill>
        <p:spPr>
          <a:xfrm>
            <a:off x="76200" y="0"/>
            <a:ext cx="3962400" cy="318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t="8680" r="14643" b="10194"/>
          <a:stretch/>
        </p:blipFill>
        <p:spPr>
          <a:xfrm>
            <a:off x="78059" y="3171224"/>
            <a:ext cx="4572000" cy="363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5" t="8519" r="15931" b="9631"/>
          <a:stretch/>
        </p:blipFill>
        <p:spPr>
          <a:xfrm>
            <a:off x="4572000" y="3223912"/>
            <a:ext cx="4267200" cy="35268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10200" y="1600200"/>
            <a:ext cx="2133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Storm Size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2435423"/>
            <a:ext cx="213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OLD Storm Size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</a:rPr>
              <a:t>Based on JTWC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73" y="2435423"/>
            <a:ext cx="18288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Storm </a:t>
            </a:r>
            <a:r>
              <a:rPr lang="en-US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en-US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943600"/>
            <a:ext cx="16764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Storm Size</a:t>
            </a:r>
            <a:endParaRPr lang="en-US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419600"/>
            <a:ext cx="200315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 Size</a:t>
            </a:r>
            <a:endParaRPr lang="en-US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990600"/>
            <a:ext cx="200315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 Storm Size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1690" y="76200"/>
            <a:ext cx="19086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002060"/>
                </a:solidFill>
              </a:rPr>
              <a:t>Typhoon </a:t>
            </a:r>
            <a:r>
              <a:rPr lang="en-US" sz="2100" b="1" dirty="0" err="1" smtClean="0">
                <a:solidFill>
                  <a:srgbClr val="002060"/>
                </a:solidFill>
              </a:rPr>
              <a:t>Pabuk</a:t>
            </a:r>
            <a:endParaRPr lang="en-US" sz="21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82209" y="6324600"/>
            <a:ext cx="247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0000 </a:t>
            </a:r>
            <a:r>
              <a:rPr lang="en-US" b="1" dirty="0"/>
              <a:t>UTC </a:t>
            </a:r>
            <a:r>
              <a:rPr lang="en-US" b="1" dirty="0" smtClean="0"/>
              <a:t>23 September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990600" y="2678668"/>
            <a:ext cx="247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1200 </a:t>
            </a:r>
            <a:r>
              <a:rPr lang="en-US" b="1" dirty="0"/>
              <a:t>UTC </a:t>
            </a:r>
            <a:r>
              <a:rPr lang="en-US" b="1" dirty="0" smtClean="0"/>
              <a:t>22 </a:t>
            </a:r>
            <a:r>
              <a:rPr lang="en-US" b="1" dirty="0"/>
              <a:t>September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263609" y="6260068"/>
            <a:ext cx="2474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1200 </a:t>
            </a:r>
            <a:r>
              <a:rPr lang="en-US" b="1" dirty="0"/>
              <a:t>UTC 23 September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7609" y="4724400"/>
            <a:ext cx="18991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 Storm Size</a:t>
            </a:r>
            <a:endParaRPr lang="en-US" sz="1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4132" y="3410635"/>
            <a:ext cx="16802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 Storm Size</a:t>
            </a:r>
          </a:p>
        </p:txBody>
      </p:sp>
    </p:spTree>
    <p:extLst>
      <p:ext uri="{BB962C8B-B14F-4D97-AF65-F5344CB8AC3E}">
        <p14:creationId xmlns:p14="http://schemas.microsoft.com/office/powerpoint/2010/main" val="2602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1019</Words>
  <Application>Microsoft Office PowerPoint</Application>
  <PresentationFormat>On-screen Show (4:3)</PresentationFormat>
  <Paragraphs>174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Upgrades to the GFDL/GFDN Operational Hurricane Models Planned for 2015 (A JHT Funded Project)</vt:lpstr>
      <vt:lpstr>Summary of Proposed Upgrades</vt:lpstr>
      <vt:lpstr>VERTICAL LEVEL CONFIGURATION</vt:lpstr>
      <vt:lpstr>Hurricane Gonzalo (0000 UTC 13 October)</vt:lpstr>
      <vt:lpstr>Improved Moisture Initialization</vt:lpstr>
      <vt:lpstr>Impact of Improved Moisture Initialization Hurricane Earl  (Initial time: 0000 UTC 27 August, 2010)</vt:lpstr>
      <vt:lpstr>Impact of Improved Moisture Initialization</vt:lpstr>
      <vt:lpstr>Formulation of New Storm Size (Rb) (radius where the tangential wind of specified vortex goes to 0) </vt:lpstr>
      <vt:lpstr>PowerPoint Presentation</vt:lpstr>
      <vt:lpstr>Performance Evaluation of Upgraded Model with Previous GFS</vt:lpstr>
      <vt:lpstr>2014 Atlantic Season with 2014 GFS</vt:lpstr>
      <vt:lpstr>2014 Eastern Pacific Season with 2014 GFS Only 42 Level Upgrade Run</vt:lpstr>
      <vt:lpstr>Preliminary Performance Evaluation With New GFS (sample size in East Pacific limited by major Jet outage and not included)</vt:lpstr>
      <vt:lpstr>2011, 2012, 2014 Atlantic Seasons</vt:lpstr>
      <vt:lpstr>PowerPoint Presentation</vt:lpstr>
      <vt:lpstr>PowerPoint Presentation</vt:lpstr>
      <vt:lpstr>Summary of GFDL upgrade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Formulation of New Storm Size (rb)</dc:title>
  <dc:creator>Morris Bender</dc:creator>
  <cp:lastModifiedBy>Morris Bender</cp:lastModifiedBy>
  <cp:revision>108</cp:revision>
  <dcterms:created xsi:type="dcterms:W3CDTF">2015-02-09T16:03:38Z</dcterms:created>
  <dcterms:modified xsi:type="dcterms:W3CDTF">2015-03-02T14:26:59Z</dcterms:modified>
</cp:coreProperties>
</file>