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wdp" ContentType="image/vnd.ms-photo"/>
  <Default Extension="tif" ContentType="image/t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8"/>
  </p:notesMasterIdLst>
  <p:handoutMasterIdLst>
    <p:handoutMasterId r:id="rId39"/>
  </p:handoutMasterIdLst>
  <p:sldIdLst>
    <p:sldId id="290" r:id="rId2"/>
    <p:sldId id="314" r:id="rId3"/>
    <p:sldId id="338" r:id="rId4"/>
    <p:sldId id="339" r:id="rId5"/>
    <p:sldId id="293" r:id="rId6"/>
    <p:sldId id="333" r:id="rId7"/>
    <p:sldId id="334" r:id="rId8"/>
    <p:sldId id="337" r:id="rId9"/>
    <p:sldId id="323" r:id="rId10"/>
    <p:sldId id="324" r:id="rId11"/>
    <p:sldId id="300" r:id="rId12"/>
    <p:sldId id="307" r:id="rId13"/>
    <p:sldId id="297" r:id="rId14"/>
    <p:sldId id="312" r:id="rId15"/>
    <p:sldId id="326" r:id="rId16"/>
    <p:sldId id="327" r:id="rId17"/>
    <p:sldId id="329" r:id="rId18"/>
    <p:sldId id="318" r:id="rId19"/>
    <p:sldId id="322" r:id="rId20"/>
    <p:sldId id="330" r:id="rId21"/>
    <p:sldId id="331" r:id="rId22"/>
    <p:sldId id="310" r:id="rId23"/>
    <p:sldId id="319" r:id="rId24"/>
    <p:sldId id="311" r:id="rId25"/>
    <p:sldId id="336" r:id="rId26"/>
    <p:sldId id="298" r:id="rId27"/>
    <p:sldId id="328" r:id="rId28"/>
    <p:sldId id="308" r:id="rId29"/>
    <p:sldId id="299" r:id="rId30"/>
    <p:sldId id="335" r:id="rId31"/>
    <p:sldId id="295" r:id="rId32"/>
    <p:sldId id="294" r:id="rId33"/>
    <p:sldId id="317" r:id="rId34"/>
    <p:sldId id="302" r:id="rId35"/>
    <p:sldId id="305" r:id="rId36"/>
    <p:sldId id="316" r:id="rId37"/>
  </p:sldIdLst>
  <p:sldSz cx="9144000" cy="6858000" type="letter"/>
  <p:notesSz cx="7010400" cy="9296400"/>
  <p:defaultTextStyle>
    <a:defPPr>
      <a:defRPr lang="en-US"/>
    </a:defPPr>
    <a:lvl1pPr marL="0" algn="l" defTabSz="45714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46" algn="l" defTabSz="45714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93" algn="l" defTabSz="45714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40" algn="l" defTabSz="45714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586" algn="l" defTabSz="45714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733" algn="l" defTabSz="45714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879" algn="l" defTabSz="45714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026" algn="l" defTabSz="45714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172" algn="l" defTabSz="45714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/>
  <p:clrMru>
    <a:srgbClr val="154188"/>
    <a:srgbClr val="2153A5"/>
    <a:srgbClr val="000000"/>
    <a:srgbClr val="194FA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112" autoAdjust="0"/>
    <p:restoredTop sz="99510" autoAdjust="0"/>
  </p:normalViewPr>
  <p:slideViewPr>
    <p:cSldViewPr snapToGrid="0" snapToObjects="1">
      <p:cViewPr varScale="1">
        <p:scale>
          <a:sx n="114" d="100"/>
          <a:sy n="114" d="100"/>
        </p:scale>
        <p:origin x="-1568" y="-104"/>
      </p:cViewPr>
      <p:guideLst>
        <p:guide orient="horz" pos="3871"/>
        <p:guide pos="5464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15" d="100"/>
        <a:sy n="115" d="100"/>
      </p:scale>
      <p:origin x="0" y="1568"/>
    </p:cViewPr>
  </p:sorterViewPr>
  <p:notesViewPr>
    <p:cSldViewPr snapToGrid="0" snapToObjects="1" showGuides="1">
      <p:cViewPr varScale="1">
        <p:scale>
          <a:sx n="158" d="100"/>
          <a:sy n="158" d="100"/>
        </p:scale>
        <p:origin x="-4688" y="-104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notesMaster" Target="notesMasters/notesMaster1.xml"/><Relationship Id="rId39" Type="http://schemas.openxmlformats.org/officeDocument/2006/relationships/handoutMaster" Target="handoutMasters/handoutMaster1.xml"/><Relationship Id="rId40" Type="http://schemas.openxmlformats.org/officeDocument/2006/relationships/printerSettings" Target="printerSettings/printerSettings1.bin"/><Relationship Id="rId41" Type="http://schemas.openxmlformats.org/officeDocument/2006/relationships/presProps" Target="presProps.xml"/><Relationship Id="rId42" Type="http://schemas.openxmlformats.org/officeDocument/2006/relationships/viewProps" Target="viewProps.xml"/><Relationship Id="rId43" Type="http://schemas.openxmlformats.org/officeDocument/2006/relationships/theme" Target="theme/theme1.xml"/><Relationship Id="rId4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8A7B20-A8A8-0649-8BCB-869492983B5B}" type="datetime1">
              <a:rPr lang="en-US" smtClean="0"/>
              <a:t>3/2/15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73C8EE-E3A9-934D-A759-21CA14D95B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710183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7F9FA2-9D17-6342-B91D-0AD95FFDF1CC}" type="datetime1">
              <a:rPr lang="en-US" smtClean="0"/>
              <a:t>3/2/15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B00844-48BF-6547-A0EE-4FF79C3F85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096141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45714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46" algn="l" defTabSz="45714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293" algn="l" defTabSz="45714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40" algn="l" defTabSz="45714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586" algn="l" defTabSz="45714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733" algn="l" defTabSz="45714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879" algn="l" defTabSz="45714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26" algn="l" defTabSz="45714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172" algn="l" defTabSz="45714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0"/>
              </a:spcBef>
            </a:pPr>
            <a:r>
              <a:rPr lang="en-US" sz="1200" dirty="0" smtClean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Brian Blanton (PI), Rick </a:t>
            </a:r>
            <a:r>
              <a:rPr lang="en-US" sz="1200" dirty="0" err="1" smtClean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Luettich</a:t>
            </a:r>
            <a:r>
              <a:rPr lang="en-US" sz="1200" dirty="0" smtClean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, </a:t>
            </a:r>
            <a:r>
              <a:rPr lang="en-US" sz="1200" dirty="0" err="1" smtClean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Corbitt</a:t>
            </a:r>
            <a:r>
              <a:rPr lang="en-US" sz="1200" dirty="0" smtClean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 Kerr</a:t>
            </a:r>
          </a:p>
          <a:p>
            <a:pPr>
              <a:spcBef>
                <a:spcPts val="0"/>
              </a:spcBef>
            </a:pPr>
            <a:r>
              <a:rPr lang="en-US" sz="1200" i="1" dirty="0" smtClean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University of North Carolina at Chapel Hill</a:t>
            </a:r>
          </a:p>
          <a:p>
            <a:pPr>
              <a:spcBef>
                <a:spcPts val="0"/>
              </a:spcBef>
            </a:pPr>
            <a:endParaRPr lang="en-US" sz="1200" i="1" dirty="0" smtClean="0">
              <a:solidFill>
                <a:schemeClr val="accent1">
                  <a:lumMod val="50000"/>
                </a:schemeClr>
              </a:solidFill>
              <a:latin typeface="Arial"/>
              <a:cs typeface="Arial"/>
            </a:endParaRPr>
          </a:p>
          <a:p>
            <a:pPr>
              <a:spcBef>
                <a:spcPts val="0"/>
              </a:spcBef>
            </a:pPr>
            <a:r>
              <a:rPr lang="en-US" sz="1200" dirty="0" smtClean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Jason Fleming</a:t>
            </a:r>
          </a:p>
          <a:p>
            <a:pPr>
              <a:spcBef>
                <a:spcPts val="0"/>
              </a:spcBef>
            </a:pPr>
            <a:r>
              <a:rPr lang="en-US" sz="1200" i="1" dirty="0" smtClean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Seahorse Coastal Consulting </a:t>
            </a:r>
          </a:p>
          <a:p>
            <a:pPr>
              <a:spcBef>
                <a:spcPts val="0"/>
              </a:spcBef>
            </a:pPr>
            <a:endParaRPr lang="en-US" sz="1200" i="1" dirty="0" smtClean="0">
              <a:solidFill>
                <a:schemeClr val="accent1">
                  <a:lumMod val="50000"/>
                </a:schemeClr>
              </a:solidFill>
              <a:latin typeface="Arial"/>
              <a:cs typeface="Arial"/>
            </a:endParaRPr>
          </a:p>
          <a:p>
            <a:pPr>
              <a:spcBef>
                <a:spcPts val="0"/>
              </a:spcBef>
            </a:pPr>
            <a:r>
              <a:rPr lang="en-US" sz="1200" i="1" dirty="0" smtClean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AMS 2014</a:t>
            </a:r>
          </a:p>
          <a:p>
            <a:pPr marL="0" marR="0" indent="0" algn="l" defTabSz="4571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dirty="0" smtClean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Modeling Analysis and Forecasting: Part I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11B7CF-3C81-8B43-A5BF-B334A041728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6039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970938" y="8829675"/>
            <a:ext cx="3037840" cy="465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57066" indent="-291179" eaLnBrk="0" hangingPunct="0"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 marL="1164717" indent="-232943" eaLnBrk="0" hangingPunct="0"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 marL="1630604" indent="-232943" eaLnBrk="0" hangingPunct="0"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 marL="2096491" indent="-232943" eaLnBrk="0" hangingPunct="0"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2F9DBCDE-B20B-5B4C-B7B2-8617E7131244}" type="slidenum">
              <a:rPr lang="en-US" sz="1800"/>
              <a:pPr eaLnBrk="1" hangingPunct="1"/>
              <a:t>7</a:t>
            </a:fld>
            <a:endParaRPr lang="en-US" sz="1800"/>
          </a:p>
        </p:txBody>
      </p:sp>
      <p:sp>
        <p:nvSpPr>
          <p:cNvPr id="35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3" name="Rectangle 3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 Unicode M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02015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56C0C2-7A4B-4A0C-A55C-BEE7F744CFD8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4153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19212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0099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1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0872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6306" y="244996"/>
            <a:ext cx="7541847" cy="656335"/>
          </a:xfrm>
        </p:spPr>
        <p:txBody>
          <a:bodyPr>
            <a:noAutofit/>
          </a:bodyPr>
          <a:lstStyle>
            <a:lvl1pPr algn="l">
              <a:defRPr sz="4000">
                <a:solidFill>
                  <a:srgbClr val="2153A5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5615" y="1120610"/>
            <a:ext cx="8782538" cy="4604159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Box 3"/>
          <p:cNvSpPr txBox="1"/>
          <p:nvPr userDrawn="1"/>
        </p:nvSpPr>
        <p:spPr>
          <a:xfrm>
            <a:off x="185615" y="6359407"/>
            <a:ext cx="108778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err="1" smtClean="0">
                <a:solidFill>
                  <a:schemeClr val="bg1"/>
                </a:solidFill>
                <a:latin typeface="Helvetica"/>
                <a:cs typeface="Helvetica"/>
              </a:rPr>
              <a:t>StormSurgeViz</a:t>
            </a:r>
            <a:endParaRPr lang="en-US" sz="1050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7995010" y="6368142"/>
            <a:ext cx="1044981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050" dirty="0" smtClean="0">
                <a:solidFill>
                  <a:schemeClr val="bg1"/>
                </a:solidFill>
                <a:latin typeface="Helvetica"/>
                <a:cs typeface="Helvetica"/>
              </a:rPr>
              <a:t>IHC/JHT/</a:t>
            </a:r>
            <a:r>
              <a:rPr lang="en-US" sz="1050" dirty="0" smtClean="0">
                <a:solidFill>
                  <a:schemeClr val="bg1"/>
                </a:solidFill>
                <a:latin typeface="Helvetica"/>
                <a:cs typeface="Helvetica"/>
              </a:rPr>
              <a:t>2015</a:t>
            </a:r>
            <a:endParaRPr lang="en-US" sz="1050" dirty="0" smtClean="0">
              <a:solidFill>
                <a:schemeClr val="bg1"/>
              </a:solidFill>
              <a:latin typeface="Helvetica"/>
              <a:cs typeface="Helvetica"/>
            </a:endParaRPr>
          </a:p>
          <a:p>
            <a:pPr algn="r"/>
            <a:r>
              <a:rPr lang="en-US" sz="1050" dirty="0" smtClean="0">
                <a:solidFill>
                  <a:schemeClr val="bg1"/>
                </a:solidFill>
                <a:latin typeface="Helvetica"/>
                <a:cs typeface="Helvetica"/>
              </a:rPr>
              <a:t>Miami,</a:t>
            </a:r>
            <a:r>
              <a:rPr lang="en-US" sz="1050" baseline="0" dirty="0" smtClean="0">
                <a:solidFill>
                  <a:schemeClr val="bg1"/>
                </a:solidFill>
                <a:latin typeface="Helvetica"/>
                <a:cs typeface="Helvetica"/>
              </a:rPr>
              <a:t> FL</a:t>
            </a:r>
            <a:endParaRPr lang="en-US" sz="1050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4486427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600"/>
              <a:t>Title Text</a:t>
            </a:r>
          </a:p>
        </p:txBody>
      </p:sp>
    </p:spTree>
    <p:extLst>
      <p:ext uri="{BB962C8B-B14F-4D97-AF65-F5344CB8AC3E}">
        <p14:creationId xmlns:p14="http://schemas.microsoft.com/office/powerpoint/2010/main" val="1558727454"/>
      </p:ext>
    </p:extLst>
  </p:cSld>
  <p:clrMapOvr>
    <a:masterClrMapping/>
  </p:clrMapOvr>
  <p:transition xmlns:p14="http://schemas.microsoft.com/office/powerpoint/2010/main"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theme" Target="../theme/theme1.xml"/><Relationship Id="rId5" Type="http://schemas.openxmlformats.org/officeDocument/2006/relationships/image" Target="../media/image1.png"/><Relationship Id="rId6" Type="http://schemas.openxmlformats.org/officeDocument/2006/relationships/image" Target="../media/image2.png"/><Relationship Id="rId7" Type="http://schemas.openxmlformats.org/officeDocument/2006/relationships/image" Target="../media/image3.png"/><Relationship Id="rId8" Type="http://schemas.microsoft.com/office/2007/relationships/hdphoto" Target="../media/hdphoto1.wdp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 cstate="screen">
            <a:alphaModFix amt="3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163304"/>
            <a:ext cx="8229600" cy="656335"/>
          </a:xfrm>
          <a:prstGeom prst="rect">
            <a:avLst/>
          </a:prstGeom>
        </p:spPr>
        <p:txBody>
          <a:bodyPr vert="horz" lIns="91429" tIns="45714" rIns="91429" bIns="45714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941226"/>
            <a:ext cx="8229600" cy="3796370"/>
          </a:xfrm>
          <a:prstGeom prst="rect">
            <a:avLst/>
          </a:prstGeom>
        </p:spPr>
        <p:txBody>
          <a:bodyPr vert="horz" lIns="91429" tIns="45714" rIns="91429" bIns="45714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7" name="Picture 6" descr="wave.psd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479426"/>
            <a:ext cx="9161518" cy="1396463"/>
          </a:xfrm>
          <a:prstGeom prst="rect">
            <a:avLst/>
          </a:prstGeom>
        </p:spPr>
      </p:pic>
      <p:pic>
        <p:nvPicPr>
          <p:cNvPr id="8" name="Picture 7" descr="CoastalHazardsCenter-DHS-horiz.jpg"/>
          <p:cNvPicPr>
            <a:picLocks noChangeAspect="1"/>
          </p:cNvPicPr>
          <p:nvPr/>
        </p:nvPicPr>
        <p:blipFill rotWithShape="1"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9653" r="895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504462" cy="1163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122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hf sldNum="0" hdr="0" ftr="0" dt="0"/>
  <p:txStyles>
    <p:titleStyle>
      <a:lvl1pPr algn="ctr" defTabSz="457146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60" indent="-342860" algn="l" defTabSz="457146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63" indent="-285717" algn="l" defTabSz="457146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67" indent="-228573" algn="l" defTabSz="457146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13" indent="-228573" algn="l" defTabSz="457146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59" indent="-228573" algn="l" defTabSz="457146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06" indent="-228573" algn="l" defTabSz="45714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53" indent="-228573" algn="l" defTabSz="45714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99" indent="-228573" algn="l" defTabSz="45714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46" indent="-228573" algn="l" defTabSz="45714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6" algn="l" defTabSz="4571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93" algn="l" defTabSz="4571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40" algn="l" defTabSz="4571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86" algn="l" defTabSz="4571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33" algn="l" defTabSz="4571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79" algn="l" defTabSz="4571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26" algn="l" defTabSz="4571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72" algn="l" defTabSz="4571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t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7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image" Target="../media/image38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Relationship Id="rId3" Type="http://schemas.openxmlformats.org/officeDocument/2006/relationships/image" Target="../media/image39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Relationship Id="rId3" Type="http://schemas.openxmlformats.org/officeDocument/2006/relationships/image" Target="../media/image4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adcirc.org" TargetMode="External"/><Relationship Id="rId3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jpe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21.png"/><Relationship Id="rId8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92739" y="489204"/>
            <a:ext cx="7830681" cy="1470025"/>
          </a:xfrm>
        </p:spPr>
        <p:txBody>
          <a:bodyPr anchor="t">
            <a:noAutofit/>
          </a:bodyPr>
          <a:lstStyle/>
          <a:p>
            <a:r>
              <a:rPr lang="en-US" sz="2800" dirty="0" err="1" smtClean="0">
                <a:solidFill>
                  <a:srgbClr val="154188"/>
                </a:solidFill>
              </a:rPr>
              <a:t>StormSurgeViz</a:t>
            </a:r>
            <a:r>
              <a:rPr lang="en-US" sz="2800" dirty="0">
                <a:solidFill>
                  <a:srgbClr val="154188"/>
                </a:solidFill>
              </a:rPr>
              <a:t>: A Visualization and Analysis Application for Distributed ADCIRC-based Coastal Storm Surge, Inundation, and Wave Modeling </a:t>
            </a:r>
          </a:p>
        </p:txBody>
      </p:sp>
      <p:sp>
        <p:nvSpPr>
          <p:cNvPr id="14" name="Subtitle 13"/>
          <p:cNvSpPr>
            <a:spLocks noGrp="1"/>
          </p:cNvSpPr>
          <p:nvPr>
            <p:ph type="subTitle" idx="1"/>
          </p:nvPr>
        </p:nvSpPr>
        <p:spPr>
          <a:xfrm>
            <a:off x="1371600" y="2511211"/>
            <a:ext cx="6400800" cy="1752600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Brian </a:t>
            </a:r>
            <a:r>
              <a:rPr lang="en-US" sz="1600" b="1" dirty="0" smtClean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Blanton</a:t>
            </a:r>
          </a:p>
          <a:p>
            <a:pPr>
              <a:spcBef>
                <a:spcPts val="0"/>
              </a:spcBef>
            </a:pPr>
            <a:r>
              <a:rPr lang="en-US" sz="1600" b="1" i="1" dirty="0" smtClean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Renaissance Computing Institute</a:t>
            </a:r>
          </a:p>
          <a:p>
            <a:pPr>
              <a:spcBef>
                <a:spcPts val="0"/>
              </a:spcBef>
            </a:pPr>
            <a:r>
              <a:rPr lang="en-US" sz="1600" b="1" i="1" dirty="0" smtClean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University </a:t>
            </a:r>
            <a:r>
              <a:rPr lang="en-US" sz="1600" b="1" i="1" dirty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of North Carolina at Chapel </a:t>
            </a:r>
            <a:r>
              <a:rPr lang="en-US" sz="1600" b="1" i="1" dirty="0" smtClean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Hill</a:t>
            </a:r>
            <a:endParaRPr lang="en-US" sz="1600" b="1" i="1" dirty="0">
              <a:solidFill>
                <a:schemeClr val="accent1">
                  <a:lumMod val="50000"/>
                </a:schemeClr>
              </a:solidFill>
              <a:latin typeface="Arial"/>
              <a:cs typeface="Arial"/>
            </a:endParaRPr>
          </a:p>
          <a:p>
            <a:pPr>
              <a:spcBef>
                <a:spcPts val="0"/>
              </a:spcBef>
            </a:pPr>
            <a:endParaRPr lang="en-US" sz="1600" b="1" i="1" dirty="0">
              <a:solidFill>
                <a:schemeClr val="accent1">
                  <a:lumMod val="50000"/>
                </a:schemeClr>
              </a:solidFill>
              <a:latin typeface="Arial"/>
              <a:cs typeface="Arial"/>
            </a:endParaRPr>
          </a:p>
          <a:p>
            <a:pPr>
              <a:spcBef>
                <a:spcPts val="0"/>
              </a:spcBef>
            </a:pPr>
            <a:r>
              <a:rPr lang="en-US" sz="1600" b="1" dirty="0" smtClean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Rick </a:t>
            </a: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Luettich</a:t>
            </a:r>
            <a:endParaRPr lang="en-US" sz="1600" b="1" dirty="0">
              <a:solidFill>
                <a:schemeClr val="accent1">
                  <a:lumMod val="50000"/>
                </a:schemeClr>
              </a:solidFill>
              <a:latin typeface="Arial"/>
              <a:cs typeface="Arial"/>
            </a:endParaRPr>
          </a:p>
          <a:p>
            <a:pPr>
              <a:spcBef>
                <a:spcPts val="0"/>
              </a:spcBef>
            </a:pPr>
            <a:r>
              <a:rPr lang="en-US" sz="1600" b="1" i="1" dirty="0" smtClean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Institute of Marine Sciences</a:t>
            </a:r>
          </a:p>
          <a:p>
            <a:pPr>
              <a:spcBef>
                <a:spcPts val="0"/>
              </a:spcBef>
            </a:pPr>
            <a:r>
              <a:rPr lang="en-US" sz="1600" b="1" i="1" dirty="0" smtClean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DHS-Coastal Hazards Center</a:t>
            </a:r>
            <a:endParaRPr lang="en-US" sz="1600" b="1" i="1" dirty="0" smtClean="0">
              <a:solidFill>
                <a:schemeClr val="accent1">
                  <a:lumMod val="50000"/>
                </a:schemeClr>
              </a:solidFill>
              <a:latin typeface="Arial"/>
              <a:cs typeface="Arial"/>
            </a:endParaRPr>
          </a:p>
          <a:p>
            <a:pPr>
              <a:spcBef>
                <a:spcPts val="0"/>
              </a:spcBef>
            </a:pPr>
            <a:r>
              <a:rPr lang="en-US" sz="1600" b="1" i="1" dirty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University of North Carolina at Chapel Hill</a:t>
            </a:r>
          </a:p>
          <a:p>
            <a:pPr>
              <a:spcBef>
                <a:spcPts val="0"/>
              </a:spcBef>
            </a:pPr>
            <a:endParaRPr lang="en-US" sz="1600" b="1" i="1" dirty="0">
              <a:solidFill>
                <a:schemeClr val="accent1">
                  <a:lumMod val="50000"/>
                </a:schemeClr>
              </a:solidFill>
              <a:latin typeface="Arial"/>
              <a:cs typeface="Arial"/>
            </a:endParaRPr>
          </a:p>
          <a:p>
            <a:pPr>
              <a:spcBef>
                <a:spcPts val="0"/>
              </a:spcBef>
            </a:pPr>
            <a:endParaRPr lang="en-US" sz="1600" i="1" dirty="0">
              <a:solidFill>
                <a:schemeClr val="accent1">
                  <a:lumMod val="50000"/>
                </a:schemeClr>
              </a:solidFill>
              <a:latin typeface="Arial"/>
              <a:cs typeface="Arial"/>
            </a:endParaRPr>
          </a:p>
          <a:p>
            <a:pPr>
              <a:spcBef>
                <a:spcPts val="0"/>
              </a:spcBef>
            </a:pPr>
            <a:r>
              <a:rPr lang="en-US" sz="1600" b="1" dirty="0" smtClean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69</a:t>
            </a:r>
            <a:r>
              <a:rPr lang="en-US" sz="1600" b="1" baseline="30000" dirty="0" smtClean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th</a:t>
            </a:r>
            <a:r>
              <a:rPr lang="en-US" sz="1600" b="1" dirty="0" smtClean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1600" b="1" dirty="0" smtClean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Interdepartmental Hurricane Conference</a:t>
            </a:r>
          </a:p>
          <a:p>
            <a:pPr>
              <a:spcBef>
                <a:spcPts val="0"/>
              </a:spcBef>
            </a:pP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3</a:t>
            </a:r>
            <a:r>
              <a:rPr lang="en-US" sz="1600" b="1" dirty="0" smtClean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1600" b="1" dirty="0" smtClean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March, </a:t>
            </a:r>
            <a:r>
              <a:rPr lang="en-US" sz="1600" b="1" dirty="0" smtClean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2015 </a:t>
            </a:r>
            <a:endParaRPr lang="en-US" sz="1600" b="1" dirty="0" smtClean="0">
              <a:solidFill>
                <a:schemeClr val="accent1">
                  <a:lumMod val="50000"/>
                </a:schemeClr>
              </a:solidFill>
              <a:latin typeface="Arial"/>
              <a:cs typeface="Arial"/>
            </a:endParaRPr>
          </a:p>
          <a:p>
            <a:pPr>
              <a:spcBef>
                <a:spcPts val="0"/>
              </a:spcBef>
            </a:pPr>
            <a:endParaRPr lang="en-US" sz="1800" i="1" dirty="0">
              <a:solidFill>
                <a:schemeClr val="accent1">
                  <a:lumMod val="50000"/>
                </a:schemeClr>
              </a:solidFill>
              <a:latin typeface="Arial"/>
              <a:cs typeface="Arial"/>
            </a:endParaRPr>
          </a:p>
        </p:txBody>
      </p:sp>
      <p:pic>
        <p:nvPicPr>
          <p:cNvPr id="6" name="Picture 5" descr="unc_ims_logo.jpe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2300" y="4122256"/>
            <a:ext cx="1338276" cy="527621"/>
          </a:xfrm>
          <a:prstGeom prst="rect">
            <a:avLst/>
          </a:prstGeom>
        </p:spPr>
      </p:pic>
      <p:pic>
        <p:nvPicPr>
          <p:cNvPr id="8" name="Picture 7" descr="RENCI-Official-Logo.jp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46633" y="2714965"/>
            <a:ext cx="947370" cy="59593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79187" y="6361902"/>
            <a:ext cx="55867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Funded </a:t>
            </a:r>
            <a:r>
              <a:rPr lang="en-US" dirty="0"/>
              <a:t>by </a:t>
            </a:r>
            <a:r>
              <a:rPr lang="en-US" dirty="0" smtClean="0"/>
              <a:t>NOAA </a:t>
            </a:r>
            <a:r>
              <a:rPr lang="en-US" dirty="0"/>
              <a:t>Joint Hurricane </a:t>
            </a:r>
            <a:r>
              <a:rPr lang="en-US" dirty="0" err="1"/>
              <a:t>Testbed</a:t>
            </a:r>
            <a:r>
              <a:rPr lang="en-US" dirty="0"/>
              <a:t> (2013) Program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405481" y="1881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37133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Year 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Delivered AdcircViz to NHC/SSU</a:t>
            </a:r>
          </a:p>
          <a:p>
            <a:r>
              <a:rPr lang="en-US" dirty="0" smtClean="0"/>
              <a:t>Extended AdcircViz to:</a:t>
            </a:r>
          </a:p>
          <a:p>
            <a:pPr lvl="1"/>
            <a:r>
              <a:rPr lang="en-US" dirty="0" smtClean="0"/>
              <a:t>wind vectors</a:t>
            </a:r>
          </a:p>
          <a:p>
            <a:pPr lvl="1"/>
            <a:r>
              <a:rPr lang="en-US" dirty="0" smtClean="0"/>
              <a:t>output of </a:t>
            </a:r>
            <a:r>
              <a:rPr lang="en-US" dirty="0" err="1" smtClean="0"/>
              <a:t>Shapefiles</a:t>
            </a:r>
            <a:endParaRPr lang="en-US" dirty="0" smtClean="0"/>
          </a:p>
          <a:p>
            <a:pPr lvl="1"/>
            <a:r>
              <a:rPr lang="en-US" dirty="0" smtClean="0"/>
              <a:t>Multiple catalogs</a:t>
            </a:r>
          </a:p>
          <a:p>
            <a:r>
              <a:rPr lang="en-US" dirty="0" smtClean="0"/>
              <a:t>Moved code to </a:t>
            </a:r>
            <a:r>
              <a:rPr lang="en-US" dirty="0" err="1" smtClean="0"/>
              <a:t>Github</a:t>
            </a:r>
            <a:r>
              <a:rPr lang="en-US" dirty="0" smtClean="0"/>
              <a:t> for dissemination, documentation, and issue tracking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0354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Standardization</a:t>
            </a:r>
            <a:endParaRPr lang="en-US" sz="4400" dirty="0"/>
          </a:p>
        </p:txBody>
      </p:sp>
      <p:sp>
        <p:nvSpPr>
          <p:cNvPr id="1433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10242" y="974816"/>
            <a:ext cx="8833757" cy="3977640"/>
          </a:xfrm>
        </p:spPr>
        <p:txBody>
          <a:bodyPr>
            <a:normAutofit/>
          </a:bodyPr>
          <a:lstStyle/>
          <a:p>
            <a:pPr marL="0" indent="0">
              <a:spcBef>
                <a:spcPts val="400"/>
              </a:spcBef>
              <a:buSzPct val="75000"/>
              <a:buNone/>
            </a:pPr>
            <a:endParaRPr lang="en-US" sz="1800" dirty="0" smtClean="0">
              <a:latin typeface="Gill Sans" charset="0"/>
              <a:cs typeface="Gill Sans" charset="0"/>
              <a:sym typeface="Gill Sans" charset="0"/>
            </a:endParaRPr>
          </a:p>
          <a:p>
            <a:pPr marL="0" indent="0">
              <a:spcBef>
                <a:spcPts val="400"/>
              </a:spcBef>
              <a:buSzPct val="75000"/>
              <a:buNone/>
            </a:pPr>
            <a:r>
              <a:rPr lang="en-US" sz="1800" dirty="0" smtClean="0">
                <a:latin typeface="Gill Sans" charset="0"/>
                <a:cs typeface="Gill Sans" charset="0"/>
                <a:sym typeface="Gill Sans" charset="0"/>
              </a:rPr>
              <a:t>NCTOOLBOX</a:t>
            </a:r>
            <a:r>
              <a:rPr lang="en-US" sz="1800" dirty="0">
                <a:latin typeface="Gill Sans" charset="0"/>
                <a:cs typeface="Gill Sans" charset="0"/>
                <a:sym typeface="Gill Sans" charset="0"/>
              </a:rPr>
              <a:t>:  a MATLAB toolbox that provides access to common data model </a:t>
            </a:r>
            <a:r>
              <a:rPr lang="en-US" sz="1800" dirty="0" smtClean="0">
                <a:latin typeface="Gill Sans" charset="0"/>
                <a:cs typeface="Gill Sans" charset="0"/>
                <a:sym typeface="Gill Sans" charset="0"/>
              </a:rPr>
              <a:t>datasets</a:t>
            </a:r>
            <a:endParaRPr lang="en-US" sz="1800" dirty="0">
              <a:latin typeface="Gill Sans" charset="0"/>
              <a:ea typeface="ＭＳ Ｐゴシック" charset="0"/>
              <a:cs typeface="Gill Sans" charset="0"/>
              <a:sym typeface="Gill Sans" charset="0"/>
            </a:endParaRPr>
          </a:p>
          <a:p>
            <a:pPr>
              <a:spcBef>
                <a:spcPts val="400"/>
              </a:spcBef>
              <a:buSzPct val="75000"/>
            </a:pPr>
            <a:r>
              <a:rPr lang="en-US" sz="1800" dirty="0" err="1" smtClean="0"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NetCDF</a:t>
            </a:r>
            <a:r>
              <a:rPr lang="en-US" sz="1800" dirty="0"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-Java </a:t>
            </a:r>
            <a:r>
              <a:rPr lang="en-US" sz="1800" dirty="0" smtClean="0"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as access layer </a:t>
            </a:r>
          </a:p>
          <a:p>
            <a:pPr>
              <a:spcBef>
                <a:spcPts val="400"/>
              </a:spcBef>
              <a:buSzPct val="75000"/>
            </a:pPr>
            <a:r>
              <a:rPr lang="en-US" sz="1800" dirty="0" err="1" smtClean="0"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NetCDF</a:t>
            </a:r>
            <a:r>
              <a:rPr lang="en-US" sz="1800" dirty="0"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, </a:t>
            </a:r>
            <a:r>
              <a:rPr lang="en-US" sz="1800" dirty="0" err="1"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OPeNDAP</a:t>
            </a:r>
            <a:r>
              <a:rPr lang="en-US" sz="1800" dirty="0"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, HDF5, GRIB, </a:t>
            </a:r>
            <a:r>
              <a:rPr lang="en-US" sz="1800" dirty="0" smtClean="0"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GRIB2 </a:t>
            </a:r>
            <a:endParaRPr lang="en-US" sz="1800" b="1" i="1" u="sng" dirty="0">
              <a:solidFill>
                <a:srgbClr val="FF0000"/>
              </a:solidFill>
              <a:latin typeface="Gill Sans" charset="0"/>
              <a:cs typeface="Gill Sans" charset="0"/>
              <a:sym typeface="Gill Sans" charset="0"/>
            </a:endParaRPr>
          </a:p>
          <a:p>
            <a:pPr marL="259351" indent="-259351">
              <a:spcBef>
                <a:spcPts val="400"/>
              </a:spcBef>
              <a:buSzPct val="75000"/>
              <a:buFontTx/>
              <a:buChar char="•"/>
            </a:pPr>
            <a:endParaRPr lang="en-US" sz="1800" b="1" i="1" u="sng" dirty="0" smtClean="0">
              <a:solidFill>
                <a:srgbClr val="FF0000"/>
              </a:solidFill>
              <a:latin typeface="Gill Sans" charset="0"/>
              <a:cs typeface="Gill Sans" charset="0"/>
              <a:sym typeface="Gill Sans" charset="0"/>
            </a:endParaRPr>
          </a:p>
          <a:p>
            <a:pPr marL="0" indent="0">
              <a:spcBef>
                <a:spcPts val="400"/>
              </a:spcBef>
              <a:buSzPct val="75000"/>
              <a:buNone/>
            </a:pPr>
            <a:r>
              <a:rPr lang="en-US" sz="1800" b="1" i="1" u="sng" dirty="0" smtClean="0">
                <a:solidFill>
                  <a:srgbClr val="FF0000"/>
                </a:solidFill>
                <a:latin typeface="Gill Sans" charset="0"/>
                <a:cs typeface="Gill Sans" charset="0"/>
                <a:sym typeface="Gill Sans" charset="0"/>
              </a:rPr>
              <a:t> Any</a:t>
            </a:r>
            <a:r>
              <a:rPr lang="en-US" sz="1800" dirty="0" smtClean="0">
                <a:solidFill>
                  <a:srgbClr val="FF0000"/>
                </a:solidFill>
                <a:latin typeface="Gill Sans" charset="0"/>
                <a:cs typeface="Gill Sans" charset="0"/>
                <a:sym typeface="Gill Sans" charset="0"/>
              </a:rPr>
              <a:t> </a:t>
            </a:r>
            <a:r>
              <a:rPr lang="en-US" sz="1800" dirty="0" smtClean="0">
                <a:solidFill>
                  <a:srgbClr val="000000"/>
                </a:solidFill>
                <a:latin typeface="Gill Sans" charset="0"/>
                <a:cs typeface="Gill Sans" charset="0"/>
                <a:sym typeface="Gill Sans" charset="0"/>
              </a:rPr>
              <a:t>UGRID-compliant model output can </a:t>
            </a:r>
            <a:r>
              <a:rPr lang="en-US" sz="1800" dirty="0">
                <a:solidFill>
                  <a:srgbClr val="000000"/>
                </a:solidFill>
                <a:latin typeface="Gill Sans" charset="0"/>
                <a:cs typeface="Gill Sans" charset="0"/>
                <a:sym typeface="Gill Sans" charset="0"/>
              </a:rPr>
              <a:t>be handled by </a:t>
            </a:r>
            <a:r>
              <a:rPr lang="en-US" sz="1800" dirty="0" smtClean="0">
                <a:solidFill>
                  <a:srgbClr val="000000"/>
                </a:solidFill>
                <a:latin typeface="Gill Sans" charset="0"/>
                <a:cs typeface="Gill Sans" charset="0"/>
                <a:sym typeface="Gill Sans" charset="0"/>
              </a:rPr>
              <a:t>exactly the </a:t>
            </a:r>
            <a:r>
              <a:rPr lang="en-US" sz="1800" dirty="0">
                <a:solidFill>
                  <a:srgbClr val="000000"/>
                </a:solidFill>
                <a:latin typeface="Gill Sans" charset="0"/>
                <a:cs typeface="Gill Sans" charset="0"/>
                <a:sym typeface="Gill Sans" charset="0"/>
              </a:rPr>
              <a:t>same method.  </a:t>
            </a:r>
            <a:endParaRPr lang="en-US" sz="1800" dirty="0" smtClean="0">
              <a:solidFill>
                <a:srgbClr val="000000"/>
              </a:solidFill>
              <a:latin typeface="Gill Sans" charset="0"/>
              <a:cs typeface="Gill Sans" charset="0"/>
              <a:sym typeface="Gill Sans" charset="0"/>
            </a:endParaRPr>
          </a:p>
          <a:p>
            <a:pPr marL="0" indent="0">
              <a:spcBef>
                <a:spcPts val="400"/>
              </a:spcBef>
              <a:buSzPct val="75000"/>
              <a:buNone/>
            </a:pPr>
            <a:endParaRPr lang="en-US" sz="1600" dirty="0" smtClean="0">
              <a:solidFill>
                <a:srgbClr val="000000"/>
              </a:solidFill>
              <a:latin typeface="Gill Sans" charset="0"/>
              <a:cs typeface="Gill Sans" charset="0"/>
              <a:sym typeface="Gill Sans" charset="0"/>
            </a:endParaRPr>
          </a:p>
        </p:txBody>
      </p:sp>
      <p:pic>
        <p:nvPicPr>
          <p:cNvPr id="14340" name="Picture 4" descr="ugrid_models_example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5939" y="3937597"/>
            <a:ext cx="7281761" cy="2711339"/>
          </a:xfrm>
          <a:prstGeom prst="rect">
            <a:avLst/>
          </a:prstGeom>
          <a:noFill/>
          <a:ln w="50800" cap="flat" cmpd="sng">
            <a:solidFill>
              <a:srgbClr val="000000"/>
            </a:solidFill>
            <a:prstDash val="solid"/>
            <a:miter lim="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94990" y="3245729"/>
            <a:ext cx="5945220" cy="6976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Bef>
                <a:spcPts val="400"/>
              </a:spcBef>
              <a:buSzPct val="75000"/>
            </a:pPr>
            <a:r>
              <a:rPr lang="en-US" dirty="0">
                <a:solidFill>
                  <a:srgbClr val="000000"/>
                </a:solidFill>
                <a:latin typeface="Gill Sans" charset="0"/>
                <a:cs typeface="Gill Sans" charset="0"/>
                <a:sym typeface="Gill Sans" charset="0"/>
              </a:rPr>
              <a:t>Example from NOAA IOOS Coastal Ocean Modeling </a:t>
            </a:r>
            <a:r>
              <a:rPr lang="en-US" dirty="0" err="1">
                <a:solidFill>
                  <a:srgbClr val="000000"/>
                </a:solidFill>
                <a:latin typeface="Gill Sans" charset="0"/>
                <a:cs typeface="Gill Sans" charset="0"/>
                <a:sym typeface="Gill Sans" charset="0"/>
              </a:rPr>
              <a:t>Testbed</a:t>
            </a:r>
            <a:endParaRPr lang="en-US" dirty="0">
              <a:solidFill>
                <a:srgbClr val="000000"/>
              </a:solidFill>
              <a:latin typeface="Gill Sans" charset="0"/>
              <a:cs typeface="Gill Sans" charset="0"/>
              <a:sym typeface="Gill Sans" charset="0"/>
            </a:endParaRPr>
          </a:p>
          <a:p>
            <a:pPr algn="ctr">
              <a:spcBef>
                <a:spcPts val="400"/>
              </a:spcBef>
              <a:buSzPct val="75000"/>
            </a:pPr>
            <a:r>
              <a:rPr lang="en-US" dirty="0">
                <a:solidFill>
                  <a:srgbClr val="000000"/>
                </a:solidFill>
                <a:latin typeface="Gill Sans" charset="0"/>
                <a:cs typeface="Gill Sans" charset="0"/>
                <a:sym typeface="Gill Sans" charset="0"/>
              </a:rPr>
              <a:t>Hurricane Ike </a:t>
            </a:r>
            <a:r>
              <a:rPr lang="en-US" dirty="0" err="1">
                <a:solidFill>
                  <a:srgbClr val="000000"/>
                </a:solidFill>
                <a:latin typeface="Gill Sans" charset="0"/>
                <a:cs typeface="Gill Sans" charset="0"/>
                <a:sym typeface="Gill Sans" charset="0"/>
              </a:rPr>
              <a:t>Hindcast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017556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700"/>
              <a:t>SLOSH in AdcircViz</a:t>
            </a:r>
            <a:endParaRPr lang="en-US"/>
          </a:p>
        </p:txBody>
      </p:sp>
      <p:sp>
        <p:nvSpPr>
          <p:cNvPr id="2150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10243" y="1065324"/>
            <a:ext cx="8524195" cy="1041013"/>
          </a:xfrm>
        </p:spPr>
        <p:txBody>
          <a:bodyPr>
            <a:normAutofit fontScale="92500" lnSpcReduction="10000"/>
          </a:bodyPr>
          <a:lstStyle/>
          <a:p>
            <a:pPr defTabSz="378771">
              <a:lnSpc>
                <a:spcPct val="120000"/>
              </a:lnSpc>
              <a:spcBef>
                <a:spcPct val="0"/>
              </a:spcBef>
            </a:pPr>
            <a:r>
              <a:rPr lang="en-US" sz="2200" dirty="0"/>
              <a:t>Any regular-grid can be trivially mapped to CF-</a:t>
            </a:r>
            <a:r>
              <a:rPr lang="en-US" sz="2200" dirty="0" smtClean="0"/>
              <a:t>UGRID</a:t>
            </a:r>
          </a:p>
          <a:p>
            <a:pPr defTabSz="378771">
              <a:lnSpc>
                <a:spcPct val="120000"/>
              </a:lnSpc>
              <a:spcBef>
                <a:spcPct val="0"/>
              </a:spcBef>
            </a:pPr>
            <a:endParaRPr lang="en-US" sz="2200" dirty="0" smtClean="0"/>
          </a:p>
          <a:p>
            <a:pPr defTabSz="378771">
              <a:spcBef>
                <a:spcPct val="0"/>
              </a:spcBef>
            </a:pPr>
            <a:r>
              <a:rPr lang="en-US" sz="2200" dirty="0" smtClean="0"/>
              <a:t>Makes available all of the existing finite element analysis tools</a:t>
            </a:r>
            <a:endParaRPr lang="en-US" dirty="0"/>
          </a:p>
        </p:txBody>
      </p:sp>
      <p:sp>
        <p:nvSpPr>
          <p:cNvPr id="21507" name="AutoShape 3"/>
          <p:cNvSpPr>
            <a:spLocks/>
          </p:cNvSpPr>
          <p:nvPr/>
        </p:nvSpPr>
        <p:spPr bwMode="auto">
          <a:xfrm>
            <a:off x="4471988" y="6197510"/>
            <a:ext cx="192541" cy="233499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en-US" dirty="0"/>
          </a:p>
        </p:txBody>
      </p:sp>
      <p:grpSp>
        <p:nvGrpSpPr>
          <p:cNvPr id="21508" name="Group 4"/>
          <p:cNvGrpSpPr>
            <a:grpSpLocks/>
          </p:cNvGrpSpPr>
          <p:nvPr/>
        </p:nvGrpSpPr>
        <p:grpSpPr bwMode="auto">
          <a:xfrm>
            <a:off x="1837747" y="2215010"/>
            <a:ext cx="6998220" cy="3852780"/>
            <a:chOff x="-50800" y="-50800"/>
            <a:chExt cx="19889379" cy="9110879"/>
          </a:xfrm>
        </p:grpSpPr>
        <p:pic>
          <p:nvPicPr>
            <p:cNvPr id="21509" name="Picture 5" descr="SLOSH_Hindcast_IKE_gulf_of_mexico_ens1_MaxWaterLevel_GUI-small.png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9787779" cy="9009279"/>
            </a:xfrm>
            <a:prstGeom prst="rect">
              <a:avLst/>
            </a:prstGeom>
            <a:noFill/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21510" name="Picture 6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0800" y="-50800"/>
              <a:ext cx="19889379" cy="9110879"/>
            </a:xfrm>
            <a:prstGeom prst="rect">
              <a:avLst/>
            </a:prstGeom>
            <a:noFill/>
            <a:ln w="12700" cap="rnd" cmpd="sng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</p:grpSp>
      <p:sp>
        <p:nvSpPr>
          <p:cNvPr id="2" name="Rectangle 1"/>
          <p:cNvSpPr/>
          <p:nvPr/>
        </p:nvSpPr>
        <p:spPr>
          <a:xfrm>
            <a:off x="415877" y="2243237"/>
            <a:ext cx="1171648" cy="114486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Down Arrow 2"/>
          <p:cNvSpPr/>
          <p:nvPr/>
        </p:nvSpPr>
        <p:spPr>
          <a:xfrm>
            <a:off x="863071" y="3527614"/>
            <a:ext cx="268316" cy="77815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ight Triangle 3"/>
          <p:cNvSpPr/>
          <p:nvPr/>
        </p:nvSpPr>
        <p:spPr>
          <a:xfrm>
            <a:off x="339241" y="4544329"/>
            <a:ext cx="1171648" cy="1144863"/>
          </a:xfrm>
          <a:prstGeom prst="rt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Triangle 10"/>
          <p:cNvSpPr/>
          <p:nvPr/>
        </p:nvSpPr>
        <p:spPr>
          <a:xfrm rot="10800000">
            <a:off x="506393" y="4448458"/>
            <a:ext cx="1171648" cy="1144863"/>
          </a:xfrm>
          <a:prstGeom prst="rt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968738" y="6261732"/>
            <a:ext cx="500649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  <a:latin typeface="Gill Sans" charset="0"/>
                <a:cs typeface="Gill Sans" charset="0"/>
                <a:sym typeface="Gill Sans" charset="0"/>
              </a:rPr>
              <a:t>Data from NOAA </a:t>
            </a:r>
            <a:r>
              <a:rPr lang="en-US" sz="1600" dirty="0">
                <a:solidFill>
                  <a:srgbClr val="000000"/>
                </a:solidFill>
                <a:latin typeface="Gill Sans" charset="0"/>
                <a:cs typeface="Gill Sans" charset="0"/>
                <a:sym typeface="Gill Sans" charset="0"/>
              </a:rPr>
              <a:t>IOOS Coastal Ocean Modeling </a:t>
            </a:r>
            <a:r>
              <a:rPr lang="en-US" sz="1600" dirty="0" err="1">
                <a:solidFill>
                  <a:srgbClr val="000000"/>
                </a:solidFill>
                <a:latin typeface="Gill Sans" charset="0"/>
                <a:cs typeface="Gill Sans" charset="0"/>
                <a:sym typeface="Gill Sans" charset="0"/>
              </a:rPr>
              <a:t>Testbed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22230906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700" dirty="0" smtClean="0"/>
              <a:t>AdcircViz </a:t>
            </a:r>
            <a:r>
              <a:rPr lang="en-US" sz="3700" dirty="0" smtClean="0"/>
              <a:t>Requirements</a:t>
            </a:r>
            <a:endParaRPr lang="en-US" dirty="0"/>
          </a:p>
        </p:txBody>
      </p:sp>
      <p:sp>
        <p:nvSpPr>
          <p:cNvPr id="1126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07522" y="983797"/>
            <a:ext cx="5345178" cy="5151664"/>
          </a:xfrm>
        </p:spPr>
        <p:txBody>
          <a:bodyPr>
            <a:normAutofit/>
          </a:bodyPr>
          <a:lstStyle/>
          <a:p>
            <a:pPr marL="259351" indent="-274320">
              <a:spcBef>
                <a:spcPts val="0"/>
              </a:spcBef>
              <a:buSzPct val="75000"/>
              <a:buFontTx/>
              <a:buChar char="•"/>
            </a:pPr>
            <a:endParaRPr lang="en-US" sz="1800" dirty="0" smtClean="0">
              <a:latin typeface="Gill Sans" charset="0"/>
              <a:cs typeface="Gill Sans" charset="0"/>
              <a:sym typeface="Gill Sans" charset="0"/>
            </a:endParaRPr>
          </a:p>
          <a:p>
            <a:pPr marL="259351" indent="-274320">
              <a:spcBef>
                <a:spcPts val="0"/>
              </a:spcBef>
              <a:buSzPct val="75000"/>
              <a:buFontTx/>
              <a:buChar char="•"/>
            </a:pPr>
            <a:r>
              <a:rPr lang="en-US" sz="1800" dirty="0" smtClean="0">
                <a:latin typeface="Gill Sans" charset="0"/>
                <a:cs typeface="Gill Sans" charset="0"/>
                <a:sym typeface="Gill Sans" charset="0"/>
              </a:rPr>
              <a:t>Application needs to:</a:t>
            </a:r>
            <a:endParaRPr lang="en-US" sz="1800" dirty="0">
              <a:latin typeface="Gill Sans" charset="0"/>
              <a:cs typeface="Gill Sans" charset="0"/>
              <a:sym typeface="Gill Sans" charset="0"/>
            </a:endParaRPr>
          </a:p>
          <a:p>
            <a:pPr marL="464488" lvl="1" indent="-274320">
              <a:spcBef>
                <a:spcPts val="0"/>
              </a:spcBef>
              <a:buSzPct val="75000"/>
              <a:buFontTx/>
              <a:buChar char="•"/>
            </a:pPr>
            <a:r>
              <a:rPr lang="en-US" sz="1800" dirty="0" smtClean="0"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Provide </a:t>
            </a:r>
            <a:r>
              <a:rPr lang="en-US" sz="1800" dirty="0"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unified view of operating ADCIRC forecast system outputs</a:t>
            </a:r>
          </a:p>
          <a:p>
            <a:pPr marL="464488" lvl="1" indent="-274320">
              <a:spcBef>
                <a:spcPts val="0"/>
              </a:spcBef>
              <a:buSzPct val="75000"/>
              <a:buFontTx/>
              <a:buChar char="•"/>
            </a:pPr>
            <a:r>
              <a:rPr lang="en-US" sz="1800" dirty="0" smtClean="0"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Allow </a:t>
            </a:r>
            <a:r>
              <a:rPr lang="en-US" sz="1800" dirty="0"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user-driven data analysis</a:t>
            </a:r>
          </a:p>
          <a:p>
            <a:pPr marL="464488" lvl="1" indent="-274320">
              <a:spcBef>
                <a:spcPts val="0"/>
              </a:spcBef>
              <a:buSzPct val="75000"/>
              <a:buFontTx/>
              <a:buChar char="•"/>
            </a:pPr>
            <a:r>
              <a:rPr lang="en-US" sz="1800" dirty="0" smtClean="0"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Allow </a:t>
            </a:r>
            <a:r>
              <a:rPr lang="en-US" sz="1800" dirty="0"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user control of </a:t>
            </a:r>
            <a:r>
              <a:rPr lang="en-US" sz="1800" dirty="0" smtClean="0"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visualization</a:t>
            </a:r>
          </a:p>
          <a:p>
            <a:pPr marL="464488" lvl="1" indent="-274320">
              <a:spcBef>
                <a:spcPts val="0"/>
              </a:spcBef>
              <a:buSzPct val="75000"/>
              <a:buFontTx/>
              <a:buChar char="•"/>
            </a:pPr>
            <a:r>
              <a:rPr lang="en-US" sz="1800" dirty="0" smtClean="0"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Minimize </a:t>
            </a:r>
            <a:r>
              <a:rPr lang="en-US" sz="1800" dirty="0" smtClean="0"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data transfers</a:t>
            </a:r>
            <a:endParaRPr lang="en-US" sz="1800" dirty="0" smtClean="0">
              <a:latin typeface="Gill Sans" charset="0"/>
              <a:ea typeface="ＭＳ Ｐゴシック" charset="0"/>
              <a:cs typeface="Gill Sans" charset="0"/>
              <a:sym typeface="Gill Sans" charset="0"/>
            </a:endParaRPr>
          </a:p>
          <a:p>
            <a:pPr marL="464488" lvl="1" indent="-274320">
              <a:spcBef>
                <a:spcPts val="0"/>
              </a:spcBef>
              <a:buSzPct val="75000"/>
              <a:buFontTx/>
              <a:buChar char="•"/>
            </a:pPr>
            <a:endParaRPr lang="en-US" sz="1800" dirty="0">
              <a:latin typeface="Gill Sans" charset="0"/>
              <a:cs typeface="Gill Sans" charset="0"/>
              <a:sym typeface="Gill Sans" charset="0"/>
            </a:endParaRPr>
          </a:p>
          <a:p>
            <a:pPr marL="259351" indent="-274320">
              <a:spcBef>
                <a:spcPts val="0"/>
              </a:spcBef>
              <a:buSzPct val="75000"/>
              <a:buFontTx/>
              <a:buChar char="•"/>
            </a:pPr>
            <a:r>
              <a:rPr lang="en-US" sz="1800" b="1" i="1" u="sng" dirty="0" smtClean="0">
                <a:latin typeface="Gill Sans" charset="0"/>
                <a:cs typeface="Gill Sans" charset="0"/>
                <a:sym typeface="Gill Sans" charset="0"/>
              </a:rPr>
              <a:t>Embrace many models by requiring conformance to community standards and conventions </a:t>
            </a:r>
          </a:p>
          <a:p>
            <a:pPr marL="259351" indent="-274320">
              <a:spcBef>
                <a:spcPts val="0"/>
              </a:spcBef>
              <a:buSzPct val="75000"/>
              <a:buFontTx/>
              <a:buChar char="•"/>
            </a:pPr>
            <a:endParaRPr lang="en-US" sz="1800" b="1" i="1" u="sng" dirty="0">
              <a:latin typeface="Gill Sans" charset="0"/>
              <a:cs typeface="Gill Sans" charset="0"/>
              <a:sym typeface="Gill Sans" charset="0"/>
            </a:endParaRPr>
          </a:p>
          <a:p>
            <a:pPr marL="259351" indent="-274320">
              <a:spcBef>
                <a:spcPts val="0"/>
              </a:spcBef>
              <a:buSzPct val="75000"/>
              <a:buFontTx/>
              <a:buChar char="•"/>
            </a:pPr>
            <a:r>
              <a:rPr lang="en-US" sz="1800" dirty="0" smtClean="0">
                <a:latin typeface="Gill Sans" charset="0"/>
                <a:cs typeface="Gill Sans" charset="0"/>
                <a:sym typeface="Gill Sans" charset="0"/>
              </a:rPr>
              <a:t>FVCOM, SELFE</a:t>
            </a:r>
          </a:p>
          <a:p>
            <a:pPr marL="259351" indent="-274320">
              <a:spcBef>
                <a:spcPts val="0"/>
              </a:spcBef>
              <a:buSzPct val="75000"/>
              <a:buFontTx/>
              <a:buChar char="•"/>
            </a:pPr>
            <a:r>
              <a:rPr lang="en-US" sz="1800" dirty="0" smtClean="0">
                <a:latin typeface="Gill Sans" charset="0"/>
                <a:cs typeface="Gill Sans" charset="0"/>
                <a:sym typeface="Gill Sans" charset="0"/>
              </a:rPr>
              <a:t>ADCIRC</a:t>
            </a:r>
          </a:p>
          <a:p>
            <a:pPr marL="259351" indent="-274320">
              <a:spcBef>
                <a:spcPts val="0"/>
              </a:spcBef>
              <a:buSzPct val="75000"/>
              <a:buFontTx/>
              <a:buChar char="•"/>
            </a:pPr>
            <a:r>
              <a:rPr lang="en-US" sz="1800" dirty="0" smtClean="0">
                <a:latin typeface="Gill Sans" charset="0"/>
                <a:cs typeface="Gill Sans" charset="0"/>
                <a:sym typeface="Gill Sans" charset="0"/>
              </a:rPr>
              <a:t>SLOSH</a:t>
            </a:r>
          </a:p>
        </p:txBody>
      </p:sp>
      <p:pic>
        <p:nvPicPr>
          <p:cNvPr id="11268" name="Picture 4" descr="GridFigs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52701" y="1186811"/>
            <a:ext cx="2560893" cy="2236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1269" name="Picture 5" descr="GridFigs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652700" y="3570845"/>
            <a:ext cx="2560893" cy="2380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4582023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35239" y="4670167"/>
            <a:ext cx="5667306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MATLAB GUI populated by metadata in </a:t>
            </a:r>
            <a:r>
              <a:rPr lang="en-US" dirty="0" err="1" smtClean="0"/>
              <a:t>netCDF</a:t>
            </a:r>
            <a:r>
              <a:rPr lang="en-US" dirty="0" smtClean="0"/>
              <a:t> files</a:t>
            </a:r>
          </a:p>
          <a:p>
            <a:endParaRPr lang="en-US" dirty="0"/>
          </a:p>
          <a:p>
            <a:r>
              <a:rPr lang="en-US" dirty="0" err="1" smtClean="0"/>
              <a:t>OPeNDAP</a:t>
            </a:r>
            <a:r>
              <a:rPr lang="en-US" dirty="0" smtClean="0"/>
              <a:t>, </a:t>
            </a:r>
            <a:r>
              <a:rPr lang="en-US" dirty="0" err="1" smtClean="0"/>
              <a:t>netCDF</a:t>
            </a:r>
            <a:r>
              <a:rPr lang="en-US" dirty="0" smtClean="0"/>
              <a:t>-Java</a:t>
            </a:r>
          </a:p>
          <a:p>
            <a:endParaRPr lang="en-US" dirty="0" smtClean="0"/>
          </a:p>
          <a:p>
            <a:r>
              <a:rPr lang="en-US" dirty="0">
                <a:latin typeface="Gill Sans" charset="0"/>
                <a:cs typeface="Gill Sans" charset="0"/>
                <a:sym typeface="Gill Sans" charset="0"/>
              </a:rPr>
              <a:t>Only accesses </a:t>
            </a:r>
            <a:r>
              <a:rPr lang="en-US" dirty="0" smtClean="0">
                <a:latin typeface="Gill Sans" charset="0"/>
                <a:cs typeface="Gill Sans" charset="0"/>
                <a:sym typeface="Gill Sans" charset="0"/>
              </a:rPr>
              <a:t>data </a:t>
            </a:r>
            <a:r>
              <a:rPr lang="en-US" dirty="0">
                <a:latin typeface="Gill Sans" charset="0"/>
                <a:cs typeface="Gill Sans" charset="0"/>
                <a:sym typeface="Gill Sans" charset="0"/>
              </a:rPr>
              <a:t>as it is needed </a:t>
            </a:r>
            <a:endParaRPr lang="en-US" dirty="0"/>
          </a:p>
          <a:p>
            <a:endParaRPr lang="en-US" dirty="0"/>
          </a:p>
        </p:txBody>
      </p:sp>
      <p:pic>
        <p:nvPicPr>
          <p:cNvPr id="4" name="Content Placeholder 3" descr="AdcircVizApp2b.png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2112" y="1644125"/>
            <a:ext cx="5710433" cy="2947979"/>
          </a:xfrm>
        </p:spPr>
      </p:pic>
      <p:sp>
        <p:nvSpPr>
          <p:cNvPr id="22529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700" dirty="0" err="1"/>
              <a:t>AdcircViz</a:t>
            </a:r>
            <a:r>
              <a:rPr lang="en-US" sz="3700" dirty="0"/>
              <a:t> App</a:t>
            </a:r>
            <a:endParaRPr lang="en-US" dirty="0"/>
          </a:p>
        </p:txBody>
      </p:sp>
      <p:sp>
        <p:nvSpPr>
          <p:cNvPr id="11" name="Bent Arrow 10"/>
          <p:cNvSpPr/>
          <p:nvPr/>
        </p:nvSpPr>
        <p:spPr>
          <a:xfrm rot="5400000">
            <a:off x="5766838" y="3134342"/>
            <a:ext cx="1217622" cy="946209"/>
          </a:xfrm>
          <a:prstGeom prst="bentArrow">
            <a:avLst>
              <a:gd name="adj1" fmla="val 12711"/>
              <a:gd name="adj2" fmla="val 17438"/>
              <a:gd name="adj3" fmla="val 25000"/>
              <a:gd name="adj4" fmla="val 4375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Bent Arrow 19"/>
          <p:cNvSpPr/>
          <p:nvPr/>
        </p:nvSpPr>
        <p:spPr>
          <a:xfrm flipH="1">
            <a:off x="5870089" y="2477328"/>
            <a:ext cx="1282558" cy="1815987"/>
          </a:xfrm>
          <a:prstGeom prst="bentArrow">
            <a:avLst>
              <a:gd name="adj1" fmla="val 19447"/>
              <a:gd name="adj2" fmla="val 16950"/>
              <a:gd name="adj3" fmla="val 22460"/>
              <a:gd name="adj4" fmla="val 73911"/>
            </a:avLst>
          </a:prstGeom>
          <a:solidFill>
            <a:schemeClr val="accent3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 rot="2874559">
            <a:off x="7043982" y="1797710"/>
            <a:ext cx="15873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OPeNDAP</a:t>
            </a:r>
            <a:r>
              <a:rPr lang="en-US" dirty="0" smtClean="0"/>
              <a:t> data</a:t>
            </a:r>
          </a:p>
          <a:p>
            <a:r>
              <a:rPr lang="en-US" dirty="0" smtClean="0"/>
              <a:t>connections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 rot="3096201">
            <a:off x="5712461" y="3162211"/>
            <a:ext cx="14968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Get Catalog </a:t>
            </a:r>
          </a:p>
          <a:p>
            <a:r>
              <a:rPr lang="en-US" dirty="0" smtClean="0"/>
              <a:t>and metadata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 rot="2476559">
            <a:off x="6261886" y="2856293"/>
            <a:ext cx="1141835" cy="277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Water Level</a:t>
            </a:r>
            <a:endParaRPr lang="en-US" sz="1200" dirty="0"/>
          </a:p>
        </p:txBody>
      </p:sp>
      <p:sp>
        <p:nvSpPr>
          <p:cNvPr id="28" name="Bent Arrow 27"/>
          <p:cNvSpPr/>
          <p:nvPr/>
        </p:nvSpPr>
        <p:spPr>
          <a:xfrm flipH="1">
            <a:off x="5867631" y="2147374"/>
            <a:ext cx="1689948" cy="2125283"/>
          </a:xfrm>
          <a:prstGeom prst="bentArrow">
            <a:avLst>
              <a:gd name="adj1" fmla="val 15743"/>
              <a:gd name="adj2" fmla="val 13376"/>
              <a:gd name="adj3" fmla="val 16184"/>
              <a:gd name="adj4" fmla="val 69148"/>
            </a:avLst>
          </a:prstGeom>
          <a:solidFill>
            <a:schemeClr val="accent3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 rot="2402968">
            <a:off x="6502524" y="2526301"/>
            <a:ext cx="10590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Waves</a:t>
            </a:r>
            <a:endParaRPr lang="en-US" sz="1200" dirty="0"/>
          </a:p>
        </p:txBody>
      </p:sp>
      <p:sp>
        <p:nvSpPr>
          <p:cNvPr id="29" name="Bent Arrow 28"/>
          <p:cNvSpPr/>
          <p:nvPr/>
        </p:nvSpPr>
        <p:spPr>
          <a:xfrm flipH="1">
            <a:off x="5870088" y="1717295"/>
            <a:ext cx="2089655" cy="2859730"/>
          </a:xfrm>
          <a:prstGeom prst="bentArrow">
            <a:avLst>
              <a:gd name="adj1" fmla="val 10607"/>
              <a:gd name="adj2" fmla="val 12440"/>
              <a:gd name="adj3" fmla="val 16184"/>
              <a:gd name="adj4" fmla="val 73911"/>
            </a:avLst>
          </a:prstGeom>
          <a:solidFill>
            <a:schemeClr val="accent3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 rot="2402968">
            <a:off x="6813694" y="2205136"/>
            <a:ext cx="10590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Winds</a:t>
            </a:r>
            <a:endParaRPr lang="en-US" sz="1200" dirty="0"/>
          </a:p>
        </p:txBody>
      </p:sp>
      <p:pic>
        <p:nvPicPr>
          <p:cNvPr id="22533" name="Picture 5" descr="AdcCollab_Phase1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95358" y="3879456"/>
            <a:ext cx="2948642" cy="29331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2534" name="AutoShape 6"/>
          <p:cNvSpPr>
            <a:spLocks/>
          </p:cNvSpPr>
          <p:nvPr/>
        </p:nvSpPr>
        <p:spPr bwMode="auto">
          <a:xfrm>
            <a:off x="6466030" y="4234144"/>
            <a:ext cx="1576594" cy="25221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algn="ctr"/>
            <a:r>
              <a:rPr lang="en-US" sz="1700" b="1" dirty="0" smtClean="0"/>
              <a:t>Data </a:t>
            </a:r>
            <a:r>
              <a:rPr lang="en-US" sz="1700" b="1" dirty="0"/>
              <a:t>Grid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8274570" y="4109234"/>
            <a:ext cx="521013" cy="38183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2066036" y="1255966"/>
            <a:ext cx="2287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Hurricane Isaac (2011)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854360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Year 1 (2014) Field Tests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5616" y="1120610"/>
            <a:ext cx="2945014" cy="4604159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Hurricane Arthur </a:t>
            </a:r>
          </a:p>
          <a:p>
            <a:pPr lvl="1"/>
            <a:r>
              <a:rPr lang="en-US" dirty="0" smtClean="0"/>
              <a:t>North Carolina impacts (small)</a:t>
            </a:r>
          </a:p>
          <a:p>
            <a:pPr lvl="1"/>
            <a:r>
              <a:rPr lang="en-US" dirty="0" smtClean="0"/>
              <a:t>AdcircViz used by researchers (us) to monitor forecast system activity</a:t>
            </a:r>
          </a:p>
          <a:p>
            <a:pPr marL="457146" lvl="1" indent="0">
              <a:buNone/>
            </a:pPr>
            <a:r>
              <a:rPr lang="en-US" dirty="0" smtClean="0"/>
              <a:t> </a:t>
            </a:r>
          </a:p>
          <a:p>
            <a:pPr marL="457146" lvl="1" indent="0">
              <a:buNone/>
            </a:pPr>
            <a:endParaRPr lang="en-US" dirty="0"/>
          </a:p>
          <a:p>
            <a:r>
              <a:rPr lang="en-US" dirty="0" smtClean="0"/>
              <a:t>Hurricane Gonzalo</a:t>
            </a:r>
          </a:p>
          <a:p>
            <a:pPr lvl="1"/>
            <a:r>
              <a:rPr lang="en-US" dirty="0" smtClean="0"/>
              <a:t>Impacted Bermuda</a:t>
            </a:r>
          </a:p>
          <a:p>
            <a:pPr lvl="1"/>
            <a:r>
              <a:rPr lang="en-US" dirty="0" smtClean="0"/>
              <a:t>Used to test AdcircViz at NHC/SSU </a:t>
            </a:r>
          </a:p>
          <a:p>
            <a:pPr lvl="1"/>
            <a:r>
              <a:rPr lang="en-US" dirty="0" smtClean="0"/>
              <a:t>Application responsiveness  considered too slow for operational/real-time use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8154" y="1581865"/>
            <a:ext cx="5772154" cy="3986762"/>
          </a:xfrm>
          <a:prstGeom prst="rect">
            <a:avLst/>
          </a:prstGeom>
          <a:ln w="28575" cmpd="sng">
            <a:solidFill>
              <a:srgbClr val="FF6600"/>
            </a:solidFill>
          </a:ln>
        </p:spPr>
      </p:pic>
    </p:spTree>
    <p:extLst>
      <p:ext uri="{BB962C8B-B14F-4D97-AF65-F5344CB8AC3E}">
        <p14:creationId xmlns:p14="http://schemas.microsoft.com/office/powerpoint/2010/main" val="18784979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Year 2 Activities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Shift focus to provide a mechanism for other models (not just UGRID/ADCIRC) to be accessed/</a:t>
            </a:r>
            <a:r>
              <a:rPr lang="en-US" dirty="0" err="1" smtClean="0"/>
              <a:t>viz’d</a:t>
            </a:r>
            <a:r>
              <a:rPr lang="en-US" dirty="0" smtClean="0"/>
              <a:t> in a consistent manner</a:t>
            </a:r>
            <a:endParaRPr lang="en-US" dirty="0"/>
          </a:p>
          <a:p>
            <a:r>
              <a:rPr lang="en-US" dirty="0" smtClean="0"/>
              <a:t>Develop </a:t>
            </a:r>
            <a:r>
              <a:rPr lang="en-US" b="1" i="1" dirty="0" smtClean="0"/>
              <a:t>community onboarding process</a:t>
            </a:r>
          </a:p>
          <a:p>
            <a:pPr lvl="1"/>
            <a:r>
              <a:rPr lang="en-US" dirty="0" smtClean="0"/>
              <a:t>Extension of existing data dissemination methods to include gridded/regular model output</a:t>
            </a:r>
          </a:p>
          <a:p>
            <a:pPr lvl="1"/>
            <a:r>
              <a:rPr lang="en-US" dirty="0" smtClean="0"/>
              <a:t>“Build it and they will come”</a:t>
            </a:r>
            <a:endParaRPr lang="en-US" dirty="0"/>
          </a:p>
          <a:p>
            <a:r>
              <a:rPr lang="en-US" dirty="0"/>
              <a:t>Renamed application </a:t>
            </a:r>
            <a:r>
              <a:rPr lang="en-US" dirty="0" err="1"/>
              <a:t>StormSurgeViz</a:t>
            </a:r>
            <a:endParaRPr lang="en-US" dirty="0"/>
          </a:p>
          <a:p>
            <a:pPr marL="0" indent="0" algn="ctr">
              <a:buNone/>
            </a:pP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4563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Year 2 Activities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Extend </a:t>
            </a:r>
            <a:r>
              <a:rPr lang="en-US" dirty="0" err="1" smtClean="0"/>
              <a:t>StormSurgeViz</a:t>
            </a:r>
            <a:r>
              <a:rPr lang="en-US" dirty="0" smtClean="0"/>
              <a:t> to gridded models </a:t>
            </a:r>
          </a:p>
          <a:p>
            <a:endParaRPr lang="en-US" dirty="0" smtClean="0"/>
          </a:p>
          <a:p>
            <a:r>
              <a:rPr lang="en-US" dirty="0" smtClean="0"/>
              <a:t>SLOSH, ROMS, </a:t>
            </a:r>
            <a:r>
              <a:rPr lang="en-US" dirty="0" err="1" smtClean="0"/>
              <a:t>sEcom</a:t>
            </a:r>
            <a:r>
              <a:rPr lang="en-US" dirty="0" smtClean="0"/>
              <a:t>, CEST (from FIU) </a:t>
            </a:r>
          </a:p>
          <a:p>
            <a:endParaRPr lang="en-US" dirty="0"/>
          </a:p>
          <a:p>
            <a:r>
              <a:rPr lang="en-US" dirty="0" smtClean="0"/>
              <a:t>Still requires </a:t>
            </a:r>
            <a:r>
              <a:rPr lang="en-US" dirty="0" err="1" smtClean="0"/>
              <a:t>netCDF</a:t>
            </a:r>
            <a:r>
              <a:rPr lang="en-US" dirty="0" smtClean="0"/>
              <a:t>/CF/THREDDS compliance</a:t>
            </a:r>
          </a:p>
          <a:p>
            <a:endParaRPr lang="en-US" dirty="0"/>
          </a:p>
          <a:p>
            <a:r>
              <a:rPr lang="en-US" dirty="0" smtClean="0"/>
              <a:t>Variables (e.g., water level) must be described identically (via CF conventions)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11005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Community Onboarding Process</a:t>
            </a:r>
            <a:endParaRPr lang="en-US" dirty="0"/>
          </a:p>
        </p:txBody>
      </p:sp>
      <p:sp>
        <p:nvSpPr>
          <p:cNvPr id="24578" name="Rectangle 2"/>
          <p:cNvSpPr>
            <a:spLocks noGrp="1" noChangeArrowheads="1"/>
          </p:cNvSpPr>
          <p:nvPr>
            <p:ph idx="1"/>
          </p:nvPr>
        </p:nvSpPr>
        <p:spPr/>
        <p:txBody>
          <a:bodyPr anchor="t">
            <a:normAutofit/>
          </a:bodyPr>
          <a:lstStyle/>
          <a:p>
            <a:pPr lvl="0">
              <a:defRPr sz="1800"/>
            </a:pPr>
            <a:r>
              <a:rPr lang="en-US" sz="2800" dirty="0" smtClean="0"/>
              <a:t>Onboarding is a </a:t>
            </a:r>
            <a:r>
              <a:rPr lang="en-US" sz="2800" b="1" i="1" u="sng" dirty="0" smtClean="0"/>
              <a:t>protocol</a:t>
            </a:r>
            <a:r>
              <a:rPr lang="en-US" sz="2800" dirty="0" smtClean="0"/>
              <a:t> for broad participation</a:t>
            </a:r>
          </a:p>
          <a:p>
            <a:pPr lvl="0">
              <a:defRPr sz="1800"/>
            </a:pPr>
            <a:r>
              <a:rPr lang="en-US" sz="2800" dirty="0" smtClean="0"/>
              <a:t>A concrete set of How-To steps to follow</a:t>
            </a:r>
          </a:p>
          <a:p>
            <a:pPr lvl="0">
              <a:defRPr sz="1800"/>
            </a:pPr>
            <a:r>
              <a:rPr lang="en-US" sz="2800" dirty="0" smtClean="0"/>
              <a:t>Expressed in documentation</a:t>
            </a:r>
          </a:p>
          <a:p>
            <a:pPr lvl="1">
              <a:defRPr sz="1800"/>
            </a:pPr>
            <a:r>
              <a:rPr lang="en-US" sz="2400" dirty="0" smtClean="0"/>
              <a:t>More extensive than end-user documentation</a:t>
            </a:r>
          </a:p>
          <a:p>
            <a:pPr lvl="1">
              <a:defRPr sz="1800"/>
            </a:pPr>
            <a:r>
              <a:rPr lang="en-US" sz="2400" dirty="0" smtClean="0"/>
              <a:t>But inclusive of end-user documentation</a:t>
            </a:r>
            <a:endParaRPr lang="en-US" sz="2400" dirty="0"/>
          </a:p>
        </p:txBody>
      </p:sp>
      <p:sp>
        <p:nvSpPr>
          <p:cNvPr id="2" name="Rectangle 1"/>
          <p:cNvSpPr/>
          <p:nvPr/>
        </p:nvSpPr>
        <p:spPr>
          <a:xfrm>
            <a:off x="324083" y="3821635"/>
            <a:ext cx="14597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 sz="1800"/>
            </a:pPr>
            <a:r>
              <a:rPr lang="en-US" dirty="0"/>
              <a:t>3 Main Steps: 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2632527"/>
              </p:ext>
            </p:extLst>
          </p:nvPr>
        </p:nvGraphicFramePr>
        <p:xfrm>
          <a:off x="2023964" y="3812706"/>
          <a:ext cx="6096000" cy="2748279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763120"/>
                <a:gridCol w="433288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FORMAT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Package model output in </a:t>
                      </a:r>
                      <a:r>
                        <a:rPr lang="en-US" sz="1800" dirty="0" err="1" smtClean="0"/>
                        <a:t>NetCDF</a:t>
                      </a:r>
                      <a:r>
                        <a:rPr lang="en-US" sz="1800" dirty="0" smtClean="0"/>
                        <a:t> format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METADATA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14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Make model output CF-compliant (for both CGRID and UGRID data)</a:t>
                      </a:r>
                    </a:p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DISSEMINATION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14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Publish model output to known data server (THREDDS or HYRAX)</a:t>
                      </a:r>
                    </a:p>
                    <a:p>
                      <a:pPr marL="0" marR="0" lvl="0" indent="0" algn="l" defTabSz="45714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dirty="0" smtClean="0"/>
                    </a:p>
                    <a:p>
                      <a:pPr marL="0" marR="0" lvl="0" indent="0" algn="l" defTabSz="45714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Specified file and directory structure</a:t>
                      </a:r>
                    </a:p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1898371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Community Onboarding Process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2" name="stormsurgeviz-github-io.tif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05571" y="1678781"/>
            <a:ext cx="5732859" cy="3500438"/>
          </a:xfrm>
          <a:prstGeom prst="rect">
            <a:avLst/>
          </a:prstGeom>
          <a:ln w="12700">
            <a:miter lim="400000"/>
          </a:ln>
        </p:spPr>
      </p:pic>
      <p:sp>
        <p:nvSpPr>
          <p:cNvPr id="43" name="Shape 43"/>
          <p:cNvSpPr/>
          <p:nvPr/>
        </p:nvSpPr>
        <p:spPr>
          <a:xfrm>
            <a:off x="1622846" y="5566942"/>
            <a:ext cx="5573638" cy="4568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>
              <a:defRPr u="sng">
                <a:hlinkClick r:id=""/>
              </a:defRPr>
            </a:lvl1pPr>
          </a:lstStyle>
          <a:p>
            <a:pPr lvl="0">
              <a:defRPr sz="1800" u="none"/>
            </a:pPr>
            <a:r>
              <a:rPr sz="2500"/>
              <a:t>http://renci-unc.github.io/StormSurgeViz/</a:t>
            </a:r>
          </a:p>
        </p:txBody>
      </p:sp>
    </p:spTree>
    <p:extLst>
      <p:ext uri="{BB962C8B-B14F-4D97-AF65-F5344CB8AC3E}">
        <p14:creationId xmlns:p14="http://schemas.microsoft.com/office/powerpoint/2010/main" val="21329054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700" dirty="0"/>
              <a:t>Motivation</a:t>
            </a:r>
            <a:endParaRPr lang="en-US" dirty="0"/>
          </a:p>
        </p:txBody>
      </p:sp>
      <p:sp>
        <p:nvSpPr>
          <p:cNvPr id="921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24123" y="1383067"/>
            <a:ext cx="4485358" cy="4389937"/>
          </a:xfrm>
        </p:spPr>
        <p:txBody>
          <a:bodyPr/>
          <a:lstStyle/>
          <a:p>
            <a:pPr marL="0" indent="0">
              <a:buSzPct val="75000"/>
              <a:buNone/>
            </a:pPr>
            <a:r>
              <a:rPr lang="en-US" sz="1800" dirty="0" smtClean="0">
                <a:cs typeface="Gill Sans" charset="0"/>
                <a:sym typeface="Gill Sans" charset="0"/>
              </a:rPr>
              <a:t>Hazards to </a:t>
            </a:r>
            <a:r>
              <a:rPr lang="en-US" sz="1800" dirty="0" smtClean="0">
                <a:cs typeface="Gill Sans" charset="0"/>
                <a:sym typeface="Gill Sans" charset="0"/>
              </a:rPr>
              <a:t>coastal </a:t>
            </a:r>
            <a:r>
              <a:rPr lang="en-US" sz="1800" dirty="0">
                <a:cs typeface="Gill Sans" charset="0"/>
                <a:sym typeface="Gill Sans" charset="0"/>
              </a:rPr>
              <a:t>areas a major concern </a:t>
            </a:r>
          </a:p>
          <a:p>
            <a:pPr marL="400003" lvl="1" indent="0">
              <a:buSzPct val="75000"/>
              <a:buNone/>
            </a:pPr>
            <a:r>
              <a:rPr lang="en-US" sz="1400" dirty="0">
                <a:cs typeface="Gill Sans" charset="0"/>
                <a:sym typeface="Gill Sans" charset="0"/>
              </a:rPr>
              <a:t>Extreme weather events</a:t>
            </a:r>
          </a:p>
          <a:p>
            <a:pPr marL="400003" lvl="1" indent="0">
              <a:buSzPct val="75000"/>
              <a:buNone/>
            </a:pPr>
            <a:r>
              <a:rPr lang="en-US" sz="1400" dirty="0">
                <a:cs typeface="Gill Sans" charset="0"/>
                <a:sym typeface="Gill Sans" charset="0"/>
              </a:rPr>
              <a:t>Sea level variability and rise</a:t>
            </a:r>
          </a:p>
          <a:p>
            <a:pPr marL="0" indent="0">
              <a:buSzPct val="75000"/>
              <a:buNone/>
            </a:pPr>
            <a:endParaRPr lang="en-US" sz="1800" dirty="0" smtClean="0">
              <a:cs typeface="Gill Sans" charset="0"/>
              <a:sym typeface="Gill Sans" charset="0"/>
            </a:endParaRPr>
          </a:p>
          <a:p>
            <a:pPr marL="0" indent="0">
              <a:buSzPct val="75000"/>
              <a:buNone/>
            </a:pPr>
            <a:r>
              <a:rPr lang="en-US" sz="1800" dirty="0" smtClean="0">
                <a:cs typeface="Gill Sans" charset="0"/>
                <a:sym typeface="Gill Sans" charset="0"/>
              </a:rPr>
              <a:t>Critical </a:t>
            </a:r>
            <a:r>
              <a:rPr lang="en-US" sz="1800" dirty="0">
                <a:cs typeface="Gill Sans" charset="0"/>
                <a:sym typeface="Gill Sans" charset="0"/>
              </a:rPr>
              <a:t>need for detailed </a:t>
            </a:r>
            <a:r>
              <a:rPr lang="en-US" sz="1800" dirty="0" smtClean="0">
                <a:cs typeface="Gill Sans" charset="0"/>
                <a:sym typeface="Gill Sans" charset="0"/>
              </a:rPr>
              <a:t>hazard/threat assessment  information </a:t>
            </a:r>
            <a:endParaRPr lang="en-US" sz="1800" dirty="0" smtClean="0">
              <a:cs typeface="Gill Sans" charset="0"/>
              <a:sym typeface="Gill Sans" charset="0"/>
            </a:endParaRPr>
          </a:p>
          <a:p>
            <a:pPr marL="0" indent="0">
              <a:buSzPct val="75000"/>
              <a:buNone/>
            </a:pPr>
            <a:endParaRPr lang="en-US" sz="1800" dirty="0">
              <a:cs typeface="Gill Sans" charset="0"/>
              <a:sym typeface="Gill Sans" charset="0"/>
            </a:endParaRPr>
          </a:p>
          <a:p>
            <a:pPr marL="0" indent="0">
              <a:buSzPct val="75000"/>
              <a:buNone/>
            </a:pPr>
            <a:r>
              <a:rPr lang="en-US" sz="1800" dirty="0" smtClean="0">
                <a:cs typeface="Gill Sans" charset="0"/>
                <a:sym typeface="Gill Sans" charset="0"/>
              </a:rPr>
              <a:t>Detailed </a:t>
            </a:r>
            <a:r>
              <a:rPr lang="en-US" sz="1800" dirty="0" smtClean="0">
                <a:ea typeface="Wingdings"/>
                <a:cs typeface="Wingdings"/>
                <a:sym typeface="Wingdings"/>
              </a:rPr>
              <a:t> high spatial resolution</a:t>
            </a:r>
          </a:p>
          <a:p>
            <a:pPr marL="0" indent="0">
              <a:buSzPct val="75000"/>
              <a:buNone/>
            </a:pPr>
            <a:endParaRPr lang="en-US" sz="1800" dirty="0">
              <a:ea typeface="Wingdings"/>
              <a:cs typeface="Wingdings"/>
              <a:sym typeface="Wingdings"/>
            </a:endParaRPr>
          </a:p>
          <a:p>
            <a:pPr marL="0" indent="0">
              <a:buSzPct val="75000"/>
              <a:buNone/>
            </a:pPr>
            <a:r>
              <a:rPr lang="en-US" sz="1800" dirty="0" smtClean="0">
                <a:ea typeface="Wingdings"/>
                <a:cs typeface="Wingdings"/>
                <a:sym typeface="Wingdings"/>
              </a:rPr>
              <a:t>Real-time operational forecast products</a:t>
            </a:r>
          </a:p>
          <a:p>
            <a:pPr marL="0" indent="0">
              <a:buSzPct val="75000"/>
              <a:buNone/>
            </a:pPr>
            <a:endParaRPr lang="en-US" sz="1800" dirty="0">
              <a:ea typeface="Wingdings"/>
              <a:cs typeface="Wingdings"/>
              <a:sym typeface="Wingdings"/>
            </a:endParaRPr>
          </a:p>
          <a:p>
            <a:pPr marL="0" indent="0">
              <a:buSzPct val="75000"/>
              <a:buNone/>
            </a:pPr>
            <a:r>
              <a:rPr lang="en-US" sz="1800" dirty="0" smtClean="0">
                <a:ea typeface="Wingdings"/>
                <a:cs typeface="Wingdings"/>
                <a:sym typeface="Wingdings"/>
              </a:rPr>
              <a:t>Research  </a:t>
            </a:r>
            <a:r>
              <a:rPr lang="en-US" sz="1800" dirty="0" smtClean="0">
                <a:ea typeface="Wingdings"/>
                <a:cs typeface="Wingdings"/>
                <a:sym typeface="Wingdings"/>
              </a:rPr>
              <a:t>operations challenges</a:t>
            </a:r>
            <a:endParaRPr lang="en-US" sz="1800" dirty="0" smtClean="0">
              <a:ea typeface="Wingdings"/>
              <a:cs typeface="Wingdings"/>
              <a:sym typeface="Wingdings"/>
            </a:endParaRPr>
          </a:p>
          <a:p>
            <a:pPr marL="0" indent="0">
              <a:buSzPct val="75000"/>
              <a:buNone/>
            </a:pPr>
            <a:endParaRPr lang="en-US" sz="1800" dirty="0">
              <a:ea typeface="Wingdings"/>
              <a:cs typeface="Wingdings"/>
              <a:sym typeface="Wingdings"/>
            </a:endParaRPr>
          </a:p>
          <a:p>
            <a:pPr marL="0" indent="0">
              <a:buSzPct val="75000"/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3579" y="3223801"/>
            <a:ext cx="4027854" cy="303086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3579" y="109653"/>
            <a:ext cx="4027853" cy="303086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694046" y="2878903"/>
            <a:ext cx="2357386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 smtClean="0"/>
              <a:t>Courtesy: J. Hanson, USACE/FRF/Duck</a:t>
            </a:r>
            <a:endParaRPr lang="en-US" sz="1100" dirty="0"/>
          </a:p>
        </p:txBody>
      </p:sp>
      <p:sp>
        <p:nvSpPr>
          <p:cNvPr id="7" name="Rectangle 6"/>
          <p:cNvSpPr/>
          <p:nvPr/>
        </p:nvSpPr>
        <p:spPr>
          <a:xfrm>
            <a:off x="7468948" y="5993052"/>
            <a:ext cx="158248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Photo by: Don </a:t>
            </a:r>
            <a:r>
              <a:rPr lang="en-US" sz="1100" dirty="0" err="1">
                <a:solidFill>
                  <a:schemeClr val="bg1"/>
                </a:solidFill>
              </a:rPr>
              <a:t>McClosky</a:t>
            </a:r>
            <a:endParaRPr lang="en-US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077037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Community Onboarding Process</a:t>
            </a:r>
            <a:endParaRPr lang="en-US" dirty="0"/>
          </a:p>
        </p:txBody>
      </p:sp>
      <p:pic>
        <p:nvPicPr>
          <p:cNvPr id="7" name="Content Placeholder 6" descr="Screen Shot 2015-03-03 at 9.03.01 AM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9" t="-2832" b="-1135"/>
          <a:stretch/>
        </p:blipFill>
        <p:spPr>
          <a:xfrm>
            <a:off x="0" y="701814"/>
            <a:ext cx="9144000" cy="6267586"/>
          </a:xfrm>
        </p:spPr>
      </p:pic>
    </p:spTree>
    <p:extLst>
      <p:ext uri="{BB962C8B-B14F-4D97-AF65-F5344CB8AC3E}">
        <p14:creationId xmlns:p14="http://schemas.microsoft.com/office/powerpoint/2010/main" val="14089195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Immediate next steps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46164" indent="-246164">
              <a:spcBef>
                <a:spcPts val="923"/>
              </a:spcBef>
              <a:buSzPct val="75000"/>
              <a:buFontTx/>
              <a:buChar char="•"/>
            </a:pPr>
            <a:r>
              <a:rPr lang="en-US" sz="2400" dirty="0">
                <a:cs typeface="Gill Sans" charset="0"/>
                <a:sym typeface="Gill Sans" charset="0"/>
              </a:rPr>
              <a:t>Delivery of onboarding documents by end of next week (13  Mar</a:t>
            </a:r>
            <a:r>
              <a:rPr lang="en-US" sz="2400" dirty="0" smtClean="0">
                <a:cs typeface="Gill Sans" charset="0"/>
                <a:sym typeface="Gill Sans" charset="0"/>
              </a:rPr>
              <a:t>)</a:t>
            </a:r>
          </a:p>
          <a:p>
            <a:pPr marL="246164" indent="-246164">
              <a:spcBef>
                <a:spcPts val="923"/>
              </a:spcBef>
              <a:buSzPct val="75000"/>
              <a:buFontTx/>
              <a:buChar char="•"/>
            </a:pPr>
            <a:endParaRPr lang="en-US" sz="2400" dirty="0">
              <a:cs typeface="Gill Sans" charset="0"/>
              <a:sym typeface="Gill Sans" charset="0"/>
            </a:endParaRPr>
          </a:p>
          <a:p>
            <a:pPr marL="246164" indent="-246164">
              <a:spcBef>
                <a:spcPts val="923"/>
              </a:spcBef>
              <a:buSzPct val="75000"/>
              <a:buFontTx/>
              <a:buChar char="•"/>
            </a:pPr>
            <a:r>
              <a:rPr lang="en-US" sz="2400" dirty="0">
                <a:cs typeface="Gill Sans" charset="0"/>
                <a:sym typeface="Gill Sans" charset="0"/>
              </a:rPr>
              <a:t>Test onboarding procedure with some other model/group</a:t>
            </a:r>
          </a:p>
          <a:p>
            <a:pPr marL="246164" indent="-246164">
              <a:spcBef>
                <a:spcPts val="923"/>
              </a:spcBef>
              <a:buSzPct val="75000"/>
              <a:buFontTx/>
              <a:buChar char="•"/>
            </a:pPr>
            <a:endParaRPr lang="en-US" sz="2400" dirty="0" smtClean="0">
              <a:cs typeface="Gill Sans" charset="0"/>
              <a:sym typeface="Gill Sans" charset="0"/>
            </a:endParaRPr>
          </a:p>
          <a:p>
            <a:pPr marL="246164" indent="-246164">
              <a:spcBef>
                <a:spcPts val="923"/>
              </a:spcBef>
              <a:buSzPct val="75000"/>
              <a:buFontTx/>
              <a:buChar char="•"/>
            </a:pPr>
            <a:r>
              <a:rPr lang="en-US" sz="2400" dirty="0" smtClean="0">
                <a:cs typeface="Gill Sans" charset="0"/>
                <a:sym typeface="Gill Sans" charset="0"/>
              </a:rPr>
              <a:t>Evaluate </a:t>
            </a:r>
            <a:r>
              <a:rPr lang="en-US" sz="2400" dirty="0">
                <a:cs typeface="Gill Sans" charset="0"/>
                <a:sym typeface="Gill Sans" charset="0"/>
              </a:rPr>
              <a:t>effectiveness/utility  to NHC/SSU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4408627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700"/>
              <a:t>Final Thoughts</a:t>
            </a:r>
            <a:endParaRPr lang="en-US"/>
          </a:p>
        </p:txBody>
      </p:sp>
      <p:sp>
        <p:nvSpPr>
          <p:cNvPr id="24578" name="Rectangle 2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ts val="923"/>
              </a:spcBef>
              <a:buSzPct val="75000"/>
            </a:pPr>
            <a:r>
              <a:rPr lang="en-US" sz="2000" b="1" i="1" dirty="0" smtClean="0">
                <a:cs typeface="Gill Sans" charset="0"/>
                <a:sym typeface="Gill Sans" charset="0"/>
              </a:rPr>
              <a:t>Despite challenges with very high-resolution models like ADCIRC, </a:t>
            </a:r>
          </a:p>
          <a:p>
            <a:pPr marL="646167" lvl="1" indent="-246164">
              <a:spcBef>
                <a:spcPts val="923"/>
              </a:spcBef>
              <a:buSzPct val="75000"/>
              <a:buFontTx/>
              <a:buChar char="•"/>
            </a:pPr>
            <a:r>
              <a:rPr lang="en-US" sz="2000" dirty="0" smtClean="0">
                <a:cs typeface="Gill Sans" charset="0"/>
                <a:sym typeface="Gill Sans" charset="0"/>
              </a:rPr>
              <a:t>Still think </a:t>
            </a:r>
            <a:r>
              <a:rPr lang="en-US" sz="2000" strike="sngStrike" dirty="0" smtClean="0">
                <a:cs typeface="Gill Sans" charset="0"/>
                <a:sym typeface="Gill Sans" charset="0"/>
              </a:rPr>
              <a:t>AdcircVi</a:t>
            </a:r>
            <a:r>
              <a:rPr lang="en-US" sz="2000" dirty="0" smtClean="0">
                <a:cs typeface="Gill Sans" charset="0"/>
                <a:sym typeface="Gill Sans" charset="0"/>
              </a:rPr>
              <a:t>z </a:t>
            </a:r>
            <a:r>
              <a:rPr lang="en-US" sz="2000" dirty="0" err="1" smtClean="0">
                <a:cs typeface="Gill Sans" charset="0"/>
                <a:sym typeface="Gill Sans" charset="0"/>
              </a:rPr>
              <a:t>StormSurgeViz</a:t>
            </a:r>
            <a:r>
              <a:rPr lang="en-US" sz="2000" dirty="0" smtClean="0">
                <a:cs typeface="Gill Sans" charset="0"/>
                <a:sym typeface="Gill Sans" charset="0"/>
              </a:rPr>
              <a:t> can provide value to NHC/SSU</a:t>
            </a:r>
          </a:p>
          <a:p>
            <a:pPr marL="646167" lvl="1" indent="-246164">
              <a:spcBef>
                <a:spcPts val="923"/>
              </a:spcBef>
              <a:buSzPct val="75000"/>
              <a:buFontTx/>
              <a:buChar char="•"/>
            </a:pPr>
            <a:r>
              <a:rPr lang="en-US" sz="2000" dirty="0" smtClean="0">
                <a:cs typeface="Gill Sans" charset="0"/>
                <a:sym typeface="Gill Sans" charset="0"/>
              </a:rPr>
              <a:t>Assuming, of course, other groups will embrace the onboarding concept and contribute model outputs to the “data grid”</a:t>
            </a:r>
          </a:p>
          <a:p>
            <a:pPr marL="0" indent="0">
              <a:spcBef>
                <a:spcPts val="923"/>
              </a:spcBef>
              <a:buSzPct val="75000"/>
              <a:buNone/>
            </a:pPr>
            <a:endParaRPr lang="en-US" sz="2000" b="1" i="1" dirty="0" smtClean="0">
              <a:cs typeface="Gill Sans" charset="0"/>
              <a:sym typeface="Gill Sans" charset="0"/>
            </a:endParaRPr>
          </a:p>
          <a:p>
            <a:pPr marL="246164" indent="-246164">
              <a:spcBef>
                <a:spcPts val="923"/>
              </a:spcBef>
              <a:buSzPct val="75000"/>
              <a:buFontTx/>
              <a:buChar char="•"/>
            </a:pPr>
            <a:r>
              <a:rPr lang="en-US" sz="2000" b="1" i="1" dirty="0" smtClean="0">
                <a:cs typeface="Gill Sans" charset="0"/>
                <a:sym typeface="Gill Sans" charset="0"/>
              </a:rPr>
              <a:t>Standards </a:t>
            </a:r>
            <a:r>
              <a:rPr lang="en-US" sz="2000" b="1" i="1" dirty="0" smtClean="0">
                <a:cs typeface="Gill Sans" charset="0"/>
                <a:sym typeface="Gill Sans" charset="0"/>
              </a:rPr>
              <a:t>enable innovation</a:t>
            </a:r>
          </a:p>
          <a:p>
            <a:pPr marL="646167" lvl="1" indent="-246164">
              <a:spcBef>
                <a:spcPts val="923"/>
              </a:spcBef>
              <a:buSzPct val="75000"/>
              <a:buFontTx/>
              <a:buChar char="•"/>
            </a:pPr>
            <a:r>
              <a:rPr lang="en-US" sz="2000" dirty="0" smtClean="0">
                <a:cs typeface="Gill Sans" charset="0"/>
                <a:sym typeface="Gill Sans" charset="0"/>
              </a:rPr>
              <a:t>Community standards and conventions are essential for “unifying” distributed </a:t>
            </a:r>
            <a:r>
              <a:rPr lang="en-US" sz="2000" dirty="0" smtClean="0">
                <a:cs typeface="Gill Sans" charset="0"/>
                <a:sym typeface="Gill Sans" charset="0"/>
              </a:rPr>
              <a:t>efforts</a:t>
            </a:r>
          </a:p>
          <a:p>
            <a:pPr marL="646167" lvl="1" indent="-246164">
              <a:spcBef>
                <a:spcPts val="923"/>
              </a:spcBef>
              <a:buSzPct val="75000"/>
              <a:buFontTx/>
              <a:buChar char="•"/>
            </a:pPr>
            <a:r>
              <a:rPr lang="en-US" sz="2000" dirty="0" smtClean="0">
                <a:ea typeface="ＭＳ Ｐゴシック" charset="0"/>
                <a:cs typeface="Gill Sans" charset="0"/>
                <a:sym typeface="Gill Sans" charset="0"/>
              </a:rPr>
              <a:t>Community </a:t>
            </a:r>
            <a:r>
              <a:rPr lang="en-US" sz="2000" dirty="0" smtClean="0">
                <a:ea typeface="ＭＳ Ｐゴシック" charset="0"/>
                <a:cs typeface="Gill Sans" charset="0"/>
                <a:sym typeface="Gill Sans" charset="0"/>
              </a:rPr>
              <a:t>standards exist </a:t>
            </a:r>
            <a:r>
              <a:rPr lang="en-US" sz="2000" dirty="0" smtClean="0">
                <a:ea typeface="ＭＳ Ｐゴシック" charset="0"/>
                <a:cs typeface="Gill Sans" charset="0"/>
                <a:sym typeface="Gill Sans" charset="0"/>
              </a:rPr>
              <a:t>... So </a:t>
            </a:r>
            <a:r>
              <a:rPr lang="en-US" sz="2000" dirty="0" smtClean="0">
                <a:ea typeface="ＭＳ Ｐゴシック" charset="0"/>
                <a:cs typeface="Gill Sans" charset="0"/>
                <a:sym typeface="Gill Sans" charset="0"/>
              </a:rPr>
              <a:t>USE them!</a:t>
            </a:r>
          </a:p>
          <a:p>
            <a:pPr marL="205137" lvl="1" indent="0">
              <a:spcBef>
                <a:spcPts val="923"/>
              </a:spcBef>
              <a:buSzPct val="75000"/>
              <a:buNone/>
            </a:pPr>
            <a:endParaRPr lang="en-US" sz="2000" dirty="0" smtClean="0">
              <a:ea typeface="ＭＳ Ｐゴシック" charset="0"/>
              <a:cs typeface="Gill Sans" charset="0"/>
              <a:sym typeface="Gill Sans" charset="0"/>
            </a:endParaRPr>
          </a:p>
          <a:p>
            <a:pPr marL="90884" indent="-285750">
              <a:spcBef>
                <a:spcPts val="923"/>
              </a:spcBef>
              <a:buSzPct val="75000"/>
            </a:pPr>
            <a:r>
              <a:rPr lang="en-US" sz="2000" b="1" i="1" dirty="0"/>
              <a:t>Funded </a:t>
            </a:r>
            <a:r>
              <a:rPr lang="en-US" sz="2000" b="1" i="1" dirty="0" smtClean="0"/>
              <a:t>by </a:t>
            </a:r>
            <a:r>
              <a:rPr lang="en-US" sz="2000" b="1" i="1" dirty="0"/>
              <a:t>NOAA</a:t>
            </a:r>
            <a:r>
              <a:rPr lang="ja-JP" altLang="en-US" sz="2000" b="1" i="1" dirty="0"/>
              <a:t>’</a:t>
            </a:r>
            <a:r>
              <a:rPr lang="en-US" sz="2000" b="1" i="1" dirty="0"/>
              <a:t>s Joint Hurricane </a:t>
            </a:r>
            <a:r>
              <a:rPr lang="en-US" sz="2000" b="1" i="1" dirty="0" err="1"/>
              <a:t>Testbed</a:t>
            </a:r>
            <a:r>
              <a:rPr lang="en-US" sz="2000" b="1" i="1" dirty="0"/>
              <a:t> (2013) </a:t>
            </a:r>
            <a:r>
              <a:rPr lang="en-US" sz="2000" b="1" i="1" dirty="0" smtClean="0"/>
              <a:t>Program</a:t>
            </a:r>
            <a:endParaRPr lang="en-US" sz="2000" dirty="0" smtClean="0">
              <a:ea typeface="ＭＳ Ｐゴシック" charset="0"/>
              <a:cs typeface="Gill Sans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977632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4578" name="Rectangle 2"/>
          <p:cNvSpPr>
            <a:spLocks noGrp="1" noChangeArrowheads="1"/>
          </p:cNvSpPr>
          <p:nvPr>
            <p:ph idx="1"/>
          </p:nvPr>
        </p:nvSpPr>
        <p:spPr/>
        <p:txBody>
          <a:bodyPr anchor="ctr">
            <a:normAutofit/>
          </a:bodyPr>
          <a:lstStyle/>
          <a:p>
            <a:pPr marL="205137" lvl="1" indent="0" algn="ctr">
              <a:spcBef>
                <a:spcPts val="923"/>
              </a:spcBef>
              <a:buSzPct val="75000"/>
              <a:buNone/>
            </a:pPr>
            <a:r>
              <a:rPr lang="en-US" sz="4400" dirty="0" smtClean="0">
                <a:ea typeface="ＭＳ Ｐゴシック" charset="0"/>
                <a:cs typeface="Gill Sans" charset="0"/>
                <a:sym typeface="Gill Sans" charset="0"/>
              </a:rPr>
              <a:t>Thank you very much</a:t>
            </a:r>
          </a:p>
          <a:p>
            <a:pPr marL="205137" lvl="1" indent="0">
              <a:spcBef>
                <a:spcPts val="923"/>
              </a:spcBef>
              <a:buSzPct val="75000"/>
              <a:buNone/>
            </a:pPr>
            <a:endParaRPr lang="en-US" sz="2000" dirty="0" smtClean="0">
              <a:ea typeface="ＭＳ Ｐゴシック" charset="0"/>
              <a:cs typeface="Gill Sans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2349374"/>
      </p:ext>
    </p:extLst>
  </p:cSld>
  <p:clrMapOvr>
    <a:masterClrMapping/>
  </p:clrMapOvr>
  <p:transition xmlns:p14="http://schemas.microsoft.com/office/powerpoint/2010/main"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700" dirty="0" smtClean="0"/>
              <a:t>Main Point</a:t>
            </a:r>
            <a:endParaRPr lang="en-US" dirty="0"/>
          </a:p>
        </p:txBody>
      </p:sp>
      <p:sp>
        <p:nvSpPr>
          <p:cNvPr id="921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24122" y="1383067"/>
            <a:ext cx="8644031" cy="4389937"/>
          </a:xfrm>
        </p:spPr>
        <p:txBody>
          <a:bodyPr>
            <a:noAutofit/>
          </a:bodyPr>
          <a:lstStyle/>
          <a:p>
            <a:pPr>
              <a:buSzPct val="75000"/>
            </a:pPr>
            <a:r>
              <a:rPr lang="en-US" sz="2400" dirty="0">
                <a:cs typeface="Gill Sans" charset="0"/>
                <a:sym typeface="Gill Sans" charset="0"/>
              </a:rPr>
              <a:t>Critical need for detailed hazard </a:t>
            </a:r>
            <a:r>
              <a:rPr lang="en-US" sz="2400" dirty="0" smtClean="0">
                <a:cs typeface="Gill Sans" charset="0"/>
                <a:sym typeface="Gill Sans" charset="0"/>
              </a:rPr>
              <a:t>assessment information </a:t>
            </a:r>
            <a:endParaRPr lang="en-US" sz="2400" dirty="0" smtClean="0">
              <a:cs typeface="Gill Sans" charset="0"/>
              <a:sym typeface="Gill Sans" charset="0"/>
            </a:endParaRPr>
          </a:p>
          <a:p>
            <a:pPr>
              <a:buSzPct val="75000"/>
            </a:pPr>
            <a:r>
              <a:rPr lang="en-US" sz="2400" dirty="0" smtClean="0">
                <a:cs typeface="Gill Sans" charset="0"/>
                <a:sym typeface="Gill Sans" charset="0"/>
              </a:rPr>
              <a:t>Unstructured </a:t>
            </a:r>
            <a:r>
              <a:rPr lang="en-US" sz="2400" dirty="0" smtClean="0">
                <a:cs typeface="Gill Sans" charset="0"/>
                <a:sym typeface="Gill Sans" charset="0"/>
              </a:rPr>
              <a:t>grid models can provide very detailed assessments</a:t>
            </a:r>
          </a:p>
          <a:p>
            <a:pPr>
              <a:buSzPct val="75000"/>
            </a:pPr>
            <a:r>
              <a:rPr lang="en-US" sz="2400" dirty="0" smtClean="0">
                <a:cs typeface="Gill Sans" charset="0"/>
                <a:sym typeface="Gill Sans" charset="0"/>
              </a:rPr>
              <a:t>But, </a:t>
            </a:r>
            <a:r>
              <a:rPr lang="en-US" sz="2400" dirty="0" smtClean="0">
                <a:cs typeface="Gill Sans" charset="0"/>
                <a:sym typeface="Gill Sans" charset="0"/>
              </a:rPr>
              <a:t>Unstructured models </a:t>
            </a:r>
            <a:r>
              <a:rPr lang="en-US" sz="2400" dirty="0" smtClean="0">
                <a:cs typeface="Gill Sans" charset="0"/>
                <a:sym typeface="Gill Sans" charset="0"/>
              </a:rPr>
              <a:t>can greatly complicate information dissemination and end-user usage</a:t>
            </a:r>
            <a:endParaRPr lang="en-US" sz="2400" dirty="0">
              <a:cs typeface="Gill Sans" charset="0"/>
              <a:sym typeface="Gill Sans" charset="0"/>
            </a:endParaRPr>
          </a:p>
          <a:p>
            <a:pPr>
              <a:buSzPct val="75000"/>
            </a:pPr>
            <a:r>
              <a:rPr lang="en-US" sz="2400" dirty="0" smtClean="0">
                <a:ea typeface="Wingdings"/>
                <a:cs typeface="Wingdings"/>
                <a:sym typeface="Wingdings"/>
              </a:rPr>
              <a:t>Many </a:t>
            </a:r>
            <a:r>
              <a:rPr lang="en-US" sz="2400" dirty="0">
                <a:ea typeface="Wingdings"/>
                <a:cs typeface="Wingdings"/>
                <a:sym typeface="Wingdings"/>
              </a:rPr>
              <a:t>non-federal/research modeling efforts can be leveraged</a:t>
            </a:r>
          </a:p>
          <a:p>
            <a:pPr marL="0" indent="0">
              <a:buSzPct val="75000"/>
              <a:buNone/>
            </a:pPr>
            <a:endParaRPr lang="en-US" sz="2400" dirty="0" smtClean="0">
              <a:ea typeface="Wingdings"/>
              <a:cs typeface="Gill Sans" charset="0"/>
              <a:sym typeface="Gill Sans" charset="0"/>
            </a:endParaRPr>
          </a:p>
          <a:p>
            <a:pPr marL="0" indent="0">
              <a:buSzPct val="75000"/>
              <a:buNone/>
            </a:pPr>
            <a:endParaRPr lang="en-US" sz="2400" dirty="0" smtClean="0">
              <a:ea typeface="Wingdings"/>
              <a:cs typeface="Gill Sans" charset="0"/>
              <a:sym typeface="Gill Sans" charset="0"/>
            </a:endParaRPr>
          </a:p>
          <a:p>
            <a:pPr marL="0" indent="0" algn="ctr">
              <a:buSzPct val="75000"/>
              <a:buNone/>
            </a:pPr>
            <a:r>
              <a:rPr lang="en-US" sz="2400" b="1" i="1" dirty="0" smtClean="0">
                <a:ea typeface="Wingdings"/>
                <a:cs typeface="Wingdings"/>
                <a:sym typeface="Wingdings"/>
              </a:rPr>
              <a:t>But </a:t>
            </a:r>
            <a:r>
              <a:rPr lang="en-US" sz="2400" b="1" i="1" dirty="0" smtClean="0">
                <a:ea typeface="Wingdings"/>
                <a:cs typeface="Wingdings"/>
                <a:sym typeface="Wingdings"/>
              </a:rPr>
              <a:t>NOT </a:t>
            </a:r>
            <a:r>
              <a:rPr lang="en-US" sz="2400" b="1" i="1" dirty="0" smtClean="0">
                <a:ea typeface="Wingdings"/>
                <a:cs typeface="Wingdings"/>
                <a:sym typeface="Wingdings"/>
              </a:rPr>
              <a:t>easil</a:t>
            </a:r>
            <a:r>
              <a:rPr lang="en-US" sz="2400" b="1" i="1" dirty="0" smtClean="0">
                <a:ea typeface="Wingdings"/>
                <a:cs typeface="Wingdings"/>
                <a:sym typeface="Wingdings"/>
              </a:rPr>
              <a:t>y </a:t>
            </a:r>
            <a:r>
              <a:rPr lang="en-US" sz="2400" b="1" i="1" dirty="0" smtClean="0">
                <a:ea typeface="Wingdings"/>
                <a:cs typeface="Wingdings"/>
                <a:sym typeface="Wingdings"/>
              </a:rPr>
              <a:t>without </a:t>
            </a:r>
            <a:r>
              <a:rPr lang="en-US" sz="2400" b="1" i="1" dirty="0" smtClean="0">
                <a:ea typeface="Wingdings"/>
                <a:cs typeface="Wingdings"/>
                <a:sym typeface="Wingdings"/>
              </a:rPr>
              <a:t>community standards</a:t>
            </a:r>
          </a:p>
          <a:p>
            <a:pPr marL="0" indent="0">
              <a:buSzPct val="75000"/>
              <a:buNone/>
            </a:pPr>
            <a:endParaRPr lang="en-US" sz="2400" dirty="0">
              <a:ea typeface="Wingdings"/>
              <a:cs typeface="Wingdings"/>
              <a:sym typeface="Wingdings"/>
            </a:endParaRPr>
          </a:p>
        </p:txBody>
      </p:sp>
    </p:spTree>
    <p:extLst>
      <p:ext uri="{BB962C8B-B14F-4D97-AF65-F5344CB8AC3E}">
        <p14:creationId xmlns:p14="http://schemas.microsoft.com/office/powerpoint/2010/main" val="421328297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ADCIRC Surge Guidance System (ASGS)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285750" indent="-228600">
              <a:spcBef>
                <a:spcPts val="0"/>
              </a:spcBef>
              <a:spcAft>
                <a:spcPts val="1200"/>
              </a:spcAft>
              <a:buSzPct val="100000"/>
              <a:buFont typeface="Arial" pitchFamily="34" charset="0"/>
              <a:buChar char="•"/>
            </a:pPr>
            <a:r>
              <a:rPr lang="en-US" sz="2600" u="sng" dirty="0"/>
              <a:t>2 – 4 x daily, 365 days / </a:t>
            </a:r>
            <a:r>
              <a:rPr lang="en-US" sz="2600" u="sng" dirty="0" smtClean="0"/>
              <a:t>year for North Carolina and Lower Virginia</a:t>
            </a:r>
            <a:endParaRPr lang="en-US" sz="2600" u="sng" dirty="0"/>
          </a:p>
          <a:p>
            <a:pPr marL="285750" indent="-228600">
              <a:spcBef>
                <a:spcPts val="0"/>
              </a:spcBef>
              <a:spcAft>
                <a:spcPts val="1200"/>
              </a:spcAft>
              <a:buSzPct val="100000"/>
              <a:buFont typeface="Arial" pitchFamily="34" charset="0"/>
              <a:buChar char="•"/>
            </a:pPr>
            <a:r>
              <a:rPr lang="en-US" sz="2600" dirty="0" smtClean="0"/>
              <a:t>Includes </a:t>
            </a:r>
            <a:r>
              <a:rPr lang="en-US" sz="2600" dirty="0"/>
              <a:t>tides and major rivers</a:t>
            </a:r>
          </a:p>
          <a:p>
            <a:pPr marL="285750" indent="-228600">
              <a:spcBef>
                <a:spcPts val="0"/>
              </a:spcBef>
              <a:spcAft>
                <a:spcPts val="1200"/>
              </a:spcAft>
              <a:buSzPct val="100000"/>
              <a:buFont typeface="Arial" pitchFamily="34" charset="0"/>
              <a:buChar char="•"/>
            </a:pPr>
            <a:r>
              <a:rPr lang="en-US" sz="2600" dirty="0" smtClean="0"/>
              <a:t>Run </a:t>
            </a:r>
            <a:r>
              <a:rPr lang="en-US" sz="2600" dirty="0"/>
              <a:t>ADCIRC + SWAN for duration of meteorological forecast to generate time sequence of wave, surge and inundation conditions for forecast.</a:t>
            </a:r>
          </a:p>
          <a:p>
            <a:pPr marL="285750" indent="-228600">
              <a:spcBef>
                <a:spcPts val="0"/>
              </a:spcBef>
              <a:spcAft>
                <a:spcPts val="1200"/>
              </a:spcAft>
              <a:buSzPct val="100000"/>
              <a:buFont typeface="Arial" pitchFamily="34" charset="0"/>
              <a:buChar char="•"/>
            </a:pPr>
            <a:r>
              <a:rPr lang="en-US" sz="2600" dirty="0"/>
              <a:t>Post output to </a:t>
            </a:r>
            <a:r>
              <a:rPr lang="en-US" sz="2600" dirty="0" smtClean="0"/>
              <a:t>community-accessible data servers</a:t>
            </a:r>
            <a:endParaRPr lang="en-US" sz="2600" dirty="0"/>
          </a:p>
          <a:p>
            <a:pPr marL="285750" indent="-228600">
              <a:spcBef>
                <a:spcPts val="0"/>
              </a:spcBef>
              <a:spcAft>
                <a:spcPts val="1200"/>
              </a:spcAft>
              <a:buSzPct val="100000"/>
              <a:buFont typeface="Arial" pitchFamily="34" charset="0"/>
              <a:buChar char="•"/>
            </a:pPr>
            <a:r>
              <a:rPr lang="en-US" sz="2600" dirty="0"/>
              <a:t>Visualization at CERA website: </a:t>
            </a:r>
          </a:p>
          <a:p>
            <a:pPr marL="685800" lvl="1" indent="-228600">
              <a:spcBef>
                <a:spcPts val="0"/>
              </a:spcBef>
              <a:spcAft>
                <a:spcPts val="1200"/>
              </a:spcAft>
              <a:buSzPct val="100000"/>
              <a:buFont typeface="Arial" pitchFamily="34" charset="0"/>
              <a:buChar char="•"/>
            </a:pPr>
            <a:r>
              <a:rPr lang="en-US" sz="2200" dirty="0" err="1" smtClean="0"/>
              <a:t>nc</a:t>
            </a:r>
            <a:r>
              <a:rPr lang="en-US" sz="2200" dirty="0" err="1"/>
              <a:t>-cera.renci.org</a:t>
            </a:r>
            <a:r>
              <a:rPr lang="en-US" sz="2200" dirty="0"/>
              <a:t>; </a:t>
            </a:r>
            <a:r>
              <a:rPr lang="en-US" sz="2200" dirty="0" err="1" smtClean="0"/>
              <a:t>cera.cct.lsu.edu</a:t>
            </a:r>
            <a:endParaRPr lang="en-US" sz="2200" dirty="0"/>
          </a:p>
          <a:p>
            <a:pPr marL="285750" indent="-228600">
              <a:spcBef>
                <a:spcPts val="0"/>
              </a:spcBef>
              <a:spcAft>
                <a:spcPts val="1200"/>
              </a:spcAft>
              <a:buSzPct val="100000"/>
              <a:buFont typeface="Arial" pitchFamily="34" charset="0"/>
              <a:buChar char="•"/>
            </a:pPr>
            <a:r>
              <a:rPr lang="en-US" sz="2600" dirty="0" smtClean="0"/>
              <a:t>Also Running as needed for </a:t>
            </a:r>
            <a:r>
              <a:rPr lang="en-US" sz="2600" dirty="0" smtClean="0"/>
              <a:t>TX, LA, West FL, NY/NJ </a:t>
            </a:r>
            <a:endParaRPr lang="en-US" sz="2600" dirty="0"/>
          </a:p>
          <a:p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316269858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/>
          <p:cNvSpPr>
            <a:spLocks noGrp="1" noChangeArrowheads="1"/>
          </p:cNvSpPr>
          <p:nvPr>
            <p:ph type="title"/>
          </p:nvPr>
        </p:nvSpPr>
        <p:spPr>
          <a:xfrm>
            <a:off x="1426306" y="244996"/>
            <a:ext cx="7717694" cy="656335"/>
          </a:xfrm>
        </p:spPr>
        <p:txBody>
          <a:bodyPr/>
          <a:lstStyle/>
          <a:p>
            <a:pPr defTabSz="378771"/>
            <a:r>
              <a:rPr lang="en-US" dirty="0" smtClean="0"/>
              <a:t>Standardization</a:t>
            </a:r>
            <a:endParaRPr lang="en-US" dirty="0"/>
          </a:p>
        </p:txBody>
      </p:sp>
      <p:sp>
        <p:nvSpPr>
          <p:cNvPr id="12290" name="AutoShape 2"/>
          <p:cNvSpPr>
            <a:spLocks/>
          </p:cNvSpPr>
          <p:nvPr/>
        </p:nvSpPr>
        <p:spPr bwMode="auto">
          <a:xfrm>
            <a:off x="4505325" y="6197510"/>
            <a:ext cx="125866" cy="233499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en-US" dirty="0"/>
          </a:p>
        </p:txBody>
      </p:sp>
      <p:graphicFrame>
        <p:nvGraphicFramePr>
          <p:cNvPr id="12291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1246052"/>
              </p:ext>
            </p:extLst>
          </p:nvPr>
        </p:nvGraphicFramePr>
        <p:xfrm>
          <a:off x="670791" y="1254858"/>
          <a:ext cx="8058436" cy="4471319"/>
        </p:xfrm>
        <a:graphic>
          <a:graphicData uri="http://schemas.openxmlformats.org/drawingml/2006/table">
            <a:tbl>
              <a:tblPr firstRow="1" firstCol="1"/>
              <a:tblGrid>
                <a:gridCol w="1704843"/>
                <a:gridCol w="3831667"/>
                <a:gridCol w="2521926"/>
              </a:tblGrid>
              <a:tr h="436912">
                <a:tc>
                  <a:txBody>
                    <a:bodyPr/>
                    <a:lstStyle/>
                    <a:p>
                      <a:pPr marL="0" marR="0" lvl="0" indent="0" algn="l" defTabSz="584200" rtl="0" eaLnBrk="1" fontAlgn="base" latinLnBrk="0" hangingPunct="0">
                        <a:lnSpc>
                          <a:spcPct val="100000"/>
                        </a:lnSpc>
                        <a:spcBef>
                          <a:spcPts val="3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1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 Light" charset="0"/>
                          <a:ea typeface="ＭＳ Ｐゴシック" charset="0"/>
                          <a:cs typeface="Helvetica Light" charset="0"/>
                          <a:sym typeface="Helvetica Light" charset="0"/>
                        </a:rPr>
                        <a:t>Need</a:t>
                      </a:r>
                      <a:endParaRPr kumimoji="0" lang="en-US" sz="2400" b="1" i="1" u="sng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21771" marR="21771" marT="26126" marB="26126" anchor="ctr" horzOverflow="overflow">
                    <a:lnL w="12700" cap="flat" cmpd="sng" algn="ctr">
                      <a:solidFill>
                        <a:srgbClr val="60606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D5D5D"/>
                      </a:solidFill>
                      <a:prstDash val="dash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0606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D5D5D"/>
                      </a:solidFill>
                      <a:prstDash val="dash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1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 Light" charset="0"/>
                          <a:ea typeface="ＭＳ Ｐゴシック" charset="0"/>
                          <a:cs typeface="Helvetica Light" charset="0"/>
                          <a:sym typeface="Helvetica Light" charset="0"/>
                        </a:rPr>
                        <a:t>Technology</a:t>
                      </a:r>
                      <a:endParaRPr kumimoji="0" lang="en-US" sz="2400" b="1" i="1" u="sng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21771" marR="21771" marT="26126" marB="26126" anchor="ctr" horzOverflow="overflow">
                    <a:lnL w="12700" cap="flat" cmpd="sng" algn="ctr">
                      <a:solidFill>
                        <a:srgbClr val="5D5D5D"/>
                      </a:solidFill>
                      <a:prstDash val="dash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D5D5D"/>
                      </a:solidFill>
                      <a:prstDash val="dash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0606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D5D5D"/>
                      </a:solidFill>
                      <a:prstDash val="dash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1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 Light" charset="0"/>
                          <a:ea typeface="ＭＳ Ｐゴシック" charset="0"/>
                          <a:cs typeface="Helvetica Light" charset="0"/>
                          <a:sym typeface="Helvetica Light" charset="0"/>
                        </a:rPr>
                        <a:t>Maintainer</a:t>
                      </a:r>
                      <a:endParaRPr kumimoji="0" lang="en-US" sz="2400" b="1" i="1" u="sng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21771" marR="21771" marT="26126" marB="26126" anchor="ctr" horzOverflow="overflow">
                    <a:lnL w="12700" cap="flat" cmpd="sng" algn="ctr">
                      <a:solidFill>
                        <a:srgbClr val="5D5D5D"/>
                      </a:solidFill>
                      <a:prstDash val="dash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0606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0606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D5D5D"/>
                      </a:solidFill>
                      <a:prstDash val="dash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813130">
                <a:tc rowSpan="2">
                  <a:txBody>
                    <a:bodyPr/>
                    <a:lstStyle/>
                    <a:p>
                      <a:pPr marL="0" marR="0" lvl="0" indent="0" algn="l" defTabSz="584200" rtl="0" eaLnBrk="1" fontAlgn="base" latinLnBrk="0" hangingPunct="0">
                        <a:lnSpc>
                          <a:spcPct val="100000"/>
                        </a:lnSpc>
                        <a:spcBef>
                          <a:spcPts val="3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1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 Light" charset="0"/>
                          <a:ea typeface="ＭＳ Ｐゴシック" charset="0"/>
                          <a:cs typeface="Helvetica Light" charset="0"/>
                          <a:sym typeface="Helvetica Light" charset="0"/>
                        </a:rPr>
                        <a:t>Data and Metadata</a:t>
                      </a:r>
                      <a:endParaRPr kumimoji="0" lang="en-US" sz="2000" b="1" i="1" u="sng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21771" marR="21771" marT="26126" marB="26126" anchor="ctr" horzOverflow="overflow">
                    <a:lnL w="12700" cap="flat" cmpd="sng" algn="ctr">
                      <a:solidFill>
                        <a:srgbClr val="60606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D5D5D"/>
                      </a:solidFill>
                      <a:prstDash val="dash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D5D5D"/>
                      </a:solidFill>
                      <a:prstDash val="dash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D5D5D"/>
                      </a:solidFill>
                      <a:prstDash val="dash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 Light" charset="0"/>
                          <a:ea typeface="ＭＳ Ｐゴシック" charset="0"/>
                          <a:cs typeface="Helvetica Light" charset="0"/>
                          <a:sym typeface="Helvetica Light" charset="0"/>
                        </a:rPr>
                        <a:t>netCDF4 files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21771" marR="21771" marT="26126" marB="26126" anchor="ctr" horzOverflow="overflow">
                    <a:lnL w="12700" cap="flat" cmpd="sng" algn="ctr">
                      <a:solidFill>
                        <a:srgbClr val="5D5D5D"/>
                      </a:solidFill>
                      <a:prstDash val="dash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D5D5D"/>
                      </a:solidFill>
                      <a:prstDash val="dash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D5D5D"/>
                      </a:solidFill>
                      <a:prstDash val="dash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D5D5D"/>
                      </a:solidFill>
                      <a:prstDash val="dash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 Light" charset="0"/>
                          <a:ea typeface="ＭＳ Ｐゴシック" charset="0"/>
                          <a:cs typeface="Helvetica Light" charset="0"/>
                          <a:sym typeface="Helvetica Light" charset="0"/>
                        </a:rPr>
                        <a:t>Unidata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21771" marR="21771" marT="26126" marB="26126" anchor="ctr" horzOverflow="overflow">
                    <a:lnL w="12700" cap="flat" cmpd="sng" algn="ctr">
                      <a:solidFill>
                        <a:srgbClr val="5D5D5D"/>
                      </a:solidFill>
                      <a:prstDash val="dash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0606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D5D5D"/>
                      </a:solidFill>
                      <a:prstDash val="dash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D5D5D"/>
                      </a:solidFill>
                      <a:prstDash val="dash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75000"/>
                      </a:schemeClr>
                    </a:solidFill>
                  </a:tcPr>
                </a:tc>
              </a:tr>
              <a:tr h="813130">
                <a:tc vMerge="1">
                  <a:txBody>
                    <a:bodyPr/>
                    <a:lstStyle/>
                    <a:p>
                      <a:pPr marL="0" marR="0" lvl="0" indent="0" algn="l" defTabSz="584200" rtl="0" eaLnBrk="1" fontAlgn="base" latinLnBrk="0" hangingPunct="0">
                        <a:lnSpc>
                          <a:spcPct val="100000"/>
                        </a:lnSpc>
                        <a:spcBef>
                          <a:spcPts val="3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1" u="sng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21771" marR="21771" marT="26126" marB="26126" anchor="ctr" horzOverflow="overflow">
                    <a:lnL w="12700" cap="flat" cmpd="sng" algn="ctr">
                      <a:solidFill>
                        <a:srgbClr val="60606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D5D5D"/>
                      </a:solidFill>
                      <a:prstDash val="dash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D5D5D"/>
                      </a:solidFill>
                      <a:prstDash val="dash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D5D5D"/>
                      </a:solidFill>
                      <a:prstDash val="dash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4BD9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 Light" charset="0"/>
                          <a:ea typeface="ＭＳ Ｐゴシック" charset="0"/>
                          <a:cs typeface="Helvetica Light" charset="0"/>
                          <a:sym typeface="Helvetica Light" charset="0"/>
                        </a:rPr>
                        <a:t>CF </a:t>
                      </a:r>
                      <a:r>
                        <a:rPr kumimoji="0" lang="en-US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 Light" charset="0"/>
                          <a:ea typeface="ＭＳ Ｐゴシック" charset="0"/>
                          <a:cs typeface="Helvetica Light" charset="0"/>
                          <a:sym typeface="Helvetica Light" charset="0"/>
                        </a:rPr>
                        <a:t>with UGRID (0.9.0) extensions for non-rectangular grids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21771" marR="21771" marT="26126" marB="26126" anchor="ctr" horzOverflow="overflow">
                    <a:lnL w="12700" cap="flat" cmpd="sng" algn="ctr">
                      <a:solidFill>
                        <a:srgbClr val="5D5D5D"/>
                      </a:solidFill>
                      <a:prstDash val="dash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D5D5D"/>
                      </a:solidFill>
                      <a:prstDash val="dash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D5D5D"/>
                      </a:solidFill>
                      <a:prstDash val="dash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D5D5D"/>
                      </a:solidFill>
                      <a:prstDash val="dash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 Light" charset="0"/>
                          <a:ea typeface="ＭＳ Ｐゴシック" charset="0"/>
                          <a:cs typeface="Helvetica Light" charset="0"/>
                          <a:sym typeface="Helvetica Light" charset="0"/>
                        </a:rPr>
                        <a:t>Community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21771" marR="21771" marT="26126" marB="26126" anchor="ctr" horzOverflow="overflow">
                    <a:lnL w="12700" cap="flat" cmpd="sng" algn="ctr">
                      <a:solidFill>
                        <a:srgbClr val="5D5D5D"/>
                      </a:solidFill>
                      <a:prstDash val="dash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0606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D5D5D"/>
                      </a:solidFill>
                      <a:prstDash val="dash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D5D5D"/>
                      </a:solidFill>
                      <a:prstDash val="dash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75000"/>
                      </a:schemeClr>
                    </a:solidFill>
                  </a:tcPr>
                </a:tc>
              </a:tr>
              <a:tr h="672513">
                <a:tc>
                  <a:txBody>
                    <a:bodyPr/>
                    <a:lstStyle/>
                    <a:p>
                      <a:pPr marL="0" marR="0" lvl="0" indent="0" algn="l" defTabSz="584200" rtl="0" eaLnBrk="1" fontAlgn="base" latinLnBrk="0" hangingPunct="0">
                        <a:lnSpc>
                          <a:spcPct val="100000"/>
                        </a:lnSpc>
                        <a:spcBef>
                          <a:spcPts val="3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1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 Light" charset="0"/>
                          <a:ea typeface="ＭＳ Ｐゴシック" charset="0"/>
                          <a:cs typeface="Helvetica Light" charset="0"/>
                          <a:sym typeface="Helvetica Light" charset="0"/>
                        </a:rPr>
                        <a:t>Discovery/Cataloging</a:t>
                      </a:r>
                      <a:endParaRPr kumimoji="0" lang="en-US" sz="2000" b="1" i="1" u="sng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21771" marR="21771" marT="26126" marB="26126" anchor="ctr" horzOverflow="overflow">
                    <a:lnL w="12700" cap="flat" cmpd="sng" algn="ctr">
                      <a:solidFill>
                        <a:srgbClr val="60606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D5D5D"/>
                      </a:solidFill>
                      <a:prstDash val="dash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D5D5D"/>
                      </a:solidFill>
                      <a:prstDash val="dash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D5D5D"/>
                      </a:solidFill>
                      <a:prstDash val="dash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 Light" charset="0"/>
                          <a:ea typeface="ＭＳ Ｐゴシック" charset="0"/>
                          <a:cs typeface="Helvetica Light" charset="0"/>
                          <a:sym typeface="Helvetica Light" charset="0"/>
                        </a:rPr>
                        <a:t>Data </a:t>
                      </a:r>
                      <a:r>
                        <a:rPr kumimoji="0" lang="en-US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 Light" charset="0"/>
                          <a:ea typeface="ＭＳ Ｐゴシック" charset="0"/>
                          <a:cs typeface="Helvetica Light" charset="0"/>
                          <a:sym typeface="Helvetica Light" charset="0"/>
                        </a:rPr>
                        <a:t>Servers 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21771" marR="21771" marT="26126" marB="26126" anchor="ctr" horzOverflow="overflow">
                    <a:lnL w="12700" cap="flat" cmpd="sng" algn="ctr">
                      <a:solidFill>
                        <a:srgbClr val="5D5D5D"/>
                      </a:solidFill>
                      <a:prstDash val="dash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D5D5D"/>
                      </a:solidFill>
                      <a:prstDash val="dash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D5D5D"/>
                      </a:solidFill>
                      <a:prstDash val="dash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D5D5D"/>
                      </a:solidFill>
                      <a:prstDash val="dash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 Light" charset="0"/>
                          <a:ea typeface="ＭＳ Ｐゴシック" charset="0"/>
                          <a:cs typeface="Helvetica Light" charset="0"/>
                          <a:sym typeface="Helvetica Light" charset="0"/>
                        </a:rPr>
                        <a:t>Unidata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 Light" charset="0"/>
                          <a:ea typeface="ＭＳ Ｐゴシック" charset="0"/>
                          <a:cs typeface="Helvetica Light" charset="0"/>
                          <a:sym typeface="Helvetica Light" charset="0"/>
                        </a:rPr>
                        <a:t>/Hyrax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21771" marR="21771" marT="26126" marB="26126" anchor="ctr" horzOverflow="overflow">
                    <a:lnL w="12700" cap="flat" cmpd="sng" algn="ctr">
                      <a:solidFill>
                        <a:srgbClr val="5D5D5D"/>
                      </a:solidFill>
                      <a:prstDash val="dash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0606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D5D5D"/>
                      </a:solidFill>
                      <a:prstDash val="dash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D5D5D"/>
                      </a:solidFill>
                      <a:prstDash val="dash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867817">
                <a:tc rowSpan="2">
                  <a:txBody>
                    <a:bodyPr/>
                    <a:lstStyle/>
                    <a:p>
                      <a:pPr marL="0" marR="0" lvl="0" indent="0" algn="l" defTabSz="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1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 Light" charset="0"/>
                          <a:ea typeface="ＭＳ Ｐゴシック" charset="0"/>
                          <a:cs typeface="Helvetica Light" charset="0"/>
                          <a:sym typeface="Helvetica Light" charset="0"/>
                        </a:rPr>
                        <a:t>Access</a:t>
                      </a:r>
                      <a:endParaRPr kumimoji="0" lang="en-US" sz="2000" b="1" i="1" u="sng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21771" marR="21771" marT="26126" marB="26126" anchor="ctr" horzOverflow="overflow">
                    <a:lnL w="12700" cap="flat" cmpd="sng" algn="ctr">
                      <a:solidFill>
                        <a:srgbClr val="60606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D5D5D"/>
                      </a:solidFill>
                      <a:prstDash val="dash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D5D5D"/>
                      </a:solidFill>
                      <a:prstDash val="dash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0606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 Light" charset="0"/>
                          <a:ea typeface="ＭＳ Ｐゴシック" charset="0"/>
                          <a:cs typeface="Helvetica Light" charset="0"/>
                          <a:sym typeface="Helvetica Light" charset="0"/>
                        </a:rPr>
                        <a:t>OPeNDAP</a:t>
                      </a:r>
                      <a:endParaRPr kumimoji="0" lang="en-US" sz="17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21771" marR="21771" marT="26126" marB="26126" anchor="ctr" horzOverflow="overflow">
                    <a:lnL w="12700" cap="flat" cmpd="sng" algn="ctr">
                      <a:solidFill>
                        <a:srgbClr val="5D5D5D"/>
                      </a:solidFill>
                      <a:prstDash val="dash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D5D5D"/>
                      </a:solidFill>
                      <a:prstDash val="dash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D5D5D"/>
                      </a:solidFill>
                      <a:prstDash val="dash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D5D5D"/>
                      </a:solidFill>
                      <a:prstDash val="dash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 Light" charset="0"/>
                          <a:ea typeface="ＭＳ Ｐゴシック" charset="0"/>
                          <a:cs typeface="Helvetica Light" charset="0"/>
                          <a:sym typeface="Helvetica Light" charset="0"/>
                        </a:rPr>
                        <a:t>OPeNDAP.org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21771" marR="21771" marT="26126" marB="26126" anchor="ctr" horzOverflow="overflow">
                    <a:lnL w="12700" cap="flat" cmpd="sng" algn="ctr">
                      <a:solidFill>
                        <a:srgbClr val="5D5D5D"/>
                      </a:solidFill>
                      <a:prstDash val="dash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0606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D5D5D"/>
                      </a:solidFill>
                      <a:prstDash val="dash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D5D5D"/>
                      </a:solidFill>
                      <a:prstDash val="dash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867817">
                <a:tc vMerge="1">
                  <a:txBody>
                    <a:bodyPr/>
                    <a:lstStyle/>
                    <a:p>
                      <a:pPr marL="0" marR="0" lvl="0" indent="0" algn="l" defTabSz="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1" u="sng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21771" marR="21771" marT="26126" marB="26126" anchor="ctr" horzOverflow="overflow">
                    <a:lnL w="12700" cap="flat" cmpd="sng" algn="ctr">
                      <a:solidFill>
                        <a:srgbClr val="60606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D5D5D"/>
                      </a:solidFill>
                      <a:prstDash val="dash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D5D5D"/>
                      </a:solidFill>
                      <a:prstDash val="dash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0606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4BD9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 Light" charset="0"/>
                          <a:ea typeface="ＭＳ Ｐゴシック" charset="0"/>
                          <a:cs typeface="Helvetica Light" charset="0"/>
                          <a:sym typeface="Helvetica Light" charset="0"/>
                        </a:rPr>
                        <a:t>NCTOOLBOX in MATLAB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21771" marR="21771" marT="26126" marB="26126" anchor="ctr" horzOverflow="overflow">
                    <a:lnL w="12700" cap="flat" cmpd="sng" algn="ctr">
                      <a:solidFill>
                        <a:srgbClr val="5D5D5D"/>
                      </a:solidFill>
                      <a:prstDash val="dash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D5D5D"/>
                      </a:solidFill>
                      <a:prstDash val="dash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D5D5D"/>
                      </a:solidFill>
                      <a:prstDash val="dash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0606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 Light" charset="0"/>
                          <a:ea typeface="ＭＳ Ｐゴシック" charset="0"/>
                          <a:cs typeface="Helvetica Light" charset="0"/>
                          <a:sym typeface="Helvetica Light" charset="0"/>
                        </a:rPr>
                        <a:t>Community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21771" marR="21771" marT="26126" marB="26126" anchor="ctr" horzOverflow="overflow">
                    <a:lnL w="12700" cap="flat" cmpd="sng" algn="ctr">
                      <a:solidFill>
                        <a:srgbClr val="5D5D5D"/>
                      </a:solidFill>
                      <a:prstDash val="dash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0606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D5D5D"/>
                      </a:solidFill>
                      <a:prstDash val="dash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0606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2315" name="AutoShape 27"/>
          <p:cNvSpPr>
            <a:spLocks/>
          </p:cNvSpPr>
          <p:nvPr/>
        </p:nvSpPr>
        <p:spPr bwMode="auto">
          <a:xfrm>
            <a:off x="930729" y="6160770"/>
            <a:ext cx="7130143" cy="443321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28847" tIns="28847" rIns="28847" bIns="28847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412708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Standardization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46164" indent="-246164">
              <a:spcBef>
                <a:spcPts val="923"/>
              </a:spcBef>
              <a:buSzPct val="75000"/>
              <a:buFontTx/>
              <a:buChar char="•"/>
            </a:pPr>
            <a:r>
              <a:rPr lang="en-US" sz="2400" b="1" i="1" dirty="0">
                <a:cs typeface="Gill Sans" charset="0"/>
                <a:sym typeface="Gill Sans" charset="0"/>
              </a:rPr>
              <a:t>Standards enable innovation</a:t>
            </a:r>
          </a:p>
          <a:p>
            <a:pPr marL="646167" lvl="1" indent="-246164">
              <a:spcBef>
                <a:spcPts val="923"/>
              </a:spcBef>
              <a:buSzPct val="75000"/>
              <a:buFontTx/>
              <a:buChar char="•"/>
            </a:pPr>
            <a:r>
              <a:rPr lang="en-US" sz="2100" dirty="0">
                <a:cs typeface="Gill Sans" charset="0"/>
                <a:sym typeface="Gill Sans" charset="0"/>
              </a:rPr>
              <a:t>Community standards and conventions are essential for “unifying” distributed efforts</a:t>
            </a:r>
          </a:p>
          <a:p>
            <a:pPr marL="646167" lvl="1" indent="-246164">
              <a:spcBef>
                <a:spcPts val="923"/>
              </a:spcBef>
              <a:buSzPct val="75000"/>
              <a:buFontTx/>
              <a:buChar char="•"/>
            </a:pPr>
            <a:r>
              <a:rPr lang="en-US" sz="2100" dirty="0" smtClean="0">
                <a:cs typeface="Gill Sans" charset="0"/>
                <a:sym typeface="Gill Sans" charset="0"/>
              </a:rPr>
              <a:t>Allows for </a:t>
            </a:r>
            <a:r>
              <a:rPr lang="en-US" sz="2100" b="1" u="sng" dirty="0" smtClean="0">
                <a:cs typeface="Gill Sans" charset="0"/>
                <a:sym typeface="Gill Sans" charset="0"/>
              </a:rPr>
              <a:t>Rapid</a:t>
            </a:r>
            <a:r>
              <a:rPr lang="en-US" sz="2100" dirty="0" smtClean="0">
                <a:cs typeface="Gill Sans" charset="0"/>
                <a:sym typeface="Gill Sans" charset="0"/>
              </a:rPr>
              <a:t> application development</a:t>
            </a:r>
          </a:p>
          <a:p>
            <a:pPr marL="400003" lvl="1" indent="0">
              <a:spcBef>
                <a:spcPts val="923"/>
              </a:spcBef>
              <a:buSzPct val="75000"/>
              <a:buNone/>
            </a:pPr>
            <a:endParaRPr lang="en-US" dirty="0">
              <a:ea typeface="ＭＳ Ｐゴシック" charset="0"/>
              <a:cs typeface="Gill Sans" charset="0"/>
              <a:sym typeface="Gill Sans" charset="0"/>
            </a:endParaRPr>
          </a:p>
          <a:p>
            <a:pPr marL="90884" indent="-285750">
              <a:spcBef>
                <a:spcPts val="923"/>
              </a:spcBef>
              <a:buSzPct val="75000"/>
            </a:pPr>
            <a:r>
              <a:rPr lang="en-US" sz="2400" b="1" i="1" dirty="0">
                <a:ea typeface="ＭＳ Ｐゴシック" charset="0"/>
                <a:cs typeface="Gill Sans" charset="0"/>
                <a:sym typeface="Gill Sans" charset="0"/>
              </a:rPr>
              <a:t>Community standards exist </a:t>
            </a:r>
          </a:p>
          <a:p>
            <a:pPr marL="490887" lvl="1" indent="-285750">
              <a:spcBef>
                <a:spcPts val="923"/>
              </a:spcBef>
              <a:buSzPct val="75000"/>
            </a:pPr>
            <a:r>
              <a:rPr lang="en-US" sz="2100" dirty="0">
                <a:ea typeface="ＭＳ Ｐゴシック" charset="0"/>
                <a:cs typeface="Gill Sans" charset="0"/>
                <a:sym typeface="Gill Sans" charset="0"/>
              </a:rPr>
              <a:t>in coastal ocean modeling</a:t>
            </a:r>
          </a:p>
          <a:p>
            <a:pPr marL="890891" lvl="2" indent="-285750">
              <a:spcBef>
                <a:spcPts val="923"/>
              </a:spcBef>
              <a:buSzPct val="75000"/>
            </a:pPr>
            <a:r>
              <a:rPr lang="en-US" sz="2100" dirty="0">
                <a:ea typeface="ＭＳ Ｐゴシック" charset="0"/>
                <a:cs typeface="Gill Sans" charset="0"/>
                <a:sym typeface="Gill Sans" charset="0"/>
              </a:rPr>
              <a:t>NOAA IOOS Coastal Ocean Modeling </a:t>
            </a:r>
            <a:r>
              <a:rPr lang="en-US" sz="2100" dirty="0" err="1">
                <a:ea typeface="ＭＳ Ｐゴシック" charset="0"/>
                <a:cs typeface="Gill Sans" charset="0"/>
                <a:sym typeface="Gill Sans" charset="0"/>
              </a:rPr>
              <a:t>Testbed</a:t>
            </a:r>
            <a:endParaRPr lang="en-US" sz="2100" dirty="0">
              <a:ea typeface="ＭＳ Ｐゴシック" charset="0"/>
              <a:cs typeface="Gill Sans" charset="0"/>
              <a:sym typeface="Gill Sans" charset="0"/>
            </a:endParaRPr>
          </a:p>
          <a:p>
            <a:pPr marL="490887" lvl="1" indent="-285750">
              <a:spcBef>
                <a:spcPts val="923"/>
              </a:spcBef>
              <a:buSzPct val="75000"/>
            </a:pPr>
            <a:r>
              <a:rPr lang="en-US" sz="2100" dirty="0">
                <a:ea typeface="ＭＳ Ｐゴシック" charset="0"/>
                <a:cs typeface="Gill Sans" charset="0"/>
                <a:sym typeface="Gill Sans" charset="0"/>
              </a:rPr>
              <a:t>... So USE them!</a:t>
            </a:r>
          </a:p>
          <a:p>
            <a:pPr marL="490887" lvl="1" indent="-285750">
              <a:spcBef>
                <a:spcPts val="923"/>
              </a:spcBef>
              <a:buSzPct val="75000"/>
            </a:pPr>
            <a:r>
              <a:rPr lang="en-US" sz="2100" dirty="0">
                <a:ea typeface="ＭＳ Ｐゴシック" charset="0"/>
                <a:cs typeface="Gill Sans" charset="0"/>
                <a:sym typeface="Gill Sans" charset="0"/>
              </a:rPr>
              <a:t>Leveraging Prior and Ongoing efforts, NCTOOLBOX, CF-UGRID, etc...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43333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32" name="Group 4"/>
          <p:cNvGrpSpPr>
            <a:grpSpLocks/>
          </p:cNvGrpSpPr>
          <p:nvPr/>
        </p:nvGrpSpPr>
        <p:grpSpPr bwMode="auto">
          <a:xfrm>
            <a:off x="3592231" y="890146"/>
            <a:ext cx="5632265" cy="5647236"/>
            <a:chOff x="0" y="0"/>
            <a:chExt cx="11601765" cy="10982253"/>
          </a:xfrm>
        </p:grpSpPr>
        <p:pic>
          <p:nvPicPr>
            <p:cNvPr id="22533" name="Picture 5" descr="AdcCollab_Phase1.png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1601765" cy="109822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 cap="flat" cmpd="sng">
                  <a:solidFill>
                    <a:srgbClr val="000000"/>
                  </a:solidFill>
                  <a:prstDash val="solid"/>
                  <a:miter lim="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22534" name="AutoShape 6"/>
            <p:cNvSpPr>
              <a:spLocks/>
            </p:cNvSpPr>
            <p:nvPr/>
          </p:nvSpPr>
          <p:spPr bwMode="auto">
            <a:xfrm>
              <a:off x="1350594" y="1295773"/>
              <a:ext cx="5966607" cy="944308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599"/>
                  </a:lnTo>
                  <a:lnTo>
                    <a:pt x="0" y="2159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175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algn="ctr"/>
              <a:r>
                <a:rPr lang="en-US" sz="1700" b="1" dirty="0" smtClean="0"/>
                <a:t>ADCIRC </a:t>
              </a:r>
              <a:r>
                <a:rPr lang="en-US" sz="1700" b="1" dirty="0"/>
                <a:t>Data Grid</a:t>
              </a:r>
              <a:endParaRPr lang="en-US" dirty="0"/>
            </a:p>
          </p:txBody>
        </p:sp>
      </p:grpSp>
      <p:sp>
        <p:nvSpPr>
          <p:cNvPr id="22529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700" dirty="0" smtClean="0"/>
              <a:t>Current Model output collection</a:t>
            </a:r>
            <a:endParaRPr lang="en-US" dirty="0"/>
          </a:p>
        </p:txBody>
      </p:sp>
      <p:sp>
        <p:nvSpPr>
          <p:cNvPr id="22530" name="Rectangle 2"/>
          <p:cNvSpPr>
            <a:spLocks noGrp="1" noChangeArrowheads="1"/>
          </p:cNvSpPr>
          <p:nvPr>
            <p:ph idx="1"/>
          </p:nvPr>
        </p:nvSpPr>
        <p:spPr>
          <a:xfrm>
            <a:off x="185615" y="1120610"/>
            <a:ext cx="3812300" cy="4604159"/>
          </a:xfrm>
        </p:spPr>
        <p:txBody>
          <a:bodyPr/>
          <a:lstStyle/>
          <a:p>
            <a:pPr marL="246164" indent="-246164">
              <a:buSzPct val="75000"/>
              <a:buFontTx/>
              <a:buChar char="•"/>
            </a:pPr>
            <a:r>
              <a:rPr lang="en-US" sz="1600" dirty="0" smtClean="0"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Collection </a:t>
            </a:r>
            <a:r>
              <a:rPr lang="en-US" sz="1600" dirty="0"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of THREDDS Data </a:t>
            </a:r>
            <a:r>
              <a:rPr lang="en-US" sz="1600" dirty="0" smtClean="0"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Servers</a:t>
            </a:r>
          </a:p>
          <a:p>
            <a:pPr marL="246164" indent="-246164">
              <a:buSzPct val="75000"/>
              <a:buFontTx/>
              <a:buChar char="•"/>
            </a:pPr>
            <a:endParaRPr lang="en-US" sz="1600" dirty="0">
              <a:latin typeface="Gill Sans" charset="0"/>
              <a:ea typeface="ＭＳ Ｐゴシック" charset="0"/>
              <a:cs typeface="Gill Sans" charset="0"/>
              <a:sym typeface="Gill Sans" charset="0"/>
            </a:endParaRPr>
          </a:p>
          <a:p>
            <a:pPr marL="246164" indent="-246164">
              <a:buSzPct val="75000"/>
              <a:buFontTx/>
              <a:buChar char="•"/>
            </a:pPr>
            <a:r>
              <a:rPr lang="en-US" sz="1600" dirty="0" smtClean="0"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Simple </a:t>
            </a:r>
            <a:r>
              <a:rPr lang="en-US" sz="1600" dirty="0"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h</a:t>
            </a:r>
            <a:r>
              <a:rPr lang="en-US" sz="1600" dirty="0" smtClean="0"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arvester aggregates THREDDS server content into master catalog</a:t>
            </a:r>
          </a:p>
          <a:p>
            <a:pPr marL="246164" indent="-246164">
              <a:buSzPct val="75000"/>
              <a:buFontTx/>
              <a:buChar char="•"/>
            </a:pPr>
            <a:r>
              <a:rPr lang="en-US" sz="1600" dirty="0" smtClean="0"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Catalog replicated across sites</a:t>
            </a:r>
          </a:p>
          <a:p>
            <a:pPr marL="246164" indent="-246164">
              <a:buSzPct val="75000"/>
              <a:buFontTx/>
              <a:buChar char="•"/>
            </a:pPr>
            <a:endParaRPr lang="en-US" sz="1600" dirty="0">
              <a:latin typeface="Gill Sans" charset="0"/>
              <a:ea typeface="ＭＳ Ｐゴシック" charset="0"/>
              <a:cs typeface="Gill Sans" charset="0"/>
              <a:sym typeface="Gill Sans" charset="0"/>
            </a:endParaRPr>
          </a:p>
          <a:p>
            <a:pPr marL="246164" indent="-246164">
              <a:buSzPct val="75000"/>
              <a:buFontTx/>
              <a:buChar char="•"/>
            </a:pPr>
            <a:r>
              <a:rPr lang="en-US" sz="1600" dirty="0" smtClean="0"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Applications retrieve catalog to get available simulations and metadata</a:t>
            </a:r>
          </a:p>
          <a:p>
            <a:pPr marL="246164" indent="-246164">
              <a:buSzPct val="75000"/>
              <a:buFontTx/>
              <a:buChar char="•"/>
            </a:pPr>
            <a:endParaRPr lang="en-US" sz="1600" dirty="0" smtClean="0">
              <a:latin typeface="Gill Sans" charset="0"/>
              <a:ea typeface="ＭＳ Ｐゴシック" charset="0"/>
              <a:cs typeface="Gill Sans" charset="0"/>
              <a:sym typeface="Gill Sans" charset="0"/>
            </a:endParaRPr>
          </a:p>
          <a:p>
            <a:pPr marL="451301" lvl="1" indent="-246164">
              <a:buSzPct val="75000"/>
              <a:buFontTx/>
              <a:buChar char="•"/>
            </a:pPr>
            <a:endParaRPr lang="en-US" sz="1800" dirty="0">
              <a:latin typeface="Gill Sans" charset="0"/>
              <a:ea typeface="ＭＳ Ｐゴシック" charset="0"/>
              <a:cs typeface="Gill Sans" charset="0"/>
              <a:sym typeface="Gill Sans" charset="0"/>
            </a:endParaRPr>
          </a:p>
          <a:p>
            <a:pPr marL="451301" lvl="1" indent="-246164">
              <a:buSzPct val="75000"/>
              <a:buFontTx/>
              <a:buChar char="•"/>
            </a:pPr>
            <a:endParaRPr lang="en-US" sz="1800" dirty="0">
              <a:latin typeface="Gill Sans" charset="0"/>
              <a:ea typeface="ＭＳ Ｐゴシック" charset="0"/>
              <a:cs typeface="Gill Sans" charset="0"/>
              <a:sym typeface="Gill Sans" charset="0"/>
            </a:endParaRPr>
          </a:p>
        </p:txBody>
      </p:sp>
      <p:sp>
        <p:nvSpPr>
          <p:cNvPr id="22531" name="AutoShape 3"/>
          <p:cNvSpPr>
            <a:spLocks/>
          </p:cNvSpPr>
          <p:nvPr/>
        </p:nvSpPr>
        <p:spPr bwMode="auto">
          <a:xfrm>
            <a:off x="4471988" y="6197510"/>
            <a:ext cx="192541" cy="233499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7501998" y="1182940"/>
            <a:ext cx="1145115" cy="9057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utoShape 4"/>
          <p:cNvSpPr>
            <a:spLocks/>
          </p:cNvSpPr>
          <p:nvPr/>
        </p:nvSpPr>
        <p:spPr bwMode="auto">
          <a:xfrm>
            <a:off x="316310" y="4067820"/>
            <a:ext cx="3529559" cy="203979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solidFill>
            <a:srgbClr val="FFFFFF"/>
          </a:solidFill>
          <a:ln w="38100" cap="flat" cmpd="sng">
            <a:solidFill>
              <a:srgbClr val="000000"/>
            </a:solidFill>
            <a:prstDash val="solid"/>
            <a:miter lim="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marL="91440" defTabSz="210998">
              <a:tabLst>
                <a:tab pos="164109" algn="l"/>
                <a:tab pos="328219" algn="l"/>
                <a:tab pos="492328" algn="l"/>
                <a:tab pos="656438" algn="l"/>
                <a:tab pos="820547" algn="l"/>
                <a:tab pos="984656" algn="l"/>
                <a:tab pos="1148766" algn="l"/>
                <a:tab pos="1312875" algn="l"/>
                <a:tab pos="1476985" algn="l"/>
                <a:tab pos="1641094" algn="l"/>
                <a:tab pos="1805203" algn="l"/>
                <a:tab pos="1969313" algn="l"/>
              </a:tabLst>
            </a:pPr>
            <a:r>
              <a:rPr lang="en-US" sz="500" dirty="0">
                <a:latin typeface="Courier"/>
                <a:cs typeface="Courier"/>
                <a:sym typeface="Menlo" charset="0"/>
              </a:rPr>
              <a:t>----------------------------------------------------------------------------------------</a:t>
            </a:r>
          </a:p>
          <a:p>
            <a:pPr marL="91440" defTabSz="210998">
              <a:tabLst>
                <a:tab pos="164109" algn="l"/>
                <a:tab pos="328219" algn="l"/>
                <a:tab pos="492328" algn="l"/>
                <a:tab pos="656438" algn="l"/>
                <a:tab pos="820547" algn="l"/>
                <a:tab pos="984656" algn="l"/>
                <a:tab pos="1148766" algn="l"/>
                <a:tab pos="1312875" algn="l"/>
                <a:tab pos="1476985" algn="l"/>
                <a:tab pos="1641094" algn="l"/>
                <a:tab pos="1805203" algn="l"/>
                <a:tab pos="1969313" algn="l"/>
              </a:tabLst>
            </a:pPr>
            <a:r>
              <a:rPr lang="en-US" sz="500" dirty="0">
                <a:latin typeface="Courier"/>
                <a:cs typeface="Courier"/>
                <a:sym typeface="Menlo" charset="0"/>
              </a:rPr>
              <a:t>Storms :   Advisories :           Grids           :      Machines       :  Instances                      </a:t>
            </a:r>
          </a:p>
          <a:p>
            <a:pPr marL="91440" defTabSz="210998">
              <a:tabLst>
                <a:tab pos="164109" algn="l"/>
                <a:tab pos="328219" algn="l"/>
                <a:tab pos="492328" algn="l"/>
                <a:tab pos="656438" algn="l"/>
                <a:tab pos="820547" algn="l"/>
                <a:tab pos="984656" algn="l"/>
                <a:tab pos="1148766" algn="l"/>
                <a:tab pos="1312875" algn="l"/>
                <a:tab pos="1476985" algn="l"/>
                <a:tab pos="1641094" algn="l"/>
                <a:tab pos="1805203" algn="l"/>
                <a:tab pos="1969313" algn="l"/>
              </a:tabLst>
            </a:pPr>
            <a:r>
              <a:rPr lang="en-US" sz="500" dirty="0">
                <a:latin typeface="Courier"/>
                <a:cs typeface="Courier"/>
                <a:sym typeface="Menlo" charset="0"/>
              </a:rPr>
              <a:t>----------------------------------------------------------------------------------------</a:t>
            </a:r>
          </a:p>
          <a:p>
            <a:pPr marL="91440" defTabSz="210998">
              <a:tabLst>
                <a:tab pos="164109" algn="l"/>
                <a:tab pos="328219" algn="l"/>
                <a:tab pos="492328" algn="l"/>
                <a:tab pos="656438" algn="l"/>
                <a:tab pos="820547" algn="l"/>
                <a:tab pos="984656" algn="l"/>
                <a:tab pos="1148766" algn="l"/>
                <a:tab pos="1312875" algn="l"/>
                <a:tab pos="1476985" algn="l"/>
                <a:tab pos="1641094" algn="l"/>
                <a:tab pos="1805203" algn="l"/>
                <a:tab pos="1969313" algn="l"/>
              </a:tabLst>
            </a:pPr>
            <a:r>
              <a:rPr lang="en-US" sz="500" dirty="0">
                <a:latin typeface="Courier"/>
                <a:cs typeface="Courier"/>
                <a:sym typeface="Menlo" charset="0"/>
              </a:rPr>
              <a:t>   </a:t>
            </a:r>
            <a:r>
              <a:rPr lang="en-US" sz="500" dirty="0" err="1">
                <a:latin typeface="Courier"/>
                <a:cs typeface="Courier"/>
                <a:sym typeface="Menlo" charset="0"/>
              </a:rPr>
              <a:t>nam</a:t>
            </a:r>
            <a:r>
              <a:rPr lang="en-US" sz="500" dirty="0">
                <a:latin typeface="Courier"/>
                <a:cs typeface="Courier"/>
                <a:sym typeface="Menlo" charset="0"/>
              </a:rPr>
              <a:t> :   2013100100 :           nc6b            :   </a:t>
            </a:r>
            <a:r>
              <a:rPr lang="en-US" sz="500" dirty="0" err="1">
                <a:latin typeface="Courier"/>
                <a:cs typeface="Courier"/>
                <a:sym typeface="Menlo" charset="0"/>
              </a:rPr>
              <a:t>croatan.renci.org</a:t>
            </a:r>
            <a:r>
              <a:rPr lang="en-US" sz="500" dirty="0">
                <a:latin typeface="Courier"/>
                <a:cs typeface="Courier"/>
                <a:sym typeface="Menlo" charset="0"/>
              </a:rPr>
              <a:t> :    </a:t>
            </a:r>
            <a:r>
              <a:rPr lang="en-US" sz="500" dirty="0" err="1">
                <a:latin typeface="Courier"/>
                <a:cs typeface="Courier"/>
                <a:sym typeface="Menlo" charset="0"/>
              </a:rPr>
              <a:t>rentest</a:t>
            </a:r>
            <a:r>
              <a:rPr lang="en-US" sz="500" dirty="0">
                <a:latin typeface="Courier"/>
                <a:cs typeface="Courier"/>
                <a:sym typeface="Menlo" charset="0"/>
              </a:rPr>
              <a:t>    </a:t>
            </a:r>
          </a:p>
          <a:p>
            <a:pPr marL="91440" defTabSz="210998">
              <a:tabLst>
                <a:tab pos="164109" algn="l"/>
                <a:tab pos="328219" algn="l"/>
                <a:tab pos="492328" algn="l"/>
                <a:tab pos="656438" algn="l"/>
                <a:tab pos="820547" algn="l"/>
                <a:tab pos="984656" algn="l"/>
                <a:tab pos="1148766" algn="l"/>
                <a:tab pos="1312875" algn="l"/>
                <a:tab pos="1476985" algn="l"/>
                <a:tab pos="1641094" algn="l"/>
                <a:tab pos="1805203" algn="l"/>
                <a:tab pos="1969313" algn="l"/>
              </a:tabLst>
            </a:pPr>
            <a:r>
              <a:rPr lang="en-US" sz="500" dirty="0">
                <a:latin typeface="Courier"/>
                <a:cs typeface="Courier"/>
                <a:sym typeface="Menlo" charset="0"/>
              </a:rPr>
              <a:t>   </a:t>
            </a:r>
            <a:r>
              <a:rPr lang="en-US" sz="500" dirty="0" err="1">
                <a:latin typeface="Courier"/>
                <a:cs typeface="Courier"/>
                <a:sym typeface="Menlo" charset="0"/>
              </a:rPr>
              <a:t>nam</a:t>
            </a:r>
            <a:r>
              <a:rPr lang="en-US" sz="500" dirty="0">
                <a:latin typeface="Courier"/>
                <a:cs typeface="Courier"/>
                <a:sym typeface="Menlo" charset="0"/>
              </a:rPr>
              <a:t> :   2013100112 :           nc6b            :   </a:t>
            </a:r>
            <a:r>
              <a:rPr lang="en-US" sz="500" dirty="0" err="1">
                <a:latin typeface="Courier"/>
                <a:cs typeface="Courier"/>
                <a:sym typeface="Menlo" charset="0"/>
              </a:rPr>
              <a:t>croatan.renci.org</a:t>
            </a:r>
            <a:r>
              <a:rPr lang="en-US" sz="500" dirty="0">
                <a:latin typeface="Courier"/>
                <a:cs typeface="Courier"/>
                <a:sym typeface="Menlo" charset="0"/>
              </a:rPr>
              <a:t> :    </a:t>
            </a:r>
            <a:r>
              <a:rPr lang="en-US" sz="500" dirty="0" err="1">
                <a:latin typeface="Courier"/>
                <a:cs typeface="Courier"/>
                <a:sym typeface="Menlo" charset="0"/>
              </a:rPr>
              <a:t>rentest</a:t>
            </a:r>
            <a:r>
              <a:rPr lang="en-US" sz="500" dirty="0">
                <a:latin typeface="Courier"/>
                <a:cs typeface="Courier"/>
                <a:sym typeface="Menlo" charset="0"/>
              </a:rPr>
              <a:t>    </a:t>
            </a:r>
          </a:p>
          <a:p>
            <a:pPr marL="91440" defTabSz="210998">
              <a:tabLst>
                <a:tab pos="164109" algn="l"/>
                <a:tab pos="328219" algn="l"/>
                <a:tab pos="492328" algn="l"/>
                <a:tab pos="656438" algn="l"/>
                <a:tab pos="820547" algn="l"/>
                <a:tab pos="984656" algn="l"/>
                <a:tab pos="1148766" algn="l"/>
                <a:tab pos="1312875" algn="l"/>
                <a:tab pos="1476985" algn="l"/>
                <a:tab pos="1641094" algn="l"/>
                <a:tab pos="1805203" algn="l"/>
                <a:tab pos="1969313" algn="l"/>
              </a:tabLst>
            </a:pPr>
            <a:r>
              <a:rPr lang="en-US" sz="500" dirty="0">
                <a:latin typeface="Courier"/>
                <a:cs typeface="Courier"/>
                <a:sym typeface="Menlo" charset="0"/>
              </a:rPr>
              <a:t>   </a:t>
            </a:r>
            <a:r>
              <a:rPr lang="en-US" sz="500" dirty="0" err="1">
                <a:latin typeface="Courier"/>
                <a:cs typeface="Courier"/>
                <a:sym typeface="Menlo" charset="0"/>
              </a:rPr>
              <a:t>nam</a:t>
            </a:r>
            <a:r>
              <a:rPr lang="en-US" sz="500" dirty="0">
                <a:latin typeface="Courier"/>
                <a:cs typeface="Courier"/>
                <a:sym typeface="Menlo" charset="0"/>
              </a:rPr>
              <a:t> :   2013100200 :           nc6b            :   </a:t>
            </a:r>
            <a:r>
              <a:rPr lang="en-US" sz="500" dirty="0" err="1">
                <a:latin typeface="Courier"/>
                <a:cs typeface="Courier"/>
                <a:sym typeface="Menlo" charset="0"/>
              </a:rPr>
              <a:t>croatan.renci.org</a:t>
            </a:r>
            <a:r>
              <a:rPr lang="en-US" sz="500" dirty="0">
                <a:latin typeface="Courier"/>
                <a:cs typeface="Courier"/>
                <a:sym typeface="Menlo" charset="0"/>
              </a:rPr>
              <a:t> :    </a:t>
            </a:r>
            <a:r>
              <a:rPr lang="en-US" sz="500" dirty="0" err="1">
                <a:latin typeface="Courier"/>
                <a:cs typeface="Courier"/>
                <a:sym typeface="Menlo" charset="0"/>
              </a:rPr>
              <a:t>rentest</a:t>
            </a:r>
            <a:r>
              <a:rPr lang="en-US" sz="500" dirty="0">
                <a:latin typeface="Courier"/>
                <a:cs typeface="Courier"/>
                <a:sym typeface="Menlo" charset="0"/>
              </a:rPr>
              <a:t>    </a:t>
            </a:r>
          </a:p>
          <a:p>
            <a:pPr marL="91440" defTabSz="210998">
              <a:tabLst>
                <a:tab pos="164109" algn="l"/>
                <a:tab pos="328219" algn="l"/>
                <a:tab pos="492328" algn="l"/>
                <a:tab pos="656438" algn="l"/>
                <a:tab pos="820547" algn="l"/>
                <a:tab pos="984656" algn="l"/>
                <a:tab pos="1148766" algn="l"/>
                <a:tab pos="1312875" algn="l"/>
                <a:tab pos="1476985" algn="l"/>
                <a:tab pos="1641094" algn="l"/>
                <a:tab pos="1805203" algn="l"/>
                <a:tab pos="1969313" algn="l"/>
              </a:tabLst>
            </a:pPr>
            <a:r>
              <a:rPr lang="en-US" sz="500" dirty="0">
                <a:latin typeface="Courier"/>
                <a:cs typeface="Courier"/>
                <a:sym typeface="Menlo" charset="0"/>
              </a:rPr>
              <a:t>   </a:t>
            </a:r>
            <a:r>
              <a:rPr lang="en-US" sz="500" dirty="0" err="1">
                <a:latin typeface="Courier"/>
                <a:cs typeface="Courier"/>
                <a:sym typeface="Menlo" charset="0"/>
              </a:rPr>
              <a:t>nam</a:t>
            </a:r>
            <a:r>
              <a:rPr lang="en-US" sz="500" dirty="0">
                <a:latin typeface="Courier"/>
                <a:cs typeface="Courier"/>
                <a:sym typeface="Menlo" charset="0"/>
              </a:rPr>
              <a:t> :   2013100212 :           nc6b            :   </a:t>
            </a:r>
            <a:r>
              <a:rPr lang="en-US" sz="500" dirty="0" err="1">
                <a:latin typeface="Courier"/>
                <a:cs typeface="Courier"/>
                <a:sym typeface="Menlo" charset="0"/>
              </a:rPr>
              <a:t>croatan.renci.org</a:t>
            </a:r>
            <a:r>
              <a:rPr lang="en-US" sz="500" dirty="0">
                <a:latin typeface="Courier"/>
                <a:cs typeface="Courier"/>
                <a:sym typeface="Menlo" charset="0"/>
              </a:rPr>
              <a:t> :    </a:t>
            </a:r>
            <a:r>
              <a:rPr lang="en-US" sz="500" dirty="0" err="1">
                <a:latin typeface="Courier"/>
                <a:cs typeface="Courier"/>
                <a:sym typeface="Menlo" charset="0"/>
              </a:rPr>
              <a:t>rentest</a:t>
            </a:r>
            <a:r>
              <a:rPr lang="en-US" sz="500" dirty="0">
                <a:latin typeface="Courier"/>
                <a:cs typeface="Courier"/>
                <a:sym typeface="Menlo" charset="0"/>
              </a:rPr>
              <a:t>    </a:t>
            </a:r>
          </a:p>
          <a:p>
            <a:pPr marL="91440" defTabSz="210998">
              <a:tabLst>
                <a:tab pos="164109" algn="l"/>
                <a:tab pos="328219" algn="l"/>
                <a:tab pos="492328" algn="l"/>
                <a:tab pos="656438" algn="l"/>
                <a:tab pos="820547" algn="l"/>
                <a:tab pos="984656" algn="l"/>
                <a:tab pos="1148766" algn="l"/>
                <a:tab pos="1312875" algn="l"/>
                <a:tab pos="1476985" algn="l"/>
                <a:tab pos="1641094" algn="l"/>
                <a:tab pos="1805203" algn="l"/>
                <a:tab pos="1969313" algn="l"/>
              </a:tabLst>
            </a:pPr>
            <a:r>
              <a:rPr lang="en-US" sz="500" dirty="0">
                <a:latin typeface="Courier"/>
                <a:cs typeface="Courier"/>
                <a:sym typeface="Menlo" charset="0"/>
              </a:rPr>
              <a:t>   </a:t>
            </a:r>
            <a:r>
              <a:rPr lang="en-US" sz="500" dirty="0" err="1">
                <a:latin typeface="Courier"/>
                <a:cs typeface="Courier"/>
                <a:sym typeface="Menlo" charset="0"/>
              </a:rPr>
              <a:t>nam</a:t>
            </a:r>
            <a:r>
              <a:rPr lang="en-US" sz="500" dirty="0">
                <a:latin typeface="Courier"/>
                <a:cs typeface="Courier"/>
                <a:sym typeface="Menlo" charset="0"/>
              </a:rPr>
              <a:t> :   2013100200 :  sl15_2010_HSDRRS_2012_v9 : </a:t>
            </a:r>
            <a:r>
              <a:rPr lang="en-US" sz="500" dirty="0" err="1">
                <a:latin typeface="Courier"/>
                <a:cs typeface="Courier"/>
                <a:sym typeface="Menlo" charset="0"/>
              </a:rPr>
              <a:t>garnet.erdc.hpc.mil</a:t>
            </a:r>
            <a:r>
              <a:rPr lang="en-US" sz="500" dirty="0">
                <a:latin typeface="Courier"/>
                <a:cs typeface="Courier"/>
                <a:sym typeface="Menlo" charset="0"/>
              </a:rPr>
              <a:t> : </a:t>
            </a:r>
            <a:r>
              <a:rPr lang="en-US" sz="500" dirty="0" err="1">
                <a:latin typeface="Courier"/>
                <a:cs typeface="Courier"/>
                <a:sym typeface="Menlo" charset="0"/>
              </a:rPr>
              <a:t>corpsbench</a:t>
            </a:r>
            <a:r>
              <a:rPr lang="en-US" sz="500" dirty="0">
                <a:latin typeface="Courier"/>
                <a:cs typeface="Courier"/>
                <a:sym typeface="Menlo" charset="0"/>
              </a:rPr>
              <a:t> </a:t>
            </a:r>
          </a:p>
          <a:p>
            <a:pPr marL="91440" defTabSz="210998">
              <a:tabLst>
                <a:tab pos="164109" algn="l"/>
                <a:tab pos="328219" algn="l"/>
                <a:tab pos="492328" algn="l"/>
                <a:tab pos="656438" algn="l"/>
                <a:tab pos="820547" algn="l"/>
                <a:tab pos="984656" algn="l"/>
                <a:tab pos="1148766" algn="l"/>
                <a:tab pos="1312875" algn="l"/>
                <a:tab pos="1476985" algn="l"/>
                <a:tab pos="1641094" algn="l"/>
                <a:tab pos="1805203" algn="l"/>
                <a:tab pos="1969313" algn="l"/>
              </a:tabLst>
            </a:pPr>
            <a:r>
              <a:rPr lang="en-US" sz="500" dirty="0">
                <a:latin typeface="Courier"/>
                <a:cs typeface="Courier"/>
                <a:sym typeface="Menlo" charset="0"/>
              </a:rPr>
              <a:t>   </a:t>
            </a:r>
            <a:r>
              <a:rPr lang="en-US" sz="500" dirty="0" err="1">
                <a:latin typeface="Courier"/>
                <a:cs typeface="Courier"/>
                <a:sym typeface="Menlo" charset="0"/>
              </a:rPr>
              <a:t>nam</a:t>
            </a:r>
            <a:r>
              <a:rPr lang="en-US" sz="500" dirty="0">
                <a:latin typeface="Courier"/>
                <a:cs typeface="Courier"/>
                <a:sym typeface="Menlo" charset="0"/>
              </a:rPr>
              <a:t> :   2013100300 :           nc6b            :   </a:t>
            </a:r>
            <a:r>
              <a:rPr lang="en-US" sz="500" dirty="0" err="1">
                <a:latin typeface="Courier"/>
                <a:cs typeface="Courier"/>
                <a:sym typeface="Menlo" charset="0"/>
              </a:rPr>
              <a:t>croatan.renci.org</a:t>
            </a:r>
            <a:r>
              <a:rPr lang="en-US" sz="500" dirty="0">
                <a:latin typeface="Courier"/>
                <a:cs typeface="Courier"/>
                <a:sym typeface="Menlo" charset="0"/>
              </a:rPr>
              <a:t> :    </a:t>
            </a:r>
            <a:r>
              <a:rPr lang="en-US" sz="500" dirty="0" err="1">
                <a:latin typeface="Courier"/>
                <a:cs typeface="Courier"/>
                <a:sym typeface="Menlo" charset="0"/>
              </a:rPr>
              <a:t>rentest</a:t>
            </a:r>
            <a:r>
              <a:rPr lang="en-US" sz="500" dirty="0">
                <a:latin typeface="Courier"/>
                <a:cs typeface="Courier"/>
                <a:sym typeface="Menlo" charset="0"/>
              </a:rPr>
              <a:t>    </a:t>
            </a:r>
          </a:p>
          <a:p>
            <a:pPr marL="91440" defTabSz="210998">
              <a:tabLst>
                <a:tab pos="164109" algn="l"/>
                <a:tab pos="328219" algn="l"/>
                <a:tab pos="492328" algn="l"/>
                <a:tab pos="656438" algn="l"/>
                <a:tab pos="820547" algn="l"/>
                <a:tab pos="984656" algn="l"/>
                <a:tab pos="1148766" algn="l"/>
                <a:tab pos="1312875" algn="l"/>
                <a:tab pos="1476985" algn="l"/>
                <a:tab pos="1641094" algn="l"/>
                <a:tab pos="1805203" algn="l"/>
                <a:tab pos="1969313" algn="l"/>
              </a:tabLst>
            </a:pPr>
            <a:r>
              <a:rPr lang="en-US" sz="500" dirty="0">
                <a:latin typeface="Courier"/>
                <a:cs typeface="Courier"/>
                <a:sym typeface="Menlo" charset="0"/>
              </a:rPr>
              <a:t>   </a:t>
            </a:r>
            <a:r>
              <a:rPr lang="en-US" sz="500" dirty="0" err="1">
                <a:latin typeface="Courier"/>
                <a:cs typeface="Courier"/>
                <a:sym typeface="Menlo" charset="0"/>
              </a:rPr>
              <a:t>nam</a:t>
            </a:r>
            <a:r>
              <a:rPr lang="en-US" sz="500" dirty="0">
                <a:latin typeface="Courier"/>
                <a:cs typeface="Courier"/>
                <a:sym typeface="Menlo" charset="0"/>
              </a:rPr>
              <a:t> :   2013100300 :  sl15_2010_HSDRRS_2012_v9 : </a:t>
            </a:r>
            <a:r>
              <a:rPr lang="en-US" sz="500" dirty="0" err="1">
                <a:latin typeface="Courier"/>
                <a:cs typeface="Courier"/>
                <a:sym typeface="Menlo" charset="0"/>
              </a:rPr>
              <a:t>garnet.erdc.hpc.mil</a:t>
            </a:r>
            <a:r>
              <a:rPr lang="en-US" sz="500" dirty="0">
                <a:latin typeface="Courier"/>
                <a:cs typeface="Courier"/>
                <a:sym typeface="Menlo" charset="0"/>
              </a:rPr>
              <a:t> : </a:t>
            </a:r>
            <a:r>
              <a:rPr lang="en-US" sz="500" dirty="0" err="1">
                <a:latin typeface="Courier"/>
                <a:cs typeface="Courier"/>
                <a:sym typeface="Menlo" charset="0"/>
              </a:rPr>
              <a:t>corpsbench</a:t>
            </a:r>
            <a:r>
              <a:rPr lang="en-US" sz="500" dirty="0">
                <a:latin typeface="Courier"/>
                <a:cs typeface="Courier"/>
                <a:sym typeface="Menlo" charset="0"/>
              </a:rPr>
              <a:t> </a:t>
            </a:r>
          </a:p>
          <a:p>
            <a:pPr marL="91440" defTabSz="210998">
              <a:tabLst>
                <a:tab pos="164109" algn="l"/>
                <a:tab pos="328219" algn="l"/>
                <a:tab pos="492328" algn="l"/>
                <a:tab pos="656438" algn="l"/>
                <a:tab pos="820547" algn="l"/>
                <a:tab pos="984656" algn="l"/>
                <a:tab pos="1148766" algn="l"/>
                <a:tab pos="1312875" algn="l"/>
                <a:tab pos="1476985" algn="l"/>
                <a:tab pos="1641094" algn="l"/>
                <a:tab pos="1805203" algn="l"/>
                <a:tab pos="1969313" algn="l"/>
              </a:tabLst>
            </a:pPr>
            <a:r>
              <a:rPr lang="en-US" sz="500" dirty="0">
                <a:latin typeface="Courier"/>
                <a:cs typeface="Courier"/>
                <a:sym typeface="Menlo" charset="0"/>
              </a:rPr>
              <a:t>   </a:t>
            </a:r>
            <a:r>
              <a:rPr lang="en-US" sz="500" dirty="0" err="1">
                <a:latin typeface="Courier"/>
                <a:cs typeface="Courier"/>
                <a:sym typeface="Menlo" charset="0"/>
              </a:rPr>
              <a:t>nam</a:t>
            </a:r>
            <a:r>
              <a:rPr lang="en-US" sz="500" dirty="0">
                <a:latin typeface="Courier"/>
                <a:cs typeface="Courier"/>
                <a:sym typeface="Menlo" charset="0"/>
              </a:rPr>
              <a:t> :   2013100318 :           nc6b            :   </a:t>
            </a:r>
            <a:r>
              <a:rPr lang="en-US" sz="500" dirty="0" err="1">
                <a:latin typeface="Courier"/>
                <a:cs typeface="Courier"/>
                <a:sym typeface="Menlo" charset="0"/>
              </a:rPr>
              <a:t>croatan.renci.org</a:t>
            </a:r>
            <a:r>
              <a:rPr lang="en-US" sz="500" dirty="0">
                <a:latin typeface="Courier"/>
                <a:cs typeface="Courier"/>
                <a:sym typeface="Menlo" charset="0"/>
              </a:rPr>
              <a:t> :    </a:t>
            </a:r>
            <a:r>
              <a:rPr lang="en-US" sz="500" dirty="0" err="1">
                <a:latin typeface="Courier"/>
                <a:cs typeface="Courier"/>
                <a:sym typeface="Menlo" charset="0"/>
              </a:rPr>
              <a:t>rentest</a:t>
            </a:r>
            <a:r>
              <a:rPr lang="en-US" sz="500" dirty="0">
                <a:latin typeface="Courier"/>
                <a:cs typeface="Courier"/>
                <a:sym typeface="Menlo" charset="0"/>
              </a:rPr>
              <a:t>    </a:t>
            </a:r>
          </a:p>
          <a:p>
            <a:pPr marL="91440" defTabSz="210998">
              <a:tabLst>
                <a:tab pos="164109" algn="l"/>
                <a:tab pos="328219" algn="l"/>
                <a:tab pos="492328" algn="l"/>
                <a:tab pos="656438" algn="l"/>
                <a:tab pos="820547" algn="l"/>
                <a:tab pos="984656" algn="l"/>
                <a:tab pos="1148766" algn="l"/>
                <a:tab pos="1312875" algn="l"/>
                <a:tab pos="1476985" algn="l"/>
                <a:tab pos="1641094" algn="l"/>
                <a:tab pos="1805203" algn="l"/>
                <a:tab pos="1969313" algn="l"/>
              </a:tabLst>
            </a:pPr>
            <a:r>
              <a:rPr lang="en-US" sz="500" dirty="0">
                <a:latin typeface="Courier"/>
                <a:cs typeface="Courier"/>
                <a:sym typeface="Menlo" charset="0"/>
              </a:rPr>
              <a:t>   </a:t>
            </a:r>
            <a:r>
              <a:rPr lang="en-US" sz="500" dirty="0" err="1">
                <a:latin typeface="Courier"/>
                <a:cs typeface="Courier"/>
                <a:sym typeface="Menlo" charset="0"/>
              </a:rPr>
              <a:t>nam</a:t>
            </a:r>
            <a:r>
              <a:rPr lang="en-US" sz="500" dirty="0">
                <a:latin typeface="Courier"/>
                <a:cs typeface="Courier"/>
                <a:sym typeface="Menlo" charset="0"/>
              </a:rPr>
              <a:t> :   2013100400 :           nc6b            :   </a:t>
            </a:r>
            <a:r>
              <a:rPr lang="en-US" sz="500" dirty="0" err="1">
                <a:latin typeface="Courier"/>
                <a:cs typeface="Courier"/>
                <a:sym typeface="Menlo" charset="0"/>
              </a:rPr>
              <a:t>croatan.renci.org</a:t>
            </a:r>
            <a:r>
              <a:rPr lang="en-US" sz="500" dirty="0">
                <a:latin typeface="Courier"/>
                <a:cs typeface="Courier"/>
                <a:sym typeface="Menlo" charset="0"/>
              </a:rPr>
              <a:t> :    </a:t>
            </a:r>
            <a:r>
              <a:rPr lang="en-US" sz="500" dirty="0" err="1">
                <a:latin typeface="Courier"/>
                <a:cs typeface="Courier"/>
                <a:sym typeface="Menlo" charset="0"/>
              </a:rPr>
              <a:t>rentest</a:t>
            </a:r>
            <a:r>
              <a:rPr lang="en-US" sz="500" dirty="0">
                <a:latin typeface="Courier"/>
                <a:cs typeface="Courier"/>
                <a:sym typeface="Menlo" charset="0"/>
              </a:rPr>
              <a:t>    </a:t>
            </a:r>
          </a:p>
          <a:p>
            <a:pPr marL="91440" defTabSz="210998">
              <a:tabLst>
                <a:tab pos="164109" algn="l"/>
                <a:tab pos="328219" algn="l"/>
                <a:tab pos="492328" algn="l"/>
                <a:tab pos="656438" algn="l"/>
                <a:tab pos="820547" algn="l"/>
                <a:tab pos="984656" algn="l"/>
                <a:tab pos="1148766" algn="l"/>
                <a:tab pos="1312875" algn="l"/>
                <a:tab pos="1476985" algn="l"/>
                <a:tab pos="1641094" algn="l"/>
                <a:tab pos="1805203" algn="l"/>
                <a:tab pos="1969313" algn="l"/>
              </a:tabLst>
            </a:pPr>
            <a:r>
              <a:rPr lang="en-US" sz="500" dirty="0">
                <a:latin typeface="Courier"/>
                <a:cs typeface="Courier"/>
                <a:sym typeface="Menlo" charset="0"/>
              </a:rPr>
              <a:t>   </a:t>
            </a:r>
            <a:r>
              <a:rPr lang="en-US" sz="500" dirty="0" err="1">
                <a:latin typeface="Courier"/>
                <a:cs typeface="Courier"/>
                <a:sym typeface="Menlo" charset="0"/>
              </a:rPr>
              <a:t>nam</a:t>
            </a:r>
            <a:r>
              <a:rPr lang="en-US" sz="500" dirty="0">
                <a:latin typeface="Courier"/>
                <a:cs typeface="Courier"/>
                <a:sym typeface="Menlo" charset="0"/>
              </a:rPr>
              <a:t> :   2013100400 :  sl15_2010_HSDRRS_2012_v9 : </a:t>
            </a:r>
            <a:r>
              <a:rPr lang="en-US" sz="500" dirty="0" err="1">
                <a:latin typeface="Courier"/>
                <a:cs typeface="Courier"/>
                <a:sym typeface="Menlo" charset="0"/>
              </a:rPr>
              <a:t>garnet.erdc.hpc.mil</a:t>
            </a:r>
            <a:r>
              <a:rPr lang="en-US" sz="500" dirty="0">
                <a:latin typeface="Courier"/>
                <a:cs typeface="Courier"/>
                <a:sym typeface="Menlo" charset="0"/>
              </a:rPr>
              <a:t> : </a:t>
            </a:r>
            <a:r>
              <a:rPr lang="en-US" sz="500" dirty="0" err="1">
                <a:latin typeface="Courier"/>
                <a:cs typeface="Courier"/>
                <a:sym typeface="Menlo" charset="0"/>
              </a:rPr>
              <a:t>corpsbench</a:t>
            </a:r>
            <a:r>
              <a:rPr lang="en-US" sz="500" dirty="0">
                <a:latin typeface="Courier"/>
                <a:cs typeface="Courier"/>
                <a:sym typeface="Menlo" charset="0"/>
              </a:rPr>
              <a:t> </a:t>
            </a:r>
          </a:p>
          <a:p>
            <a:pPr marL="91440" defTabSz="210998">
              <a:tabLst>
                <a:tab pos="164109" algn="l"/>
                <a:tab pos="328219" algn="l"/>
                <a:tab pos="492328" algn="l"/>
                <a:tab pos="656438" algn="l"/>
                <a:tab pos="820547" algn="l"/>
                <a:tab pos="984656" algn="l"/>
                <a:tab pos="1148766" algn="l"/>
                <a:tab pos="1312875" algn="l"/>
                <a:tab pos="1476985" algn="l"/>
                <a:tab pos="1641094" algn="l"/>
                <a:tab pos="1805203" algn="l"/>
                <a:tab pos="1969313" algn="l"/>
              </a:tabLst>
            </a:pPr>
            <a:r>
              <a:rPr lang="en-US" sz="500" dirty="0">
                <a:latin typeface="Courier"/>
                <a:cs typeface="Courier"/>
                <a:sym typeface="Menlo" charset="0"/>
              </a:rPr>
              <a:t> </a:t>
            </a:r>
            <a:r>
              <a:rPr lang="en-US" sz="500" dirty="0" err="1">
                <a:latin typeface="Courier"/>
                <a:cs typeface="Courier"/>
                <a:sym typeface="Menlo" charset="0"/>
              </a:rPr>
              <a:t>karen</a:t>
            </a:r>
            <a:r>
              <a:rPr lang="en-US" sz="500" dirty="0">
                <a:latin typeface="Courier"/>
                <a:cs typeface="Courier"/>
                <a:sym typeface="Menlo" charset="0"/>
              </a:rPr>
              <a:t> :           04 :  sl15_2010_HSDRRS_2012_v9 : </a:t>
            </a:r>
            <a:r>
              <a:rPr lang="en-US" sz="500" dirty="0" err="1">
                <a:latin typeface="Courier"/>
                <a:cs typeface="Courier"/>
                <a:sym typeface="Menlo" charset="0"/>
              </a:rPr>
              <a:t>garnet.erdc.hpc.mil</a:t>
            </a:r>
            <a:r>
              <a:rPr lang="en-US" sz="500" dirty="0">
                <a:latin typeface="Courier"/>
                <a:cs typeface="Courier"/>
                <a:sym typeface="Menlo" charset="0"/>
              </a:rPr>
              <a:t> :  </a:t>
            </a:r>
            <a:r>
              <a:rPr lang="en-US" sz="500" dirty="0" err="1">
                <a:latin typeface="Courier"/>
                <a:cs typeface="Courier"/>
                <a:sym typeface="Menlo" charset="0"/>
              </a:rPr>
              <a:t>corpsmain</a:t>
            </a:r>
            <a:r>
              <a:rPr lang="en-US" sz="500" dirty="0">
                <a:latin typeface="Courier"/>
                <a:cs typeface="Courier"/>
                <a:sym typeface="Menlo" charset="0"/>
              </a:rPr>
              <a:t>  </a:t>
            </a:r>
          </a:p>
          <a:p>
            <a:pPr marL="91440" defTabSz="210998">
              <a:tabLst>
                <a:tab pos="164109" algn="l"/>
                <a:tab pos="328219" algn="l"/>
                <a:tab pos="492328" algn="l"/>
                <a:tab pos="656438" algn="l"/>
                <a:tab pos="820547" algn="l"/>
                <a:tab pos="984656" algn="l"/>
                <a:tab pos="1148766" algn="l"/>
                <a:tab pos="1312875" algn="l"/>
                <a:tab pos="1476985" algn="l"/>
                <a:tab pos="1641094" algn="l"/>
                <a:tab pos="1805203" algn="l"/>
                <a:tab pos="1969313" algn="l"/>
              </a:tabLst>
            </a:pPr>
            <a:r>
              <a:rPr lang="en-US" sz="500" dirty="0">
                <a:latin typeface="Courier"/>
                <a:cs typeface="Courier"/>
                <a:sym typeface="Menlo" charset="0"/>
              </a:rPr>
              <a:t> </a:t>
            </a:r>
            <a:r>
              <a:rPr lang="en-US" sz="500" dirty="0" err="1">
                <a:latin typeface="Courier"/>
                <a:cs typeface="Courier"/>
                <a:sym typeface="Menlo" charset="0"/>
              </a:rPr>
              <a:t>karen</a:t>
            </a:r>
            <a:r>
              <a:rPr lang="en-US" sz="500" dirty="0">
                <a:latin typeface="Courier"/>
                <a:cs typeface="Courier"/>
                <a:sym typeface="Menlo" charset="0"/>
              </a:rPr>
              <a:t> :           04 :  sl15_2010_HSDRRS_2012_v9 : </a:t>
            </a:r>
            <a:r>
              <a:rPr lang="en-US" sz="500" dirty="0" err="1">
                <a:latin typeface="Courier"/>
                <a:cs typeface="Courier"/>
                <a:sym typeface="Menlo" charset="0"/>
              </a:rPr>
              <a:t>garnet.erdc.hpc.mil</a:t>
            </a:r>
            <a:r>
              <a:rPr lang="en-US" sz="500" dirty="0">
                <a:latin typeface="Courier"/>
                <a:cs typeface="Courier"/>
                <a:sym typeface="Menlo" charset="0"/>
              </a:rPr>
              <a:t> :  </a:t>
            </a:r>
            <a:r>
              <a:rPr lang="en-US" sz="500" dirty="0" err="1">
                <a:latin typeface="Courier"/>
                <a:cs typeface="Courier"/>
                <a:sym typeface="Menlo" charset="0"/>
              </a:rPr>
              <a:t>corpsmain</a:t>
            </a:r>
            <a:r>
              <a:rPr lang="en-US" sz="500" dirty="0">
                <a:latin typeface="Courier"/>
                <a:cs typeface="Courier"/>
                <a:sym typeface="Menlo" charset="0"/>
              </a:rPr>
              <a:t>  </a:t>
            </a:r>
          </a:p>
          <a:p>
            <a:pPr marL="91440" defTabSz="210998">
              <a:tabLst>
                <a:tab pos="164109" algn="l"/>
                <a:tab pos="328219" algn="l"/>
                <a:tab pos="492328" algn="l"/>
                <a:tab pos="656438" algn="l"/>
                <a:tab pos="820547" algn="l"/>
                <a:tab pos="984656" algn="l"/>
                <a:tab pos="1148766" algn="l"/>
                <a:tab pos="1312875" algn="l"/>
                <a:tab pos="1476985" algn="l"/>
                <a:tab pos="1641094" algn="l"/>
                <a:tab pos="1805203" algn="l"/>
                <a:tab pos="1969313" algn="l"/>
              </a:tabLst>
            </a:pPr>
            <a:r>
              <a:rPr lang="en-US" sz="500" dirty="0">
                <a:latin typeface="Courier"/>
                <a:cs typeface="Courier"/>
                <a:sym typeface="Menlo" charset="0"/>
              </a:rPr>
              <a:t> </a:t>
            </a:r>
            <a:r>
              <a:rPr lang="en-US" sz="500" dirty="0" err="1">
                <a:latin typeface="Courier"/>
                <a:cs typeface="Courier"/>
                <a:sym typeface="Menlo" charset="0"/>
              </a:rPr>
              <a:t>karen</a:t>
            </a:r>
            <a:r>
              <a:rPr lang="en-US" sz="500" dirty="0">
                <a:latin typeface="Courier"/>
                <a:cs typeface="Courier"/>
                <a:sym typeface="Menlo" charset="0"/>
              </a:rPr>
              <a:t> :           04 :  sl15_2010_HSDRRS_2012_v9 : </a:t>
            </a:r>
            <a:r>
              <a:rPr lang="en-US" sz="500" dirty="0" err="1">
                <a:latin typeface="Courier"/>
                <a:cs typeface="Courier"/>
                <a:sym typeface="Menlo" charset="0"/>
              </a:rPr>
              <a:t>garnet.erdc.hpc.mil</a:t>
            </a:r>
            <a:r>
              <a:rPr lang="en-US" sz="500" dirty="0">
                <a:latin typeface="Courier"/>
                <a:cs typeface="Courier"/>
                <a:sym typeface="Menlo" charset="0"/>
              </a:rPr>
              <a:t> :  </a:t>
            </a:r>
            <a:r>
              <a:rPr lang="en-US" sz="500" dirty="0" err="1">
                <a:latin typeface="Courier"/>
                <a:cs typeface="Courier"/>
                <a:sym typeface="Menlo" charset="0"/>
              </a:rPr>
              <a:t>corpsmain</a:t>
            </a:r>
            <a:r>
              <a:rPr lang="en-US" sz="500" dirty="0">
                <a:latin typeface="Courier"/>
                <a:cs typeface="Courier"/>
                <a:sym typeface="Menlo" charset="0"/>
              </a:rPr>
              <a:t>  </a:t>
            </a:r>
          </a:p>
          <a:p>
            <a:pPr marL="91440" defTabSz="210998">
              <a:tabLst>
                <a:tab pos="164109" algn="l"/>
                <a:tab pos="328219" algn="l"/>
                <a:tab pos="492328" algn="l"/>
                <a:tab pos="656438" algn="l"/>
                <a:tab pos="820547" algn="l"/>
                <a:tab pos="984656" algn="l"/>
                <a:tab pos="1148766" algn="l"/>
                <a:tab pos="1312875" algn="l"/>
                <a:tab pos="1476985" algn="l"/>
                <a:tab pos="1641094" algn="l"/>
                <a:tab pos="1805203" algn="l"/>
                <a:tab pos="1969313" algn="l"/>
              </a:tabLst>
            </a:pPr>
            <a:r>
              <a:rPr lang="en-US" sz="500" dirty="0">
                <a:latin typeface="Courier"/>
                <a:cs typeface="Courier"/>
                <a:sym typeface="Menlo" charset="0"/>
              </a:rPr>
              <a:t> </a:t>
            </a:r>
            <a:r>
              <a:rPr lang="en-US" sz="500" dirty="0" err="1">
                <a:latin typeface="Courier"/>
                <a:cs typeface="Courier"/>
                <a:sym typeface="Menlo" charset="0"/>
              </a:rPr>
              <a:t>karen</a:t>
            </a:r>
            <a:r>
              <a:rPr lang="en-US" sz="500" dirty="0">
                <a:latin typeface="Courier"/>
                <a:cs typeface="Courier"/>
                <a:sym typeface="Menlo" charset="0"/>
              </a:rPr>
              <a:t> :           05 :  sl15_2010_HSDRRS_2012_v9 : </a:t>
            </a:r>
            <a:r>
              <a:rPr lang="en-US" sz="500" dirty="0" err="1">
                <a:latin typeface="Courier"/>
                <a:cs typeface="Courier"/>
                <a:sym typeface="Menlo" charset="0"/>
              </a:rPr>
              <a:t>garnet.erdc.hpc.mil</a:t>
            </a:r>
            <a:r>
              <a:rPr lang="en-US" sz="500" dirty="0">
                <a:latin typeface="Courier"/>
                <a:cs typeface="Courier"/>
                <a:sym typeface="Menlo" charset="0"/>
              </a:rPr>
              <a:t> :  </a:t>
            </a:r>
            <a:r>
              <a:rPr lang="en-US" sz="500" dirty="0" err="1">
                <a:latin typeface="Courier"/>
                <a:cs typeface="Courier"/>
                <a:sym typeface="Menlo" charset="0"/>
              </a:rPr>
              <a:t>corpsmain</a:t>
            </a:r>
            <a:r>
              <a:rPr lang="en-US" sz="500" dirty="0">
                <a:latin typeface="Courier"/>
                <a:cs typeface="Courier"/>
                <a:sym typeface="Menlo" charset="0"/>
              </a:rPr>
              <a:t>  </a:t>
            </a:r>
          </a:p>
          <a:p>
            <a:pPr marL="91440" defTabSz="210998">
              <a:tabLst>
                <a:tab pos="164109" algn="l"/>
                <a:tab pos="328219" algn="l"/>
                <a:tab pos="492328" algn="l"/>
                <a:tab pos="656438" algn="l"/>
                <a:tab pos="820547" algn="l"/>
                <a:tab pos="984656" algn="l"/>
                <a:tab pos="1148766" algn="l"/>
                <a:tab pos="1312875" algn="l"/>
                <a:tab pos="1476985" algn="l"/>
                <a:tab pos="1641094" algn="l"/>
                <a:tab pos="1805203" algn="l"/>
                <a:tab pos="1969313" algn="l"/>
              </a:tabLst>
            </a:pPr>
            <a:r>
              <a:rPr lang="en-US" sz="500" dirty="0">
                <a:latin typeface="Courier"/>
                <a:cs typeface="Courier"/>
                <a:sym typeface="Menlo" charset="0"/>
              </a:rPr>
              <a:t> </a:t>
            </a:r>
            <a:r>
              <a:rPr lang="en-US" sz="500" dirty="0" err="1">
                <a:latin typeface="Courier"/>
                <a:cs typeface="Courier"/>
                <a:sym typeface="Menlo" charset="0"/>
              </a:rPr>
              <a:t>karen</a:t>
            </a:r>
            <a:r>
              <a:rPr lang="en-US" sz="500" dirty="0">
                <a:latin typeface="Courier"/>
                <a:cs typeface="Courier"/>
                <a:sym typeface="Menlo" charset="0"/>
              </a:rPr>
              <a:t> :           05 :  sl15_2010_HSDRRS_2012_v9 : </a:t>
            </a:r>
            <a:r>
              <a:rPr lang="en-US" sz="500" dirty="0" err="1">
                <a:latin typeface="Courier"/>
                <a:cs typeface="Courier"/>
                <a:sym typeface="Menlo" charset="0"/>
              </a:rPr>
              <a:t>garnet.erdc.hpc.mil</a:t>
            </a:r>
            <a:r>
              <a:rPr lang="en-US" sz="500" dirty="0">
                <a:latin typeface="Courier"/>
                <a:cs typeface="Courier"/>
                <a:sym typeface="Menlo" charset="0"/>
              </a:rPr>
              <a:t> :  </a:t>
            </a:r>
            <a:r>
              <a:rPr lang="en-US" sz="500" dirty="0" err="1">
                <a:latin typeface="Courier"/>
                <a:cs typeface="Courier"/>
                <a:sym typeface="Menlo" charset="0"/>
              </a:rPr>
              <a:t>corpsmain</a:t>
            </a:r>
            <a:r>
              <a:rPr lang="en-US" sz="500" dirty="0">
                <a:latin typeface="Courier"/>
                <a:cs typeface="Courier"/>
                <a:sym typeface="Menlo" charset="0"/>
              </a:rPr>
              <a:t>  </a:t>
            </a:r>
          </a:p>
          <a:p>
            <a:pPr marL="91440" defTabSz="210998">
              <a:tabLst>
                <a:tab pos="164109" algn="l"/>
                <a:tab pos="328219" algn="l"/>
                <a:tab pos="492328" algn="l"/>
                <a:tab pos="656438" algn="l"/>
                <a:tab pos="820547" algn="l"/>
                <a:tab pos="984656" algn="l"/>
                <a:tab pos="1148766" algn="l"/>
                <a:tab pos="1312875" algn="l"/>
                <a:tab pos="1476985" algn="l"/>
                <a:tab pos="1641094" algn="l"/>
                <a:tab pos="1805203" algn="l"/>
                <a:tab pos="1969313" algn="l"/>
              </a:tabLst>
            </a:pPr>
            <a:r>
              <a:rPr lang="en-US" sz="500" dirty="0">
                <a:latin typeface="Courier"/>
                <a:cs typeface="Courier"/>
                <a:sym typeface="Menlo" charset="0"/>
              </a:rPr>
              <a:t> </a:t>
            </a:r>
            <a:r>
              <a:rPr lang="en-US" sz="500" dirty="0" err="1">
                <a:latin typeface="Courier"/>
                <a:cs typeface="Courier"/>
                <a:sym typeface="Menlo" charset="0"/>
              </a:rPr>
              <a:t>karen</a:t>
            </a:r>
            <a:r>
              <a:rPr lang="en-US" sz="500" dirty="0">
                <a:latin typeface="Courier"/>
                <a:cs typeface="Courier"/>
                <a:sym typeface="Menlo" charset="0"/>
              </a:rPr>
              <a:t> :           05 :  sl15_2010_HSDRRS_2012_v9 : </a:t>
            </a:r>
            <a:r>
              <a:rPr lang="en-US" sz="500" dirty="0" err="1">
                <a:latin typeface="Courier"/>
                <a:cs typeface="Courier"/>
                <a:sym typeface="Menlo" charset="0"/>
              </a:rPr>
              <a:t>garnet.erdc.hpc.mil</a:t>
            </a:r>
            <a:r>
              <a:rPr lang="en-US" sz="500" dirty="0">
                <a:latin typeface="Courier"/>
                <a:cs typeface="Courier"/>
                <a:sym typeface="Menlo" charset="0"/>
              </a:rPr>
              <a:t> :  </a:t>
            </a:r>
            <a:r>
              <a:rPr lang="en-US" sz="500" dirty="0" err="1">
                <a:latin typeface="Courier"/>
                <a:cs typeface="Courier"/>
                <a:sym typeface="Menlo" charset="0"/>
              </a:rPr>
              <a:t>corpsmain</a:t>
            </a:r>
            <a:r>
              <a:rPr lang="en-US" sz="500" dirty="0">
                <a:latin typeface="Courier"/>
                <a:cs typeface="Courier"/>
                <a:sym typeface="Menlo" charset="0"/>
              </a:rPr>
              <a:t>  </a:t>
            </a:r>
          </a:p>
          <a:p>
            <a:pPr marL="91440" defTabSz="210998">
              <a:tabLst>
                <a:tab pos="164109" algn="l"/>
                <a:tab pos="328219" algn="l"/>
                <a:tab pos="492328" algn="l"/>
                <a:tab pos="656438" algn="l"/>
                <a:tab pos="820547" algn="l"/>
                <a:tab pos="984656" algn="l"/>
                <a:tab pos="1148766" algn="l"/>
                <a:tab pos="1312875" algn="l"/>
                <a:tab pos="1476985" algn="l"/>
                <a:tab pos="1641094" algn="l"/>
                <a:tab pos="1805203" algn="l"/>
                <a:tab pos="1969313" algn="l"/>
              </a:tabLst>
            </a:pPr>
            <a:r>
              <a:rPr lang="en-US" sz="500" dirty="0">
                <a:latin typeface="Courier"/>
                <a:cs typeface="Courier"/>
                <a:sym typeface="Menlo" charset="0"/>
              </a:rPr>
              <a:t> </a:t>
            </a:r>
            <a:r>
              <a:rPr lang="en-US" sz="500" dirty="0" err="1">
                <a:latin typeface="Courier"/>
                <a:cs typeface="Courier"/>
                <a:sym typeface="Menlo" charset="0"/>
              </a:rPr>
              <a:t>karen</a:t>
            </a:r>
            <a:r>
              <a:rPr lang="en-US" sz="500" dirty="0">
                <a:latin typeface="Courier"/>
                <a:cs typeface="Courier"/>
                <a:sym typeface="Menlo" charset="0"/>
              </a:rPr>
              <a:t> :           06 :  sl15_2010_HSDRRS_2012_v9 : </a:t>
            </a:r>
            <a:r>
              <a:rPr lang="en-US" sz="500" dirty="0" err="1">
                <a:latin typeface="Courier"/>
                <a:cs typeface="Courier"/>
                <a:sym typeface="Menlo" charset="0"/>
              </a:rPr>
              <a:t>garnet.erdc.hpc.mil</a:t>
            </a:r>
            <a:r>
              <a:rPr lang="en-US" sz="500" dirty="0">
                <a:latin typeface="Courier"/>
                <a:cs typeface="Courier"/>
                <a:sym typeface="Menlo" charset="0"/>
              </a:rPr>
              <a:t> :  </a:t>
            </a:r>
            <a:r>
              <a:rPr lang="en-US" sz="500" dirty="0" err="1">
                <a:latin typeface="Courier"/>
                <a:cs typeface="Courier"/>
                <a:sym typeface="Menlo" charset="0"/>
              </a:rPr>
              <a:t>corpsmain</a:t>
            </a:r>
            <a:r>
              <a:rPr lang="en-US" sz="500" dirty="0">
                <a:latin typeface="Courier"/>
                <a:cs typeface="Courier"/>
                <a:sym typeface="Menlo" charset="0"/>
              </a:rPr>
              <a:t>  </a:t>
            </a:r>
          </a:p>
          <a:p>
            <a:pPr marL="91440" defTabSz="210998">
              <a:tabLst>
                <a:tab pos="164109" algn="l"/>
                <a:tab pos="328219" algn="l"/>
                <a:tab pos="492328" algn="l"/>
                <a:tab pos="656438" algn="l"/>
                <a:tab pos="820547" algn="l"/>
                <a:tab pos="984656" algn="l"/>
                <a:tab pos="1148766" algn="l"/>
                <a:tab pos="1312875" algn="l"/>
                <a:tab pos="1476985" algn="l"/>
                <a:tab pos="1641094" algn="l"/>
                <a:tab pos="1805203" algn="l"/>
                <a:tab pos="1969313" algn="l"/>
              </a:tabLst>
            </a:pPr>
            <a:r>
              <a:rPr lang="en-US" sz="500" dirty="0">
                <a:latin typeface="Courier"/>
                <a:cs typeface="Courier"/>
                <a:sym typeface="Menlo" charset="0"/>
              </a:rPr>
              <a:t> </a:t>
            </a:r>
            <a:r>
              <a:rPr lang="en-US" sz="500" dirty="0" err="1">
                <a:latin typeface="Courier"/>
                <a:cs typeface="Courier"/>
                <a:sym typeface="Menlo" charset="0"/>
              </a:rPr>
              <a:t>karen</a:t>
            </a:r>
            <a:r>
              <a:rPr lang="en-US" sz="500" dirty="0">
                <a:latin typeface="Courier"/>
                <a:cs typeface="Courier"/>
                <a:sym typeface="Menlo" charset="0"/>
              </a:rPr>
              <a:t> :           06 :  sl15_2010_HSDRRS_2012_v9 : </a:t>
            </a:r>
            <a:r>
              <a:rPr lang="en-US" sz="500" dirty="0" err="1">
                <a:latin typeface="Courier"/>
                <a:cs typeface="Courier"/>
                <a:sym typeface="Menlo" charset="0"/>
              </a:rPr>
              <a:t>garnet.erdc.hpc.mil</a:t>
            </a:r>
            <a:r>
              <a:rPr lang="en-US" sz="500" dirty="0">
                <a:latin typeface="Courier"/>
                <a:cs typeface="Courier"/>
                <a:sym typeface="Menlo" charset="0"/>
              </a:rPr>
              <a:t> :  </a:t>
            </a:r>
            <a:r>
              <a:rPr lang="en-US" sz="500" dirty="0" err="1">
                <a:latin typeface="Courier"/>
                <a:cs typeface="Courier"/>
                <a:sym typeface="Menlo" charset="0"/>
              </a:rPr>
              <a:t>corpsmain</a:t>
            </a:r>
            <a:r>
              <a:rPr lang="en-US" sz="500" dirty="0">
                <a:latin typeface="Courier"/>
                <a:cs typeface="Courier"/>
                <a:sym typeface="Menlo" charset="0"/>
              </a:rPr>
              <a:t>  </a:t>
            </a:r>
          </a:p>
          <a:p>
            <a:pPr marL="91440" defTabSz="210998">
              <a:tabLst>
                <a:tab pos="164109" algn="l"/>
                <a:tab pos="328219" algn="l"/>
                <a:tab pos="492328" algn="l"/>
                <a:tab pos="656438" algn="l"/>
                <a:tab pos="820547" algn="l"/>
                <a:tab pos="984656" algn="l"/>
                <a:tab pos="1148766" algn="l"/>
                <a:tab pos="1312875" algn="l"/>
                <a:tab pos="1476985" algn="l"/>
                <a:tab pos="1641094" algn="l"/>
                <a:tab pos="1805203" algn="l"/>
                <a:tab pos="1969313" algn="l"/>
              </a:tabLst>
            </a:pPr>
            <a:r>
              <a:rPr lang="en-US" sz="500" dirty="0">
                <a:latin typeface="Courier"/>
                <a:cs typeface="Courier"/>
                <a:sym typeface="Menlo" charset="0"/>
              </a:rPr>
              <a:t> </a:t>
            </a:r>
            <a:r>
              <a:rPr lang="en-US" sz="500" dirty="0" err="1">
                <a:latin typeface="Courier"/>
                <a:cs typeface="Courier"/>
                <a:sym typeface="Menlo" charset="0"/>
              </a:rPr>
              <a:t>karen</a:t>
            </a:r>
            <a:r>
              <a:rPr lang="en-US" sz="500" dirty="0">
                <a:latin typeface="Courier"/>
                <a:cs typeface="Courier"/>
                <a:sym typeface="Menlo" charset="0"/>
              </a:rPr>
              <a:t> :           06 :  sl15_2010_HSDRRS_2012_v9 : </a:t>
            </a:r>
            <a:r>
              <a:rPr lang="en-US" sz="500" dirty="0" err="1">
                <a:latin typeface="Courier"/>
                <a:cs typeface="Courier"/>
                <a:sym typeface="Menlo" charset="0"/>
              </a:rPr>
              <a:t>garnet.erdc.hpc.mil</a:t>
            </a:r>
            <a:r>
              <a:rPr lang="en-US" sz="500" dirty="0">
                <a:latin typeface="Courier"/>
                <a:cs typeface="Courier"/>
                <a:sym typeface="Menlo" charset="0"/>
              </a:rPr>
              <a:t> :  </a:t>
            </a:r>
            <a:r>
              <a:rPr lang="en-US" sz="500" dirty="0" err="1">
                <a:latin typeface="Courier"/>
                <a:cs typeface="Courier"/>
                <a:sym typeface="Menlo" charset="0"/>
              </a:rPr>
              <a:t>corpsmain</a:t>
            </a:r>
            <a:r>
              <a:rPr lang="en-US" sz="500" dirty="0">
                <a:latin typeface="Courier"/>
                <a:cs typeface="Courier"/>
                <a:sym typeface="Menlo" charset="0"/>
              </a:rPr>
              <a:t>  </a:t>
            </a:r>
          </a:p>
          <a:p>
            <a:pPr marL="91440" defTabSz="210998">
              <a:tabLst>
                <a:tab pos="164109" algn="l"/>
                <a:tab pos="328219" algn="l"/>
                <a:tab pos="492328" algn="l"/>
                <a:tab pos="656438" algn="l"/>
                <a:tab pos="820547" algn="l"/>
                <a:tab pos="984656" algn="l"/>
                <a:tab pos="1148766" algn="l"/>
                <a:tab pos="1312875" algn="l"/>
                <a:tab pos="1476985" algn="l"/>
                <a:tab pos="1641094" algn="l"/>
                <a:tab pos="1805203" algn="l"/>
                <a:tab pos="1969313" algn="l"/>
              </a:tabLst>
            </a:pPr>
            <a:r>
              <a:rPr lang="en-US" sz="500" dirty="0">
                <a:latin typeface="Courier"/>
                <a:cs typeface="Courier"/>
                <a:sym typeface="Menlo" charset="0"/>
              </a:rPr>
              <a:t> </a:t>
            </a:r>
            <a:r>
              <a:rPr lang="en-US" sz="500" dirty="0" err="1">
                <a:latin typeface="Courier"/>
                <a:cs typeface="Courier"/>
                <a:sym typeface="Menlo" charset="0"/>
              </a:rPr>
              <a:t>karen</a:t>
            </a:r>
            <a:r>
              <a:rPr lang="en-US" sz="500" dirty="0">
                <a:latin typeface="Courier"/>
                <a:cs typeface="Courier"/>
                <a:sym typeface="Menlo" charset="0"/>
              </a:rPr>
              <a:t> :           07 :  sl15_2010_HSDRRS_2012_v9 :   </a:t>
            </a:r>
            <a:r>
              <a:rPr lang="en-US" sz="500" dirty="0" err="1">
                <a:latin typeface="Courier"/>
                <a:cs typeface="Courier"/>
                <a:sym typeface="Menlo" charset="0"/>
              </a:rPr>
              <a:t>croatan.renci.org</a:t>
            </a:r>
            <a:r>
              <a:rPr lang="en-US" sz="500" dirty="0">
                <a:latin typeface="Courier"/>
                <a:cs typeface="Courier"/>
                <a:sym typeface="Menlo" charset="0"/>
              </a:rPr>
              <a:t> : corpsbackup2 </a:t>
            </a:r>
          </a:p>
          <a:p>
            <a:pPr marL="91440" defTabSz="210998">
              <a:tabLst>
                <a:tab pos="164109" algn="l"/>
                <a:tab pos="328219" algn="l"/>
                <a:tab pos="492328" algn="l"/>
                <a:tab pos="656438" algn="l"/>
                <a:tab pos="820547" algn="l"/>
                <a:tab pos="984656" algn="l"/>
                <a:tab pos="1148766" algn="l"/>
                <a:tab pos="1312875" algn="l"/>
                <a:tab pos="1476985" algn="l"/>
                <a:tab pos="1641094" algn="l"/>
                <a:tab pos="1805203" algn="l"/>
                <a:tab pos="1969313" algn="l"/>
              </a:tabLst>
            </a:pPr>
            <a:r>
              <a:rPr lang="en-US" sz="500" dirty="0">
                <a:latin typeface="Courier"/>
                <a:cs typeface="Courier"/>
                <a:sym typeface="Menlo" charset="0"/>
              </a:rPr>
              <a:t> </a:t>
            </a:r>
            <a:r>
              <a:rPr lang="en-US" sz="500" dirty="0" err="1">
                <a:latin typeface="Courier"/>
                <a:cs typeface="Courier"/>
                <a:sym typeface="Menlo" charset="0"/>
              </a:rPr>
              <a:t>karen</a:t>
            </a:r>
            <a:r>
              <a:rPr lang="en-US" sz="500" dirty="0">
                <a:latin typeface="Courier"/>
                <a:cs typeface="Courier"/>
                <a:sym typeface="Menlo" charset="0"/>
              </a:rPr>
              <a:t> :           08 :  sl15_2010_HSDRRS_2012_v9 :  </a:t>
            </a:r>
            <a:r>
              <a:rPr lang="en-US" sz="500" dirty="0" err="1">
                <a:latin typeface="Courier"/>
                <a:cs typeface="Courier"/>
                <a:sym typeface="Menlo" charset="0"/>
              </a:rPr>
              <a:t>hatteras.renci.org</a:t>
            </a:r>
            <a:r>
              <a:rPr lang="en-US" sz="500" dirty="0">
                <a:latin typeface="Courier"/>
                <a:cs typeface="Courier"/>
                <a:sym typeface="Menlo" charset="0"/>
              </a:rPr>
              <a:t> : corpsbackup3 </a:t>
            </a:r>
          </a:p>
          <a:p>
            <a:pPr marL="91440" defTabSz="210998">
              <a:tabLst>
                <a:tab pos="164109" algn="l"/>
                <a:tab pos="328219" algn="l"/>
                <a:tab pos="492328" algn="l"/>
                <a:tab pos="656438" algn="l"/>
                <a:tab pos="820547" algn="l"/>
                <a:tab pos="984656" algn="l"/>
                <a:tab pos="1148766" algn="l"/>
                <a:tab pos="1312875" algn="l"/>
                <a:tab pos="1476985" algn="l"/>
                <a:tab pos="1641094" algn="l"/>
                <a:tab pos="1805203" algn="l"/>
                <a:tab pos="1969313" algn="l"/>
              </a:tabLst>
            </a:pPr>
            <a:r>
              <a:rPr lang="en-US" sz="500" dirty="0">
                <a:latin typeface="Courier"/>
                <a:cs typeface="Courier"/>
                <a:sym typeface="Menlo" charset="0"/>
              </a:rPr>
              <a:t> </a:t>
            </a:r>
            <a:r>
              <a:rPr lang="en-US" sz="500" dirty="0" err="1">
                <a:latin typeface="Courier"/>
                <a:cs typeface="Courier"/>
                <a:sym typeface="Menlo" charset="0"/>
              </a:rPr>
              <a:t>karen</a:t>
            </a:r>
            <a:r>
              <a:rPr lang="en-US" sz="500" dirty="0">
                <a:latin typeface="Courier"/>
                <a:cs typeface="Courier"/>
                <a:sym typeface="Menlo" charset="0"/>
              </a:rPr>
              <a:t> :           08 :  sl15_2010_HSDRRS_2012_v9 :  </a:t>
            </a:r>
            <a:r>
              <a:rPr lang="en-US" sz="500" dirty="0" err="1">
                <a:latin typeface="Courier"/>
                <a:cs typeface="Courier"/>
                <a:sym typeface="Menlo" charset="0"/>
              </a:rPr>
              <a:t>hatteras.renci.org</a:t>
            </a:r>
            <a:r>
              <a:rPr lang="en-US" sz="500" dirty="0">
                <a:latin typeface="Courier"/>
                <a:cs typeface="Courier"/>
                <a:sym typeface="Menlo" charset="0"/>
              </a:rPr>
              <a:t> : corpsbackup3 </a:t>
            </a:r>
            <a:endParaRPr lang="en-US" sz="900" dirty="0">
              <a:latin typeface="Courier"/>
              <a:cs typeface="Courier"/>
            </a:endParaRPr>
          </a:p>
        </p:txBody>
      </p:sp>
    </p:spTree>
    <p:extLst>
      <p:ext uri="{BB962C8B-B14F-4D97-AF65-F5344CB8AC3E}">
        <p14:creationId xmlns:p14="http://schemas.microsoft.com/office/powerpoint/2010/main" val="280890073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257886" indent="-257886"/>
            <a:r>
              <a:rPr lang="en-US" sz="3600" dirty="0">
                <a:latin typeface="Gill Sans" charset="0"/>
                <a:cs typeface="Gill Sans" charset="0"/>
                <a:sym typeface="Gill Sans" charset="0"/>
              </a:rPr>
              <a:t>Essential </a:t>
            </a:r>
            <a:r>
              <a:rPr lang="en-US" sz="3600" dirty="0" smtClean="0">
                <a:latin typeface="Gill Sans" charset="0"/>
                <a:cs typeface="Gill Sans" charset="0"/>
                <a:sym typeface="Gill Sans" charset="0"/>
              </a:rPr>
              <a:t>CF-UGRID Components</a:t>
            </a:r>
            <a:endParaRPr lang="en-US" sz="3600" dirty="0"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1331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7328" y="1538410"/>
            <a:ext cx="3237684" cy="4198319"/>
          </a:xfrm>
        </p:spPr>
        <p:txBody>
          <a:bodyPr>
            <a:normAutofit/>
          </a:bodyPr>
          <a:lstStyle/>
          <a:p>
            <a:pPr marL="0" indent="0">
              <a:buSzPct val="75000"/>
              <a:buNone/>
            </a:pPr>
            <a:r>
              <a:rPr lang="en-US" sz="1800" dirty="0" err="1" smtClean="0">
                <a:latin typeface="Gill Sans" charset="0"/>
                <a:cs typeface="Gill Sans" charset="0"/>
                <a:sym typeface="Gill Sans" charset="0"/>
              </a:rPr>
              <a:t>NetCDF</a:t>
            </a:r>
            <a:r>
              <a:rPr lang="en-US" sz="1800" dirty="0" smtClean="0">
                <a:latin typeface="Gill Sans" charset="0"/>
                <a:cs typeface="Gill Sans" charset="0"/>
                <a:sym typeface="Gill Sans" charset="0"/>
              </a:rPr>
              <a:t> Climate and Forecast (CF) Metadata Conventions</a:t>
            </a:r>
            <a:endParaRPr lang="en-US" sz="1800" dirty="0">
              <a:latin typeface="Gill Sans" charset="0"/>
              <a:cs typeface="Gill Sans" charset="0"/>
              <a:sym typeface="Gill Sans" charset="0"/>
            </a:endParaRPr>
          </a:p>
          <a:p>
            <a:pPr marL="0" indent="0">
              <a:buSzPct val="75000"/>
              <a:buNone/>
            </a:pPr>
            <a:endParaRPr lang="en-US" sz="1800" dirty="0" smtClean="0">
              <a:latin typeface="Gill Sans" charset="0"/>
              <a:cs typeface="Gill Sans" charset="0"/>
              <a:sym typeface="Gill Sans" charset="0"/>
            </a:endParaRPr>
          </a:p>
          <a:p>
            <a:pPr marL="0" indent="0">
              <a:buSzPct val="75000"/>
              <a:buNone/>
            </a:pPr>
            <a:r>
              <a:rPr lang="en-US" sz="1800" dirty="0" smtClean="0">
                <a:latin typeface="Gill Sans" charset="0"/>
                <a:cs typeface="Gill Sans" charset="0"/>
                <a:sym typeface="Gill Sans" charset="0"/>
              </a:rPr>
              <a:t>UGRID = unstructured grid extension</a:t>
            </a:r>
          </a:p>
          <a:p>
            <a:pPr marL="0" indent="0">
              <a:buSzPct val="75000"/>
              <a:buNone/>
            </a:pPr>
            <a:endParaRPr lang="en-US" sz="1800" dirty="0" smtClean="0">
              <a:latin typeface="Gill Sans" charset="0"/>
              <a:cs typeface="Gill Sans" charset="0"/>
              <a:sym typeface="Gill Sans" charset="0"/>
            </a:endParaRPr>
          </a:p>
          <a:p>
            <a:pPr marL="0" indent="0">
              <a:buSzPct val="75000"/>
              <a:buNone/>
            </a:pPr>
            <a:r>
              <a:rPr lang="en-US" sz="1800" dirty="0" smtClean="0">
                <a:latin typeface="Gill Sans" charset="0"/>
                <a:cs typeface="Gill Sans" charset="0"/>
                <a:sym typeface="Gill Sans" charset="0"/>
              </a:rPr>
              <a:t>Unstructured grids don’t have simple parametric descriptions</a:t>
            </a:r>
          </a:p>
          <a:p>
            <a:pPr marL="0" indent="0">
              <a:buSzPct val="75000"/>
              <a:buNone/>
            </a:pPr>
            <a:endParaRPr lang="en-US" sz="1800" dirty="0" smtClean="0">
              <a:latin typeface="Gill Sans" charset="0"/>
              <a:cs typeface="Gill Sans" charset="0"/>
              <a:sym typeface="Gill Sans" charset="0"/>
            </a:endParaRPr>
          </a:p>
          <a:p>
            <a:pPr marL="0" indent="0">
              <a:buSzPct val="75000"/>
              <a:buNone/>
            </a:pPr>
            <a:r>
              <a:rPr lang="en-US" sz="1800" dirty="0" smtClean="0">
                <a:latin typeface="Gill Sans" charset="0"/>
                <a:cs typeface="Gill Sans" charset="0"/>
                <a:sym typeface="Gill Sans" charset="0"/>
              </a:rPr>
              <a:t>Complete grid description contained in EACH </a:t>
            </a:r>
            <a:r>
              <a:rPr lang="en-US" sz="1800" dirty="0" err="1" smtClean="0">
                <a:latin typeface="Gill Sans" charset="0"/>
                <a:cs typeface="Gill Sans" charset="0"/>
                <a:sym typeface="Gill Sans" charset="0"/>
              </a:rPr>
              <a:t>netCDF</a:t>
            </a:r>
            <a:r>
              <a:rPr lang="en-US" sz="1800" dirty="0" smtClean="0">
                <a:latin typeface="Gill Sans" charset="0"/>
                <a:cs typeface="Gill Sans" charset="0"/>
                <a:sym typeface="Gill Sans" charset="0"/>
              </a:rPr>
              <a:t> file</a:t>
            </a:r>
          </a:p>
          <a:p>
            <a:pPr marL="0" indent="0">
              <a:buSzPct val="75000"/>
              <a:buNone/>
            </a:pPr>
            <a:endParaRPr lang="en-US" sz="1800" dirty="0">
              <a:latin typeface="Gill Sans" charset="0"/>
              <a:cs typeface="Gill Sans" charset="0"/>
              <a:sym typeface="Gill Sans" charset="0"/>
            </a:endParaRPr>
          </a:p>
          <a:p>
            <a:pPr marL="0" indent="0">
              <a:buSzPct val="75000"/>
              <a:buNone/>
            </a:pPr>
            <a:endParaRPr lang="en-US" sz="1800" dirty="0">
              <a:latin typeface="Gill Sans" charset="0"/>
              <a:cs typeface="Gill Sans" charset="0"/>
              <a:sym typeface="Gill Sans" charset="0"/>
            </a:endParaRPr>
          </a:p>
          <a:p>
            <a:pPr marL="257886" indent="-257886">
              <a:buSzPct val="75000"/>
              <a:buFontTx/>
              <a:buChar char="•"/>
            </a:pPr>
            <a:endParaRPr lang="en-US" sz="1800" dirty="0" smtClean="0">
              <a:latin typeface="Gill Sans" charset="0"/>
              <a:cs typeface="Gill Sans" charset="0"/>
              <a:sym typeface="Gill Sans" charset="0"/>
            </a:endParaRPr>
          </a:p>
          <a:p>
            <a:pPr marL="257886" indent="-257886">
              <a:buSzPct val="75000"/>
              <a:buFontTx/>
              <a:buChar char="•"/>
            </a:pPr>
            <a:endParaRPr lang="en-US" sz="1800" dirty="0" smtClean="0">
              <a:latin typeface="Gill Sans" charset="0"/>
              <a:cs typeface="Gill Sans" charset="0"/>
              <a:sym typeface="Gill Sans" charset="0"/>
            </a:endParaRPr>
          </a:p>
          <a:p>
            <a:pPr marL="257886" indent="-257886">
              <a:buSzPct val="75000"/>
              <a:buFontTx/>
              <a:buChar char="•"/>
            </a:pPr>
            <a:endParaRPr lang="en-US" sz="1800" dirty="0"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13316" name="AutoShape 4"/>
          <p:cNvSpPr>
            <a:spLocks/>
          </p:cNvSpPr>
          <p:nvPr/>
        </p:nvSpPr>
        <p:spPr bwMode="auto">
          <a:xfrm>
            <a:off x="3831666" y="1041852"/>
            <a:ext cx="5219767" cy="4913009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 w="3175" cap="flat" cmpd="sng">
            <a:solidFill>
              <a:srgbClr val="000000"/>
            </a:solidFill>
            <a:prstDash val="solid"/>
            <a:miter lim="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marL="182880" algn="l"/>
            <a:r>
              <a:rPr lang="en-US" sz="1300" dirty="0">
                <a:latin typeface="Courier" charset="0"/>
                <a:cs typeface="Courier" charset="0"/>
                <a:sym typeface="Courier" charset="0"/>
              </a:rPr>
              <a:t>dimensions:     // Triangles</a:t>
            </a:r>
          </a:p>
          <a:p>
            <a:pPr marL="182880" algn="l"/>
            <a:r>
              <a:rPr lang="en-US" sz="1300" dirty="0">
                <a:latin typeface="Courier" charset="0"/>
                <a:cs typeface="Courier" charset="0"/>
                <a:sym typeface="Courier" charset="0"/>
              </a:rPr>
              <a:t>	</a:t>
            </a:r>
            <a:r>
              <a:rPr lang="en-US" sz="1300" b="1" dirty="0">
                <a:latin typeface="Courier" charset="0"/>
                <a:cs typeface="Courier" charset="0"/>
                <a:sym typeface="Courier" charset="0"/>
              </a:rPr>
              <a:t>node</a:t>
            </a:r>
            <a:r>
              <a:rPr lang="en-US" sz="1300" dirty="0">
                <a:latin typeface="Courier" charset="0"/>
                <a:cs typeface="Courier" charset="0"/>
                <a:sym typeface="Courier" charset="0"/>
              </a:rPr>
              <a:t> = </a:t>
            </a:r>
            <a:r>
              <a:rPr lang="en-US" sz="1300" dirty="0" smtClean="0">
                <a:latin typeface="Courier" charset="0"/>
                <a:cs typeface="Courier" charset="0"/>
                <a:sym typeface="Courier" charset="0"/>
              </a:rPr>
              <a:t>185409 	</a:t>
            </a:r>
          </a:p>
          <a:p>
            <a:pPr marL="182880" algn="l"/>
            <a:r>
              <a:rPr lang="en-US" sz="1300" dirty="0" smtClean="0">
                <a:latin typeface="Courier" charset="0"/>
                <a:cs typeface="Courier" charset="0"/>
                <a:sym typeface="Courier" charset="0"/>
              </a:rPr>
              <a:t>	</a:t>
            </a:r>
            <a:r>
              <a:rPr lang="en-US" sz="1300" b="1" dirty="0" err="1" smtClean="0">
                <a:latin typeface="Courier" charset="0"/>
                <a:cs typeface="Courier" charset="0"/>
                <a:sym typeface="Courier" charset="0"/>
              </a:rPr>
              <a:t>nele</a:t>
            </a:r>
            <a:r>
              <a:rPr lang="en-US" sz="1300" dirty="0" smtClean="0">
                <a:latin typeface="Courier" charset="0"/>
                <a:cs typeface="Courier" charset="0"/>
                <a:sym typeface="Courier" charset="0"/>
              </a:rPr>
              <a:t> </a:t>
            </a:r>
            <a:r>
              <a:rPr lang="en-US" sz="1300" dirty="0">
                <a:latin typeface="Courier" charset="0"/>
                <a:cs typeface="Courier" charset="0"/>
                <a:sym typeface="Courier" charset="0"/>
              </a:rPr>
              <a:t>= 369032 </a:t>
            </a:r>
          </a:p>
          <a:p>
            <a:pPr marL="182880" algn="l"/>
            <a:r>
              <a:rPr lang="en-US" sz="1300" dirty="0">
                <a:latin typeface="Courier" charset="0"/>
                <a:cs typeface="Courier" charset="0"/>
                <a:sym typeface="Courier" charset="0"/>
              </a:rPr>
              <a:t>	</a:t>
            </a:r>
            <a:r>
              <a:rPr lang="en-US" sz="1300" dirty="0" err="1">
                <a:latin typeface="Courier" charset="0"/>
                <a:cs typeface="Courier" charset="0"/>
                <a:sym typeface="Courier" charset="0"/>
              </a:rPr>
              <a:t>nvertex</a:t>
            </a:r>
            <a:r>
              <a:rPr lang="en-US" sz="1300" dirty="0">
                <a:latin typeface="Courier" charset="0"/>
                <a:cs typeface="Courier" charset="0"/>
                <a:sym typeface="Courier" charset="0"/>
              </a:rPr>
              <a:t> = 3 </a:t>
            </a:r>
            <a:endParaRPr lang="en-US" sz="1300" dirty="0" smtClean="0">
              <a:latin typeface="Courier" charset="0"/>
              <a:cs typeface="Courier" charset="0"/>
              <a:sym typeface="Courier" charset="0"/>
            </a:endParaRPr>
          </a:p>
          <a:p>
            <a:pPr marL="182880" algn="l"/>
            <a:endParaRPr lang="en-US" sz="1300" dirty="0" smtClean="0">
              <a:latin typeface="Courier" charset="0"/>
              <a:cs typeface="Courier" charset="0"/>
              <a:sym typeface="Courier" charset="0"/>
            </a:endParaRPr>
          </a:p>
          <a:p>
            <a:pPr marL="182880" algn="l"/>
            <a:endParaRPr lang="en-US" sz="1300" dirty="0">
              <a:latin typeface="Courier" charset="0"/>
              <a:cs typeface="Courier" charset="0"/>
              <a:sym typeface="Courier" charset="0"/>
            </a:endParaRPr>
          </a:p>
          <a:p>
            <a:pPr marL="182880" algn="l"/>
            <a:r>
              <a:rPr lang="en-US" sz="1300" dirty="0">
                <a:latin typeface="Courier" charset="0"/>
                <a:cs typeface="Courier" charset="0"/>
                <a:sym typeface="Courier" charset="0"/>
              </a:rPr>
              <a:t>v</a:t>
            </a:r>
            <a:r>
              <a:rPr lang="en-US" sz="1300" dirty="0" smtClean="0">
                <a:latin typeface="Courier" charset="0"/>
                <a:cs typeface="Courier" charset="0"/>
                <a:sym typeface="Courier" charset="0"/>
              </a:rPr>
              <a:t>ariables</a:t>
            </a:r>
            <a:r>
              <a:rPr lang="en-US" sz="1300" dirty="0">
                <a:latin typeface="Courier" charset="0"/>
                <a:cs typeface="Courier" charset="0"/>
                <a:sym typeface="Courier" charset="0"/>
              </a:rPr>
              <a:t>:  </a:t>
            </a:r>
            <a:r>
              <a:rPr lang="en-US" sz="1300" dirty="0" smtClean="0">
                <a:latin typeface="Courier" charset="0"/>
                <a:cs typeface="Courier" charset="0"/>
                <a:sym typeface="Courier" charset="0"/>
              </a:rPr>
              <a:t>/</a:t>
            </a:r>
            <a:r>
              <a:rPr lang="en-US" sz="1300" dirty="0">
                <a:latin typeface="Courier" charset="0"/>
                <a:cs typeface="Courier" charset="0"/>
                <a:sym typeface="Courier" charset="0"/>
              </a:rPr>
              <a:t>/ Mesh topology and node coordinates</a:t>
            </a:r>
          </a:p>
          <a:p>
            <a:pPr marL="182880" algn="l"/>
            <a:r>
              <a:rPr lang="en-US" sz="1300" dirty="0">
                <a:latin typeface="Courier" charset="0"/>
                <a:cs typeface="Courier" charset="0"/>
                <a:sym typeface="Courier" charset="0"/>
              </a:rPr>
              <a:t>   </a:t>
            </a:r>
            <a:r>
              <a:rPr lang="en-US" sz="1300" dirty="0" err="1" smtClean="0">
                <a:latin typeface="Courier" charset="0"/>
                <a:cs typeface="Courier" charset="0"/>
                <a:sym typeface="Courier" charset="0"/>
              </a:rPr>
              <a:t>int</a:t>
            </a:r>
            <a:r>
              <a:rPr lang="en-US" sz="1300" dirty="0" smtClean="0">
                <a:latin typeface="Courier" charset="0"/>
                <a:cs typeface="Courier" charset="0"/>
                <a:sym typeface="Courier" charset="0"/>
              </a:rPr>
              <a:t> </a:t>
            </a:r>
            <a:r>
              <a:rPr lang="en-US" sz="1300" b="1" dirty="0" err="1">
                <a:latin typeface="Courier" charset="0"/>
                <a:cs typeface="Courier" charset="0"/>
                <a:sym typeface="Courier" charset="0"/>
              </a:rPr>
              <a:t>adcirc_mesh</a:t>
            </a:r>
            <a:r>
              <a:rPr lang="en-US" sz="1300" dirty="0">
                <a:latin typeface="Courier" charset="0"/>
                <a:cs typeface="Courier" charset="0"/>
                <a:sym typeface="Courier" charset="0"/>
              </a:rPr>
              <a:t>(mesh) </a:t>
            </a:r>
          </a:p>
          <a:p>
            <a:pPr marL="182880" algn="l"/>
            <a:r>
              <a:rPr lang="en-US" sz="1300" dirty="0">
                <a:latin typeface="Courier" charset="0"/>
                <a:cs typeface="Courier" charset="0"/>
                <a:sym typeface="Courier" charset="0"/>
              </a:rPr>
              <a:t>	</a:t>
            </a:r>
            <a:r>
              <a:rPr lang="en-US" sz="1300" dirty="0" smtClean="0">
                <a:latin typeface="Courier" charset="0"/>
                <a:cs typeface="Courier" charset="0"/>
                <a:sym typeface="Courier" charset="0"/>
              </a:rPr>
              <a:t>	</a:t>
            </a:r>
            <a:r>
              <a:rPr lang="en-US" sz="1300" dirty="0" err="1" smtClean="0">
                <a:latin typeface="Courier" charset="0"/>
                <a:cs typeface="Courier" charset="0"/>
                <a:sym typeface="Courier" charset="0"/>
              </a:rPr>
              <a:t>adcirc_mesh:long_name</a:t>
            </a:r>
            <a:r>
              <a:rPr lang="en-US" sz="1300" dirty="0" smtClean="0">
                <a:latin typeface="Courier" charset="0"/>
                <a:cs typeface="Courier" charset="0"/>
                <a:sym typeface="Courier" charset="0"/>
              </a:rPr>
              <a:t> </a:t>
            </a:r>
            <a:r>
              <a:rPr lang="en-US" sz="1300" dirty="0">
                <a:latin typeface="Courier" charset="0"/>
                <a:cs typeface="Courier" charset="0"/>
                <a:sym typeface="Courier" charset="0"/>
              </a:rPr>
              <a:t>= "</a:t>
            </a:r>
            <a:r>
              <a:rPr lang="en-US" sz="1300" dirty="0" err="1" smtClean="0">
                <a:latin typeface="Courier" charset="0"/>
                <a:cs typeface="Courier" charset="0"/>
                <a:sym typeface="Courier" charset="0"/>
              </a:rPr>
              <a:t>mesh_topology</a:t>
            </a:r>
            <a:r>
              <a:rPr lang="en-US" sz="1300" dirty="0" smtClean="0">
                <a:latin typeface="Courier" charset="0"/>
                <a:cs typeface="Courier" charset="0"/>
                <a:sym typeface="Courier" charset="0"/>
              </a:rPr>
              <a:t>” </a:t>
            </a:r>
            <a:endParaRPr lang="en-US" sz="1300" dirty="0">
              <a:latin typeface="Courier" charset="0"/>
              <a:cs typeface="Courier" charset="0"/>
              <a:sym typeface="Courier" charset="0"/>
            </a:endParaRPr>
          </a:p>
          <a:p>
            <a:pPr marL="182880" algn="l"/>
            <a:r>
              <a:rPr lang="en-US" sz="1300" dirty="0" smtClean="0">
                <a:latin typeface="Courier" charset="0"/>
                <a:cs typeface="Courier" charset="0"/>
                <a:sym typeface="Courier" charset="0"/>
              </a:rPr>
              <a:t> 		...</a:t>
            </a:r>
          </a:p>
          <a:p>
            <a:pPr marL="182880" algn="l"/>
            <a:endParaRPr lang="en-US" sz="1300" dirty="0" smtClean="0">
              <a:latin typeface="Courier" charset="0"/>
              <a:cs typeface="Courier" charset="0"/>
              <a:sym typeface="Courier" charset="0"/>
            </a:endParaRPr>
          </a:p>
          <a:p>
            <a:pPr marL="182880" algn="l"/>
            <a:r>
              <a:rPr lang="en-US" sz="1300" dirty="0" smtClean="0">
                <a:latin typeface="Courier" charset="0"/>
                <a:cs typeface="Courier" charset="0"/>
                <a:sym typeface="Courier" charset="0"/>
              </a:rPr>
              <a:t>	</a:t>
            </a:r>
            <a:r>
              <a:rPr lang="en-US" sz="1300" dirty="0" err="1" smtClean="0">
                <a:latin typeface="Courier" charset="0"/>
                <a:cs typeface="Courier" charset="0"/>
                <a:sym typeface="Courier" charset="0"/>
              </a:rPr>
              <a:t>int</a:t>
            </a:r>
            <a:r>
              <a:rPr lang="en-US" sz="1300" dirty="0" smtClean="0">
                <a:latin typeface="Courier" charset="0"/>
                <a:cs typeface="Courier" charset="0"/>
                <a:sym typeface="Courier" charset="0"/>
              </a:rPr>
              <a:t> </a:t>
            </a:r>
            <a:r>
              <a:rPr lang="en-US" sz="1300" b="1" dirty="0" smtClean="0">
                <a:latin typeface="Courier" charset="0"/>
                <a:cs typeface="Courier" charset="0"/>
                <a:sym typeface="Courier" charset="0"/>
              </a:rPr>
              <a:t>element</a:t>
            </a:r>
            <a:r>
              <a:rPr lang="en-US" sz="1300" dirty="0" smtClean="0">
                <a:latin typeface="Courier" charset="0"/>
                <a:cs typeface="Courier" charset="0"/>
                <a:sym typeface="Courier" charset="0"/>
              </a:rPr>
              <a:t>(</a:t>
            </a:r>
            <a:r>
              <a:rPr lang="en-US" sz="1300" dirty="0" err="1" smtClean="0">
                <a:latin typeface="Courier" charset="0"/>
                <a:cs typeface="Courier" charset="0"/>
                <a:sym typeface="Courier" charset="0"/>
              </a:rPr>
              <a:t>nele</a:t>
            </a:r>
            <a:r>
              <a:rPr lang="en-US" sz="1300" dirty="0" smtClean="0">
                <a:latin typeface="Courier" charset="0"/>
                <a:cs typeface="Courier" charset="0"/>
                <a:sym typeface="Courier" charset="0"/>
              </a:rPr>
              <a:t>, </a:t>
            </a:r>
            <a:r>
              <a:rPr lang="en-US" sz="1300" dirty="0" err="1" smtClean="0">
                <a:latin typeface="Courier" charset="0"/>
                <a:cs typeface="Courier" charset="0"/>
                <a:sym typeface="Courier" charset="0"/>
              </a:rPr>
              <a:t>nvertex</a:t>
            </a:r>
            <a:r>
              <a:rPr lang="en-US" sz="1300" dirty="0" smtClean="0">
                <a:latin typeface="Courier" charset="0"/>
                <a:cs typeface="Courier" charset="0"/>
                <a:sym typeface="Courier" charset="0"/>
              </a:rPr>
              <a:t>) </a:t>
            </a:r>
          </a:p>
          <a:p>
            <a:pPr marL="182880" algn="l"/>
            <a:r>
              <a:rPr lang="en-US" sz="1300" dirty="0" smtClean="0">
                <a:latin typeface="Courier" charset="0"/>
                <a:cs typeface="Courier" charset="0"/>
                <a:sym typeface="Courier" charset="0"/>
              </a:rPr>
              <a:t>		</a:t>
            </a:r>
            <a:r>
              <a:rPr lang="en-US" sz="1300" dirty="0" err="1" smtClean="0">
                <a:latin typeface="Courier" charset="0"/>
                <a:cs typeface="Courier" charset="0"/>
                <a:sym typeface="Courier" charset="0"/>
              </a:rPr>
              <a:t>element:long_name</a:t>
            </a:r>
            <a:r>
              <a:rPr lang="en-US" sz="1300" dirty="0" smtClean="0">
                <a:latin typeface="Courier" charset="0"/>
                <a:cs typeface="Courier" charset="0"/>
                <a:sym typeface="Courier" charset="0"/>
              </a:rPr>
              <a:t> = "element” </a:t>
            </a:r>
          </a:p>
          <a:p>
            <a:pPr marL="182880" algn="l"/>
            <a:r>
              <a:rPr lang="en-US" sz="1300" dirty="0" smtClean="0">
                <a:latin typeface="Courier" charset="0"/>
                <a:cs typeface="Courier" charset="0"/>
                <a:sym typeface="Courier" charset="0"/>
              </a:rPr>
              <a:t>		...</a:t>
            </a:r>
          </a:p>
          <a:p>
            <a:pPr marL="182880" algn="l"/>
            <a:endParaRPr lang="en-US" sz="1300" dirty="0" smtClean="0">
              <a:latin typeface="Courier" charset="0"/>
              <a:cs typeface="Courier" charset="0"/>
              <a:sym typeface="Courier" charset="0"/>
            </a:endParaRPr>
          </a:p>
          <a:p>
            <a:pPr marL="182880" algn="l"/>
            <a:r>
              <a:rPr lang="en-US" sz="1300" dirty="0">
                <a:latin typeface="Courier" charset="0"/>
                <a:cs typeface="Courier" charset="0"/>
                <a:sym typeface="Courier" charset="0"/>
              </a:rPr>
              <a:t>	double </a:t>
            </a:r>
            <a:r>
              <a:rPr lang="en-US" sz="1300" b="1" dirty="0">
                <a:latin typeface="Courier" charset="0"/>
                <a:cs typeface="Courier" charset="0"/>
                <a:sym typeface="Courier" charset="0"/>
              </a:rPr>
              <a:t>x</a:t>
            </a:r>
            <a:r>
              <a:rPr lang="en-US" sz="1300" dirty="0">
                <a:latin typeface="Courier" charset="0"/>
                <a:cs typeface="Courier" charset="0"/>
                <a:sym typeface="Courier" charset="0"/>
              </a:rPr>
              <a:t>(node) </a:t>
            </a:r>
          </a:p>
          <a:p>
            <a:pPr marL="182880" algn="l"/>
            <a:r>
              <a:rPr lang="en-US" sz="1300" dirty="0">
                <a:latin typeface="Courier" charset="0"/>
                <a:cs typeface="Courier" charset="0"/>
                <a:sym typeface="Courier" charset="0"/>
              </a:rPr>
              <a:t>		</a:t>
            </a:r>
            <a:r>
              <a:rPr lang="en-US" sz="1300" dirty="0" err="1">
                <a:latin typeface="Courier" charset="0"/>
                <a:cs typeface="Courier" charset="0"/>
                <a:sym typeface="Courier" charset="0"/>
              </a:rPr>
              <a:t>x:long_name</a:t>
            </a:r>
            <a:r>
              <a:rPr lang="en-US" sz="1300" dirty="0">
                <a:latin typeface="Courier" charset="0"/>
                <a:cs typeface="Courier" charset="0"/>
                <a:sym typeface="Courier" charset="0"/>
              </a:rPr>
              <a:t> = "</a:t>
            </a:r>
            <a:r>
              <a:rPr lang="en-US" sz="1300" dirty="0" smtClean="0">
                <a:latin typeface="Courier" charset="0"/>
                <a:cs typeface="Courier" charset="0"/>
                <a:sym typeface="Courier" charset="0"/>
              </a:rPr>
              <a:t>longitude” </a:t>
            </a:r>
            <a:endParaRPr lang="en-US" sz="1300" dirty="0">
              <a:latin typeface="Courier" charset="0"/>
              <a:cs typeface="Courier" charset="0"/>
              <a:sym typeface="Courier" charset="0"/>
            </a:endParaRPr>
          </a:p>
          <a:p>
            <a:pPr marL="182880"/>
            <a:r>
              <a:rPr lang="en-US" sz="1300" dirty="0">
                <a:latin typeface="Courier" charset="0"/>
                <a:cs typeface="Courier" charset="0"/>
                <a:sym typeface="Courier" charset="0"/>
              </a:rPr>
              <a:t>	</a:t>
            </a:r>
            <a:r>
              <a:rPr lang="en-US" sz="1300" dirty="0" smtClean="0">
                <a:latin typeface="Courier" charset="0"/>
                <a:cs typeface="Courier" charset="0"/>
                <a:sym typeface="Courier" charset="0"/>
              </a:rPr>
              <a:t>	</a:t>
            </a:r>
            <a:r>
              <a:rPr lang="en-US" sz="1300" dirty="0" err="1" smtClean="0">
                <a:latin typeface="Courier" charset="0"/>
                <a:cs typeface="Courier" charset="0"/>
                <a:sym typeface="Courier" charset="0"/>
              </a:rPr>
              <a:t>x:units</a:t>
            </a:r>
            <a:r>
              <a:rPr lang="en-US" sz="1300" dirty="0" smtClean="0">
                <a:latin typeface="Courier" charset="0"/>
                <a:cs typeface="Courier" charset="0"/>
                <a:sym typeface="Courier" charset="0"/>
              </a:rPr>
              <a:t> </a:t>
            </a:r>
            <a:r>
              <a:rPr lang="en-US" sz="1300" dirty="0">
                <a:latin typeface="Courier" charset="0"/>
                <a:cs typeface="Courier" charset="0"/>
                <a:sym typeface="Courier" charset="0"/>
              </a:rPr>
              <a:t>= "</a:t>
            </a:r>
            <a:r>
              <a:rPr lang="en-US" sz="1300" dirty="0" err="1" smtClean="0">
                <a:latin typeface="Courier" charset="0"/>
                <a:cs typeface="Courier" charset="0"/>
                <a:sym typeface="Courier" charset="0"/>
              </a:rPr>
              <a:t>degrees_east</a:t>
            </a:r>
            <a:r>
              <a:rPr lang="en-US" sz="1300" dirty="0" smtClean="0">
                <a:latin typeface="Courier" charset="0"/>
                <a:cs typeface="Courier" charset="0"/>
                <a:sym typeface="Courier" charset="0"/>
              </a:rPr>
              <a:t>”</a:t>
            </a:r>
            <a:endParaRPr lang="en-US" sz="1400" dirty="0"/>
          </a:p>
          <a:p>
            <a:pPr marL="182880" algn="l"/>
            <a:r>
              <a:rPr lang="en-US" sz="1300" dirty="0" smtClean="0">
                <a:latin typeface="Courier" charset="0"/>
                <a:cs typeface="Courier" charset="0"/>
                <a:sym typeface="Courier" charset="0"/>
              </a:rPr>
              <a:t> 		...</a:t>
            </a:r>
          </a:p>
          <a:p>
            <a:pPr marL="182880" algn="l"/>
            <a:endParaRPr lang="en-US" sz="1300" dirty="0">
              <a:latin typeface="Courier" charset="0"/>
              <a:cs typeface="Courier" charset="0"/>
              <a:sym typeface="Courier" charset="0"/>
            </a:endParaRPr>
          </a:p>
          <a:p>
            <a:pPr marL="182880" algn="l"/>
            <a:r>
              <a:rPr lang="en-US" sz="1300" dirty="0">
                <a:latin typeface="Courier" charset="0"/>
                <a:cs typeface="Courier" charset="0"/>
                <a:sym typeface="Courier" charset="0"/>
              </a:rPr>
              <a:t>	double </a:t>
            </a:r>
            <a:r>
              <a:rPr lang="en-US" sz="1300" b="1" dirty="0">
                <a:latin typeface="Courier" charset="0"/>
                <a:cs typeface="Courier" charset="0"/>
                <a:sym typeface="Courier" charset="0"/>
              </a:rPr>
              <a:t>y</a:t>
            </a:r>
            <a:r>
              <a:rPr lang="en-US" sz="1300" dirty="0">
                <a:latin typeface="Courier" charset="0"/>
                <a:cs typeface="Courier" charset="0"/>
                <a:sym typeface="Courier" charset="0"/>
              </a:rPr>
              <a:t>(node) </a:t>
            </a:r>
          </a:p>
          <a:p>
            <a:pPr marL="182880" algn="l"/>
            <a:r>
              <a:rPr lang="en-US" sz="1300" dirty="0">
                <a:latin typeface="Courier" charset="0"/>
                <a:cs typeface="Courier" charset="0"/>
                <a:sym typeface="Courier" charset="0"/>
              </a:rPr>
              <a:t>		</a:t>
            </a:r>
            <a:r>
              <a:rPr lang="en-US" sz="1300" dirty="0" err="1">
                <a:latin typeface="Courier" charset="0"/>
                <a:cs typeface="Courier" charset="0"/>
                <a:sym typeface="Courier" charset="0"/>
              </a:rPr>
              <a:t>y:long_name</a:t>
            </a:r>
            <a:r>
              <a:rPr lang="en-US" sz="1300" dirty="0">
                <a:latin typeface="Courier" charset="0"/>
                <a:cs typeface="Courier" charset="0"/>
                <a:sym typeface="Courier" charset="0"/>
              </a:rPr>
              <a:t> = "</a:t>
            </a:r>
            <a:r>
              <a:rPr lang="en-US" sz="1300" dirty="0" smtClean="0">
                <a:latin typeface="Courier" charset="0"/>
                <a:cs typeface="Courier" charset="0"/>
                <a:sym typeface="Courier" charset="0"/>
              </a:rPr>
              <a:t>latitude” </a:t>
            </a:r>
          </a:p>
          <a:p>
            <a:pPr marL="182880" algn="l"/>
            <a:r>
              <a:rPr lang="en-US" sz="1300" dirty="0" smtClean="0">
                <a:latin typeface="Courier" charset="0"/>
                <a:cs typeface="Courier" charset="0"/>
                <a:sym typeface="Courier" charset="0"/>
              </a:rPr>
              <a:t>		</a:t>
            </a:r>
            <a:r>
              <a:rPr lang="en-US" sz="1300" dirty="0" err="1" smtClean="0">
                <a:latin typeface="Courier" charset="0"/>
                <a:cs typeface="Courier" charset="0"/>
                <a:sym typeface="Courier" charset="0"/>
              </a:rPr>
              <a:t>y:units</a:t>
            </a:r>
            <a:r>
              <a:rPr lang="en-US" sz="1300" dirty="0" smtClean="0">
                <a:latin typeface="Courier" charset="0"/>
                <a:cs typeface="Courier" charset="0"/>
                <a:sym typeface="Courier" charset="0"/>
              </a:rPr>
              <a:t> = "</a:t>
            </a:r>
            <a:r>
              <a:rPr lang="en-US" sz="1300" dirty="0" err="1" smtClean="0">
                <a:latin typeface="Courier" charset="0"/>
                <a:cs typeface="Courier" charset="0"/>
                <a:sym typeface="Courier" charset="0"/>
              </a:rPr>
              <a:t>degrees_north</a:t>
            </a:r>
            <a:r>
              <a:rPr lang="en-US" sz="1300" dirty="0" smtClean="0">
                <a:latin typeface="Courier" charset="0"/>
                <a:cs typeface="Courier" charset="0"/>
                <a:sym typeface="Courier" charset="0"/>
              </a:rPr>
              <a:t>”</a:t>
            </a:r>
          </a:p>
          <a:p>
            <a:pPr marL="182880" algn="l"/>
            <a:r>
              <a:rPr lang="en-US" sz="1300" dirty="0">
                <a:latin typeface="Courier" charset="0"/>
                <a:cs typeface="Courier" charset="0"/>
                <a:sym typeface="Courier" charset="0"/>
              </a:rPr>
              <a:t>	</a:t>
            </a:r>
            <a:r>
              <a:rPr lang="en-US" sz="1300" dirty="0" smtClean="0">
                <a:latin typeface="Courier" charset="0"/>
                <a:cs typeface="Courier" charset="0"/>
                <a:sym typeface="Courier" charset="0"/>
              </a:rPr>
              <a:t>	...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253066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3788" y="244996"/>
            <a:ext cx="7524365" cy="656335"/>
          </a:xfrm>
        </p:spPr>
        <p:txBody>
          <a:bodyPr/>
          <a:lstStyle/>
          <a:p>
            <a:r>
              <a:rPr lang="en-US" sz="3600" dirty="0" smtClean="0"/>
              <a:t>Motivation</a:t>
            </a:r>
            <a:endParaRPr lang="en-US" sz="3600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21210224">
            <a:off x="557807" y="1648185"/>
            <a:ext cx="5368039" cy="2301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09841">
            <a:off x="5544120" y="1608671"/>
            <a:ext cx="3090398" cy="2055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 descr="Hague_floods_201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1299326">
            <a:off x="4166711" y="3312714"/>
            <a:ext cx="3311159" cy="2630784"/>
          </a:xfrm>
          <a:prstGeom prst="rect">
            <a:avLst/>
          </a:prstGeom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28505">
            <a:off x="766293" y="3462596"/>
            <a:ext cx="3423965" cy="2557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" name="Group 9"/>
          <p:cNvGrpSpPr/>
          <p:nvPr/>
        </p:nvGrpSpPr>
        <p:grpSpPr>
          <a:xfrm>
            <a:off x="97032" y="6027816"/>
            <a:ext cx="4937760" cy="775784"/>
            <a:chOff x="76200" y="5257800"/>
            <a:chExt cx="6858001" cy="1293142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76201" y="5514622"/>
              <a:ext cx="6858000" cy="1036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3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76200" y="5257800"/>
              <a:ext cx="6858001" cy="2568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1" name="TextBox 10"/>
          <p:cNvSpPr txBox="1"/>
          <p:nvPr/>
        </p:nvSpPr>
        <p:spPr>
          <a:xfrm>
            <a:off x="7177117" y="4171414"/>
            <a:ext cx="1871802" cy="115416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u="sng" dirty="0" smtClean="0"/>
              <a:t>Acknowledgement</a:t>
            </a:r>
            <a:r>
              <a:rPr lang="en-US" sz="1600" dirty="0" smtClean="0"/>
              <a:t> </a:t>
            </a:r>
          </a:p>
          <a:p>
            <a:pPr>
              <a:spcBef>
                <a:spcPts val="600"/>
              </a:spcBef>
            </a:pPr>
            <a:r>
              <a:rPr lang="en-US" sz="1600" dirty="0" smtClean="0"/>
              <a:t>Pictures lifted from presentation by Larry Atkinson, ODU</a:t>
            </a:r>
            <a:endParaRPr lang="en-US" sz="1600" dirty="0"/>
          </a:p>
        </p:txBody>
      </p:sp>
      <p:sp>
        <p:nvSpPr>
          <p:cNvPr id="3" name="Rectangle 2"/>
          <p:cNvSpPr/>
          <p:nvPr/>
        </p:nvSpPr>
        <p:spPr>
          <a:xfrm>
            <a:off x="3884778" y="350943"/>
            <a:ext cx="500538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Is Coastal Flooding a Problem…….</a:t>
            </a:r>
          </a:p>
        </p:txBody>
      </p:sp>
    </p:spTree>
    <p:extLst>
      <p:ext uri="{BB962C8B-B14F-4D97-AF65-F5344CB8AC3E}">
        <p14:creationId xmlns:p14="http://schemas.microsoft.com/office/powerpoint/2010/main" val="40816386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0" hangingPunct="0">
              <a:defRPr/>
            </a:pPr>
            <a:r>
              <a:rPr lang="en-US" sz="3600" dirty="0"/>
              <a:t>ADCIRC Surge Guidance System (ASGS)</a:t>
            </a:r>
            <a:endParaRPr lang="en-US" altLang="ja-JP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lvl="1" indent="0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400" dirty="0" smtClean="0"/>
              <a:t>Results available as images through </a:t>
            </a:r>
            <a:r>
              <a:rPr lang="en-US" sz="2400" dirty="0" err="1" smtClean="0"/>
              <a:t>nc-cera.renci.org</a:t>
            </a:r>
            <a:endParaRPr lang="en-US" sz="2400" dirty="0" smtClean="0"/>
          </a:p>
          <a:p>
            <a:pPr marL="0" lvl="1" indent="0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None/>
            </a:pPr>
            <a:endParaRPr lang="en-US" sz="2400" dirty="0" smtClean="0"/>
          </a:p>
          <a:p>
            <a:pPr marL="342900" lvl="1" indent="-342900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Font typeface="Arial"/>
              <a:buChar char="•"/>
            </a:pPr>
            <a:endParaRPr lang="en-US" sz="2400" dirty="0" smtClean="0"/>
          </a:p>
        </p:txBody>
      </p:sp>
      <p:pic>
        <p:nvPicPr>
          <p:cNvPr id="12" name="Picture 1"/>
          <p:cNvPicPr>
            <a:picLocks noChangeAspect="1" noChangeArrowheads="1"/>
          </p:cNvPicPr>
          <p:nvPr/>
        </p:nvPicPr>
        <p:blipFill rotWithShape="1">
          <a:blip r:embed="rId2" cstate="print"/>
          <a:srcRect t="8683" b="6088"/>
          <a:stretch/>
        </p:blipFill>
        <p:spPr bwMode="auto">
          <a:xfrm>
            <a:off x="294200" y="2142938"/>
            <a:ext cx="5630120" cy="3906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C:\Users\ugtech\Documents\documents\PROPOSAL\DHS NC CoE 2007\yr 4\annual report\luettich modeling\USCG_Image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27"/>
          <a:stretch/>
        </p:blipFill>
        <p:spPr bwMode="auto">
          <a:xfrm>
            <a:off x="5136442" y="2955760"/>
            <a:ext cx="4059828" cy="2769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6184899" y="1927914"/>
            <a:ext cx="2485465" cy="7494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en-US" b="1" dirty="0"/>
              <a:t>Hurricane </a:t>
            </a:r>
            <a:r>
              <a:rPr lang="en-US" b="1" dirty="0" smtClean="0"/>
              <a:t>Irene</a:t>
            </a:r>
          </a:p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en-US" b="1" dirty="0" smtClean="0"/>
              <a:t>August </a:t>
            </a:r>
            <a:r>
              <a:rPr lang="en-US" b="1" dirty="0"/>
              <a:t>25 – 29, 2011</a:t>
            </a:r>
          </a:p>
        </p:txBody>
      </p:sp>
    </p:spTree>
    <p:extLst>
      <p:ext uri="{BB962C8B-B14F-4D97-AF65-F5344CB8AC3E}">
        <p14:creationId xmlns:p14="http://schemas.microsoft.com/office/powerpoint/2010/main" val="5210770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dcircVizApp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32498" y="1191805"/>
            <a:ext cx="6899086" cy="5805488"/>
          </a:xfrm>
          <a:prstGeom prst="rect">
            <a:avLst/>
          </a:prstGeom>
        </p:spPr>
      </p:pic>
      <p:sp>
        <p:nvSpPr>
          <p:cNvPr id="9217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700" dirty="0" smtClean="0"/>
              <a:t>ADCIRC Forecasting Systems</a:t>
            </a:r>
            <a:endParaRPr lang="en-US" dirty="0"/>
          </a:p>
        </p:txBody>
      </p:sp>
      <p:sp>
        <p:nvSpPr>
          <p:cNvPr id="921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18412" y="1158958"/>
            <a:ext cx="7349729" cy="4389937"/>
          </a:xfrm>
        </p:spPr>
        <p:txBody>
          <a:bodyPr/>
          <a:lstStyle/>
          <a:p>
            <a:pPr marL="0" indent="0">
              <a:spcBef>
                <a:spcPts val="800"/>
              </a:spcBef>
              <a:buSzPct val="75000"/>
              <a:buNone/>
            </a:pPr>
            <a:r>
              <a:rPr lang="en-US" sz="2000" b="1" i="1" u="sng" dirty="0" smtClean="0">
                <a:latin typeface="Gill Sans" charset="0"/>
                <a:cs typeface="Gill Sans" charset="0"/>
                <a:sym typeface="Gill Sans" charset="0"/>
              </a:rPr>
              <a:t>Distributed geographically</a:t>
            </a:r>
            <a:r>
              <a:rPr lang="en-US" sz="1800" b="1" i="1" u="sng" dirty="0" smtClean="0">
                <a:latin typeface="Gill Sans" charset="0"/>
                <a:cs typeface="Gill Sans" charset="0"/>
                <a:sym typeface="Gill Sans" charset="0"/>
              </a:rPr>
              <a:t>: </a:t>
            </a:r>
          </a:p>
          <a:p>
            <a:pPr marL="255689" indent="-255689">
              <a:spcBef>
                <a:spcPts val="800"/>
              </a:spcBef>
              <a:buSzPct val="75000"/>
              <a:buFontTx/>
              <a:buChar char="•"/>
            </a:pPr>
            <a:r>
              <a:rPr lang="en-US" sz="1600" dirty="0" smtClean="0">
                <a:latin typeface="Gill Sans" charset="0"/>
                <a:cs typeface="Gill Sans" charset="0"/>
                <a:sym typeface="Gill Sans" charset="0"/>
              </a:rPr>
              <a:t>There </a:t>
            </a:r>
            <a:r>
              <a:rPr lang="en-US" sz="1600" dirty="0">
                <a:latin typeface="Gill Sans" charset="0"/>
                <a:cs typeface="Gill Sans" charset="0"/>
                <a:sym typeface="Gill Sans" charset="0"/>
              </a:rPr>
              <a:t>are </a:t>
            </a:r>
            <a:r>
              <a:rPr lang="en-US" sz="1600" dirty="0" smtClean="0">
                <a:latin typeface="Gill Sans" charset="0"/>
                <a:cs typeface="Gill Sans" charset="0"/>
                <a:sym typeface="Gill Sans" charset="0"/>
              </a:rPr>
              <a:t>currently 5</a:t>
            </a:r>
            <a:r>
              <a:rPr lang="en-US" sz="1600" dirty="0">
                <a:latin typeface="Gill Sans" charset="0"/>
                <a:cs typeface="Gill Sans" charset="0"/>
                <a:sym typeface="Gill Sans" charset="0"/>
              </a:rPr>
              <a:t>-</a:t>
            </a:r>
            <a:r>
              <a:rPr lang="en-US" sz="1600" dirty="0" smtClean="0">
                <a:latin typeface="Gill Sans" charset="0"/>
                <a:cs typeface="Gill Sans" charset="0"/>
                <a:sym typeface="Gill Sans" charset="0"/>
              </a:rPr>
              <a:t>6 </a:t>
            </a:r>
            <a:r>
              <a:rPr lang="en-US" sz="1600" dirty="0">
                <a:latin typeface="Gill Sans" charset="0"/>
                <a:cs typeface="Gill Sans" charset="0"/>
                <a:sym typeface="Gill Sans" charset="0"/>
              </a:rPr>
              <a:t>ADCIRC-based forecast systems running for the US East and Gulf of Mexico coasts. </a:t>
            </a:r>
            <a:endParaRPr lang="en-US" sz="1600" dirty="0" smtClean="0">
              <a:latin typeface="Gill Sans" charset="0"/>
              <a:cs typeface="Gill Sans" charset="0"/>
              <a:sym typeface="Gill Sans" charset="0"/>
            </a:endParaRPr>
          </a:p>
          <a:p>
            <a:pPr marL="255689" indent="-255689">
              <a:spcBef>
                <a:spcPts val="800"/>
              </a:spcBef>
              <a:buSzPct val="75000"/>
              <a:buFontTx/>
              <a:buChar char="•"/>
            </a:pPr>
            <a:r>
              <a:rPr lang="en-US" sz="1600" dirty="0">
                <a:latin typeface="Gill Sans" charset="0"/>
                <a:cs typeface="Gill Sans" charset="0"/>
                <a:sym typeface="Gill Sans" charset="0"/>
              </a:rPr>
              <a:t>Typically from </a:t>
            </a:r>
            <a:r>
              <a:rPr lang="en-US" sz="1600" dirty="0" err="1">
                <a:latin typeface="Gill Sans" charset="0"/>
                <a:cs typeface="Gill Sans" charset="0"/>
                <a:sym typeface="Gill Sans" charset="0"/>
              </a:rPr>
              <a:t>Adcirc</a:t>
            </a:r>
            <a:r>
              <a:rPr lang="en-US" sz="1600" dirty="0">
                <a:latin typeface="Gill Sans" charset="0"/>
                <a:cs typeface="Gill Sans" charset="0"/>
                <a:sym typeface="Gill Sans" charset="0"/>
              </a:rPr>
              <a:t> Surge Guidance System (ASGS, J. Fleming</a:t>
            </a:r>
            <a:r>
              <a:rPr lang="en-US" sz="1600" dirty="0" smtClean="0">
                <a:latin typeface="Gill Sans" charset="0"/>
                <a:cs typeface="Gill Sans" charset="0"/>
                <a:sym typeface="Gill Sans" charset="0"/>
              </a:rPr>
              <a:t>)</a:t>
            </a:r>
          </a:p>
          <a:p>
            <a:pPr marL="255689" indent="-255689">
              <a:spcBef>
                <a:spcPts val="800"/>
              </a:spcBef>
              <a:buSzPct val="75000"/>
              <a:buFontTx/>
              <a:buChar char="•"/>
            </a:pPr>
            <a:r>
              <a:rPr lang="en-US" sz="1600" dirty="0"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Output files are large and distributed across academic and federal data </a:t>
            </a:r>
            <a:r>
              <a:rPr lang="en-US" sz="1600" dirty="0" smtClean="0"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centers</a:t>
            </a:r>
            <a:endParaRPr lang="en-US" sz="1600" dirty="0">
              <a:latin typeface="Gill Sans" charset="0"/>
              <a:cs typeface="Gill Sans" charset="0"/>
              <a:sym typeface="Gill Sans" charset="0"/>
            </a:endParaRPr>
          </a:p>
          <a:p>
            <a:pPr marL="0" indent="0">
              <a:spcBef>
                <a:spcPts val="800"/>
              </a:spcBef>
              <a:buSzPct val="75000"/>
              <a:buNone/>
            </a:pPr>
            <a:r>
              <a:rPr lang="en-US" sz="2000" b="1" i="1" u="sng" dirty="0" smtClean="0">
                <a:latin typeface="Gill Sans" charset="0"/>
                <a:cs typeface="Gill Sans" charset="0"/>
                <a:sym typeface="Gill Sans" charset="0"/>
              </a:rPr>
              <a:t>Event-based:</a:t>
            </a:r>
          </a:p>
          <a:p>
            <a:pPr marL="255689" indent="-255689">
              <a:spcBef>
                <a:spcPts val="800"/>
              </a:spcBef>
              <a:buSzPct val="75000"/>
              <a:buFontTx/>
              <a:buChar char="•"/>
            </a:pPr>
            <a:r>
              <a:rPr lang="en-US" sz="1600" dirty="0" smtClean="0">
                <a:latin typeface="Gill Sans" charset="0"/>
                <a:cs typeface="Gill Sans" charset="0"/>
                <a:sym typeface="Gill Sans" charset="0"/>
              </a:rPr>
              <a:t>Usually run for tropical cyclone events</a:t>
            </a:r>
          </a:p>
          <a:p>
            <a:pPr marL="255689" indent="-255689">
              <a:spcBef>
                <a:spcPts val="800"/>
              </a:spcBef>
              <a:buSzPct val="75000"/>
              <a:buFontTx/>
              <a:buChar char="•"/>
            </a:pPr>
            <a:endParaRPr lang="en-US" sz="1800" b="1" i="1" u="sng" dirty="0" smtClean="0">
              <a:latin typeface="Gill Sans" charset="0"/>
              <a:cs typeface="Gill Sans" charset="0"/>
              <a:sym typeface="Gill Sans" charset="0"/>
            </a:endParaRPr>
          </a:p>
          <a:p>
            <a:pPr marL="0" indent="0">
              <a:lnSpc>
                <a:spcPct val="50000"/>
              </a:lnSpc>
              <a:spcBef>
                <a:spcPts val="800"/>
              </a:spcBef>
              <a:buSzPct val="75000"/>
              <a:buNone/>
            </a:pPr>
            <a:r>
              <a:rPr lang="en-US" sz="1800" dirty="0" smtClean="0">
                <a:latin typeface="Gill Sans" charset="0"/>
                <a:cs typeface="Gill Sans" charset="0"/>
                <a:sym typeface="Gill Sans" charset="0"/>
              </a:rPr>
              <a:t>How </a:t>
            </a:r>
            <a:r>
              <a:rPr lang="en-US" sz="1800" dirty="0">
                <a:latin typeface="Gill Sans" charset="0"/>
                <a:cs typeface="Gill Sans" charset="0"/>
                <a:sym typeface="Gill Sans" charset="0"/>
              </a:rPr>
              <a:t>can we provide </a:t>
            </a:r>
            <a:r>
              <a:rPr lang="en-US" sz="1800" b="1" i="1" dirty="0">
                <a:latin typeface="Gill Sans" charset="0"/>
                <a:cs typeface="Gill Sans" charset="0"/>
                <a:sym typeface="Gill Sans" charset="0"/>
              </a:rPr>
              <a:t>uniform</a:t>
            </a:r>
            <a:r>
              <a:rPr lang="en-US" sz="1800" dirty="0">
                <a:latin typeface="Gill Sans" charset="0"/>
                <a:cs typeface="Gill Sans" charset="0"/>
                <a:sym typeface="Gill Sans" charset="0"/>
              </a:rPr>
              <a:t> access to </a:t>
            </a:r>
          </a:p>
          <a:p>
            <a:pPr marL="464488" lvl="1" indent="-259351">
              <a:lnSpc>
                <a:spcPct val="50000"/>
              </a:lnSpc>
              <a:spcBef>
                <a:spcPts val="800"/>
              </a:spcBef>
              <a:buSzPct val="75000"/>
              <a:buFontTx/>
              <a:buChar char="•"/>
            </a:pPr>
            <a:r>
              <a:rPr lang="en-US" sz="1600" dirty="0"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different ASGS system outputs</a:t>
            </a:r>
          </a:p>
          <a:p>
            <a:pPr marL="464488" lvl="1" indent="-259351">
              <a:lnSpc>
                <a:spcPct val="50000"/>
              </a:lnSpc>
              <a:spcBef>
                <a:spcPts val="800"/>
              </a:spcBef>
              <a:buSzPct val="75000"/>
              <a:buFontTx/>
              <a:buChar char="•"/>
            </a:pPr>
            <a:r>
              <a:rPr lang="en-US" sz="1600" dirty="0"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run by different </a:t>
            </a:r>
            <a:r>
              <a:rPr lang="en-US" sz="1600" dirty="0" smtClean="0"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groups</a:t>
            </a:r>
            <a:endParaRPr lang="en-US" sz="1600" dirty="0">
              <a:latin typeface="Gill Sans" charset="0"/>
              <a:ea typeface="ＭＳ Ｐゴシック" charset="0"/>
              <a:cs typeface="Gill Sans" charset="0"/>
              <a:sym typeface="Gill Sans" charset="0"/>
            </a:endParaRPr>
          </a:p>
          <a:p>
            <a:pPr marL="464488" lvl="1" indent="-259351">
              <a:lnSpc>
                <a:spcPct val="50000"/>
              </a:lnSpc>
              <a:spcBef>
                <a:spcPts val="800"/>
              </a:spcBef>
              <a:buSzPct val="75000"/>
              <a:buFontTx/>
              <a:buChar char="•"/>
            </a:pPr>
            <a:r>
              <a:rPr lang="en-US" sz="1600" dirty="0"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on different ADCIRC grids</a:t>
            </a:r>
          </a:p>
          <a:p>
            <a:pPr marL="255689" indent="-255689">
              <a:buSzPct val="75000"/>
              <a:buFontTx/>
              <a:buChar char="•"/>
            </a:pPr>
            <a:endParaRPr lang="en-US" sz="1800" dirty="0" smtClean="0">
              <a:latin typeface="Gill Sans" charset="0"/>
              <a:cs typeface="Gill Sans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493977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/>
          <p:cNvSpPr>
            <a:spLocks noGrp="1" noChangeArrowheads="1"/>
          </p:cNvSpPr>
          <p:nvPr>
            <p:ph type="title"/>
          </p:nvPr>
        </p:nvSpPr>
        <p:spPr>
          <a:xfrm>
            <a:off x="1426306" y="244996"/>
            <a:ext cx="7817892" cy="656335"/>
          </a:xfrm>
        </p:spPr>
        <p:txBody>
          <a:bodyPr/>
          <a:lstStyle/>
          <a:p>
            <a:r>
              <a:rPr lang="en-US" sz="3700" dirty="0" smtClean="0"/>
              <a:t>Use Case: Development Driver</a:t>
            </a:r>
            <a:endParaRPr lang="en-US" dirty="0"/>
          </a:p>
        </p:txBody>
      </p:sp>
      <p:pic>
        <p:nvPicPr>
          <p:cNvPr id="8196" name="Picture 4" descr="NHC_Usecase_2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54181" y="1322149"/>
            <a:ext cx="3060890" cy="4584834"/>
          </a:xfrm>
          <a:prstGeom prst="rect">
            <a:avLst/>
          </a:prstGeom>
          <a:noFill/>
          <a:ln w="3175" cap="flat" cmpd="sng">
            <a:solidFill>
              <a:srgbClr val="000000"/>
            </a:solidFill>
            <a:prstDash val="solid"/>
            <a:miter lim="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" name="Picture 1" descr="1194984539216837021man02.svg.hi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33502" y="4028946"/>
            <a:ext cx="903531" cy="180103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892116" y="5746696"/>
            <a:ext cx="11788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Forecaster</a:t>
            </a:r>
            <a:endParaRPr lang="en-US" dirty="0"/>
          </a:p>
        </p:txBody>
      </p:sp>
      <p:sp>
        <p:nvSpPr>
          <p:cNvPr id="4" name="Cloud Callout 3"/>
          <p:cNvSpPr/>
          <p:nvPr/>
        </p:nvSpPr>
        <p:spPr>
          <a:xfrm>
            <a:off x="6600024" y="1561594"/>
            <a:ext cx="2488021" cy="2269537"/>
          </a:xfrm>
          <a:prstGeom prst="cloudCallout">
            <a:avLst>
              <a:gd name="adj1" fmla="val -44092"/>
              <a:gd name="adj2" fmla="val 54908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Is there a way to get ADCIRC results without dealing with the grid? </a:t>
            </a:r>
            <a:endParaRPr lang="en-US" dirty="0"/>
          </a:p>
        </p:txBody>
      </p:sp>
      <p:sp>
        <p:nvSpPr>
          <p:cNvPr id="9" name="Cloud Callout 8"/>
          <p:cNvSpPr/>
          <p:nvPr/>
        </p:nvSpPr>
        <p:spPr>
          <a:xfrm>
            <a:off x="3874703" y="1789300"/>
            <a:ext cx="2496301" cy="1989782"/>
          </a:xfrm>
          <a:prstGeom prst="cloudCallout">
            <a:avLst>
              <a:gd name="adj1" fmla="val 36345"/>
              <a:gd name="adj2" fmla="val 59298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What does  ADCIRC say about this?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087167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JHT-funded project to address this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/>
              <a:t>Develop methods that allow Operations to access Research results</a:t>
            </a:r>
          </a:p>
          <a:p>
            <a:r>
              <a:rPr lang="en-US" sz="2800" dirty="0" smtClean="0"/>
              <a:t>Methods must be robust, stable, and easy to use</a:t>
            </a:r>
          </a:p>
          <a:p>
            <a:r>
              <a:rPr lang="en-US" sz="2800" dirty="0" smtClean="0"/>
              <a:t>Minimal bandwidth usage</a:t>
            </a:r>
          </a:p>
          <a:p>
            <a:endParaRPr lang="en-US" dirty="0" smtClean="0"/>
          </a:p>
          <a:p>
            <a:r>
              <a:rPr lang="en-US" dirty="0" smtClean="0"/>
              <a:t>R</a:t>
            </a:r>
            <a:r>
              <a:rPr lang="en-US" dirty="0" smtClean="0">
                <a:sym typeface="Wingdings"/>
              </a:rPr>
              <a:t>O</a:t>
            </a:r>
          </a:p>
          <a:p>
            <a:r>
              <a:rPr lang="en-US" dirty="0" smtClean="0">
                <a:sym typeface="Wingdings"/>
              </a:rPr>
              <a:t>And </a:t>
            </a:r>
          </a:p>
          <a:p>
            <a:r>
              <a:rPr lang="en-US" dirty="0" smtClean="0">
                <a:sym typeface="Wingdings"/>
              </a:rPr>
              <a:t>O R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0586349" y="316417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34665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700" dirty="0" err="1" smtClean="0"/>
              <a:t>AdcircViz</a:t>
            </a:r>
            <a:r>
              <a:rPr lang="en-US" sz="3700" dirty="0" smtClean="0"/>
              <a:t> App</a:t>
            </a:r>
            <a:endParaRPr lang="en-US" dirty="0"/>
          </a:p>
        </p:txBody>
      </p:sp>
      <p:sp>
        <p:nvSpPr>
          <p:cNvPr id="1638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49691" y="973999"/>
            <a:ext cx="8802461" cy="496389"/>
          </a:xfrm>
        </p:spPr>
        <p:txBody>
          <a:bodyPr>
            <a:normAutofit/>
          </a:bodyPr>
          <a:lstStyle/>
          <a:p>
            <a:r>
              <a:rPr lang="en-US" sz="1800" dirty="0" smtClean="0">
                <a:latin typeface="Gill Sans" charset="0"/>
                <a:cs typeface="Gill Sans" charset="0"/>
                <a:sym typeface="Gill Sans" charset="0"/>
              </a:rPr>
              <a:t>Rapid development enabled by standards</a:t>
            </a:r>
            <a:endParaRPr lang="en-US" dirty="0"/>
          </a:p>
        </p:txBody>
      </p:sp>
      <p:grpSp>
        <p:nvGrpSpPr>
          <p:cNvPr id="16389" name="Group 5"/>
          <p:cNvGrpSpPr>
            <a:grpSpLocks/>
          </p:cNvGrpSpPr>
          <p:nvPr/>
        </p:nvGrpSpPr>
        <p:grpSpPr bwMode="auto">
          <a:xfrm>
            <a:off x="0" y="1728112"/>
            <a:ext cx="8268807" cy="4447731"/>
            <a:chOff x="0" y="10423"/>
            <a:chExt cx="14630033" cy="7923310"/>
          </a:xfrm>
        </p:grpSpPr>
        <p:pic>
          <p:nvPicPr>
            <p:cNvPr id="16390" name="Picture 6" descr="pasted-image.pd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0423"/>
              <a:ext cx="14630033" cy="79233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 cap="flat" cmpd="sng">
                  <a:solidFill>
                    <a:srgbClr val="000000"/>
                  </a:solidFill>
                  <a:prstDash val="solid"/>
                  <a:miter lim="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16391" name="AutoShape 7"/>
            <p:cNvSpPr>
              <a:spLocks/>
            </p:cNvSpPr>
            <p:nvPr/>
          </p:nvSpPr>
          <p:spPr bwMode="auto">
            <a:xfrm>
              <a:off x="10824836" y="1697342"/>
              <a:ext cx="3429001" cy="195580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599"/>
                  </a:lnTo>
                  <a:lnTo>
                    <a:pt x="0" y="21599"/>
                  </a:lnTo>
                  <a:close/>
                </a:path>
              </a:pathLst>
            </a:custGeom>
            <a:noFill/>
            <a:ln w="63500" cap="flat" cmpd="sng">
              <a:solidFill>
                <a:srgbClr val="C82506"/>
              </a:solidFill>
              <a:prstDash val="solid"/>
              <a:miter lim="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endParaRPr lang="en-US" sz="1400"/>
            </a:p>
          </p:txBody>
        </p:sp>
        <p:sp>
          <p:nvSpPr>
            <p:cNvPr id="16392" name="AutoShape 8"/>
            <p:cNvSpPr>
              <a:spLocks/>
            </p:cNvSpPr>
            <p:nvPr/>
          </p:nvSpPr>
          <p:spPr bwMode="auto">
            <a:xfrm>
              <a:off x="10824836" y="3602342"/>
              <a:ext cx="3429001" cy="330200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599"/>
                  </a:lnTo>
                  <a:lnTo>
                    <a:pt x="0" y="21599"/>
                  </a:lnTo>
                  <a:close/>
                </a:path>
              </a:pathLst>
            </a:custGeom>
            <a:noFill/>
            <a:ln w="63500" cap="flat" cmpd="sng">
              <a:solidFill>
                <a:srgbClr val="C82506"/>
              </a:solidFill>
              <a:prstDash val="solid"/>
              <a:miter lim="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endParaRPr lang="en-US" sz="1400"/>
            </a:p>
          </p:txBody>
        </p:sp>
        <p:sp>
          <p:nvSpPr>
            <p:cNvPr id="16393" name="AutoShape 9"/>
            <p:cNvSpPr>
              <a:spLocks/>
            </p:cNvSpPr>
            <p:nvPr/>
          </p:nvSpPr>
          <p:spPr bwMode="auto">
            <a:xfrm>
              <a:off x="7357736" y="6878942"/>
              <a:ext cx="6908801" cy="68580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 w="63500" cap="flat" cmpd="sng">
              <a:solidFill>
                <a:srgbClr val="C82506"/>
              </a:solidFill>
              <a:prstDash val="solid"/>
              <a:miter lim="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endParaRPr lang="en-US" sz="1400"/>
            </a:p>
          </p:txBody>
        </p:sp>
        <p:sp>
          <p:nvSpPr>
            <p:cNvPr id="16394" name="AutoShape 10"/>
            <p:cNvSpPr>
              <a:spLocks/>
            </p:cNvSpPr>
            <p:nvPr/>
          </p:nvSpPr>
          <p:spPr bwMode="auto">
            <a:xfrm>
              <a:off x="7357736" y="948042"/>
              <a:ext cx="3429001" cy="339090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 w="63500" cap="flat" cmpd="sng">
              <a:solidFill>
                <a:srgbClr val="C82506"/>
              </a:solidFill>
              <a:prstDash val="solid"/>
              <a:miter lim="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endParaRPr lang="en-US" sz="1400"/>
            </a:p>
          </p:txBody>
        </p:sp>
        <p:sp>
          <p:nvSpPr>
            <p:cNvPr id="16395" name="AutoShape 11"/>
            <p:cNvSpPr>
              <a:spLocks/>
            </p:cNvSpPr>
            <p:nvPr/>
          </p:nvSpPr>
          <p:spPr bwMode="auto">
            <a:xfrm>
              <a:off x="7357736" y="4326242"/>
              <a:ext cx="3429001" cy="256540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 w="63500" cap="flat" cmpd="sng">
              <a:solidFill>
                <a:srgbClr val="C82506"/>
              </a:solidFill>
              <a:prstDash val="solid"/>
              <a:miter lim="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endParaRPr lang="en-US" sz="1400"/>
            </a:p>
          </p:txBody>
        </p:sp>
        <p:sp>
          <p:nvSpPr>
            <p:cNvPr id="16396" name="AutoShape 12"/>
            <p:cNvSpPr>
              <a:spLocks/>
            </p:cNvSpPr>
            <p:nvPr/>
          </p:nvSpPr>
          <p:spPr bwMode="auto">
            <a:xfrm>
              <a:off x="448937" y="948042"/>
              <a:ext cx="6908801" cy="661670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599"/>
                  </a:lnTo>
                  <a:lnTo>
                    <a:pt x="0" y="21599"/>
                  </a:lnTo>
                  <a:close/>
                </a:path>
              </a:pathLst>
            </a:custGeom>
            <a:noFill/>
            <a:ln w="63500" cap="flat" cmpd="sng">
              <a:solidFill>
                <a:srgbClr val="C82506"/>
              </a:solidFill>
              <a:prstDash val="solid"/>
              <a:miter lim="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endParaRPr lang="en-US" sz="1400"/>
            </a:p>
          </p:txBody>
        </p:sp>
      </p:grpSp>
      <p:sp>
        <p:nvSpPr>
          <p:cNvPr id="16397" name="AutoShape 13"/>
          <p:cNvSpPr>
            <a:spLocks/>
          </p:cNvSpPr>
          <p:nvPr/>
        </p:nvSpPr>
        <p:spPr bwMode="auto">
          <a:xfrm>
            <a:off x="6900995" y="1476811"/>
            <a:ext cx="2075089" cy="314511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>
              <a:spcBef>
                <a:spcPts val="692"/>
              </a:spcBef>
            </a:pPr>
            <a:r>
              <a:rPr lang="en-US" sz="1700" dirty="0">
                <a:latin typeface="Gill Sans" charset="0"/>
                <a:cs typeface="Gill Sans" charset="0"/>
                <a:sym typeface="Gill Sans" charset="0"/>
              </a:rPr>
              <a:t>Simulation </a:t>
            </a:r>
            <a:r>
              <a:rPr lang="en-US" sz="1700" dirty="0" smtClean="0">
                <a:latin typeface="Gill Sans" charset="0"/>
                <a:cs typeface="Gill Sans" charset="0"/>
                <a:sym typeface="Gill Sans" charset="0"/>
              </a:rPr>
              <a:t>Details</a:t>
            </a:r>
            <a:endParaRPr lang="en-US" sz="1700" dirty="0"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16399" name="Line 15"/>
          <p:cNvSpPr>
            <a:spLocks noChangeShapeType="1"/>
          </p:cNvSpPr>
          <p:nvPr/>
        </p:nvSpPr>
        <p:spPr bwMode="auto">
          <a:xfrm flipV="1">
            <a:off x="7656929" y="1714932"/>
            <a:ext cx="162416" cy="1373165"/>
          </a:xfrm>
          <a:prstGeom prst="line">
            <a:avLst/>
          </a:prstGeom>
          <a:noFill/>
          <a:ln w="50800" cap="flat" cmpd="sng">
            <a:solidFill>
              <a:srgbClr val="000000"/>
            </a:solidFill>
            <a:prstDash val="solid"/>
            <a:round/>
            <a:headEnd type="stealth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 sz="1400"/>
          </a:p>
        </p:txBody>
      </p:sp>
      <p:sp>
        <p:nvSpPr>
          <p:cNvPr id="16400" name="AutoShape 16"/>
          <p:cNvSpPr>
            <a:spLocks/>
          </p:cNvSpPr>
          <p:nvPr/>
        </p:nvSpPr>
        <p:spPr bwMode="auto">
          <a:xfrm>
            <a:off x="8171883" y="3424150"/>
            <a:ext cx="950459" cy="106380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28847" tIns="28847" rIns="28847" bIns="28847" anchor="ctr"/>
          <a:lstStyle/>
          <a:p>
            <a:pPr>
              <a:spcBef>
                <a:spcPts val="692"/>
              </a:spcBef>
            </a:pPr>
            <a:r>
              <a:rPr lang="en-US" sz="1700" dirty="0">
                <a:latin typeface="Gill Sans" charset="0"/>
                <a:cs typeface="Gill Sans" charset="0"/>
                <a:sym typeface="Gill Sans" charset="0"/>
              </a:rPr>
              <a:t>Map/</a:t>
            </a:r>
            <a:r>
              <a:rPr lang="en-US" sz="1700" dirty="0" err="1">
                <a:latin typeface="Gill Sans" charset="0"/>
                <a:cs typeface="Gill Sans" charset="0"/>
                <a:sym typeface="Gill Sans" charset="0"/>
              </a:rPr>
              <a:t>Viz</a:t>
            </a:r>
            <a:r>
              <a:rPr lang="en-US" sz="1700" dirty="0">
                <a:latin typeface="Gill Sans" charset="0"/>
                <a:cs typeface="Gill Sans" charset="0"/>
                <a:sym typeface="Gill Sans" charset="0"/>
              </a:rPr>
              <a:t> </a:t>
            </a:r>
          </a:p>
          <a:p>
            <a:pPr>
              <a:spcBef>
                <a:spcPts val="692"/>
              </a:spcBef>
            </a:pPr>
            <a:r>
              <a:rPr lang="en-US" sz="1700" dirty="0">
                <a:latin typeface="Gill Sans" charset="0"/>
                <a:cs typeface="Gill Sans" charset="0"/>
                <a:sym typeface="Gill Sans" charset="0"/>
              </a:rPr>
              <a:t>Controls</a:t>
            </a:r>
          </a:p>
        </p:txBody>
      </p:sp>
      <p:sp>
        <p:nvSpPr>
          <p:cNvPr id="16401" name="Line 17"/>
          <p:cNvSpPr>
            <a:spLocks noChangeShapeType="1"/>
          </p:cNvSpPr>
          <p:nvPr/>
        </p:nvSpPr>
        <p:spPr bwMode="auto">
          <a:xfrm flipV="1">
            <a:off x="7583832" y="3956054"/>
            <a:ext cx="684975" cy="201862"/>
          </a:xfrm>
          <a:prstGeom prst="line">
            <a:avLst/>
          </a:prstGeom>
          <a:noFill/>
          <a:ln w="50800" cap="flat" cmpd="sng">
            <a:solidFill>
              <a:srgbClr val="000000"/>
            </a:solidFill>
            <a:prstDash val="solid"/>
            <a:round/>
            <a:headEnd type="stealth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 sz="1400"/>
          </a:p>
        </p:txBody>
      </p:sp>
      <p:sp>
        <p:nvSpPr>
          <p:cNvPr id="16402" name="Line 18"/>
          <p:cNvSpPr>
            <a:spLocks noChangeShapeType="1"/>
          </p:cNvSpPr>
          <p:nvPr/>
        </p:nvSpPr>
        <p:spPr bwMode="auto">
          <a:xfrm flipV="1">
            <a:off x="5802085" y="4056556"/>
            <a:ext cx="2466721" cy="803644"/>
          </a:xfrm>
          <a:prstGeom prst="line">
            <a:avLst/>
          </a:prstGeom>
          <a:noFill/>
          <a:ln w="50800" cap="flat" cmpd="sng">
            <a:solidFill>
              <a:srgbClr val="000000"/>
            </a:solidFill>
            <a:prstDash val="solid"/>
            <a:round/>
            <a:headEnd type="stealth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 sz="1400"/>
          </a:p>
        </p:txBody>
      </p:sp>
      <p:sp>
        <p:nvSpPr>
          <p:cNvPr id="16403" name="AutoShape 19"/>
          <p:cNvSpPr>
            <a:spLocks/>
          </p:cNvSpPr>
          <p:nvPr/>
        </p:nvSpPr>
        <p:spPr bwMode="auto">
          <a:xfrm>
            <a:off x="2475302" y="1340575"/>
            <a:ext cx="1839005" cy="496389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28847" tIns="28847" rIns="28847" bIns="28847" anchor="ctr"/>
          <a:lstStyle/>
          <a:p>
            <a:pPr>
              <a:spcBef>
                <a:spcPts val="692"/>
              </a:spcBef>
            </a:pPr>
            <a:r>
              <a:rPr lang="en-US" sz="1700" dirty="0">
                <a:latin typeface="Gill Sans" charset="0"/>
                <a:cs typeface="Gill Sans" charset="0"/>
                <a:sym typeface="Gill Sans" charset="0"/>
              </a:rPr>
              <a:t>Variable Selection</a:t>
            </a:r>
            <a:endParaRPr lang="en-US" dirty="0"/>
          </a:p>
        </p:txBody>
      </p:sp>
      <p:sp>
        <p:nvSpPr>
          <p:cNvPr id="16404" name="Line 20"/>
          <p:cNvSpPr>
            <a:spLocks noChangeShapeType="1"/>
          </p:cNvSpPr>
          <p:nvPr/>
        </p:nvSpPr>
        <p:spPr bwMode="auto">
          <a:xfrm flipH="1" flipV="1">
            <a:off x="4056891" y="1714934"/>
            <a:ext cx="694425" cy="1482799"/>
          </a:xfrm>
          <a:prstGeom prst="line">
            <a:avLst/>
          </a:prstGeom>
          <a:noFill/>
          <a:ln w="50800" cap="flat" cmpd="sng">
            <a:solidFill>
              <a:srgbClr val="000000"/>
            </a:solidFill>
            <a:prstDash val="solid"/>
            <a:round/>
            <a:headEnd type="stealth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 sz="1400"/>
          </a:p>
        </p:txBody>
      </p:sp>
      <p:sp>
        <p:nvSpPr>
          <p:cNvPr id="16405" name="AutoShape 21"/>
          <p:cNvSpPr>
            <a:spLocks/>
          </p:cNvSpPr>
          <p:nvPr/>
        </p:nvSpPr>
        <p:spPr bwMode="auto">
          <a:xfrm>
            <a:off x="8171883" y="4624997"/>
            <a:ext cx="1505404" cy="33147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28847" tIns="28847" rIns="28847" bIns="28847" anchor="ctr"/>
          <a:lstStyle/>
          <a:p>
            <a:pPr>
              <a:spcBef>
                <a:spcPts val="692"/>
              </a:spcBef>
            </a:pPr>
            <a:r>
              <a:rPr lang="en-US" sz="1700" dirty="0" err="1">
                <a:latin typeface="Gill Sans" charset="0"/>
                <a:cs typeface="Gill Sans" charset="0"/>
                <a:sym typeface="Gill Sans" charset="0"/>
              </a:rPr>
              <a:t>OPeNDAP</a:t>
            </a:r>
            <a:r>
              <a:rPr lang="en-US" sz="1700" dirty="0">
                <a:latin typeface="Gill Sans" charset="0"/>
                <a:cs typeface="Gill Sans" charset="0"/>
                <a:sym typeface="Gill Sans" charset="0"/>
              </a:rPr>
              <a:t> </a:t>
            </a:r>
            <a:endParaRPr lang="en-US" sz="1700" dirty="0" smtClean="0">
              <a:latin typeface="Gill Sans" charset="0"/>
              <a:cs typeface="Gill Sans" charset="0"/>
              <a:sym typeface="Gill Sans" charset="0"/>
            </a:endParaRPr>
          </a:p>
          <a:p>
            <a:pPr>
              <a:spcBef>
                <a:spcPts val="692"/>
              </a:spcBef>
            </a:pPr>
            <a:r>
              <a:rPr lang="en-US" sz="1700" dirty="0" smtClean="0">
                <a:latin typeface="Gill Sans" charset="0"/>
                <a:cs typeface="Gill Sans" charset="0"/>
                <a:sym typeface="Gill Sans" charset="0"/>
              </a:rPr>
              <a:t>URL</a:t>
            </a:r>
            <a:endParaRPr lang="en-US" dirty="0"/>
          </a:p>
        </p:txBody>
      </p:sp>
      <p:sp>
        <p:nvSpPr>
          <p:cNvPr id="16406" name="Line 22"/>
          <p:cNvSpPr>
            <a:spLocks noChangeShapeType="1"/>
          </p:cNvSpPr>
          <p:nvPr/>
        </p:nvSpPr>
        <p:spPr bwMode="auto">
          <a:xfrm flipV="1">
            <a:off x="6721589" y="4819426"/>
            <a:ext cx="1547217" cy="872542"/>
          </a:xfrm>
          <a:prstGeom prst="line">
            <a:avLst/>
          </a:prstGeom>
          <a:noFill/>
          <a:ln w="50800" cap="flat" cmpd="sng">
            <a:solidFill>
              <a:srgbClr val="000000"/>
            </a:solidFill>
            <a:prstDash val="solid"/>
            <a:round/>
            <a:headEnd type="stealth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 sz="1400"/>
          </a:p>
        </p:txBody>
      </p:sp>
      <p:sp>
        <p:nvSpPr>
          <p:cNvPr id="25" name="Line 20"/>
          <p:cNvSpPr>
            <a:spLocks noChangeShapeType="1"/>
          </p:cNvSpPr>
          <p:nvPr/>
        </p:nvSpPr>
        <p:spPr bwMode="auto">
          <a:xfrm flipV="1">
            <a:off x="5317820" y="1732188"/>
            <a:ext cx="374622" cy="2105094"/>
          </a:xfrm>
          <a:prstGeom prst="line">
            <a:avLst/>
          </a:prstGeom>
          <a:noFill/>
          <a:ln w="50800" cap="flat" cmpd="sng">
            <a:solidFill>
              <a:srgbClr val="000000"/>
            </a:solidFill>
            <a:prstDash val="solid"/>
            <a:round/>
            <a:headEnd type="stealth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 sz="1400"/>
          </a:p>
        </p:txBody>
      </p:sp>
      <p:sp>
        <p:nvSpPr>
          <p:cNvPr id="27" name="AutoShape 19"/>
          <p:cNvSpPr>
            <a:spLocks/>
          </p:cNvSpPr>
          <p:nvPr/>
        </p:nvSpPr>
        <p:spPr bwMode="auto">
          <a:xfrm>
            <a:off x="4882584" y="1340575"/>
            <a:ext cx="1839005" cy="496389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28847" tIns="28847" rIns="28847" bIns="28847" anchor="ctr"/>
          <a:lstStyle/>
          <a:p>
            <a:pPr>
              <a:spcBef>
                <a:spcPts val="692"/>
              </a:spcBef>
            </a:pPr>
            <a:r>
              <a:rPr lang="en-US" sz="1700" dirty="0" smtClean="0">
                <a:latin typeface="Gill Sans" charset="0"/>
                <a:cs typeface="Gill Sans" charset="0"/>
                <a:sym typeface="Gill Sans" charset="0"/>
              </a:rPr>
              <a:t>Animation Control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6189262"/>
      </p:ext>
    </p:extLst>
  </p:cSld>
  <p:clrMapOvr>
    <a:masterClrMapping/>
  </p:clrMapOvr>
  <p:transition xmlns:p14="http://schemas.microsoft.com/office/powerpoint/2010/main"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700" dirty="0" err="1"/>
              <a:t>AdcircViz</a:t>
            </a:r>
            <a:r>
              <a:rPr lang="en-US" sz="3700" dirty="0"/>
              <a:t> </a:t>
            </a:r>
            <a:r>
              <a:rPr lang="en-US" sz="3700" dirty="0" smtClean="0"/>
              <a:t>“Clients”</a:t>
            </a:r>
            <a:endParaRPr lang="en-US" dirty="0"/>
          </a:p>
        </p:txBody>
      </p:sp>
      <p:sp>
        <p:nvSpPr>
          <p:cNvPr id="19459" name="AutoShape 3"/>
          <p:cNvSpPr>
            <a:spLocks/>
          </p:cNvSpPr>
          <p:nvPr/>
        </p:nvSpPr>
        <p:spPr bwMode="auto">
          <a:xfrm>
            <a:off x="7900576" y="5814969"/>
            <a:ext cx="251527" cy="30171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en-US" dirty="0"/>
          </a:p>
        </p:txBody>
      </p:sp>
      <p:pic>
        <p:nvPicPr>
          <p:cNvPr id="19460" name="Picture 4" descr="image3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72323" y="1492521"/>
            <a:ext cx="6795830" cy="3086712"/>
          </a:xfrm>
          <a:prstGeom prst="rect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9461" name="Picture 5" descr="hydrograph_example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72323" y="4730303"/>
            <a:ext cx="6795830" cy="1840859"/>
          </a:xfrm>
          <a:prstGeom prst="rect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9462" name="AutoShape 6"/>
          <p:cNvSpPr>
            <a:spLocks/>
          </p:cNvSpPr>
          <p:nvPr/>
        </p:nvSpPr>
        <p:spPr bwMode="auto">
          <a:xfrm>
            <a:off x="307522" y="1492521"/>
            <a:ext cx="1686963" cy="2335616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r>
              <a:rPr lang="en-US" sz="2000" dirty="0" smtClean="0"/>
              <a:t>Nat’l </a:t>
            </a:r>
            <a:r>
              <a:rPr lang="en-US" sz="2000" dirty="0" err="1" smtClean="0"/>
              <a:t>Hurr</a:t>
            </a:r>
            <a:r>
              <a:rPr lang="en-US" sz="2000" dirty="0" smtClean="0"/>
              <a:t>. Cen.</a:t>
            </a:r>
            <a:endParaRPr lang="en-US" sz="2000" dirty="0"/>
          </a:p>
          <a:p>
            <a:pPr algn="l"/>
            <a:endParaRPr lang="en-US" sz="2000" dirty="0" smtClean="0"/>
          </a:p>
          <a:p>
            <a:pPr algn="l"/>
            <a:r>
              <a:rPr lang="en-US" sz="2000" dirty="0" smtClean="0"/>
              <a:t>NOAA</a:t>
            </a:r>
            <a:r>
              <a:rPr lang="en-US" sz="2000" dirty="0"/>
              <a:t>/</a:t>
            </a:r>
            <a:r>
              <a:rPr lang="en-US" sz="2000" dirty="0" smtClean="0"/>
              <a:t>CSDL</a:t>
            </a:r>
          </a:p>
          <a:p>
            <a:pPr algn="l"/>
            <a:endParaRPr lang="en-US" sz="2000" dirty="0" smtClean="0"/>
          </a:p>
          <a:p>
            <a:pPr algn="l"/>
            <a:r>
              <a:rPr lang="en-US" sz="2000" dirty="0" smtClean="0"/>
              <a:t>US </a:t>
            </a:r>
            <a:r>
              <a:rPr lang="en-US" sz="2000" dirty="0"/>
              <a:t>Coast </a:t>
            </a:r>
            <a:r>
              <a:rPr lang="en-US" sz="2000" dirty="0" smtClean="0"/>
              <a:t>Guard</a:t>
            </a:r>
          </a:p>
          <a:p>
            <a:pPr algn="l"/>
            <a:endParaRPr lang="en-US" sz="2000" dirty="0" smtClean="0"/>
          </a:p>
          <a:p>
            <a:pPr algn="l"/>
            <a:r>
              <a:rPr lang="en-US" sz="2000" dirty="0" smtClean="0"/>
              <a:t>USACE</a:t>
            </a:r>
            <a:endParaRPr lang="en-US" sz="2000" dirty="0"/>
          </a:p>
          <a:p>
            <a:pPr algn="l"/>
            <a:endParaRPr lang="en-US" sz="2000" dirty="0"/>
          </a:p>
        </p:txBody>
      </p:sp>
      <p:sp>
        <p:nvSpPr>
          <p:cNvPr id="2" name="TextBox 1"/>
          <p:cNvSpPr txBox="1"/>
          <p:nvPr/>
        </p:nvSpPr>
        <p:spPr>
          <a:xfrm>
            <a:off x="3860318" y="1006917"/>
            <a:ext cx="35211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Helvetica Light" charset="0"/>
                <a:cs typeface="Helvetica Light" charset="0"/>
                <a:sym typeface="Helvetica Light" charset="0"/>
              </a:rPr>
              <a:t>SS Sandy (2012) </a:t>
            </a:r>
            <a:endParaRPr lang="en-US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157085" y="4760427"/>
            <a:ext cx="201523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Time Series for several locations</a:t>
            </a:r>
          </a:p>
          <a:p>
            <a:pPr algn="r"/>
            <a:endParaRPr lang="en-US" dirty="0" smtClean="0"/>
          </a:p>
          <a:p>
            <a:pPr algn="r"/>
            <a:r>
              <a:rPr lang="en-US" dirty="0" smtClean="0"/>
              <a:t>Mini-ensemble from ADCIRC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429743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Which Grid?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09" r="-2353"/>
          <a:stretch/>
        </p:blipFill>
        <p:spPr>
          <a:xfrm>
            <a:off x="6284884" y="3573271"/>
            <a:ext cx="2683269" cy="2507738"/>
          </a:xfrm>
          <a:ln w="28575" cmpd="sng"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0490" y="3567031"/>
            <a:ext cx="2846667" cy="2513133"/>
          </a:xfrm>
          <a:prstGeom prst="rect">
            <a:avLst/>
          </a:prstGeom>
          <a:ln w="28575" cmpd="sng"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88" y="3567876"/>
            <a:ext cx="3005906" cy="2512288"/>
          </a:xfrm>
          <a:prstGeom prst="rect">
            <a:avLst/>
          </a:prstGeom>
          <a:ln w="28575" cmpd="sng">
            <a:solidFill>
              <a:schemeClr val="tx1"/>
            </a:solidFill>
          </a:ln>
        </p:spPr>
      </p:pic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107327" y="990961"/>
            <a:ext cx="8860826" cy="2151306"/>
          </a:xfrm>
          <a:prstGeom prst="rect">
            <a:avLst/>
          </a:prstGeom>
        </p:spPr>
        <p:txBody>
          <a:bodyPr vert="horz" lIns="91429" tIns="45714" rIns="91429" bIns="45714" rtlCol="0">
            <a:normAutofit fontScale="92500" lnSpcReduction="20000"/>
          </a:bodyPr>
          <a:lstStyle>
            <a:lvl1pPr marL="342860" indent="-342860" algn="l" defTabSz="457146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63" indent="-285717" algn="l" defTabSz="457146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67" indent="-228573" algn="l" defTabSz="457146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13" indent="-228573" algn="l" defTabSz="457146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159" indent="-228573" algn="l" defTabSz="457146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306" indent="-228573" algn="l" defTabSz="45714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53" indent="-228573" algn="l" defTabSz="45714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599" indent="-228573" algn="l" defTabSz="45714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746" indent="-228573" algn="l" defTabSz="45714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SzPct val="75000"/>
              <a:buFont typeface="Arial"/>
              <a:buNone/>
            </a:pPr>
            <a:r>
              <a:rPr lang="en-US" sz="2400" dirty="0" smtClean="0">
                <a:latin typeface="Gill Sans" charset="0"/>
                <a:cs typeface="Gill Sans" charset="0"/>
                <a:sym typeface="Gill Sans" charset="0"/>
              </a:rPr>
              <a:t>Applications do not have to ask: </a:t>
            </a:r>
            <a:br>
              <a:rPr lang="en-US" sz="2400" dirty="0" smtClean="0">
                <a:latin typeface="Gill Sans" charset="0"/>
                <a:cs typeface="Gill Sans" charset="0"/>
                <a:sym typeface="Gill Sans" charset="0"/>
              </a:rPr>
            </a:br>
            <a:endParaRPr lang="en-US" sz="2400" dirty="0" smtClean="0">
              <a:latin typeface="Gill Sans" charset="0"/>
              <a:cs typeface="Gill Sans" charset="0"/>
              <a:sym typeface="Gill Sans" charset="0"/>
            </a:endParaRPr>
          </a:p>
          <a:p>
            <a:pPr marL="0" indent="0" algn="ctr">
              <a:buSzPct val="75000"/>
              <a:buFont typeface="Arial"/>
              <a:buNone/>
            </a:pPr>
            <a:r>
              <a:rPr lang="en-US" sz="2400" dirty="0" smtClean="0">
                <a:latin typeface="Gill Sans" charset="0"/>
                <a:cs typeface="Gill Sans" charset="0"/>
                <a:sym typeface="Gill Sans" charset="0"/>
              </a:rPr>
              <a:t>“Which ADCIRC grid was this solution </a:t>
            </a:r>
          </a:p>
          <a:p>
            <a:pPr marL="0" indent="0" algn="ctr">
              <a:buSzPct val="75000"/>
              <a:buFont typeface="Arial"/>
              <a:buNone/>
            </a:pPr>
            <a:r>
              <a:rPr lang="en-US" sz="2400" dirty="0" smtClean="0">
                <a:latin typeface="Gill Sans" charset="0"/>
                <a:cs typeface="Gill Sans" charset="0"/>
                <a:sym typeface="Gill Sans" charset="0"/>
              </a:rPr>
              <a:t>file computed on?”</a:t>
            </a:r>
          </a:p>
          <a:p>
            <a:pPr marL="0" indent="0">
              <a:buSzPct val="75000"/>
              <a:buFont typeface="Arial"/>
              <a:buNone/>
            </a:pPr>
            <a:endParaRPr lang="en-US" sz="2400" dirty="0">
              <a:latin typeface="Gill Sans" charset="0"/>
              <a:cs typeface="Gill Sans" charset="0"/>
              <a:sym typeface="Gill Sans" charset="0"/>
            </a:endParaRPr>
          </a:p>
          <a:p>
            <a:pPr marL="0" indent="0">
              <a:buSzPct val="75000"/>
              <a:buFont typeface="Arial"/>
              <a:buNone/>
            </a:pPr>
            <a:r>
              <a:rPr lang="en-US" sz="2400" dirty="0" smtClean="0">
                <a:latin typeface="Gill Sans" charset="0"/>
                <a:cs typeface="Gill Sans" charset="0"/>
                <a:sym typeface="Gill Sans" charset="0"/>
              </a:rPr>
              <a:t>Grid extracted from each solution file when needed.</a:t>
            </a:r>
            <a:endParaRPr lang="en-US" sz="2400" dirty="0"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317728" y="3237042"/>
            <a:ext cx="26017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FEMA Region 3 (1.8M nodes)</a:t>
            </a:r>
            <a:endParaRPr lang="en-US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3123556" y="3211876"/>
            <a:ext cx="30261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North Carolina (NCFS) 600K nodes</a:t>
            </a:r>
            <a:endParaRPr lang="en-US" sz="1600" dirty="0"/>
          </a:p>
        </p:txBody>
      </p:sp>
      <p:sp>
        <p:nvSpPr>
          <p:cNvPr id="13" name="TextBox 12"/>
          <p:cNvSpPr txBox="1"/>
          <p:nvPr/>
        </p:nvSpPr>
        <p:spPr>
          <a:xfrm>
            <a:off x="190782" y="3211876"/>
            <a:ext cx="27831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Southern Louisiana (3M nodes)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6486360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Motivation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How can the research community make information more easily available to end-users, decision-makers, planners  ...  </a:t>
            </a:r>
          </a:p>
          <a:p>
            <a:endParaRPr lang="en-US" dirty="0"/>
          </a:p>
          <a:p>
            <a:r>
              <a:rPr lang="en-US" dirty="0" smtClean="0"/>
              <a:t>And particularly </a:t>
            </a:r>
          </a:p>
          <a:p>
            <a:endParaRPr lang="en-US" dirty="0"/>
          </a:p>
          <a:p>
            <a:r>
              <a:rPr lang="en-US" dirty="0" smtClean="0"/>
              <a:t>NHC/SSU Forecasters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87608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700" dirty="0" smtClean="0"/>
              <a:t>Many Storm Surge Tools </a:t>
            </a:r>
            <a:r>
              <a:rPr lang="en-US" sz="3700" dirty="0"/>
              <a:t>U</a:t>
            </a:r>
            <a:r>
              <a:rPr lang="en-US" sz="3700" dirty="0" smtClean="0"/>
              <a:t>sed</a:t>
            </a:r>
            <a:endParaRPr lang="en-US" dirty="0"/>
          </a:p>
        </p:txBody>
      </p:sp>
      <p:sp>
        <p:nvSpPr>
          <p:cNvPr id="7171" name="AutoShape 3"/>
          <p:cNvSpPr>
            <a:spLocks/>
          </p:cNvSpPr>
          <p:nvPr/>
        </p:nvSpPr>
        <p:spPr bwMode="auto">
          <a:xfrm>
            <a:off x="4505325" y="6197510"/>
            <a:ext cx="125866" cy="233499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en-US" dirty="0"/>
          </a:p>
        </p:txBody>
      </p:sp>
      <p:pic>
        <p:nvPicPr>
          <p:cNvPr id="12" name="Picture 4" descr="GridFigs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32113" y="3329352"/>
            <a:ext cx="2965884" cy="2845287"/>
          </a:xfrm>
          <a:prstGeom prst="rect">
            <a:avLst/>
          </a:prstGeom>
          <a:noFill/>
          <a:ln w="3175" cap="flat" cmpd="sng">
            <a:solidFill>
              <a:srgbClr val="000000"/>
            </a:solidFill>
            <a:prstDash val="solid"/>
            <a:miter lim="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32113" y="927226"/>
            <a:ext cx="2958738" cy="221905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7088476" y="5948411"/>
            <a:ext cx="1629735" cy="369332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ADCIRC NC grid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054888" y="2961614"/>
            <a:ext cx="1663323" cy="369332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SLOSH NC basin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185615" y="1120610"/>
            <a:ext cx="8782538" cy="4604159"/>
          </a:xfrm>
        </p:spPr>
        <p:txBody>
          <a:bodyPr>
            <a:noAutofit/>
          </a:bodyPr>
          <a:lstStyle/>
          <a:p>
            <a:pPr>
              <a:buSzPct val="75000"/>
            </a:pPr>
            <a:r>
              <a:rPr lang="en-US" sz="2000" dirty="0">
                <a:latin typeface="Gill Sans"/>
                <a:cs typeface="Gill Sans"/>
                <a:sym typeface="Gill Sans" charset="0"/>
              </a:rPr>
              <a:t>GIS</a:t>
            </a:r>
          </a:p>
          <a:p>
            <a:pPr>
              <a:buSzPct val="75000"/>
            </a:pPr>
            <a:r>
              <a:rPr lang="en-US" sz="2000" dirty="0">
                <a:latin typeface="Gill Sans"/>
                <a:cs typeface="Gill Sans"/>
              </a:rPr>
              <a:t>Statistical models </a:t>
            </a:r>
          </a:p>
          <a:p>
            <a:pPr>
              <a:buSzPct val="75000"/>
            </a:pPr>
            <a:r>
              <a:rPr lang="en-US" sz="2000" dirty="0">
                <a:latin typeface="Gill Sans"/>
                <a:cs typeface="Gill Sans"/>
              </a:rPr>
              <a:t>Numerical models (Dynamic</a:t>
            </a:r>
            <a:r>
              <a:rPr lang="en-US" sz="2000" dirty="0" smtClean="0">
                <a:latin typeface="Gill Sans"/>
                <a:cs typeface="Gill Sans"/>
              </a:rPr>
              <a:t>)</a:t>
            </a:r>
          </a:p>
          <a:p>
            <a:pPr lvl="1">
              <a:buSzPct val="75000"/>
            </a:pPr>
            <a:r>
              <a:rPr lang="en-US" sz="1800" dirty="0" smtClean="0">
                <a:latin typeface="Gill Sans"/>
                <a:cs typeface="Gill Sans"/>
              </a:rPr>
              <a:t>SLOSH</a:t>
            </a:r>
          </a:p>
          <a:p>
            <a:pPr lvl="2">
              <a:buSzPct val="75000"/>
            </a:pPr>
            <a:r>
              <a:rPr lang="en-US" sz="1400" dirty="0" smtClean="0">
                <a:latin typeface="Gill Sans"/>
                <a:cs typeface="Gill Sans"/>
                <a:sym typeface="Gill Sans" charset="0"/>
              </a:rPr>
              <a:t>Operational at NOAA</a:t>
            </a:r>
            <a:r>
              <a:rPr lang="en-US" sz="1400" dirty="0">
                <a:latin typeface="Gill Sans"/>
                <a:cs typeface="Gill Sans"/>
                <a:sym typeface="Gill Sans" charset="0"/>
              </a:rPr>
              <a:t>, </a:t>
            </a:r>
            <a:r>
              <a:rPr lang="en-US" sz="1400" dirty="0" smtClean="0">
                <a:latin typeface="Gill Sans"/>
                <a:cs typeface="Gill Sans"/>
                <a:sym typeface="Gill Sans" charset="0"/>
              </a:rPr>
              <a:t>NHC</a:t>
            </a:r>
          </a:p>
          <a:p>
            <a:pPr lvl="2">
              <a:buSzPct val="75000"/>
            </a:pPr>
            <a:r>
              <a:rPr lang="en-US" sz="1400" dirty="0" smtClean="0">
                <a:latin typeface="Gill Sans"/>
                <a:cs typeface="Gill Sans"/>
                <a:sym typeface="Gill Sans" charset="0"/>
              </a:rPr>
              <a:t>Curvilinear</a:t>
            </a:r>
            <a:r>
              <a:rPr lang="en-US" sz="1400" dirty="0">
                <a:latin typeface="Gill Sans"/>
                <a:cs typeface="Gill Sans"/>
                <a:sym typeface="Gill Sans" charset="0"/>
              </a:rPr>
              <a:t>, orthogonal </a:t>
            </a:r>
            <a:r>
              <a:rPr lang="en-US" sz="1400" dirty="0" smtClean="0">
                <a:latin typeface="Gill Sans"/>
                <a:cs typeface="Gill Sans"/>
                <a:sym typeface="Gill Sans" charset="0"/>
              </a:rPr>
              <a:t>grid</a:t>
            </a:r>
          </a:p>
          <a:p>
            <a:pPr lvl="2">
              <a:buSzPct val="75000"/>
            </a:pPr>
            <a:r>
              <a:rPr lang="en-US" sz="1400" dirty="0" smtClean="0">
                <a:latin typeface="Gill Sans"/>
                <a:cs typeface="Gill Sans"/>
                <a:sym typeface="Gill Sans" charset="0"/>
              </a:rPr>
              <a:t>Can </a:t>
            </a:r>
            <a:r>
              <a:rPr lang="en-US" sz="1400" dirty="0">
                <a:latin typeface="Gill Sans"/>
                <a:cs typeface="Gill Sans"/>
                <a:sym typeface="Gill Sans" charset="0"/>
              </a:rPr>
              <a:t>run easily on a PC/</a:t>
            </a:r>
            <a:r>
              <a:rPr lang="en-US" sz="1400" dirty="0" smtClean="0">
                <a:latin typeface="Gill Sans"/>
                <a:cs typeface="Gill Sans"/>
                <a:sym typeface="Gill Sans" charset="0"/>
              </a:rPr>
              <a:t>laptop</a:t>
            </a:r>
          </a:p>
          <a:p>
            <a:pPr lvl="2">
              <a:buSzPct val="75000"/>
            </a:pPr>
            <a:r>
              <a:rPr lang="en-US" sz="1400" dirty="0" smtClean="0">
                <a:latin typeface="Gill Sans"/>
                <a:cs typeface="Gill Sans"/>
                <a:sym typeface="Gill Sans" charset="0"/>
              </a:rPr>
              <a:t>Ideally </a:t>
            </a:r>
            <a:r>
              <a:rPr lang="en-US" sz="1400" dirty="0">
                <a:latin typeface="Gill Sans"/>
                <a:cs typeface="Gill Sans"/>
                <a:sym typeface="Gill Sans" charset="0"/>
              </a:rPr>
              <a:t>suited for rapid  </a:t>
            </a:r>
            <a:r>
              <a:rPr lang="en-US" sz="1400" dirty="0" smtClean="0">
                <a:latin typeface="Gill Sans"/>
                <a:cs typeface="Gill Sans"/>
                <a:sym typeface="Gill Sans" charset="0"/>
              </a:rPr>
              <a:t>ensembles</a:t>
            </a:r>
          </a:p>
          <a:p>
            <a:pPr lvl="1">
              <a:buSzPct val="75000"/>
            </a:pPr>
            <a:r>
              <a:rPr lang="en-US" sz="1800" dirty="0" smtClean="0">
                <a:latin typeface="Gill Sans"/>
                <a:cs typeface="Gill Sans"/>
              </a:rPr>
              <a:t>FVCOM</a:t>
            </a:r>
            <a:r>
              <a:rPr lang="en-US" sz="1800" dirty="0">
                <a:latin typeface="Gill Sans"/>
                <a:cs typeface="Gill Sans"/>
              </a:rPr>
              <a:t>, </a:t>
            </a:r>
            <a:r>
              <a:rPr lang="en-US" sz="1800" dirty="0" smtClean="0">
                <a:latin typeface="Gill Sans"/>
                <a:cs typeface="Gill Sans"/>
              </a:rPr>
              <a:t>SELFE</a:t>
            </a:r>
          </a:p>
          <a:p>
            <a:pPr lvl="1">
              <a:buSzPct val="75000"/>
            </a:pPr>
            <a:r>
              <a:rPr lang="en-US" sz="1800" dirty="0" smtClean="0">
                <a:latin typeface="Gill Sans"/>
                <a:cs typeface="Gill Sans"/>
              </a:rPr>
              <a:t>ADCIRC</a:t>
            </a:r>
          </a:p>
          <a:p>
            <a:pPr lvl="2">
              <a:buSzPct val="75000"/>
            </a:pPr>
            <a:r>
              <a:rPr lang="en-US" sz="1400" dirty="0" smtClean="0">
                <a:latin typeface="Gill Sans"/>
                <a:cs typeface="Gill Sans"/>
                <a:sym typeface="Gill Sans" charset="0"/>
              </a:rPr>
              <a:t>Research </a:t>
            </a:r>
            <a:r>
              <a:rPr lang="en-US" sz="1400" dirty="0">
                <a:latin typeface="Gill Sans"/>
                <a:cs typeface="Gill Sans"/>
                <a:sym typeface="Gill Sans" charset="0"/>
              </a:rPr>
              <a:t>forecasting </a:t>
            </a:r>
            <a:r>
              <a:rPr lang="en-US" sz="1400" dirty="0" smtClean="0">
                <a:latin typeface="Gill Sans"/>
                <a:cs typeface="Gill Sans"/>
                <a:sym typeface="Gill Sans" charset="0"/>
              </a:rPr>
              <a:t>modes</a:t>
            </a:r>
          </a:p>
          <a:p>
            <a:pPr lvl="2">
              <a:buSzPct val="75000"/>
            </a:pPr>
            <a:r>
              <a:rPr lang="en-US" sz="1400" dirty="0" smtClean="0">
                <a:latin typeface="Gill Sans"/>
                <a:cs typeface="Gill Sans"/>
                <a:sym typeface="Gill Sans" charset="0"/>
              </a:rPr>
              <a:t>Operational </a:t>
            </a:r>
            <a:r>
              <a:rPr lang="en-US" sz="1400" dirty="0">
                <a:latin typeface="Gill Sans"/>
                <a:cs typeface="Gill Sans"/>
                <a:sym typeface="Gill Sans" charset="0"/>
              </a:rPr>
              <a:t>at </a:t>
            </a:r>
            <a:r>
              <a:rPr lang="en-US" sz="1400" dirty="0" smtClean="0">
                <a:latin typeface="Gill Sans"/>
                <a:cs typeface="Gill Sans"/>
                <a:sym typeface="Gill Sans" charset="0"/>
              </a:rPr>
              <a:t>NCEP</a:t>
            </a:r>
          </a:p>
          <a:p>
            <a:pPr lvl="2">
              <a:buSzPct val="75000"/>
            </a:pPr>
            <a:r>
              <a:rPr lang="en-US" sz="1400" dirty="0" smtClean="0">
                <a:latin typeface="Gill Sans"/>
                <a:cs typeface="Gill Sans"/>
                <a:sym typeface="Gill Sans" charset="0"/>
              </a:rPr>
              <a:t>Finite </a:t>
            </a:r>
            <a:r>
              <a:rPr lang="en-US" sz="1400" dirty="0">
                <a:latin typeface="Gill Sans"/>
                <a:cs typeface="Gill Sans"/>
                <a:sym typeface="Gill Sans" charset="0"/>
              </a:rPr>
              <a:t>element (triangular</a:t>
            </a:r>
            <a:r>
              <a:rPr lang="en-US" sz="1400" dirty="0" smtClean="0">
                <a:latin typeface="Gill Sans"/>
                <a:cs typeface="Gill Sans"/>
                <a:sym typeface="Gill Sans" charset="0"/>
              </a:rPr>
              <a:t>)</a:t>
            </a:r>
          </a:p>
          <a:p>
            <a:pPr lvl="2">
              <a:buSzPct val="75000"/>
            </a:pPr>
            <a:r>
              <a:rPr lang="en-US" sz="1400" dirty="0" smtClean="0">
                <a:latin typeface="Gill Sans"/>
                <a:cs typeface="Gill Sans"/>
                <a:sym typeface="Gill Sans" charset="0"/>
              </a:rPr>
              <a:t>Very </a:t>
            </a:r>
            <a:r>
              <a:rPr lang="en-US" sz="1400" dirty="0">
                <a:latin typeface="Gill Sans"/>
                <a:cs typeface="Gill Sans"/>
                <a:sym typeface="Gill Sans" charset="0"/>
              </a:rPr>
              <a:t>high spatial </a:t>
            </a:r>
            <a:r>
              <a:rPr lang="en-US" sz="1400" dirty="0" smtClean="0">
                <a:latin typeface="Gill Sans"/>
                <a:cs typeface="Gill Sans"/>
                <a:sym typeface="Gill Sans" charset="0"/>
              </a:rPr>
              <a:t>resolution</a:t>
            </a:r>
          </a:p>
          <a:p>
            <a:pPr lvl="2">
              <a:buSzPct val="75000"/>
            </a:pPr>
            <a:r>
              <a:rPr lang="en-US" sz="1400" dirty="0" smtClean="0">
                <a:latin typeface="Gill Sans"/>
                <a:cs typeface="Gill Sans"/>
                <a:sym typeface="Gill Sans" charset="0"/>
              </a:rPr>
              <a:t>Concomitant </a:t>
            </a:r>
            <a:r>
              <a:rPr lang="en-US" sz="1400" dirty="0">
                <a:latin typeface="Gill Sans"/>
                <a:cs typeface="Gill Sans"/>
                <a:sym typeface="Gill Sans" charset="0"/>
              </a:rPr>
              <a:t>high computational cost </a:t>
            </a:r>
            <a:endParaRPr lang="en-US" sz="1400" dirty="0" smtClean="0">
              <a:latin typeface="Gill Sans"/>
              <a:cs typeface="Gill Sans"/>
              <a:sym typeface="Gill Sans" charset="0"/>
            </a:endParaRPr>
          </a:p>
          <a:p>
            <a:pPr lvl="2">
              <a:buSzPct val="75000"/>
            </a:pPr>
            <a:r>
              <a:rPr lang="en-US" sz="1400" dirty="0" smtClean="0">
                <a:latin typeface="Gill Sans"/>
                <a:cs typeface="Gill Sans"/>
                <a:sym typeface="Gill Sans" charset="0"/>
              </a:rPr>
              <a:t>Not </a:t>
            </a:r>
            <a:r>
              <a:rPr lang="en-US" sz="1400" dirty="0">
                <a:latin typeface="Gill Sans"/>
                <a:cs typeface="Gill Sans"/>
                <a:sym typeface="Gill Sans" charset="0"/>
              </a:rPr>
              <a:t>suited (yet) for large dynamic ensembles</a:t>
            </a:r>
            <a:endParaRPr lang="en-US" sz="1400" dirty="0">
              <a:latin typeface="Gill Sans"/>
              <a:cs typeface="Gill Sans"/>
            </a:endParaRPr>
          </a:p>
          <a:p>
            <a:pPr lvl="2"/>
            <a:endParaRPr lang="en-US" sz="1600" dirty="0"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344408455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9" grpI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4" name="Shape 87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anchor="ctr"/>
          <a:lstStyle/>
          <a:p>
            <a:pPr lvl="0" algn="l">
              <a:defRPr sz="1800"/>
            </a:pPr>
            <a:r>
              <a:rPr sz="3600" dirty="0"/>
              <a:t>ADCIRC </a:t>
            </a:r>
            <a:r>
              <a:rPr sz="3600" dirty="0" smtClean="0"/>
              <a:t>(</a:t>
            </a:r>
            <a:r>
              <a:rPr sz="3600" dirty="0">
                <a:hlinkClick r:id="rId2"/>
              </a:rPr>
              <a:t>http://www.adcirc.org</a:t>
            </a:r>
            <a:r>
              <a:rPr sz="3600" dirty="0"/>
              <a:t>)</a:t>
            </a:r>
          </a:p>
        </p:txBody>
      </p:sp>
      <p:sp>
        <p:nvSpPr>
          <p:cNvPr id="875" name="Shape 875"/>
          <p:cNvSpPr>
            <a:spLocks noGrp="1"/>
          </p:cNvSpPr>
          <p:nvPr>
            <p:ph idx="1"/>
          </p:nvPr>
        </p:nvSpPr>
        <p:spPr>
          <a:xfrm>
            <a:off x="457200" y="1274484"/>
            <a:ext cx="3873808" cy="525384"/>
          </a:xfrm>
          <a:prstGeom prst="rect">
            <a:avLst/>
          </a:prstGeom>
          <a:ln>
            <a:solidFill/>
          </a:ln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588"/>
              </a:spcBef>
              <a:buNone/>
              <a:defRPr sz="1800"/>
            </a:pPr>
            <a:r>
              <a:rPr sz="2400" dirty="0" smtClean="0"/>
              <a:t>Triangular </a:t>
            </a:r>
            <a:r>
              <a:rPr sz="2400" dirty="0"/>
              <a:t>Finite </a:t>
            </a:r>
            <a:r>
              <a:rPr sz="2400" dirty="0" smtClean="0"/>
              <a:t>Elements</a:t>
            </a:r>
            <a:endParaRPr sz="2400" dirty="0"/>
          </a:p>
        </p:txBody>
      </p:sp>
      <p:pic>
        <p:nvPicPr>
          <p:cNvPr id="876" name="Screen Shot 2014-11-15 at 7.37.40 AM.png"/>
          <p:cNvPicPr/>
          <p:nvPr/>
        </p:nvPicPr>
        <p:blipFill>
          <a:blip r:embed="rId3">
            <a:extLst/>
          </a:blip>
          <a:srcRect l="44878" t="2505" r="2639" b="2505"/>
          <a:stretch>
            <a:fillRect/>
          </a:stretch>
        </p:blipFill>
        <p:spPr>
          <a:xfrm>
            <a:off x="214312" y="2048066"/>
            <a:ext cx="4751388" cy="4454334"/>
          </a:xfrm>
          <a:prstGeom prst="rect">
            <a:avLst/>
          </a:prstGeom>
          <a:ln w="12700">
            <a:solidFill/>
            <a:miter lim="400000"/>
          </a:ln>
        </p:spPr>
      </p:pic>
      <p:pic>
        <p:nvPicPr>
          <p:cNvPr id="5" name="Screen Shot 2014-11-15 at 7.37.40 AM.png"/>
          <p:cNvPicPr/>
          <p:nvPr/>
        </p:nvPicPr>
        <p:blipFill>
          <a:blip r:embed="rId3">
            <a:extLst/>
          </a:blip>
          <a:srcRect l="3578" t="2230" r="55113" b="2230"/>
          <a:stretch>
            <a:fillRect/>
          </a:stretch>
        </p:blipFill>
        <p:spPr>
          <a:xfrm>
            <a:off x="5318872" y="2048066"/>
            <a:ext cx="3577478" cy="4454334"/>
          </a:xfrm>
          <a:prstGeom prst="rect">
            <a:avLst/>
          </a:prstGeom>
          <a:ln w="12700">
            <a:solidFill/>
            <a:miter lim="400000"/>
          </a:ln>
        </p:spPr>
      </p:pic>
    </p:spTree>
    <p:extLst>
      <p:ext uri="{BB962C8B-B14F-4D97-AF65-F5344CB8AC3E}">
        <p14:creationId xmlns:p14="http://schemas.microsoft.com/office/powerpoint/2010/main" val="2257933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817" name="Group 68"/>
          <p:cNvGrpSpPr>
            <a:grpSpLocks/>
          </p:cNvGrpSpPr>
          <p:nvPr/>
        </p:nvGrpSpPr>
        <p:grpSpPr bwMode="auto">
          <a:xfrm>
            <a:off x="517525" y="1131888"/>
            <a:ext cx="1844675" cy="1911350"/>
            <a:chOff x="517525" y="1143000"/>
            <a:chExt cx="1844675" cy="1911350"/>
          </a:xfrm>
        </p:grpSpPr>
        <p:pic>
          <p:nvPicPr>
            <p:cNvPr id="34857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90" t="8328" r="14462"/>
            <a:stretch>
              <a:fillRect/>
            </a:stretch>
          </p:blipFill>
          <p:spPr bwMode="auto">
            <a:xfrm>
              <a:off x="539750" y="1536700"/>
              <a:ext cx="1822450" cy="1511300"/>
            </a:xfrm>
            <a:prstGeom prst="rect">
              <a:avLst/>
            </a:prstGeom>
            <a:noFill/>
            <a:ln w="9525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210" name="TextBox 31"/>
            <p:cNvSpPr txBox="1">
              <a:spLocks noChangeArrowheads="1"/>
            </p:cNvSpPr>
            <p:nvPr/>
          </p:nvSpPr>
          <p:spPr bwMode="auto">
            <a:xfrm>
              <a:off x="544513" y="1143000"/>
              <a:ext cx="1817687" cy="3698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en-US" sz="1800" dirty="0">
                  <a:latin typeface="+mn-lt"/>
                </a:rPr>
                <a:t>Precipitation</a:t>
              </a:r>
            </a:p>
          </p:txBody>
        </p:sp>
        <p:sp>
          <p:nvSpPr>
            <p:cNvPr id="34859" name="Rectangle 32"/>
            <p:cNvSpPr>
              <a:spLocks noChangeArrowheads="1"/>
            </p:cNvSpPr>
            <p:nvPr/>
          </p:nvSpPr>
          <p:spPr bwMode="auto">
            <a:xfrm>
              <a:off x="517525" y="1143000"/>
              <a:ext cx="1844675" cy="191135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/>
            </a:p>
          </p:txBody>
        </p:sp>
      </p:grpSp>
      <p:sp>
        <p:nvSpPr>
          <p:cNvPr id="7170" name="TextBox 76"/>
          <p:cNvSpPr txBox="1">
            <a:spLocks noChangeArrowheads="1"/>
          </p:cNvSpPr>
          <p:nvPr/>
        </p:nvSpPr>
        <p:spPr bwMode="auto">
          <a:xfrm>
            <a:off x="663575" y="6553200"/>
            <a:ext cx="1824038" cy="307975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1400" dirty="0">
                <a:latin typeface="+mn-lt"/>
              </a:rPr>
              <a:t>Sig. </a:t>
            </a:r>
            <a:r>
              <a:rPr lang="en-US" sz="1400" dirty="0" smtClean="0">
                <a:latin typeface="+mn-lt"/>
              </a:rPr>
              <a:t>Wave Heights</a:t>
            </a:r>
            <a:endParaRPr lang="en-US" sz="1400" dirty="0">
              <a:latin typeface="+mn-lt"/>
            </a:endParaRPr>
          </a:p>
        </p:txBody>
      </p:sp>
      <p:sp>
        <p:nvSpPr>
          <p:cNvPr id="7171" name="TextBox 73"/>
          <p:cNvSpPr txBox="1">
            <a:spLocks noChangeArrowheads="1"/>
          </p:cNvSpPr>
          <p:nvPr/>
        </p:nvSpPr>
        <p:spPr bwMode="auto">
          <a:xfrm>
            <a:off x="663575" y="4770438"/>
            <a:ext cx="2155825" cy="307975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1400" dirty="0">
                <a:latin typeface="+mn-lt"/>
              </a:rPr>
              <a:t>Total Water Levels</a:t>
            </a:r>
          </a:p>
        </p:txBody>
      </p:sp>
      <p:sp>
        <p:nvSpPr>
          <p:cNvPr id="3482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 dirty="0" smtClean="0">
                <a:cs typeface="Helvetica" charset="0"/>
              </a:rPr>
              <a:t>ADCIRC Surge </a:t>
            </a:r>
            <a:r>
              <a:rPr lang="en-US" sz="3600" dirty="0">
                <a:cs typeface="Helvetica" charset="0"/>
              </a:rPr>
              <a:t>Guidance System (ASGS)</a:t>
            </a:r>
          </a:p>
        </p:txBody>
      </p:sp>
      <p:sp>
        <p:nvSpPr>
          <p:cNvPr id="34821" name="Text Box 3"/>
          <p:cNvSpPr txBox="1">
            <a:spLocks noChangeArrowheads="1"/>
          </p:cNvSpPr>
          <p:nvPr/>
        </p:nvSpPr>
        <p:spPr bwMode="auto">
          <a:xfrm>
            <a:off x="4657725" y="5959475"/>
            <a:ext cx="3651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endParaRPr lang="en-US" sz="1800"/>
          </a:p>
        </p:txBody>
      </p:sp>
      <p:sp>
        <p:nvSpPr>
          <p:cNvPr id="7174" name="Rectangle 30"/>
          <p:cNvSpPr>
            <a:spLocks noChangeArrowheads="1"/>
          </p:cNvSpPr>
          <p:nvPr/>
        </p:nvSpPr>
        <p:spPr bwMode="auto">
          <a:xfrm>
            <a:off x="2971800" y="3311525"/>
            <a:ext cx="1255713" cy="70008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 eaLnBrk="0" hangingPunct="0">
              <a:defRPr/>
            </a:pPr>
            <a:r>
              <a:rPr lang="en-US" dirty="0">
                <a:latin typeface="+mn-lt"/>
                <a:cs typeface="Arial" charset="0"/>
              </a:rPr>
              <a:t>River BCs</a:t>
            </a:r>
          </a:p>
          <a:p>
            <a:pPr algn="ctr" eaLnBrk="0" hangingPunct="0">
              <a:defRPr/>
            </a:pPr>
            <a:endParaRPr lang="en-US" sz="400" dirty="0">
              <a:latin typeface="+mn-lt"/>
              <a:cs typeface="Arial" charset="0"/>
            </a:endParaRPr>
          </a:p>
          <a:p>
            <a:pPr algn="ctr" eaLnBrk="0" hangingPunct="0">
              <a:defRPr/>
            </a:pPr>
            <a:r>
              <a:rPr lang="en-US" dirty="0">
                <a:latin typeface="+mn-lt"/>
                <a:cs typeface="Arial" charset="0"/>
              </a:rPr>
              <a:t>Discharge</a:t>
            </a:r>
          </a:p>
        </p:txBody>
      </p:sp>
      <p:sp>
        <p:nvSpPr>
          <p:cNvPr id="34823" name="Rectangle 36"/>
          <p:cNvSpPr>
            <a:spLocks noChangeArrowheads="1"/>
          </p:cNvSpPr>
          <p:nvPr/>
        </p:nvSpPr>
        <p:spPr bwMode="auto">
          <a:xfrm>
            <a:off x="4953000" y="3081338"/>
            <a:ext cx="1752600" cy="9842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 eaLnBrk="0" hangingPunct="0"/>
            <a:r>
              <a:rPr lang="en-US"/>
              <a:t>Surface BCs</a:t>
            </a:r>
          </a:p>
          <a:p>
            <a:pPr algn="ctr" eaLnBrk="0" hangingPunct="0"/>
            <a:endParaRPr lang="en-US" sz="400"/>
          </a:p>
          <a:p>
            <a:pPr algn="ctr" eaLnBrk="0" hangingPunct="0"/>
            <a:r>
              <a:rPr lang="en-US"/>
              <a:t>Pressure  </a:t>
            </a:r>
          </a:p>
          <a:p>
            <a:pPr algn="ctr" eaLnBrk="0" hangingPunct="0"/>
            <a:r>
              <a:rPr lang="en-US"/>
              <a:t>Wind Forcing</a:t>
            </a:r>
          </a:p>
        </p:txBody>
      </p:sp>
      <p:sp>
        <p:nvSpPr>
          <p:cNvPr id="34824" name="Rectangle 37"/>
          <p:cNvSpPr>
            <a:spLocks noChangeArrowheads="1"/>
          </p:cNvSpPr>
          <p:nvPr/>
        </p:nvSpPr>
        <p:spPr bwMode="auto">
          <a:xfrm>
            <a:off x="7056438" y="3136900"/>
            <a:ext cx="1751012" cy="6731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 eaLnBrk="0" hangingPunct="0"/>
            <a:r>
              <a:rPr lang="en-US"/>
              <a:t>Surface BCs</a:t>
            </a:r>
          </a:p>
          <a:p>
            <a:pPr algn="ctr" eaLnBrk="0" hangingPunct="0"/>
            <a:endParaRPr lang="en-US" sz="400"/>
          </a:p>
          <a:p>
            <a:pPr algn="ctr" eaLnBrk="0" hangingPunct="0"/>
            <a:r>
              <a:rPr lang="en-US"/>
              <a:t>Wave Forcing</a:t>
            </a:r>
          </a:p>
        </p:txBody>
      </p:sp>
      <p:sp>
        <p:nvSpPr>
          <p:cNvPr id="34825" name="Rounded Rectangle 38"/>
          <p:cNvSpPr>
            <a:spLocks noChangeArrowheads="1"/>
          </p:cNvSpPr>
          <p:nvPr/>
        </p:nvSpPr>
        <p:spPr bwMode="auto">
          <a:xfrm>
            <a:off x="3962400" y="4343400"/>
            <a:ext cx="4662488" cy="40957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 eaLnBrk="0" hangingPunct="0"/>
            <a:r>
              <a:rPr lang="en-US" b="1"/>
              <a:t>Hydrodynamic Model (ADCIRC)</a:t>
            </a:r>
          </a:p>
        </p:txBody>
      </p:sp>
      <p:grpSp>
        <p:nvGrpSpPr>
          <p:cNvPr id="34826" name="Group 69"/>
          <p:cNvGrpSpPr>
            <a:grpSpLocks/>
          </p:cNvGrpSpPr>
          <p:nvPr/>
        </p:nvGrpSpPr>
        <p:grpSpPr bwMode="auto">
          <a:xfrm>
            <a:off x="2578100" y="1189038"/>
            <a:ext cx="2157413" cy="1809750"/>
            <a:chOff x="2608182" y="1314450"/>
            <a:chExt cx="2157554" cy="1809750"/>
          </a:xfrm>
        </p:grpSpPr>
        <p:sp>
          <p:nvSpPr>
            <p:cNvPr id="7206" name="TextBox 35"/>
            <p:cNvSpPr txBox="1">
              <a:spLocks noChangeArrowheads="1"/>
            </p:cNvSpPr>
            <p:nvPr/>
          </p:nvSpPr>
          <p:spPr bwMode="auto">
            <a:xfrm>
              <a:off x="2622471" y="1338262"/>
              <a:ext cx="2143265" cy="3683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en-US" sz="1800" dirty="0">
                  <a:latin typeface="+mn-lt"/>
                </a:rPr>
                <a:t>Hydrologic  Model</a:t>
              </a:r>
            </a:p>
          </p:txBody>
        </p:sp>
        <p:pic>
          <p:nvPicPr>
            <p:cNvPr id="30" name="Picture 4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608182" y="1725774"/>
              <a:ext cx="2021000" cy="1398426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noFill/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34856" name="Rectangle 34"/>
            <p:cNvSpPr>
              <a:spLocks noChangeArrowheads="1"/>
            </p:cNvSpPr>
            <p:nvPr/>
          </p:nvSpPr>
          <p:spPr bwMode="auto">
            <a:xfrm>
              <a:off x="2608182" y="1314450"/>
              <a:ext cx="2020999" cy="180975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/>
            </a:p>
          </p:txBody>
        </p:sp>
      </p:grpSp>
      <p:cxnSp>
        <p:nvCxnSpPr>
          <p:cNvPr id="34827" name="Straight Arrow Connector 37"/>
          <p:cNvCxnSpPr>
            <a:cxnSpLocks noChangeShapeType="1"/>
            <a:stCxn id="34859" idx="3"/>
            <a:endCxn id="34856" idx="1"/>
          </p:cNvCxnSpPr>
          <p:nvPr/>
        </p:nvCxnSpPr>
        <p:spPr bwMode="auto">
          <a:xfrm>
            <a:off x="2362200" y="2087563"/>
            <a:ext cx="215900" cy="635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34828" name="Group 70"/>
          <p:cNvGrpSpPr>
            <a:grpSpLocks/>
          </p:cNvGrpSpPr>
          <p:nvPr/>
        </p:nvGrpSpPr>
        <p:grpSpPr bwMode="auto">
          <a:xfrm>
            <a:off x="4721225" y="1189038"/>
            <a:ext cx="2212975" cy="1600200"/>
            <a:chOff x="4721225" y="1143000"/>
            <a:chExt cx="2212975" cy="1600200"/>
          </a:xfrm>
        </p:grpSpPr>
        <p:pic>
          <p:nvPicPr>
            <p:cNvPr id="34851" name="Picture 5" descr="Fig7b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31" t="14999" r="5464" b="14140"/>
            <a:stretch>
              <a:fillRect/>
            </a:stretch>
          </p:blipFill>
          <p:spPr bwMode="auto">
            <a:xfrm>
              <a:off x="4737100" y="1501775"/>
              <a:ext cx="2120900" cy="1241425"/>
            </a:xfrm>
            <a:prstGeom prst="rect">
              <a:avLst/>
            </a:prstGeom>
            <a:noFill/>
            <a:ln w="9525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204" name="TextBox 38"/>
            <p:cNvSpPr txBox="1">
              <a:spLocks noChangeArrowheads="1"/>
            </p:cNvSpPr>
            <p:nvPr/>
          </p:nvSpPr>
          <p:spPr bwMode="auto">
            <a:xfrm>
              <a:off x="4724400" y="1154112"/>
              <a:ext cx="2209800" cy="3698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en-US" sz="1800" dirty="0">
                  <a:latin typeface="+mn-lt"/>
                </a:rPr>
                <a:t>Atmospheric Model</a:t>
              </a:r>
            </a:p>
          </p:txBody>
        </p:sp>
        <p:sp>
          <p:nvSpPr>
            <p:cNvPr id="34853" name="Rectangle 41"/>
            <p:cNvSpPr>
              <a:spLocks noChangeArrowheads="1"/>
            </p:cNvSpPr>
            <p:nvPr/>
          </p:nvSpPr>
          <p:spPr bwMode="auto">
            <a:xfrm>
              <a:off x="4721225" y="1143000"/>
              <a:ext cx="2136775" cy="1600199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/>
            </a:p>
          </p:txBody>
        </p:sp>
      </p:grpSp>
      <p:grpSp>
        <p:nvGrpSpPr>
          <p:cNvPr id="34829" name="Group 71"/>
          <p:cNvGrpSpPr>
            <a:grpSpLocks/>
          </p:cNvGrpSpPr>
          <p:nvPr/>
        </p:nvGrpSpPr>
        <p:grpSpPr bwMode="auto">
          <a:xfrm>
            <a:off x="7086600" y="1189038"/>
            <a:ext cx="1758950" cy="1752600"/>
            <a:chOff x="7086600" y="1066800"/>
            <a:chExt cx="1758950" cy="1752600"/>
          </a:xfrm>
        </p:grpSpPr>
        <p:pic>
          <p:nvPicPr>
            <p:cNvPr id="34848" name="Picture 1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86600" y="1419225"/>
              <a:ext cx="1738313" cy="1400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201" name="TextBox 39"/>
            <p:cNvSpPr txBox="1">
              <a:spLocks noChangeArrowheads="1"/>
            </p:cNvSpPr>
            <p:nvPr/>
          </p:nvSpPr>
          <p:spPr bwMode="auto">
            <a:xfrm>
              <a:off x="7086600" y="1066800"/>
              <a:ext cx="1752600" cy="3698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en-US" sz="1800" dirty="0">
                  <a:latin typeface="+mn-lt"/>
                </a:rPr>
                <a:t>Wave Model</a:t>
              </a:r>
            </a:p>
          </p:txBody>
        </p:sp>
        <p:sp>
          <p:nvSpPr>
            <p:cNvPr id="34850" name="Rectangle 42"/>
            <p:cNvSpPr>
              <a:spLocks noChangeArrowheads="1"/>
            </p:cNvSpPr>
            <p:nvPr/>
          </p:nvSpPr>
          <p:spPr bwMode="auto">
            <a:xfrm>
              <a:off x="7086600" y="1066800"/>
              <a:ext cx="1758950" cy="172720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/>
            </a:p>
          </p:txBody>
        </p:sp>
      </p:grpSp>
      <p:cxnSp>
        <p:nvCxnSpPr>
          <p:cNvPr id="34830" name="Straight Arrow Connector 50"/>
          <p:cNvCxnSpPr>
            <a:cxnSpLocks noChangeShapeType="1"/>
            <a:stCxn id="34853" idx="3"/>
            <a:endCxn id="34850" idx="1"/>
          </p:cNvCxnSpPr>
          <p:nvPr/>
        </p:nvCxnSpPr>
        <p:spPr bwMode="auto">
          <a:xfrm>
            <a:off x="6858000" y="1989138"/>
            <a:ext cx="228600" cy="635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4831" name="Straight Arrow Connector 58"/>
          <p:cNvCxnSpPr>
            <a:cxnSpLocks noChangeShapeType="1"/>
            <a:stCxn id="34850" idx="2"/>
            <a:endCxn id="34824" idx="0"/>
          </p:cNvCxnSpPr>
          <p:nvPr/>
        </p:nvCxnSpPr>
        <p:spPr bwMode="auto">
          <a:xfrm flipH="1">
            <a:off x="7931150" y="2916238"/>
            <a:ext cx="34925" cy="22066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4832" name="Straight Arrow Connector 60"/>
          <p:cNvCxnSpPr>
            <a:cxnSpLocks noChangeShapeType="1"/>
            <a:stCxn id="34851" idx="2"/>
            <a:endCxn id="34823" idx="0"/>
          </p:cNvCxnSpPr>
          <p:nvPr/>
        </p:nvCxnSpPr>
        <p:spPr bwMode="auto">
          <a:xfrm>
            <a:off x="5797550" y="2789238"/>
            <a:ext cx="31750" cy="2921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4833" name="Straight Arrow Connector 62"/>
          <p:cNvCxnSpPr>
            <a:cxnSpLocks noChangeShapeType="1"/>
          </p:cNvCxnSpPr>
          <p:nvPr/>
        </p:nvCxnSpPr>
        <p:spPr bwMode="auto">
          <a:xfrm rot="16200000" flipH="1">
            <a:off x="3435351" y="3073400"/>
            <a:ext cx="284162" cy="16033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4834" name="Straight Arrow Connector 64"/>
          <p:cNvCxnSpPr>
            <a:cxnSpLocks noChangeShapeType="1"/>
          </p:cNvCxnSpPr>
          <p:nvPr/>
        </p:nvCxnSpPr>
        <p:spPr bwMode="auto">
          <a:xfrm>
            <a:off x="4227513" y="3886200"/>
            <a:ext cx="573087" cy="411163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4835" name="Straight Arrow Connector 66"/>
          <p:cNvCxnSpPr>
            <a:cxnSpLocks noChangeShapeType="1"/>
            <a:stCxn id="34823" idx="2"/>
          </p:cNvCxnSpPr>
          <p:nvPr/>
        </p:nvCxnSpPr>
        <p:spPr bwMode="auto">
          <a:xfrm>
            <a:off x="5829300" y="4065588"/>
            <a:ext cx="36513" cy="2794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4836" name="Straight Arrow Connector 68"/>
          <p:cNvCxnSpPr>
            <a:cxnSpLocks noChangeShapeType="1"/>
            <a:stCxn id="34824" idx="2"/>
          </p:cNvCxnSpPr>
          <p:nvPr/>
        </p:nvCxnSpPr>
        <p:spPr bwMode="auto">
          <a:xfrm flipH="1">
            <a:off x="7472363" y="3810000"/>
            <a:ext cx="458787" cy="56197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4837" name="Straight Arrow Connector 70"/>
          <p:cNvCxnSpPr>
            <a:cxnSpLocks noChangeShapeType="1"/>
          </p:cNvCxnSpPr>
          <p:nvPr/>
        </p:nvCxnSpPr>
        <p:spPr bwMode="auto">
          <a:xfrm flipV="1">
            <a:off x="7772400" y="3824288"/>
            <a:ext cx="393700" cy="51911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34838" name="Group 77"/>
          <p:cNvGrpSpPr>
            <a:grpSpLocks/>
          </p:cNvGrpSpPr>
          <p:nvPr/>
        </p:nvGrpSpPr>
        <p:grpSpPr bwMode="auto">
          <a:xfrm>
            <a:off x="430213" y="3227388"/>
            <a:ext cx="2312987" cy="1617662"/>
            <a:chOff x="354012" y="3124200"/>
            <a:chExt cx="2312988" cy="1617662"/>
          </a:xfrm>
        </p:grpSpPr>
        <p:sp>
          <p:nvSpPr>
            <p:cNvPr id="41" name="Rectangle 40"/>
            <p:cNvSpPr/>
            <p:nvPr/>
          </p:nvSpPr>
          <p:spPr bwMode="auto">
            <a:xfrm>
              <a:off x="1371599" y="3429000"/>
              <a:ext cx="330200" cy="244475"/>
            </a:xfrm>
            <a:prstGeom prst="rect">
              <a:avLst/>
            </a:prstGeom>
            <a:solidFill>
              <a:schemeClr val="bg1"/>
            </a:solidFill>
            <a:ln>
              <a:headEnd type="none" w="med" len="med"/>
              <a:tailEnd type="none" w="med" len="med"/>
            </a:ln>
            <a:effectLst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000000"/>
                </a:solidFill>
                <a:latin typeface="Times New Roman"/>
              </a:endParaRPr>
            </a:p>
          </p:txBody>
        </p:sp>
        <p:pic>
          <p:nvPicPr>
            <p:cNvPr id="34847" name="Picture 304" descr="Isabel_Ele-Wind_NC_test_0028.png"/>
            <p:cNvPicPr>
              <a:picLocks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012" y="3124200"/>
              <a:ext cx="2312988" cy="161766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</p:pic>
      </p:grpSp>
      <p:grpSp>
        <p:nvGrpSpPr>
          <p:cNvPr id="34839" name="Group 74"/>
          <p:cNvGrpSpPr>
            <a:grpSpLocks/>
          </p:cNvGrpSpPr>
          <p:nvPr/>
        </p:nvGrpSpPr>
        <p:grpSpPr bwMode="auto">
          <a:xfrm>
            <a:off x="390525" y="5041900"/>
            <a:ext cx="2312988" cy="1577975"/>
            <a:chOff x="381000" y="4953000"/>
            <a:chExt cx="2312988" cy="1577975"/>
          </a:xfrm>
        </p:grpSpPr>
        <p:pic>
          <p:nvPicPr>
            <p:cNvPr id="34844" name="Picture 182" descr="Isabel_Waves-Wind_NC_test_0224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000" y="4953000"/>
              <a:ext cx="2312988" cy="1577975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845" name="Rectangle 75"/>
            <p:cNvSpPr>
              <a:spLocks noChangeArrowheads="1"/>
            </p:cNvSpPr>
            <p:nvPr/>
          </p:nvSpPr>
          <p:spPr bwMode="auto">
            <a:xfrm>
              <a:off x="2427288" y="4968535"/>
              <a:ext cx="266700" cy="1746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/>
            </a:p>
          </p:txBody>
        </p:sp>
      </p:grpSp>
      <p:cxnSp>
        <p:nvCxnSpPr>
          <p:cNvPr id="34840" name="Straight Arrow Connector 78"/>
          <p:cNvCxnSpPr>
            <a:cxnSpLocks noChangeShapeType="1"/>
            <a:stCxn id="34825" idx="1"/>
          </p:cNvCxnSpPr>
          <p:nvPr/>
        </p:nvCxnSpPr>
        <p:spPr bwMode="auto">
          <a:xfrm rot="10800000">
            <a:off x="2743200" y="4267200"/>
            <a:ext cx="1219200" cy="28098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4841" name="Straight Arrow Connector 80"/>
          <p:cNvCxnSpPr>
            <a:cxnSpLocks noChangeShapeType="1"/>
            <a:stCxn id="34825" idx="1"/>
          </p:cNvCxnSpPr>
          <p:nvPr/>
        </p:nvCxnSpPr>
        <p:spPr bwMode="auto">
          <a:xfrm rot="10800000" flipV="1">
            <a:off x="2667000" y="4548188"/>
            <a:ext cx="1295400" cy="86201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4842" name="Rectangle 94"/>
          <p:cNvSpPr>
            <a:spLocks noChangeArrowheads="1"/>
          </p:cNvSpPr>
          <p:nvPr/>
        </p:nvSpPr>
        <p:spPr bwMode="auto">
          <a:xfrm>
            <a:off x="3694113" y="5010150"/>
            <a:ext cx="5297487" cy="1323975"/>
          </a:xfrm>
          <a:prstGeom prst="rect">
            <a:avLst/>
          </a:prstGeom>
          <a:solidFill>
            <a:schemeClr val="bg1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n-US" sz="2000"/>
              <a:t>Precipitation Source: QPE/QPF</a:t>
            </a:r>
          </a:p>
          <a:p>
            <a:pPr algn="just"/>
            <a:r>
              <a:rPr lang="en-US" sz="2000"/>
              <a:t>Atmospheric Model: NAM or NHC track </a:t>
            </a:r>
          </a:p>
          <a:p>
            <a:pPr algn="just"/>
            <a:r>
              <a:rPr lang="en-US" sz="2000"/>
              <a:t>Hydrologic Model: HL-RDHM</a:t>
            </a:r>
          </a:p>
          <a:p>
            <a:pPr algn="just"/>
            <a:r>
              <a:rPr lang="en-US" sz="2000"/>
              <a:t>Wave Model: unstructured SWAN</a:t>
            </a:r>
          </a:p>
        </p:txBody>
      </p:sp>
      <p:sp>
        <p:nvSpPr>
          <p:cNvPr id="34843" name="Rectangle 75"/>
          <p:cNvSpPr>
            <a:spLocks noChangeArrowheads="1"/>
          </p:cNvSpPr>
          <p:nvPr/>
        </p:nvSpPr>
        <p:spPr bwMode="auto">
          <a:xfrm>
            <a:off x="2476500" y="3227388"/>
            <a:ext cx="266700" cy="1746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42108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ADCIRC Surge Guidance System (ASGS)</a:t>
            </a:r>
          </a:p>
        </p:txBody>
      </p:sp>
      <p:pic>
        <p:nvPicPr>
          <p:cNvPr id="137218" name="Picture 2"/>
          <p:cNvPicPr>
            <a:picLocks noChangeAspect="1" noChangeArrowheads="1"/>
          </p:cNvPicPr>
          <p:nvPr/>
        </p:nvPicPr>
        <p:blipFill>
          <a:blip r:embed="rId3" cstate="print"/>
          <a:srcRect t="8683"/>
          <a:stretch>
            <a:fillRect/>
          </a:stretch>
        </p:blipFill>
        <p:spPr bwMode="auto">
          <a:xfrm>
            <a:off x="310652" y="2590800"/>
            <a:ext cx="4405937" cy="322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457200" y="1257300"/>
            <a:ext cx="293381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Primary Outputs</a:t>
            </a:r>
            <a:endParaRPr lang="en-US" sz="3200" dirty="0"/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4" cstate="print"/>
          <a:srcRect t="8683"/>
          <a:stretch>
            <a:fillRect/>
          </a:stretch>
        </p:blipFill>
        <p:spPr bwMode="auto">
          <a:xfrm>
            <a:off x="4716589" y="2578099"/>
            <a:ext cx="4356555" cy="32385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320800" y="2054879"/>
            <a:ext cx="27488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Significant Waves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5372100" y="2059968"/>
            <a:ext cx="27544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Total Water Level</a:t>
            </a: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3848100" y="1306848"/>
            <a:ext cx="48753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http://</a:t>
            </a:r>
            <a:r>
              <a:rPr lang="en-US" sz="2800" dirty="0" err="1" smtClean="0"/>
              <a:t>nc-cera.renci.org</a:t>
            </a:r>
            <a:r>
              <a:rPr lang="en-US" sz="2800" dirty="0" smtClean="0"/>
              <a:t> </a:t>
            </a:r>
            <a:endParaRPr lang="en-US" sz="2800" dirty="0"/>
          </a:p>
        </p:txBody>
      </p:sp>
      <p:sp>
        <p:nvSpPr>
          <p:cNvPr id="9" name="TextBox 8"/>
          <p:cNvSpPr txBox="1"/>
          <p:nvPr/>
        </p:nvSpPr>
        <p:spPr>
          <a:xfrm>
            <a:off x="1614634" y="5816600"/>
            <a:ext cx="23099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Hurricane Irene (2011)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20759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Purpose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5615" y="1120610"/>
            <a:ext cx="5614386" cy="4604159"/>
          </a:xfrm>
        </p:spPr>
        <p:txBody>
          <a:bodyPr/>
          <a:lstStyle/>
          <a:p>
            <a:r>
              <a:rPr lang="en-US" sz="2400" dirty="0" smtClean="0"/>
              <a:t>Enable NOAA/NHC to access and visualize ADCIRC results in a consistent and robust way</a:t>
            </a:r>
          </a:p>
          <a:p>
            <a:pPr marL="890891" lvl="2" indent="-285750">
              <a:lnSpc>
                <a:spcPct val="50000"/>
              </a:lnSpc>
              <a:spcBef>
                <a:spcPts val="800"/>
              </a:spcBef>
              <a:buSzPct val="75000"/>
            </a:pPr>
            <a:endParaRPr lang="en-US" sz="1600" dirty="0" smtClean="0">
              <a:latin typeface="Gill Sans" charset="0"/>
              <a:ea typeface="ＭＳ Ｐゴシック" charset="0"/>
              <a:cs typeface="Gill Sans" charset="0"/>
              <a:sym typeface="Gill Sans" charset="0"/>
            </a:endParaRPr>
          </a:p>
          <a:p>
            <a:pPr marL="890891" lvl="2" indent="-285750">
              <a:lnSpc>
                <a:spcPct val="50000"/>
              </a:lnSpc>
              <a:spcBef>
                <a:spcPts val="800"/>
              </a:spcBef>
              <a:buSzPct val="75000"/>
            </a:pPr>
            <a:r>
              <a:rPr lang="en-US" sz="1600" dirty="0" smtClean="0"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different ADCIRC-based systems</a:t>
            </a:r>
            <a:endParaRPr lang="en-US" sz="1600" dirty="0">
              <a:latin typeface="Gill Sans" charset="0"/>
              <a:ea typeface="ＭＳ Ｐゴシック" charset="0"/>
              <a:cs typeface="Gill Sans" charset="0"/>
              <a:sym typeface="Gill Sans" charset="0"/>
            </a:endParaRPr>
          </a:p>
          <a:p>
            <a:pPr marL="890891" lvl="2" indent="-285750">
              <a:lnSpc>
                <a:spcPct val="50000"/>
              </a:lnSpc>
              <a:spcBef>
                <a:spcPts val="800"/>
              </a:spcBef>
              <a:buSzPct val="75000"/>
            </a:pPr>
            <a:r>
              <a:rPr lang="en-US" sz="1600" dirty="0"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run by different groups</a:t>
            </a:r>
          </a:p>
          <a:p>
            <a:pPr marL="890891" lvl="2" indent="-285750">
              <a:lnSpc>
                <a:spcPct val="50000"/>
              </a:lnSpc>
              <a:spcBef>
                <a:spcPts val="800"/>
              </a:spcBef>
              <a:buSzPct val="75000"/>
            </a:pPr>
            <a:r>
              <a:rPr lang="en-US" sz="1600" dirty="0"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on different ADCIRC </a:t>
            </a:r>
            <a:r>
              <a:rPr lang="en-US" sz="1600" dirty="0" smtClean="0"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grids</a:t>
            </a:r>
            <a:endParaRPr lang="en-US" dirty="0" smtClean="0"/>
          </a:p>
          <a:p>
            <a:r>
              <a:rPr lang="en-US" sz="2400" dirty="0" smtClean="0"/>
              <a:t>Desktop application (MATLAB)</a:t>
            </a:r>
          </a:p>
          <a:p>
            <a:r>
              <a:rPr lang="en-US" sz="2400" dirty="0" smtClean="0"/>
              <a:t>Leverage community efforts:</a:t>
            </a:r>
          </a:p>
          <a:p>
            <a:pPr lvl="1"/>
            <a:r>
              <a:rPr lang="en-US" sz="2000" dirty="0" smtClean="0"/>
              <a:t>NOAA IOOS Coastal Ocean Modeling </a:t>
            </a:r>
            <a:r>
              <a:rPr lang="en-US" sz="2000" dirty="0" err="1" smtClean="0"/>
              <a:t>Testbed</a:t>
            </a:r>
            <a:endParaRPr lang="en-US" sz="2000" dirty="0" smtClean="0"/>
          </a:p>
          <a:p>
            <a:r>
              <a:rPr lang="en-US" sz="2400" dirty="0"/>
              <a:t>Funded by NOAA</a:t>
            </a:r>
            <a:r>
              <a:rPr lang="ja-JP" altLang="en-US" sz="2400" dirty="0"/>
              <a:t>’</a:t>
            </a:r>
            <a:r>
              <a:rPr lang="en-US" sz="2400" dirty="0"/>
              <a:t>s Joint Hurricane </a:t>
            </a:r>
            <a:r>
              <a:rPr lang="en-US" sz="2400" dirty="0" err="1"/>
              <a:t>Testbed</a:t>
            </a:r>
            <a:r>
              <a:rPr lang="en-US" sz="2400" dirty="0"/>
              <a:t> (2013) </a:t>
            </a:r>
            <a:r>
              <a:rPr lang="en-US" sz="2400" dirty="0" smtClean="0"/>
              <a:t>Program</a:t>
            </a:r>
            <a:endParaRPr lang="en-US" sz="2400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 descr="AdcircVizApp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06661" y="3364293"/>
            <a:ext cx="3946738" cy="3321127"/>
          </a:xfrm>
          <a:prstGeom prst="rect">
            <a:avLst/>
          </a:prstGeom>
        </p:spPr>
      </p:pic>
      <p:pic>
        <p:nvPicPr>
          <p:cNvPr id="5" name="Picture 4" descr="NHC_Usecase_2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2301"/>
          <a:stretch/>
        </p:blipFill>
        <p:spPr bwMode="auto">
          <a:xfrm>
            <a:off x="5907263" y="1271360"/>
            <a:ext cx="3060890" cy="2186919"/>
          </a:xfrm>
          <a:prstGeom prst="rect">
            <a:avLst/>
          </a:prstGeom>
          <a:noFill/>
          <a:ln w="3175" cap="flat" cmpd="sng">
            <a:solidFill>
              <a:srgbClr val="000000"/>
            </a:solidFill>
            <a:prstDash val="solid"/>
            <a:miter lim="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461352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CHC-R-Powerpoint-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11342</TotalTime>
  <Words>1964</Words>
  <Application>Microsoft Macintosh PowerPoint</Application>
  <PresentationFormat>Letter Paper (8.5x11 in)</PresentationFormat>
  <Paragraphs>386</Paragraphs>
  <Slides>36</Slides>
  <Notes>3</Notes>
  <HiddenSlides>13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7" baseType="lpstr">
      <vt:lpstr>CHC-R-Powerpoint-1</vt:lpstr>
      <vt:lpstr>StormSurgeViz: A Visualization and Analysis Application for Distributed ADCIRC-based Coastal Storm Surge, Inundation, and Wave Modeling </vt:lpstr>
      <vt:lpstr>Motivation</vt:lpstr>
      <vt:lpstr>Motivation</vt:lpstr>
      <vt:lpstr>Motivation</vt:lpstr>
      <vt:lpstr>Many Storm Surge Tools Used</vt:lpstr>
      <vt:lpstr>ADCIRC (http://www.adcirc.org)</vt:lpstr>
      <vt:lpstr>ADCIRC Surge Guidance System (ASGS)</vt:lpstr>
      <vt:lpstr>ADCIRC Surge Guidance System (ASGS)</vt:lpstr>
      <vt:lpstr>Project Purpose</vt:lpstr>
      <vt:lpstr>Year 1</vt:lpstr>
      <vt:lpstr>Standardization</vt:lpstr>
      <vt:lpstr>SLOSH in AdcircViz</vt:lpstr>
      <vt:lpstr>AdcircViz Requirements</vt:lpstr>
      <vt:lpstr>AdcircViz App</vt:lpstr>
      <vt:lpstr>Year 1 (2014) Field Tests</vt:lpstr>
      <vt:lpstr>Year 2 Activities</vt:lpstr>
      <vt:lpstr>Year 2 Activities</vt:lpstr>
      <vt:lpstr>Community Onboarding Process</vt:lpstr>
      <vt:lpstr>Community Onboarding Process</vt:lpstr>
      <vt:lpstr>Community Onboarding Process</vt:lpstr>
      <vt:lpstr>Immediate next steps</vt:lpstr>
      <vt:lpstr>Final Thoughts</vt:lpstr>
      <vt:lpstr>PowerPoint Presentation</vt:lpstr>
      <vt:lpstr>Main Point</vt:lpstr>
      <vt:lpstr>ADCIRC Surge Guidance System (ASGS)</vt:lpstr>
      <vt:lpstr>Standardization</vt:lpstr>
      <vt:lpstr>Standardization</vt:lpstr>
      <vt:lpstr>Current Model output collection</vt:lpstr>
      <vt:lpstr>Essential CF-UGRID Components</vt:lpstr>
      <vt:lpstr>ADCIRC Surge Guidance System (ASGS)</vt:lpstr>
      <vt:lpstr>ADCIRC Forecasting Systems</vt:lpstr>
      <vt:lpstr>Use Case: Development Driver</vt:lpstr>
      <vt:lpstr>JHT-funded project to address this</vt:lpstr>
      <vt:lpstr>AdcircViz App</vt:lpstr>
      <vt:lpstr>AdcircViz “Clients”</vt:lpstr>
      <vt:lpstr>Which Grid?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Hazards Center</dc:creator>
  <cp:lastModifiedBy>Brian Blanton</cp:lastModifiedBy>
  <cp:revision>245</cp:revision>
  <cp:lastPrinted>2013-01-18T15:46:21Z</cp:lastPrinted>
  <dcterms:created xsi:type="dcterms:W3CDTF">2012-06-20T15:33:11Z</dcterms:created>
  <dcterms:modified xsi:type="dcterms:W3CDTF">2015-03-03T14:17:14Z</dcterms:modified>
</cp:coreProperties>
</file>