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60" r:id="rId4"/>
    <p:sldId id="261" r:id="rId5"/>
    <p:sldId id="259" r:id="rId6"/>
    <p:sldId id="262" r:id="rId7"/>
    <p:sldId id="264" r:id="rId8"/>
    <p:sldId id="265" r:id="rId9"/>
    <p:sldId id="285" r:id="rId10"/>
    <p:sldId id="281" r:id="rId11"/>
    <p:sldId id="267" r:id="rId12"/>
    <p:sldId id="282" r:id="rId13"/>
    <p:sldId id="283" r:id="rId14"/>
    <p:sldId id="268" r:id="rId15"/>
    <p:sldId id="279" r:id="rId16"/>
    <p:sldId id="284" r:id="rId17"/>
    <p:sldId id="280" r:id="rId18"/>
    <p:sldId id="273" r:id="rId19"/>
    <p:sldId id="277" r:id="rId20"/>
    <p:sldId id="278" r:id="rId21"/>
    <p:sldId id="274" r:id="rId22"/>
    <p:sldId id="275" r:id="rId23"/>
    <p:sldId id="276" r:id="rId24"/>
    <p:sldId id="272" r:id="rId25"/>
    <p:sldId id="270" r:id="rId26"/>
    <p:sldId id="271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000"/>
    <a:srgbClr val="EDCE8A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5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0338-753F-404C-958C-001F37413A17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6BEC2-6EB2-134F-BAEC-C32688AB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27EA-367A-624F-AC99-ABEE20EF5BFF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70E83-3D95-444B-A9F7-263499E5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70E83-3D95-444B-A9F7-263499E56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in Year 2.</a:t>
            </a:r>
            <a:r>
              <a:rPr lang="en-US" baseline="0" dirty="0" smtClean="0"/>
              <a:t> Last year we presented a validation (#3), but we have more results to share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70E83-3D95-444B-A9F7-263499E56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70E83-3D95-444B-A9F7-263499E56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expect improved results for 2014 because of the introduction of 1) 37 GHz data 2) More scatterometer data, and 3) AMSR2 &amp; GMI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70E83-3D95-444B-A9F7-263499E56A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F1DC-AC85-0F42-97E7-5A46D6CA9045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E0AD-8F97-F746-AE1A-5D804B23C3D5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8D29-0268-BF45-96EE-5D20B7E32D91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4D19-8F8F-4243-9DB5-3DB7E0142A93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A9B4-320E-5A4E-A162-6F835BF0D12A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630F-B2E5-3749-B547-E25A2ECDAA5A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956E-EDEB-8046-8AD2-F81222B78B22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8CCF-3A78-1348-B68C-0119D3923244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06C2-832D-5942-9058-2CFD43249098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CD0F-1302-DC42-A2D3-EF13B77A1864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72C0-7BE8-FA41-813F-59FB4EB5CA0C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3A19-CD37-0E49-9573-2E8DE32F1570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21" y="114085"/>
            <a:ext cx="8768358" cy="23423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ARCHER automated TC center-fixing algorithm: Updates on real-time operations, accuracy and capabilities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450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Anthony Wimmers  and  Christopher Velden</a:t>
            </a:r>
          </a:p>
          <a:p>
            <a:r>
              <a:rPr lang="en-US" dirty="0" smtClean="0"/>
              <a:t>Cooperative Institute for Meteorological Satellite Studies</a:t>
            </a:r>
          </a:p>
          <a:p>
            <a:r>
              <a:rPr lang="en-US" dirty="0" smtClean="0"/>
              <a:t>University of Wisconsin - Madison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1316" y="4322278"/>
            <a:ext cx="2813677" cy="119040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0">
              <a:solidFill>
                <a:srgbClr val="FFE701"/>
              </a:solidFill>
            </a:endParaRPr>
          </a:p>
        </p:txBody>
      </p:sp>
      <p:pic>
        <p:nvPicPr>
          <p:cNvPr id="6" name="Picture 10" descr="cimss-logo-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95" y="4530606"/>
            <a:ext cx="1181384" cy="8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UW_logo_6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70" y="4428603"/>
            <a:ext cx="1082184" cy="9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066" y="5857372"/>
            <a:ext cx="8234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R&amp;D supported by the Naval Research Lab and Office of Naval Research;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Operational evaluation by the NOAA Joint Hurricane Testbed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782383"/>
            <a:ext cx="9144000" cy="4634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179112"/>
            <a:ext cx="322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Track guidance page</a:t>
            </a:r>
            <a:endParaRPr lang="en-US" sz="2800" u="sng" dirty="0"/>
          </a:p>
        </p:txBody>
      </p:sp>
      <p:pic>
        <p:nvPicPr>
          <p:cNvPr id="4" name="Picture 3" descr="topRowLabel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80"/>
            <a:ext cx="9144000" cy="404420"/>
          </a:xfrm>
          <a:prstGeom prst="rect">
            <a:avLst/>
          </a:prstGeom>
        </p:spPr>
      </p:pic>
      <p:pic>
        <p:nvPicPr>
          <p:cNvPr id="5" name="Picture 4" descr="trackAt20141014T1202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2" y="1887468"/>
            <a:ext cx="4222450" cy="2140412"/>
          </a:xfrm>
          <a:prstGeom prst="rect">
            <a:avLst/>
          </a:prstGeom>
        </p:spPr>
      </p:pic>
      <p:pic>
        <p:nvPicPr>
          <p:cNvPr id="7" name="Picture 6" descr="table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b="22783"/>
          <a:stretch/>
        </p:blipFill>
        <p:spPr>
          <a:xfrm>
            <a:off x="0" y="4340381"/>
            <a:ext cx="9144000" cy="2227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4426" y="1344140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4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516" y="2265267"/>
            <a:ext cx="2946574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800" dirty="0"/>
          </a:p>
          <a:p>
            <a:r>
              <a:rPr lang="en-US" sz="2000" dirty="0" smtClean="0"/>
              <a:t>[4x4 diagnostic image]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960452" y="1091479"/>
            <a:ext cx="311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ARCHER image diagnostics</a:t>
            </a:r>
            <a:endParaRPr lang="en-US" sz="2800" u="sng" dirty="0"/>
          </a:p>
        </p:txBody>
      </p:sp>
      <p:pic>
        <p:nvPicPr>
          <p:cNvPr id="7" name="Picture 6" descr="20120914T204316_ssmis1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" r="366" b="-942"/>
          <a:stretch/>
        </p:blipFill>
        <p:spPr>
          <a:xfrm>
            <a:off x="201798" y="1007753"/>
            <a:ext cx="5602678" cy="58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516" y="2265267"/>
            <a:ext cx="2946574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800" dirty="0"/>
          </a:p>
          <a:p>
            <a:r>
              <a:rPr lang="en-US" sz="2000" dirty="0" smtClean="0"/>
              <a:t>[4x4 diagnostic image]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960452" y="1091479"/>
            <a:ext cx="311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ARCHER image diagnostics</a:t>
            </a:r>
            <a:endParaRPr lang="en-US" sz="2800" u="sng" dirty="0"/>
          </a:p>
        </p:txBody>
      </p:sp>
      <p:pic>
        <p:nvPicPr>
          <p:cNvPr id="7" name="Picture 6" descr="20120914T204316_ssmis1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" r="366" b="-942"/>
          <a:stretch/>
        </p:blipFill>
        <p:spPr>
          <a:xfrm>
            <a:off x="201798" y="1007753"/>
            <a:ext cx="5602678" cy="58098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939" y="3698444"/>
            <a:ext cx="2783998" cy="308563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516" y="2265267"/>
            <a:ext cx="2946574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800" dirty="0"/>
          </a:p>
          <a:p>
            <a:r>
              <a:rPr lang="en-US" sz="2000" dirty="0" smtClean="0"/>
              <a:t>[4x4 diagnostic image]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960452" y="1091479"/>
            <a:ext cx="311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ARCHER image diagnostics</a:t>
            </a:r>
            <a:endParaRPr lang="en-US" sz="2800" u="sng" dirty="0"/>
          </a:p>
        </p:txBody>
      </p:sp>
      <p:pic>
        <p:nvPicPr>
          <p:cNvPr id="7" name="Picture 6" descr="20120914T204316_ssmis1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" r="366" b="-942"/>
          <a:stretch/>
        </p:blipFill>
        <p:spPr>
          <a:xfrm>
            <a:off x="201798" y="1007753"/>
            <a:ext cx="5602678" cy="5809866"/>
          </a:xfrm>
          <a:prstGeom prst="rect">
            <a:avLst/>
          </a:prstGeom>
        </p:spPr>
      </p:pic>
      <p:pic>
        <p:nvPicPr>
          <p:cNvPr id="8" name="Picture 7" descr="20120914T204316_ssmis1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85" r="50032" b="577"/>
          <a:stretch/>
        </p:blipFill>
        <p:spPr>
          <a:xfrm>
            <a:off x="4077618" y="2056726"/>
            <a:ext cx="4403022" cy="472735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2939" y="3698444"/>
            <a:ext cx="2783998" cy="308563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023152"/>
            <a:ext cx="654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ARCHER “best-center” selection diagnostic</a:t>
            </a:r>
            <a:endParaRPr lang="en-US" sz="2800" u="sng" dirty="0"/>
          </a:p>
        </p:txBody>
      </p:sp>
      <p:pic>
        <p:nvPicPr>
          <p:cNvPr id="4" name="Picture 3" descr="20140907T090000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6497" r="7435" b="6762"/>
          <a:stretch/>
        </p:blipFill>
        <p:spPr>
          <a:xfrm>
            <a:off x="345372" y="1688868"/>
            <a:ext cx="5503669" cy="50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023152"/>
            <a:ext cx="654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ARCHER “best-center” selection diagnostic</a:t>
            </a:r>
            <a:endParaRPr lang="en-US" sz="2800" u="sng" dirty="0"/>
          </a:p>
        </p:txBody>
      </p:sp>
      <p:pic>
        <p:nvPicPr>
          <p:cNvPr id="4" name="Picture 3" descr="20140907T090000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6497" r="7435" b="6762"/>
          <a:stretch/>
        </p:blipFill>
        <p:spPr>
          <a:xfrm>
            <a:off x="345372" y="1688868"/>
            <a:ext cx="5503669" cy="5084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8270" y="3364248"/>
            <a:ext cx="1916257" cy="164870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8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023152"/>
            <a:ext cx="654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ARCHER “best-center” selection diagnostic</a:t>
            </a:r>
            <a:endParaRPr lang="en-US" sz="2800" u="sng" dirty="0"/>
          </a:p>
        </p:txBody>
      </p:sp>
      <p:pic>
        <p:nvPicPr>
          <p:cNvPr id="4" name="Picture 3" descr="20140907T090000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6497" r="7435" b="6762"/>
          <a:stretch/>
        </p:blipFill>
        <p:spPr>
          <a:xfrm>
            <a:off x="345372" y="1688868"/>
            <a:ext cx="5503669" cy="5084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8270" y="3364248"/>
            <a:ext cx="1916257" cy="164870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40907T090000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32480" r="41329" b="39392"/>
          <a:stretch/>
        </p:blipFill>
        <p:spPr>
          <a:xfrm>
            <a:off x="4456412" y="2528757"/>
            <a:ext cx="4402213" cy="3787567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674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023152"/>
            <a:ext cx="6542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ARCHER “best-center” selection diagnostic</a:t>
            </a:r>
            <a:endParaRPr lang="en-US" sz="2800" u="sng" dirty="0"/>
          </a:p>
        </p:txBody>
      </p:sp>
      <p:pic>
        <p:nvPicPr>
          <p:cNvPr id="4" name="Picture 3" descr="20140907T090000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6497" r="7435" b="6762"/>
          <a:stretch/>
        </p:blipFill>
        <p:spPr>
          <a:xfrm>
            <a:off x="345372" y="1688868"/>
            <a:ext cx="5503669" cy="5084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8270" y="3364248"/>
            <a:ext cx="1916257" cy="164870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40907T090000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32480" r="41329" b="39392"/>
          <a:stretch/>
        </p:blipFill>
        <p:spPr>
          <a:xfrm>
            <a:off x="4456412" y="2528757"/>
            <a:ext cx="4402213" cy="3787567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03973" y="4126939"/>
            <a:ext cx="87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37 GHz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492" y="5113389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1119" y="3454986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Geo IR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3473" y="4928723"/>
            <a:ext cx="117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Geo SWIR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245" y="673106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  <p:pic>
        <p:nvPicPr>
          <p:cNvPr id="3" name="Picture 2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119"/>
          <a:stretch/>
        </p:blipFill>
        <p:spPr>
          <a:xfrm>
            <a:off x="0" y="1042438"/>
            <a:ext cx="9144000" cy="50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245" y="673106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  <p:pic>
        <p:nvPicPr>
          <p:cNvPr id="3" name="Picture 2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119"/>
          <a:stretch/>
        </p:blipFill>
        <p:spPr>
          <a:xfrm>
            <a:off x="0" y="1042438"/>
            <a:ext cx="9144000" cy="5012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9206" y="2005183"/>
            <a:ext cx="1381487" cy="260673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7840702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Background: The </a:t>
            </a:r>
            <a:r>
              <a:rPr lang="en-US" sz="4000" dirty="0" smtClean="0">
                <a:solidFill>
                  <a:srgbClr val="E09888"/>
                </a:solidFill>
              </a:rPr>
              <a:t>ARCHER algorithm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645" y="1041514"/>
            <a:ext cx="61003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8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Two main components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1D792"/>
                </a:solidFill>
              </a:rPr>
              <a:t>Image </a:t>
            </a:r>
            <a:r>
              <a:rPr lang="en-US" sz="2000" b="1" dirty="0" smtClean="0">
                <a:solidFill>
                  <a:srgbClr val="F1D792"/>
                </a:solidFill>
              </a:rPr>
              <a:t>analysis</a:t>
            </a:r>
            <a:endParaRPr lang="en-US" sz="300" dirty="0" smtClean="0"/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Parallax adjustment</a:t>
            </a:r>
            <a:endParaRPr lang="en-US" sz="2000" dirty="0"/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Determination of </a:t>
            </a:r>
            <a:r>
              <a:rPr lang="en-US" sz="2000" b="1" u="sng" dirty="0" smtClean="0"/>
              <a:t>center-fix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Determination of </a:t>
            </a:r>
            <a:r>
              <a:rPr lang="en-US" sz="2000" b="1" u="sng" dirty="0" smtClean="0"/>
              <a:t>center-fix certainty </a:t>
            </a:r>
            <a:r>
              <a:rPr lang="en-US" sz="2000" dirty="0" smtClean="0"/>
              <a:t>(confidence)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Additional metrics </a:t>
            </a:r>
            <a:r>
              <a:rPr lang="en-US" sz="2000" dirty="0"/>
              <a:t>(</a:t>
            </a:r>
            <a:r>
              <a:rPr lang="en-US" sz="2000" b="1" u="sng" dirty="0"/>
              <a:t>prob. of </a:t>
            </a:r>
            <a:r>
              <a:rPr lang="en-US" sz="2000" b="1" u="sng" dirty="0" smtClean="0"/>
              <a:t>eye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eye </a:t>
            </a:r>
            <a:r>
              <a:rPr lang="en-US" sz="2000" b="1" u="sng" dirty="0" smtClean="0"/>
              <a:t>size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coarse intensity </a:t>
            </a:r>
            <a:r>
              <a:rPr lang="en-US" sz="2000" b="1" u="sng" dirty="0" smtClean="0"/>
              <a:t>estimate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1371600" lvl="2" indent="-457200">
              <a:buFont typeface="Arial"/>
              <a:buChar char="•"/>
            </a:pP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F1D792"/>
                </a:solidFill>
              </a:rPr>
              <a:t>Integration into storm </a:t>
            </a:r>
            <a:r>
              <a:rPr lang="en-US" sz="2000" b="1" dirty="0" smtClean="0">
                <a:solidFill>
                  <a:srgbClr val="F1D792"/>
                </a:solidFill>
              </a:rPr>
              <a:t>track</a:t>
            </a:r>
            <a:endParaRPr lang="en-US" sz="2000" b="1" dirty="0">
              <a:solidFill>
                <a:srgbClr val="F1D792"/>
              </a:solidFill>
            </a:endParaRPr>
          </a:p>
          <a:p>
            <a:pPr marL="1371600" lvl="2" indent="-457200">
              <a:buFont typeface="Arial"/>
              <a:buChar char="•"/>
            </a:pPr>
            <a:endParaRPr lang="en-US" sz="300" dirty="0"/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Adjust polar observations to a common </a:t>
            </a:r>
            <a:r>
              <a:rPr lang="en-US" sz="2000" dirty="0" err="1"/>
              <a:t>timestep</a:t>
            </a:r>
            <a:r>
              <a:rPr lang="en-US" sz="2000" dirty="0"/>
              <a:t>, in line with geostationary </a:t>
            </a:r>
            <a:r>
              <a:rPr lang="en-US" sz="2000" dirty="0" smtClean="0"/>
              <a:t>observations (0245, 0545, </a:t>
            </a:r>
            <a:r>
              <a:rPr lang="en-US" sz="2000" dirty="0" err="1" smtClean="0"/>
              <a:t>etc</a:t>
            </a:r>
            <a:r>
              <a:rPr lang="en-US" sz="2000" dirty="0" smtClean="0"/>
              <a:t> in NATL)</a:t>
            </a:r>
            <a:endParaRPr lang="en-US" sz="2000" dirty="0"/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Selection of the best observation</a:t>
            </a:r>
          </a:p>
          <a:p>
            <a:pPr marL="1371600" lvl="2" indent="-4572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Clean presentation of output</a:t>
            </a:r>
          </a:p>
          <a:p>
            <a:pPr marL="914400" lvl="1" indent="-457200">
              <a:buFont typeface="Arial"/>
              <a:buChar char="•"/>
            </a:pP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3" name="Picture 2" descr="20120914T204316_ssmis17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r="50231" b="52638"/>
          <a:stretch/>
        </p:blipFill>
        <p:spPr>
          <a:xfrm>
            <a:off x="6280728" y="1353089"/>
            <a:ext cx="2798617" cy="252810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35114" y="2416251"/>
            <a:ext cx="3175194" cy="3455746"/>
            <a:chOff x="5835114" y="2416251"/>
            <a:chExt cx="3175194" cy="3455746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37" t="22306" r="36486" b="41702"/>
            <a:stretch/>
          </p:blipFill>
          <p:spPr bwMode="auto">
            <a:xfrm>
              <a:off x="5835114" y="4199742"/>
              <a:ext cx="3175194" cy="16722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Elbow Connector 7"/>
            <p:cNvCxnSpPr/>
            <p:nvPr/>
          </p:nvCxnSpPr>
          <p:spPr>
            <a:xfrm rot="16200000" flipH="1">
              <a:off x="6862456" y="3419366"/>
              <a:ext cx="2607841" cy="601612"/>
            </a:xfrm>
            <a:prstGeom prst="bentConnector3">
              <a:avLst>
                <a:gd name="adj1" fmla="val 36331"/>
              </a:avLst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7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245" y="673106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  <p:pic>
        <p:nvPicPr>
          <p:cNvPr id="3" name="Picture 2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119"/>
          <a:stretch/>
        </p:blipFill>
        <p:spPr>
          <a:xfrm>
            <a:off x="0" y="1042438"/>
            <a:ext cx="9144000" cy="5012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9206" y="2005183"/>
            <a:ext cx="1381487" cy="260673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20161" r="69379" b="26338"/>
          <a:stretch/>
        </p:blipFill>
        <p:spPr>
          <a:xfrm>
            <a:off x="5257946" y="177074"/>
            <a:ext cx="3509425" cy="6610885"/>
          </a:xfrm>
          <a:prstGeom prst="rect">
            <a:avLst/>
          </a:prstGeom>
          <a:ln w="38100" cmpd="sng">
            <a:solidFill>
              <a:srgbClr val="00000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77757" y="640840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241" y="29655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66000"/>
                </a:solidFill>
              </a:rPr>
              <a:t>ASCAT</a:t>
            </a:r>
            <a:endParaRPr lang="en-US" b="1" dirty="0">
              <a:solidFill>
                <a:srgbClr val="266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883" y="3942273"/>
            <a:ext cx="87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37 GHz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7459" y="44606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66000"/>
                </a:solidFill>
              </a:rPr>
              <a:t>ASCAT</a:t>
            </a:r>
            <a:endParaRPr lang="en-US" b="1" dirty="0">
              <a:solidFill>
                <a:srgbClr val="266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1762" y="5652818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6013" y="1635851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(interpolation)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9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245" y="673106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  <p:pic>
        <p:nvPicPr>
          <p:cNvPr id="3" name="Picture 2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119"/>
          <a:stretch/>
        </p:blipFill>
        <p:spPr>
          <a:xfrm>
            <a:off x="0" y="1042438"/>
            <a:ext cx="9144000" cy="5012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9475" y="3798705"/>
            <a:ext cx="1905116" cy="1904923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245" y="673106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  <p:pic>
        <p:nvPicPr>
          <p:cNvPr id="3" name="Picture 2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119"/>
          <a:stretch/>
        </p:blipFill>
        <p:spPr>
          <a:xfrm>
            <a:off x="0" y="1042438"/>
            <a:ext cx="9144000" cy="5012680"/>
          </a:xfrm>
          <a:prstGeom prst="rect">
            <a:avLst/>
          </a:prstGeom>
        </p:spPr>
      </p:pic>
      <p:pic>
        <p:nvPicPr>
          <p:cNvPr id="14" name="Picture 13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55279" r="60724" b="6719"/>
          <a:stretch/>
        </p:blipFill>
        <p:spPr>
          <a:xfrm>
            <a:off x="4863059" y="1325595"/>
            <a:ext cx="4088757" cy="3905622"/>
          </a:xfrm>
          <a:prstGeom prst="rect">
            <a:avLst/>
          </a:prstGeom>
          <a:ln w="38100" cmpd="sng">
            <a:solidFill>
              <a:srgbClr val="000000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59475" y="3798705"/>
            <a:ext cx="1905116" cy="1904923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4731" y="1933068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104" y="2891100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4486" y="2356385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(interpolation)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8336" y="3411118"/>
            <a:ext cx="117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Geo SWIR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3245" y="673106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  <p:pic>
        <p:nvPicPr>
          <p:cNvPr id="3" name="Picture 2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4119"/>
          <a:stretch/>
        </p:blipFill>
        <p:spPr>
          <a:xfrm>
            <a:off x="0" y="1042438"/>
            <a:ext cx="9144000" cy="5012680"/>
          </a:xfrm>
          <a:prstGeom prst="rect">
            <a:avLst/>
          </a:prstGeom>
        </p:spPr>
      </p:pic>
      <p:pic>
        <p:nvPicPr>
          <p:cNvPr id="14" name="Picture 13" descr="trackAt20141014T1202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55279" r="60724" b="6719"/>
          <a:stretch/>
        </p:blipFill>
        <p:spPr>
          <a:xfrm>
            <a:off x="4863059" y="1325595"/>
            <a:ext cx="4088757" cy="3905622"/>
          </a:xfrm>
          <a:prstGeom prst="rect">
            <a:avLst/>
          </a:prstGeom>
          <a:ln w="38100" cmpd="sng">
            <a:solidFill>
              <a:srgbClr val="000000"/>
            </a:solidFill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59475" y="3798705"/>
            <a:ext cx="1905116" cy="1904923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20141010T144500_G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50030" r="50781"/>
          <a:stretch/>
        </p:blipFill>
        <p:spPr>
          <a:xfrm>
            <a:off x="0" y="1195625"/>
            <a:ext cx="5236284" cy="56316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63783" y="3475648"/>
            <a:ext cx="3565130" cy="323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4731" y="1933068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7104" y="2891100"/>
            <a:ext cx="88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85 GHz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8336" y="3411118"/>
            <a:ext cx="117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Geo SWIR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486" y="2356385"/>
            <a:ext cx="16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(interpolation)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6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139998"/>
            <a:ext cx="8777872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ARCHER: Performance – Visible imagery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22150"/>
            <a:ext cx="2133600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diag20141010T144500_G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49706" r="50948"/>
          <a:stretch/>
        </p:blipFill>
        <p:spPr>
          <a:xfrm>
            <a:off x="178255" y="1370206"/>
            <a:ext cx="4289297" cy="4692363"/>
          </a:xfrm>
          <a:prstGeom prst="rect">
            <a:avLst/>
          </a:prstGeom>
        </p:spPr>
      </p:pic>
      <p:pic>
        <p:nvPicPr>
          <p:cNvPr id="6" name="Picture 5" descr="diag20141010T204500_G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49868" r="51447"/>
          <a:stretch/>
        </p:blipFill>
        <p:spPr>
          <a:xfrm>
            <a:off x="4634668" y="1370206"/>
            <a:ext cx="4258984" cy="4677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2900" y="1000874"/>
            <a:ext cx="191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CE8A"/>
                </a:solidFill>
              </a:rPr>
              <a:t>GOOD: Fay (2014)</a:t>
            </a:r>
            <a:endParaRPr lang="en-US" dirty="0">
              <a:solidFill>
                <a:srgbClr val="EDCE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0903" y="1000874"/>
            <a:ext cx="201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CE8A"/>
                </a:solidFill>
              </a:rPr>
              <a:t>BAD: Bertha (2014)</a:t>
            </a:r>
            <a:endParaRPr lang="en-US" dirty="0">
              <a:solidFill>
                <a:srgbClr val="EDC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5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8" y="124803"/>
            <a:ext cx="8646273" cy="63434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E09888"/>
                </a:solidFill>
              </a:rPr>
              <a:t>Validation: Quantitative results</a:t>
            </a:r>
            <a:endParaRPr lang="en-US" sz="36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667" y="939319"/>
            <a:ext cx="8145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</a:t>
            </a:r>
            <a:r>
              <a:rPr lang="en-US" sz="2000" dirty="0" smtClean="0"/>
              <a:t>median ARCHER position error </a:t>
            </a:r>
            <a:r>
              <a:rPr lang="en-US" sz="2000" dirty="0" smtClean="0"/>
              <a:t>with respect to the best </a:t>
            </a:r>
            <a:r>
              <a:rPr lang="en-US" sz="2000" dirty="0" smtClean="0"/>
              <a:t>track? (2012 NATL)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51735"/>
              </p:ext>
            </p:extLst>
          </p:nvPr>
        </p:nvGraphicFramePr>
        <p:xfrm>
          <a:off x="1262301" y="2194454"/>
          <a:ext cx="6848368" cy="216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092"/>
                <a:gridCol w="1712092"/>
                <a:gridCol w="1712092"/>
                <a:gridCol w="1712092"/>
              </a:tblGrid>
              <a:tr h="7222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C3D28"/>
                          </a:solidFill>
                        </a:rPr>
                        <a:t>TD - TS</a:t>
                      </a:r>
                      <a:endParaRPr lang="en-US" sz="2000" dirty="0">
                        <a:solidFill>
                          <a:srgbClr val="9C3D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C3D28"/>
                          </a:solidFill>
                        </a:rPr>
                        <a:t>Cat</a:t>
                      </a:r>
                      <a:r>
                        <a:rPr lang="en-US" sz="2000" baseline="0" dirty="0" smtClean="0">
                          <a:solidFill>
                            <a:srgbClr val="9C3D28"/>
                          </a:solidFill>
                        </a:rPr>
                        <a:t> 1</a:t>
                      </a:r>
                      <a:endParaRPr lang="en-US" sz="2000" dirty="0">
                        <a:solidFill>
                          <a:srgbClr val="9C3D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C3D28"/>
                          </a:solidFill>
                        </a:rPr>
                        <a:t>Cat 2-5</a:t>
                      </a:r>
                      <a:endParaRPr lang="en-US" sz="2000" dirty="0">
                        <a:solidFill>
                          <a:srgbClr val="9C3D28"/>
                        </a:solidFill>
                      </a:endParaRPr>
                    </a:p>
                  </a:txBody>
                  <a:tcPr/>
                </a:tc>
              </a:tr>
              <a:tr h="7222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Real-time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 km</a:t>
                      </a:r>
                      <a:endParaRPr lang="en-US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 km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dk1"/>
                          </a:solidFill>
                        </a:rPr>
                        <a:t>18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</a:rPr>
                        <a:t> km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7222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Near real-time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km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 km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 km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22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8" y="124803"/>
            <a:ext cx="8646273" cy="63434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E09888"/>
                </a:solidFill>
              </a:rPr>
              <a:t>Validation: Quantitative results</a:t>
            </a:r>
            <a:endParaRPr lang="en-US" sz="3600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667" y="961599"/>
            <a:ext cx="822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How often does ARCHER </a:t>
            </a:r>
            <a:r>
              <a:rPr lang="en-US" sz="2000" u="sng" dirty="0" smtClean="0"/>
              <a:t>outperform alternative center-fixing methods</a:t>
            </a:r>
            <a:r>
              <a:rPr lang="en-US" sz="2000" dirty="0" smtClean="0"/>
              <a:t>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64374"/>
              </p:ext>
            </p:extLst>
          </p:nvPr>
        </p:nvGraphicFramePr>
        <p:xfrm>
          <a:off x="1262301" y="1971654"/>
          <a:ext cx="6848368" cy="216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092"/>
                <a:gridCol w="1712092"/>
                <a:gridCol w="1712092"/>
                <a:gridCol w="1712092"/>
              </a:tblGrid>
              <a:tr h="7222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C3D28"/>
                          </a:solidFill>
                        </a:rPr>
                        <a:t>TD - TS</a:t>
                      </a:r>
                      <a:endParaRPr lang="en-US" sz="2000" dirty="0">
                        <a:solidFill>
                          <a:srgbClr val="9C3D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C3D28"/>
                          </a:solidFill>
                        </a:rPr>
                        <a:t>Cat</a:t>
                      </a:r>
                      <a:r>
                        <a:rPr lang="en-US" sz="2000" baseline="0" dirty="0" smtClean="0">
                          <a:solidFill>
                            <a:srgbClr val="9C3D28"/>
                          </a:solidFill>
                        </a:rPr>
                        <a:t> 1</a:t>
                      </a:r>
                      <a:endParaRPr lang="en-US" sz="2000" dirty="0">
                        <a:solidFill>
                          <a:srgbClr val="9C3D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9C3D28"/>
                          </a:solidFill>
                        </a:rPr>
                        <a:t>Cat 2-5</a:t>
                      </a:r>
                      <a:endParaRPr lang="en-US" sz="2000" dirty="0">
                        <a:solidFill>
                          <a:srgbClr val="9C3D28"/>
                        </a:solidFill>
                      </a:endParaRPr>
                    </a:p>
                  </a:txBody>
                  <a:tcPr/>
                </a:tc>
              </a:tr>
              <a:tr h="7222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SAB fix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/ 40%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25% / 42%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21% / 26%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22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TAFB</a:t>
                      </a:r>
                      <a:r>
                        <a:rPr lang="en-US" sz="2000" baseline="0" dirty="0" smtClean="0"/>
                        <a:t> fix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37% / 43%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25% / 44%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26% / 21%</a:t>
                      </a:r>
                      <a:endParaRPr lang="en-US" sz="2000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938" y="4549122"/>
            <a:ext cx="8646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We will be submitting these results for publication: </a:t>
            </a:r>
            <a:r>
              <a:rPr lang="en-US" sz="2000" b="1" i="1" dirty="0" smtClean="0">
                <a:solidFill>
                  <a:srgbClr val="EDCE8A"/>
                </a:solidFill>
              </a:rPr>
              <a:t>Wimmers and Velden, “Advancements in objective multi-satellite tropical cyclone center-</a:t>
            </a:r>
            <a:r>
              <a:rPr lang="en-US" sz="2000" b="1" i="1" dirty="0" smtClean="0">
                <a:solidFill>
                  <a:srgbClr val="EDCE8A"/>
                </a:solidFill>
              </a:rPr>
              <a:t>fixing” </a:t>
            </a:r>
            <a:endParaRPr lang="en-US" b="1" i="1" dirty="0">
              <a:solidFill>
                <a:srgbClr val="EDC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2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On the Horizon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795" y="1260751"/>
            <a:ext cx="8333490" cy="420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Validation for 2014 season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Addition of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RapidSCAT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(definite), VIIRS DNB (if possible)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Improvement of Visible channel center-fixing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Improvement in the data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ingestor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for the first 6 hours of a TC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Final decision to go operational with ARCHER at NHC/TAFB is expected from JHT management at the end of 2015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0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53909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d</a:t>
            </a:r>
            <a:r>
              <a:rPr lang="en-US" sz="4000" dirty="0" smtClean="0">
                <a:solidFill>
                  <a:srgbClr val="E09888"/>
                </a:solidFill>
              </a:rPr>
              <a:t>ata sources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5" y="1041514"/>
            <a:ext cx="791547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900" dirty="0"/>
          </a:p>
          <a:p>
            <a:r>
              <a:rPr lang="en-US" sz="2400" dirty="0" smtClean="0"/>
              <a:t>Processes imagery in real-time and near real-time from:</a:t>
            </a:r>
          </a:p>
          <a:p>
            <a:pPr marL="457200" indent="-457200">
              <a:buFont typeface="Arial"/>
              <a:buChar char="•"/>
            </a:pPr>
            <a:endParaRPr lang="en-US" sz="1400" dirty="0" smtClean="0"/>
          </a:p>
          <a:p>
            <a:pPr marL="1371600" lvl="2" indent="-457200">
              <a:buFont typeface="Arial"/>
              <a:buChar char="•"/>
            </a:pPr>
            <a:endParaRPr lang="en-US" sz="2000" dirty="0">
              <a:solidFill>
                <a:srgbClr val="F1D792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/>
              <a:buChar char="•"/>
            </a:pPr>
            <a:endParaRPr lang="en-US" sz="800" dirty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9" name="Picture 2" descr="arNP_02_20080716T091500_10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9" t="5700" r="8199" b="7402"/>
          <a:stretch/>
        </p:blipFill>
        <p:spPr bwMode="auto">
          <a:xfrm>
            <a:off x="323325" y="1914000"/>
            <a:ext cx="2532714" cy="229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diag20101029T075549_ssmis17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6" t="5753" r="2370" b="55625"/>
          <a:stretch/>
        </p:blipFill>
        <p:spPr bwMode="auto">
          <a:xfrm>
            <a:off x="3320262" y="1914000"/>
            <a:ext cx="2439650" cy="229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_14L_20110915T135930_109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7" t="36860" r="48018" b="46844"/>
          <a:stretch/>
        </p:blipFill>
        <p:spPr>
          <a:xfrm>
            <a:off x="6408926" y="1947420"/>
            <a:ext cx="2500007" cy="22050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17021" y="4347511"/>
            <a:ext cx="2946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/>
              <a:t>Geo imagers (</a:t>
            </a:r>
            <a:r>
              <a:rPr lang="en-US" sz="2000" dirty="0">
                <a:solidFill>
                  <a:srgbClr val="EDCE8A"/>
                </a:solidFill>
              </a:rPr>
              <a:t>Visible, IR, SWIR</a:t>
            </a:r>
            <a:r>
              <a:rPr lang="en-US" sz="2000" dirty="0"/>
              <a:t>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729552" y="4297923"/>
            <a:ext cx="35441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/>
              <a:t>Microwave imagers (37, 85-92 GHz)</a:t>
            </a:r>
          </a:p>
          <a:p>
            <a:pPr marL="746125" lvl="2" indent="-17780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EDCE8A"/>
                </a:solidFill>
              </a:rPr>
              <a:t>SSMI, SSMIS, TMI, AMSR2, GMI, </a:t>
            </a:r>
            <a:r>
              <a:rPr lang="en-US" sz="2000" dirty="0" err="1">
                <a:solidFill>
                  <a:srgbClr val="EDCE8A"/>
                </a:solidFill>
              </a:rPr>
              <a:t>Windsat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118514" y="4336371"/>
            <a:ext cx="28277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000" dirty="0"/>
              <a:t>Scatterometer </a:t>
            </a:r>
          </a:p>
          <a:p>
            <a:pPr marL="801688" lvl="2" indent="-288925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1D792"/>
                </a:solidFill>
              </a:rPr>
              <a:t>ASCAT</a:t>
            </a:r>
          </a:p>
          <a:p>
            <a:pPr marL="801688" lvl="2" indent="-288925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F1D792"/>
                </a:solidFill>
              </a:rPr>
              <a:t>RapidSCAT</a:t>
            </a:r>
            <a:r>
              <a:rPr lang="en-US" sz="2000" dirty="0" smtClean="0">
                <a:solidFill>
                  <a:srgbClr val="F1D792"/>
                </a:solidFill>
              </a:rPr>
              <a:t> (TBA) </a:t>
            </a:r>
            <a:endParaRPr lang="en-US" sz="2000" dirty="0">
              <a:solidFill>
                <a:srgbClr val="F1D7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9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03" y="214345"/>
            <a:ext cx="9018394" cy="976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smtClean="0">
                <a:solidFill>
                  <a:srgbClr val="E09888"/>
                </a:solidFill>
              </a:rPr>
              <a:t>Connections to other research/applications</a:t>
            </a:r>
            <a:endParaRPr lang="en-US" sz="2400" dirty="0">
              <a:solidFill>
                <a:srgbClr val="F6E4B7"/>
              </a:solidFill>
            </a:endParaRPr>
          </a:p>
        </p:txBody>
      </p:sp>
      <p:pic>
        <p:nvPicPr>
          <p:cNvPr id="10" name="Picture 9" descr="archerDisp0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49398" r="49772" b="453"/>
          <a:stretch/>
        </p:blipFill>
        <p:spPr>
          <a:xfrm>
            <a:off x="501559" y="1588744"/>
            <a:ext cx="3784739" cy="3991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14" y="5598112"/>
            <a:ext cx="253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 GHz (H) Bright. Temp.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7349" y="3554977"/>
            <a:ext cx="11583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Center fix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28166" y="1785136"/>
            <a:ext cx="734162" cy="836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4124" y="1452624"/>
            <a:ext cx="3820981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Rapid intensification </a:t>
            </a:r>
            <a:r>
              <a:rPr lang="en-US" sz="2000" dirty="0" smtClean="0">
                <a:solidFill>
                  <a:srgbClr val="E8BC4A"/>
                </a:solidFill>
              </a:rPr>
              <a:t>(37 GHz – Jiang &amp; </a:t>
            </a:r>
            <a:r>
              <a:rPr lang="en-US" sz="2000" dirty="0" err="1" smtClean="0">
                <a:solidFill>
                  <a:srgbClr val="E8BC4A"/>
                </a:solidFill>
              </a:rPr>
              <a:t>Kieper</a:t>
            </a:r>
            <a:r>
              <a:rPr lang="en-US" sz="2000" dirty="0" smtClean="0">
                <a:solidFill>
                  <a:srgbClr val="E8BC4A"/>
                </a:solidFill>
              </a:rPr>
              <a:t>, 85 GHz - </a:t>
            </a:r>
            <a:r>
              <a:rPr lang="en-US" sz="2000" dirty="0" err="1" smtClean="0">
                <a:solidFill>
                  <a:srgbClr val="E8BC4A"/>
                </a:solidFill>
              </a:rPr>
              <a:t>Rozoff</a:t>
            </a:r>
            <a:r>
              <a:rPr lang="en-US" sz="2000" dirty="0" smtClean="0">
                <a:solidFill>
                  <a:srgbClr val="E8BC4A"/>
                </a:solidFill>
              </a:rPr>
              <a:t> et al)</a:t>
            </a:r>
            <a:endParaRPr lang="en-US" sz="2000" dirty="0">
              <a:solidFill>
                <a:srgbClr val="E8BC4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7147" y="3752565"/>
            <a:ext cx="321366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TC structure </a:t>
            </a:r>
            <a:r>
              <a:rPr lang="en-US" sz="2000" dirty="0" smtClean="0">
                <a:solidFill>
                  <a:srgbClr val="E8BC4A"/>
                </a:solidFill>
              </a:rPr>
              <a:t>(</a:t>
            </a:r>
            <a:r>
              <a:rPr lang="en-US" sz="2000" dirty="0" err="1" smtClean="0">
                <a:solidFill>
                  <a:srgbClr val="E8BC4A"/>
                </a:solidFill>
              </a:rPr>
              <a:t>Cossuth</a:t>
            </a:r>
            <a:r>
              <a:rPr lang="en-US" sz="2000" dirty="0">
                <a:solidFill>
                  <a:srgbClr val="E8BC4A"/>
                </a:solidFill>
              </a:rPr>
              <a:t> </a:t>
            </a:r>
            <a:r>
              <a:rPr lang="en-US" sz="2000" dirty="0" smtClean="0">
                <a:solidFill>
                  <a:srgbClr val="E8BC4A"/>
                </a:solidFill>
              </a:rPr>
              <a:t>et al)</a:t>
            </a:r>
            <a:endParaRPr lang="en-US" sz="2000" dirty="0">
              <a:solidFill>
                <a:srgbClr val="E8BC4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4125" y="2244126"/>
            <a:ext cx="3782206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Automated Dvorak Technique </a:t>
            </a:r>
            <a:r>
              <a:rPr lang="en-US" sz="2000" dirty="0" smtClean="0">
                <a:solidFill>
                  <a:srgbClr val="E8BC4A"/>
                </a:solidFill>
              </a:rPr>
              <a:t>(Velden et al)</a:t>
            </a:r>
            <a:endParaRPr lang="en-US" sz="2000" dirty="0">
              <a:solidFill>
                <a:srgbClr val="E8BC4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5265" y="2964346"/>
            <a:ext cx="3809187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Visualization </a:t>
            </a:r>
            <a:r>
              <a:rPr lang="en-US" sz="2000" dirty="0" smtClean="0">
                <a:solidFill>
                  <a:srgbClr val="E8BC4A"/>
                </a:solidFill>
              </a:rPr>
              <a:t>(MIMIC - Wimmers &amp; Velden)</a:t>
            </a:r>
            <a:endParaRPr lang="en-US" sz="2000" dirty="0">
              <a:solidFill>
                <a:srgbClr val="E8BC4A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28166" y="2469712"/>
            <a:ext cx="734162" cy="398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28166" y="3060496"/>
            <a:ext cx="734162" cy="86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28166" y="3387933"/>
            <a:ext cx="734162" cy="515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28166" y="3747896"/>
            <a:ext cx="734162" cy="971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14124" y="4516448"/>
            <a:ext cx="304038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Climatology </a:t>
            </a:r>
            <a:r>
              <a:rPr lang="en-US" sz="2000" dirty="0" smtClean="0">
                <a:solidFill>
                  <a:srgbClr val="E8BC4A"/>
                </a:solidFill>
              </a:rPr>
              <a:t>(Knapp et al)</a:t>
            </a:r>
            <a:endParaRPr lang="en-US" sz="2000" dirty="0">
              <a:solidFill>
                <a:srgbClr val="E8BC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746" y="240258"/>
            <a:ext cx="4466054" cy="1022208"/>
          </a:xfrm>
        </p:spPr>
        <p:txBody>
          <a:bodyPr/>
          <a:lstStyle/>
          <a:p>
            <a:r>
              <a:rPr lang="en-US" dirty="0" smtClean="0">
                <a:solidFill>
                  <a:srgbClr val="E09888"/>
                </a:solidFill>
              </a:rPr>
              <a:t>JHT Project</a:t>
            </a:r>
            <a:endParaRPr lang="en-US" dirty="0">
              <a:solidFill>
                <a:srgbClr val="E0988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2012_13L_tr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4" y="240257"/>
            <a:ext cx="3931745" cy="6541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0746" y="1249223"/>
            <a:ext cx="48145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R&amp;D of ARCHER supported by NRL/ONR</a:t>
            </a:r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two-year project with the Joint Hurricane Testbed includes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n-US" sz="200" dirty="0" smtClean="0"/>
          </a:p>
          <a:p>
            <a:pPr marL="742950" lvl="1" indent="-285750">
              <a:buFont typeface="Arial"/>
              <a:buChar char="•"/>
            </a:pPr>
            <a:endParaRPr lang="en-US" sz="8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Implement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experimental version of ARCHER within JHT framework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valuation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adaptations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toward providing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operational, real-time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algorithm</a:t>
            </a: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Validation of the ARCHER scheme under simulated real-time conditions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8017" y="1031633"/>
            <a:ext cx="161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Main menu</a:t>
            </a:r>
            <a:endParaRPr lang="en-US" sz="2400" u="sng" dirty="0"/>
          </a:p>
        </p:txBody>
      </p:sp>
      <p:pic>
        <p:nvPicPr>
          <p:cNvPr id="53" name="Picture 52" descr="main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7" y="1537858"/>
            <a:ext cx="5440884" cy="51870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885528" y="1626425"/>
            <a:ext cx="3142158" cy="548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38827" y="1328907"/>
            <a:ext cx="2918561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ARCHER p</a:t>
            </a:r>
            <a:r>
              <a:rPr lang="en-US" sz="2000" dirty="0" smtClean="0"/>
              <a:t>roduct description wiki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0709" y="4304827"/>
            <a:ext cx="251332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Announcements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7687" y="2217108"/>
            <a:ext cx="378220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TC data/imagery archive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8827" y="3483188"/>
            <a:ext cx="270688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u="sng" dirty="0" smtClean="0"/>
              <a:t>Active TCs</a:t>
            </a:r>
            <a:endParaRPr lang="en-US" sz="2000" b="1" u="sng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099899" y="2317099"/>
            <a:ext cx="1920810" cy="77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500976" y="3516608"/>
            <a:ext cx="1519733" cy="110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64873" y="4489379"/>
            <a:ext cx="1073954" cy="445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2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782383"/>
            <a:ext cx="9144000" cy="4634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179112"/>
            <a:ext cx="322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Track guidance page</a:t>
            </a:r>
            <a:endParaRPr lang="en-US" sz="2800" u="sng" dirty="0"/>
          </a:p>
        </p:txBody>
      </p:sp>
      <p:pic>
        <p:nvPicPr>
          <p:cNvPr id="4" name="Picture 3" descr="topRowLabel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7880"/>
            <a:ext cx="9144000" cy="404420"/>
          </a:xfrm>
          <a:prstGeom prst="rect">
            <a:avLst/>
          </a:prstGeom>
        </p:spPr>
      </p:pic>
      <p:pic>
        <p:nvPicPr>
          <p:cNvPr id="5" name="Picture 4" descr="trackAt20141014T1202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2" y="1887468"/>
            <a:ext cx="4222450" cy="2140412"/>
          </a:xfrm>
          <a:prstGeom prst="rect">
            <a:avLst/>
          </a:prstGeom>
        </p:spPr>
      </p:pic>
      <p:pic>
        <p:nvPicPr>
          <p:cNvPr id="7" name="Picture 6" descr="table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b="22783"/>
          <a:stretch/>
        </p:blipFill>
        <p:spPr>
          <a:xfrm>
            <a:off x="0" y="4340381"/>
            <a:ext cx="9144000" cy="22279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54426" y="1344140"/>
            <a:ext cx="116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Fay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9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379632"/>
            <a:ext cx="190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Text output</a:t>
            </a:r>
            <a:endParaRPr lang="en-US" sz="2800" u="sng" dirty="0"/>
          </a:p>
        </p:txBody>
      </p:sp>
      <p:pic>
        <p:nvPicPr>
          <p:cNvPr id="4" name="Picture 3" descr="textTab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551"/>
            <a:ext cx="9144000" cy="34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8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39" y="240258"/>
            <a:ext cx="6694499" cy="102220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E09888"/>
                </a:solidFill>
              </a:rPr>
              <a:t>Real-time product features</a:t>
            </a:r>
            <a:endParaRPr lang="en-US" sz="4000" dirty="0">
              <a:solidFill>
                <a:srgbClr val="E0988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08" y="1379632"/>
            <a:ext cx="190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Text output</a:t>
            </a:r>
            <a:endParaRPr lang="en-US" sz="2800" u="sng" dirty="0"/>
          </a:p>
        </p:txBody>
      </p:sp>
      <p:pic>
        <p:nvPicPr>
          <p:cNvPr id="4" name="Picture 3" descr="textTab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551"/>
            <a:ext cx="9144000" cy="3454547"/>
          </a:xfrm>
          <a:prstGeom prst="rect">
            <a:avLst/>
          </a:prstGeom>
        </p:spPr>
      </p:pic>
      <p:pic>
        <p:nvPicPr>
          <p:cNvPr id="5" name="Picture 4" descr="archer_image_2014_ju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36" y="2284886"/>
            <a:ext cx="6971499" cy="411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5758" y="5900358"/>
            <a:ext cx="16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Christina (2014)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4844" y="1640206"/>
            <a:ext cx="250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DCE8A"/>
                </a:solidFill>
              </a:rPr>
              <a:t>NMAP2 Display</a:t>
            </a:r>
            <a:endParaRPr lang="en-US" sz="2800" dirty="0">
              <a:solidFill>
                <a:srgbClr val="EDC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0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10291</TotalTime>
  <Words>824</Words>
  <Application>Microsoft Macintosh PowerPoint</Application>
  <PresentationFormat>On-screen Show (4:3)</PresentationFormat>
  <Paragraphs>189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Twilight</vt:lpstr>
      <vt:lpstr>The ARCHER automated TC center-fixing algorithm: Updates on real-time operations, accuracy and capabilities</vt:lpstr>
      <vt:lpstr>Background: The ARCHER algorithm</vt:lpstr>
      <vt:lpstr>Real-time data sources</vt:lpstr>
      <vt:lpstr>PowerPoint Presentation</vt:lpstr>
      <vt:lpstr>JHT Project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Real-time product features</vt:lpstr>
      <vt:lpstr>ARCHER: Performance</vt:lpstr>
      <vt:lpstr>ARCHER: Performance</vt:lpstr>
      <vt:lpstr>ARCHER: Performance</vt:lpstr>
      <vt:lpstr>ARCHER: Performance</vt:lpstr>
      <vt:lpstr>ARCHER: Performance</vt:lpstr>
      <vt:lpstr>ARCHER: Performance</vt:lpstr>
      <vt:lpstr>ARCHER: Performance – Visible imagery</vt:lpstr>
      <vt:lpstr>Validation: Quantitative results</vt:lpstr>
      <vt:lpstr>Validation: Quantitative results</vt:lpstr>
      <vt:lpstr>On the Horizon</vt:lpstr>
    </vt:vector>
  </TitlesOfParts>
  <Company>Space Science and Engineering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Optimized multi-sensor application in the ARCHER automated center-fixing algorithm</dc:title>
  <dc:creator>Tony Wimmers</dc:creator>
  <cp:lastModifiedBy>Tony Wimmers</cp:lastModifiedBy>
  <cp:revision>161</cp:revision>
  <dcterms:created xsi:type="dcterms:W3CDTF">2014-02-27T20:26:51Z</dcterms:created>
  <dcterms:modified xsi:type="dcterms:W3CDTF">2015-03-03T12:55:02Z</dcterms:modified>
</cp:coreProperties>
</file>