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1" r:id="rId6"/>
    <p:sldId id="264" r:id="rId7"/>
    <p:sldId id="279" r:id="rId8"/>
    <p:sldId id="265" r:id="rId9"/>
    <p:sldId id="271" r:id="rId10"/>
    <p:sldId id="280" r:id="rId11"/>
    <p:sldId id="285" r:id="rId12"/>
    <p:sldId id="288" r:id="rId13"/>
    <p:sldId id="281" r:id="rId14"/>
    <p:sldId id="290" r:id="rId15"/>
    <p:sldId id="278" r:id="rId16"/>
    <p:sldId id="289" r:id="rId17"/>
    <p:sldId id="276" r:id="rId18"/>
    <p:sldId id="272" r:id="rId19"/>
    <p:sldId id="273" r:id="rId20"/>
    <p:sldId id="274" r:id="rId21"/>
    <p:sldId id="284" r:id="rId22"/>
    <p:sldId id="275" r:id="rId23"/>
    <p:sldId id="282" r:id="rId24"/>
    <p:sldId id="283" r:id="rId25"/>
    <p:sldId id="287" r:id="rId26"/>
    <p:sldId id="262" r:id="rId27"/>
    <p:sldId id="26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9B9B"/>
    <a:srgbClr val="1E9A44"/>
    <a:srgbClr val="49712D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7C0CCD-B09C-4056-A6E4-50B936A256D6}" type="datetimeFigureOut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C1B5-D2B1-4ADD-B172-EA71322D8B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494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1D5E3-3C22-41D0-869A-D294AB8CFA85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36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BFE0C-2631-4782-9F4B-14069494C8F4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503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B2590-BCE7-4F06-A2C6-9D5A4ED6A6F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243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67C6CE-9FC4-4B88-B93F-107AAEF433BE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88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877B-9C37-42F9-851E-1CACA09BCCE5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169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76772E-7A74-4FE5-A3CE-4D2F18D2F090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580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BD134-5692-401C-8CAB-9D005728BF65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425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11978-285E-4840-A63E-12F1F5C3D3F6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4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215DD-2F08-42A9-A1D9-A0BA87AADBD4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39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C6A402-39CD-43BF-97E2-B8E8C4452EE4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913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8183D-948D-474E-9384-86B680F80D56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584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C4541-5F17-4F80-9351-84B1A4F6C449}" type="datetime1">
              <a:rPr lang="en-US" smtClean="0"/>
              <a:pPr/>
              <a:t>2/25/2015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685D0-368C-4357-98BC-4794CA0706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13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7127" y="195085"/>
            <a:ext cx="10380371" cy="23876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Developing a tropical cyclone genesis forecast tool: Preliminary results from 2014 quasi-operational testing</a:t>
            </a:r>
            <a:endParaRPr lang="en-US" sz="36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03797" y="3602038"/>
            <a:ext cx="9491730" cy="1974514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Daniel J. Halperin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Robert E. Hart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Henry E. Fuelberg</a:t>
            </a:r>
            <a:r>
              <a:rPr lang="en-US" sz="2600" baseline="30000" dirty="0" smtClean="0"/>
              <a:t>1</a:t>
            </a:r>
            <a:r>
              <a:rPr lang="en-US" sz="2600" dirty="0" smtClean="0"/>
              <a:t>,  Joshua H. Cossuth</a:t>
            </a:r>
            <a:r>
              <a:rPr lang="en-US" sz="2600" baseline="30000" dirty="0" smtClean="0"/>
              <a:t>2</a:t>
            </a:r>
          </a:p>
          <a:p>
            <a:endParaRPr lang="en-US" baseline="30000" dirty="0"/>
          </a:p>
          <a:p>
            <a:r>
              <a:rPr lang="en-US" sz="2200" baseline="30000" dirty="0" smtClean="0"/>
              <a:t>1 </a:t>
            </a:r>
            <a:r>
              <a:rPr lang="en-US" sz="2200" dirty="0" smtClean="0"/>
              <a:t>Florida State University,  </a:t>
            </a:r>
            <a:r>
              <a:rPr lang="en-US" sz="2200" baseline="30000" dirty="0" smtClean="0"/>
              <a:t>2 </a:t>
            </a:r>
            <a:r>
              <a:rPr lang="en-US" sz="2200" dirty="0" smtClean="0"/>
              <a:t>Naval Research Laboratory</a:t>
            </a:r>
          </a:p>
          <a:p>
            <a:endParaRPr lang="en-US" baseline="30000" dirty="0" smtClean="0"/>
          </a:p>
          <a:p>
            <a:r>
              <a:rPr lang="en-US" sz="2600" dirty="0" smtClean="0"/>
              <a:t>This research is supported by the Joint Hurricane </a:t>
            </a:r>
            <a:r>
              <a:rPr lang="en-US" sz="2600" dirty="0" err="1" smtClean="0"/>
              <a:t>Testbed</a:t>
            </a:r>
            <a:endParaRPr lang="en-US" sz="26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46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elams120natlwn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4456" y="342900"/>
            <a:ext cx="6172200" cy="6172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9048" y="335280"/>
            <a:ext cx="601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NATL 120 h preliminary 2014 verification (non-homogeneous)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6784848" y="2078736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0021824" y="4596384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82880" y="1375291"/>
            <a:ext cx="586954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NHC</a:t>
            </a:r>
            <a:r>
              <a:rPr lang="en-US" sz="2400" dirty="0"/>
              <a:t> </a:t>
            </a:r>
            <a:r>
              <a:rPr lang="en-US" sz="2400" dirty="0" smtClean="0"/>
              <a:t>well calibrated at lower probability bins, </a:t>
            </a:r>
            <a:r>
              <a:rPr lang="en-US" sz="2400" dirty="0" err="1" smtClean="0"/>
              <a:t>underpredicts</a:t>
            </a:r>
            <a:r>
              <a:rPr lang="en-US" sz="2400" dirty="0" smtClean="0"/>
              <a:t> at higher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7030A0"/>
                </a:solidFill>
              </a:rPr>
              <a:t>CMC</a:t>
            </a:r>
            <a:r>
              <a:rPr lang="en-US" sz="2400" dirty="0" smtClean="0"/>
              <a:t> fairly well calibrated.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GFS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CC00"/>
                </a:solidFill>
              </a:rPr>
              <a:t>UKM</a:t>
            </a:r>
            <a:r>
              <a:rPr lang="en-US" sz="2400" dirty="0" smtClean="0"/>
              <a:t> </a:t>
            </a:r>
            <a:r>
              <a:rPr lang="en-US" sz="2400" dirty="0" err="1" smtClean="0"/>
              <a:t>overpredict</a:t>
            </a:r>
            <a:r>
              <a:rPr lang="en-US" sz="2400" dirty="0" smtClean="0"/>
              <a:t> at most probability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36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Potential explanations for performance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526407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Below average activity over NATL.</a:t>
            </a:r>
          </a:p>
          <a:p>
            <a:pPr>
              <a:spcAft>
                <a:spcPts val="1200"/>
              </a:spcAft>
            </a:pPr>
            <a:r>
              <a:rPr lang="en-US" dirty="0"/>
              <a:t>Dry air impacting several AEWs over MDR</a:t>
            </a:r>
            <a:r>
              <a:rPr lang="en-US" dirty="0" smtClean="0"/>
              <a:t>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Despite relatively high number of false alarms, </a:t>
            </a:r>
            <a:r>
              <a:rPr lang="en-US" b="1" dirty="0" smtClean="0">
                <a:solidFill>
                  <a:srgbClr val="7030A0"/>
                </a:solidFill>
              </a:rPr>
              <a:t>CMC</a:t>
            </a:r>
            <a:r>
              <a:rPr lang="en-US" dirty="0" smtClean="0"/>
              <a:t> may have more consistent biases which regression was able to correct.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00CC00"/>
                </a:solidFill>
              </a:rPr>
              <a:t>UKM</a:t>
            </a:r>
            <a:r>
              <a:rPr lang="en-US" dirty="0" smtClean="0"/>
              <a:t> model upgrade (horizontal resolution, dynamical core).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Poor predictor selection and higher false alarm rate compared to 2010-2013 for </a:t>
            </a:r>
            <a:r>
              <a:rPr lang="en-US" b="1" dirty="0" smtClean="0">
                <a:solidFill>
                  <a:srgbClr val="00B0F0"/>
                </a:solidFill>
              </a:rPr>
              <a:t>GFS</a:t>
            </a:r>
            <a:r>
              <a:rPr lang="en-US" dirty="0" smtClean="0"/>
              <a:t>.</a:t>
            </a:r>
          </a:p>
          <a:p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5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ihc120natlg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216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912864" y="1436251"/>
            <a:ext cx="5132832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 </a:t>
            </a:r>
            <a:r>
              <a:rPr lang="en-US" sz="2400" b="1" dirty="0" smtClean="0">
                <a:solidFill>
                  <a:srgbClr val="00B0F0"/>
                </a:solidFill>
              </a:rPr>
              <a:t>Quasi-operational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regression equation </a:t>
            </a:r>
            <a:r>
              <a:rPr lang="en-US" sz="2400" dirty="0" err="1" smtClean="0"/>
              <a:t>overpredicted</a:t>
            </a:r>
            <a:r>
              <a:rPr lang="en-US" sz="2400" dirty="0" smtClean="0"/>
              <a:t> genesis at most forecast probability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Regression equation with </a:t>
            </a:r>
            <a:r>
              <a:rPr lang="en-US" sz="2400" b="1" dirty="0" smtClean="0">
                <a:solidFill>
                  <a:srgbClr val="9B9B9B"/>
                </a:solidFill>
              </a:rPr>
              <a:t>year removed</a:t>
            </a:r>
            <a:r>
              <a:rPr lang="en-US" sz="2400" dirty="0" smtClean="0"/>
              <a:t> as a predictor shows a general shift to lower forecast probabilities.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34568" y="152400"/>
            <a:ext cx="60198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NATL 120 h preliminary 2014 verification (GFS)</a:t>
            </a:r>
            <a:endParaRPr lang="en-US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GFS120NATLtestver.png"/>
          <p:cNvPicPr>
            <a:picLocks noChangeAspect="1"/>
          </p:cNvPicPr>
          <p:nvPr/>
        </p:nvPicPr>
        <p:blipFill>
          <a:blip r:embed="rId2" cstate="print"/>
          <a:srcRect t="16277" b="12634"/>
          <a:stretch>
            <a:fillRect/>
          </a:stretch>
        </p:blipFill>
        <p:spPr>
          <a:xfrm>
            <a:off x="353568" y="2456688"/>
            <a:ext cx="7802880" cy="4401312"/>
          </a:xfrm>
          <a:prstGeom prst="rect">
            <a:avLst/>
          </a:prstGeom>
        </p:spPr>
      </p:pic>
      <p:pic>
        <p:nvPicPr>
          <p:cNvPr id="2050" name="Picture 2" descr="http://moe.met.fsu.edu/modelgen/ver/GFS120NATLver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91" b="11948"/>
          <a:stretch>
            <a:fillRect/>
          </a:stretch>
        </p:blipFill>
        <p:spPr bwMode="auto">
          <a:xfrm>
            <a:off x="365761" y="0"/>
            <a:ext cx="7801471" cy="4206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973568" y="765691"/>
            <a:ext cx="40721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b="1" dirty="0" smtClean="0">
                <a:solidFill>
                  <a:srgbClr val="00B0F0"/>
                </a:solidFill>
              </a:rPr>
              <a:t>Quasi-operational </a:t>
            </a:r>
            <a:r>
              <a:rPr lang="en-US" sz="2400" dirty="0" smtClean="0">
                <a:solidFill>
                  <a:srgbClr val="00B0F0"/>
                </a:solidFill>
              </a:rPr>
              <a:t>(top) probabilities relatively higher overall. Note many of the false alarms over MDR were mid-range probabilities.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>
              <a:solidFill>
                <a:srgbClr val="00B0F0"/>
              </a:solidFill>
            </a:endParaRP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Probabilities with </a:t>
            </a:r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year removed 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</a:rPr>
              <a:t>(bottom) lower over MDR, W CARIB, GOM.  But, lower probabilities for Bertha.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962144" y="1645920"/>
            <a:ext cx="25847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00B0F0"/>
                </a:solidFill>
              </a:rPr>
              <a:t>Quasi-operational</a:t>
            </a:r>
          </a:p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(year included)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18176" y="4651248"/>
            <a:ext cx="2194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>
                    <a:lumMod val="50000"/>
                  </a:schemeClr>
                </a:solidFill>
              </a:rPr>
              <a:t>Year removed</a:t>
            </a:r>
            <a:endParaRPr lang="en-US" sz="24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706624" y="73152"/>
            <a:ext cx="4011168" cy="45397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350" b="1" dirty="0" smtClean="0"/>
              <a:t>2014 GFS TC Genesis Forecasts</a:t>
            </a:r>
            <a:endParaRPr lang="en-US" sz="23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992624" y="737616"/>
            <a:ext cx="1164336" cy="453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50" b="1" dirty="0" smtClean="0"/>
              <a:t>N=142</a:t>
            </a:r>
            <a:endParaRPr lang="en-US" sz="2350" b="1" dirty="0"/>
          </a:p>
        </p:txBody>
      </p:sp>
    </p:spTree>
    <p:extLst>
      <p:ext uri="{BB962C8B-B14F-4D97-AF65-F5344CB8AC3E}">
        <p14:creationId xmlns:p14="http://schemas.microsoft.com/office/powerpoint/2010/main" val="2784939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72768"/>
            <a:ext cx="10515600" cy="479145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Automated, objective statistical-dynamical TC genesis guidance products were tested quasi-operationally during 2014.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With some exceptions, the logistic regression equations generally provide well calibrated guidance.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Year-to-year changes in model configurations and large-scale basin conditions prevent potentially higher reliability.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Homogeneous comparisons of NHC TWO and the consensus regression model forecast verification indicate that the guidance products provide added value at the higher forecast probability bins (not shown).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Plans for 2015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36135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dirty="0" smtClean="0"/>
              <a:t>Update regression equations with 2014 cases included in the historical dataset.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If real-time data are available, add ECMWF based products to the guidance suite.</a:t>
            </a:r>
          </a:p>
          <a:p>
            <a:pPr>
              <a:spcAft>
                <a:spcPts val="1200"/>
              </a:spcAft>
            </a:pPr>
            <a:r>
              <a:rPr lang="en-US" dirty="0" smtClean="0"/>
              <a:t>Test products quasi-operationally </a:t>
            </a:r>
            <a:r>
              <a:rPr lang="en-US" smtClean="0"/>
              <a:t>this </a:t>
            </a:r>
            <a:r>
              <a:rPr lang="en-US" smtClean="0"/>
              <a:t>season.</a:t>
            </a:r>
            <a:endParaRPr lang="en-US" dirty="0" smtClean="0"/>
          </a:p>
          <a:p>
            <a:pPr>
              <a:spcAft>
                <a:spcPts val="1200"/>
              </a:spcAft>
            </a:pP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http://moe.met.fsu.edu/modelgen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2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cstrv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36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ms48epacwn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23557"/>
            <a:ext cx="6172200" cy="6172200"/>
          </a:xfrm>
          <a:prstGeom prst="rect">
            <a:avLst/>
          </a:prstGeom>
        </p:spPr>
      </p:pic>
      <p:pic>
        <p:nvPicPr>
          <p:cNvPr id="3" name="Picture 2" descr="relams120epacwnh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323557"/>
            <a:ext cx="61722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0560" y="2255520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07536" y="4773168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760464" y="1810512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97440" y="4328160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4331" y="329184"/>
            <a:ext cx="5940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EPAC 48 h preliminary 2014 verification (non-homogeneous)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071316" y="335280"/>
            <a:ext cx="59954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EPAC 120 h preliminary 2014 verification (non-homogeneous)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49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52"/>
            <a:ext cx="6172200" cy="6172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39152"/>
            <a:ext cx="6172200" cy="617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85216" y="2865120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46448" y="4639056"/>
            <a:ext cx="1627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50736" y="2700528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948672" y="3852672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4563" y="329184"/>
            <a:ext cx="555955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NATL 48 h preliminary 2014 verification (homogeneous)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489664" y="335280"/>
            <a:ext cx="55747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NATL 120 h preliminary 2014 verification (homogeneous)</a:t>
            </a:r>
            <a:endParaRPr lang="en-US" b="1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73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9"/>
          <p:cNvPicPr>
            <a:picLocks noChangeAspect="1"/>
          </p:cNvPicPr>
          <p:nvPr/>
        </p:nvPicPr>
        <p:blipFill>
          <a:blip r:embed="rId2" cstate="print"/>
          <a:srcRect b="13305"/>
          <a:stretch>
            <a:fillRect/>
          </a:stretch>
        </p:blipFill>
        <p:spPr>
          <a:xfrm>
            <a:off x="1715" y="1196344"/>
            <a:ext cx="6131686" cy="4149194"/>
          </a:xfrm>
          <a:prstGeom prst="rect">
            <a:avLst/>
          </a:prstGeom>
        </p:spPr>
      </p:pic>
      <p:pic>
        <p:nvPicPr>
          <p:cNvPr id="6150" name="Picture 6" descr="http://www.nhc.noaa.gov/archive/xgtwo/atl/201409090501/two_atl_5d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5"/>
          <a:stretch/>
        </p:blipFill>
        <p:spPr bwMode="auto">
          <a:xfrm>
            <a:off x="6093081" y="1196345"/>
            <a:ext cx="6095789" cy="4149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10411046" y="5764179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 </a:t>
            </a:r>
            <a:r>
              <a:rPr lang="en-US" dirty="0" smtClean="0"/>
              <a:t>     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813816" y="0"/>
            <a:ext cx="10515600" cy="1325563"/>
          </a:xfrm>
        </p:spPr>
        <p:txBody>
          <a:bodyPr/>
          <a:lstStyle/>
          <a:p>
            <a:r>
              <a:rPr lang="en-US" b="1" dirty="0" smtClean="0"/>
              <a:t>Goal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0832" y="5437632"/>
            <a:ext cx="111434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</a:t>
            </a:r>
            <a:r>
              <a:rPr lang="en-US" sz="2400" dirty="0" smtClean="0"/>
              <a:t>To create an automated, objective tool that provides probabilistic TC genesis </a:t>
            </a:r>
            <a:r>
              <a:rPr lang="en-US" sz="2400" dirty="0" smtClean="0"/>
              <a:t>guidance based </a:t>
            </a:r>
            <a:r>
              <a:rPr lang="en-US" sz="2400" dirty="0" smtClean="0"/>
              <a:t>on global model genesis forecasts.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7935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2900"/>
            <a:ext cx="6172200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42900"/>
            <a:ext cx="61722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8368" y="2767584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005072" y="4358640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614160" y="2444496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997440" y="4120896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20508" y="316992"/>
            <a:ext cx="549859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EPAC 48 h preliminary 2014 verification (homogeneous)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468328" y="335280"/>
            <a:ext cx="570022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EPAC 120 h preliminary 2014 verification (homogeneous)</a:t>
            </a:r>
            <a:endParaRPr lang="en-US" b="1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522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oe.met.fsu.edu/modelgen/archive/con120/2014/natl/con120.140820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729" y="1081827"/>
            <a:ext cx="6476271" cy="485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nhc.noaa.gov/archive/xgtwo/atl/201408201753/two_atl_5d0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18"/>
          <a:stretch/>
        </p:blipFill>
        <p:spPr bwMode="auto">
          <a:xfrm>
            <a:off x="219970" y="1554620"/>
            <a:ext cx="5381625" cy="3670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0522039" y="4417454"/>
            <a:ext cx="60530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0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215954"/>
              </p:ext>
            </p:extLst>
          </p:nvPr>
        </p:nvGraphicFramePr>
        <p:xfrm>
          <a:off x="2032000" y="719666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BRIER</a:t>
                      </a:r>
                      <a:r>
                        <a:rPr lang="en-US" baseline="0" dirty="0" smtClean="0"/>
                        <a:t> SCORES (NON-HOMOGENEOUS DATASET)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BASIN/TIME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NHC TWO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FSU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JHT Consensus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NATL48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0.088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NATL120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EPAC48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0.103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EPAC120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0.198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543590"/>
              </p:ext>
            </p:extLst>
          </p:nvPr>
        </p:nvGraphicFramePr>
        <p:xfrm>
          <a:off x="2029655" y="3530860"/>
          <a:ext cx="8127999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/>
                <a:gridCol w="2709333"/>
                <a:gridCol w="2709333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BRIER</a:t>
                      </a:r>
                      <a:r>
                        <a:rPr lang="en-US" baseline="0" dirty="0" smtClean="0"/>
                        <a:t> SCORES (HOMOGENEOUS DATASET)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BASIN/TIME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NHC TWO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FSU</a:t>
                      </a:r>
                      <a:r>
                        <a:rPr lang="en-US" b="1" baseline="0" dirty="0" smtClean="0">
                          <a:solidFill>
                            <a:schemeClr val="bg1"/>
                          </a:solidFill>
                        </a:rPr>
                        <a:t> JHT Consensus</a:t>
                      </a:r>
                      <a:endParaRPr 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NATL48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NATL120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0.152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EPAC48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0.139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EPAC120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0.176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0.224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e.met.fsu.edu/modelgen/ver/CMC120NATL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468" y="141669"/>
            <a:ext cx="8761623" cy="6573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497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moe.met.fsu.edu/modelgen/ver/UKM120NATLver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102" y="248814"/>
            <a:ext cx="8627817" cy="647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68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78377" y="0"/>
            <a:ext cx="7694965" cy="2341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/>
          <a:srcRect t="14181"/>
          <a:stretch/>
        </p:blipFill>
        <p:spPr>
          <a:xfrm>
            <a:off x="3200400" y="2982351"/>
            <a:ext cx="6019800" cy="387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38600" y="5345668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29200" y="5486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8400" y="54864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5638800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400" y="5791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05800" y="926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(%)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753600" y="9144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7352" y="2596145"/>
            <a:ext cx="571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of TC genesis within 120 h – GFS</a:t>
            </a:r>
            <a:endParaRPr lang="en-US" sz="2400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821055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 rotWithShape="1">
          <a:blip r:embed="rId3" cstate="print"/>
          <a:srcRect t="14833"/>
          <a:stretch/>
        </p:blipFill>
        <p:spPr>
          <a:xfrm>
            <a:off x="3429001" y="3418449"/>
            <a:ext cx="5383365" cy="34395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14800" y="550973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29200" y="5638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0" y="5638800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91000" y="5802868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722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400" y="59436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0" name="Oval 9"/>
          <p:cNvSpPr/>
          <p:nvPr/>
        </p:nvSpPr>
        <p:spPr>
          <a:xfrm>
            <a:off x="4038600" y="4953000"/>
            <a:ext cx="685800" cy="1295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523960" y="2961909"/>
            <a:ext cx="556976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Probability of TC genesis within 120 h – GFS</a:t>
            </a:r>
            <a:endParaRPr lang="en-US" sz="22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6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570"/>
            <a:ext cx="9144000" cy="3847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Content Placeholder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3886201"/>
            <a:ext cx="3961344" cy="2971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76800" y="5867401"/>
            <a:ext cx="6096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74%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0" y="5943601"/>
            <a:ext cx="6096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41%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248400" y="5943601"/>
            <a:ext cx="6096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52%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48200" y="5257801"/>
            <a:ext cx="533400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500" dirty="0"/>
              <a:t>#1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48400" y="5562601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86400" y="6153836"/>
            <a:ext cx="6096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/>
              <a:t>#3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352800" y="76200"/>
            <a:ext cx="5867400" cy="838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3352800" y="1143000"/>
            <a:ext cx="6781800" cy="3048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600200" y="1143000"/>
            <a:ext cx="1752600" cy="2362200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334000" y="5715000"/>
            <a:ext cx="685800" cy="838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4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184" y="1825625"/>
            <a:ext cx="11570208" cy="4351338"/>
          </a:xfrm>
        </p:spPr>
        <p:txBody>
          <a:bodyPr/>
          <a:lstStyle/>
          <a:p>
            <a:r>
              <a:rPr lang="en-US" dirty="0" smtClean="0"/>
              <a:t>Our prior research verified tropical cyclone (TC) genesis forecasts out to 5 days in 5 global models over the NATL and EPAC during 2004-2013 (</a:t>
            </a:r>
            <a:r>
              <a:rPr lang="en-US" dirty="0" err="1" smtClean="0"/>
              <a:t>Halperin</a:t>
            </a:r>
            <a:r>
              <a:rPr lang="en-US" dirty="0" smtClean="0"/>
              <a:t> et al. 2013).</a:t>
            </a:r>
          </a:p>
          <a:p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dirty="0" smtClean="0"/>
              <a:t>Using results from prior study, developed multiple logistic regression equations of TC genesis probability based on output from each global model.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Forecast tool provides probabilistic forecasts of TC genesis at 2 and 5 days.</a:t>
            </a:r>
          </a:p>
          <a:p>
            <a:pPr lvl="1">
              <a:spcAft>
                <a:spcPts val="1200"/>
              </a:spcAft>
            </a:pPr>
            <a:r>
              <a:rPr lang="en-US" dirty="0" smtClean="0"/>
              <a:t>Tested quasi-operationally during 2014 at http://moe.met.fsu.edu/modelgen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examples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430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3" cstate="print"/>
          <a:srcRect t="14181"/>
          <a:stretch/>
        </p:blipFill>
        <p:spPr>
          <a:xfrm>
            <a:off x="3212592" y="702447"/>
            <a:ext cx="6019800" cy="38756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50792" y="3065764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74%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41392" y="320649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41%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60592" y="3206496"/>
            <a:ext cx="609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52%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26992" y="3358896"/>
            <a:ext cx="533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36792" y="351129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17592" y="3511296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#3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09544" y="316241"/>
            <a:ext cx="5714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Probability of TC genesis within 120 h – GFS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3505200" y="4534612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How to calculate </a:t>
            </a:r>
            <a:r>
              <a:rPr lang="en-US" sz="2700" dirty="0" smtClean="0"/>
              <a:t>genesis probability:</a:t>
            </a:r>
            <a:endParaRPr lang="en-US" sz="2700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64647"/>
              </p:ext>
            </p:extLst>
          </p:nvPr>
        </p:nvGraphicFramePr>
        <p:xfrm>
          <a:off x="2703513" y="5067300"/>
          <a:ext cx="6959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Equation" r:id="rId4" imgW="3136680" imgH="228600" progId="Equation.3">
                  <p:embed/>
                </p:oleObj>
              </mc:Choice>
              <mc:Fallback>
                <p:oleObj name="Equation" r:id="rId4" imgW="3136680" imgH="2286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3513" y="5067300"/>
                        <a:ext cx="6959600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/>
        </p:nvGraphicFramePr>
        <p:xfrm>
          <a:off x="4840224" y="5723486"/>
          <a:ext cx="2767584" cy="9635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8" name="Equation" r:id="rId6" imgW="1015920" imgH="419040" progId="Equation.3">
                  <p:embed/>
                </p:oleObj>
              </mc:Choice>
              <mc:Fallback>
                <p:oleObj name="Equation" r:id="rId6" imgW="1015920" imgH="41904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24" y="5723486"/>
                        <a:ext cx="2767584" cy="963516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chemeClr val="hlink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603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1" y="296217"/>
            <a:ext cx="6197601" cy="46482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" name="TextBox 4"/>
          <p:cNvSpPr txBox="1"/>
          <p:nvPr/>
        </p:nvSpPr>
        <p:spPr>
          <a:xfrm>
            <a:off x="3962400" y="3328829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98%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5050" y="3336522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68%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8700" y="3535555"/>
            <a:ext cx="762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43%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5050" y="355742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GU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261100" y="3742593"/>
            <a:ext cx="45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G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62400" y="3557428"/>
            <a:ext cx="762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CGU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05200" y="4766260"/>
            <a:ext cx="548640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/>
              <a:t>How to calculate consensus forecast: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9164647"/>
              </p:ext>
            </p:extLst>
          </p:nvPr>
        </p:nvGraphicFramePr>
        <p:xfrm>
          <a:off x="2647951" y="5299659"/>
          <a:ext cx="7072313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" name="Equation" r:id="rId4" imgW="3187700" imgH="228600" progId="Equation.3">
                  <p:embed/>
                </p:oleObj>
              </mc:Choice>
              <mc:Fallback>
                <p:oleObj name="Equation" r:id="rId4" imgW="3187700" imgH="228600" progId="Equation.3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7951" y="5299659"/>
                        <a:ext cx="7072313" cy="5080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70C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154813"/>
              </p:ext>
            </p:extLst>
          </p:nvPr>
        </p:nvGraphicFramePr>
        <p:xfrm>
          <a:off x="3602038" y="6057900"/>
          <a:ext cx="521652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7" name="Equation" r:id="rId6" imgW="2234880" imgH="228600" progId="Equation.3">
                  <p:embed/>
                </p:oleObj>
              </mc:Choice>
              <mc:Fallback>
                <p:oleObj name="Equation" r:id="rId6" imgW="2234880" imgH="228600" progId="Equation.3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2038" y="6057900"/>
                        <a:ext cx="5216525" cy="533400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Oval 18"/>
          <p:cNvSpPr/>
          <p:nvPr/>
        </p:nvSpPr>
        <p:spPr>
          <a:xfrm>
            <a:off x="4865116" y="3100341"/>
            <a:ext cx="685800" cy="83820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251048" y="146304"/>
            <a:ext cx="5714999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Probability of TC genesis within 120 h – CON</a:t>
            </a:r>
            <a:endParaRPr lang="en-US" sz="2400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9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 Preliminary Verification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relams48natlgf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67000" y="0"/>
            <a:ext cx="6858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76201"/>
            <a:ext cx="8686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NATL 48 h p</a:t>
            </a:r>
            <a:r>
              <a:rPr lang="en-US" sz="2400" b="1" dirty="0" smtClean="0"/>
              <a:t>reliminary 2014 </a:t>
            </a:r>
            <a:r>
              <a:rPr lang="en-US" sz="2400" b="1" dirty="0"/>
              <a:t>v</a:t>
            </a:r>
            <a:r>
              <a:rPr lang="en-US" sz="2400" b="1" dirty="0" smtClean="0"/>
              <a:t>erification</a:t>
            </a:r>
            <a:endParaRPr lang="en-US" sz="2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429000" y="2133600"/>
            <a:ext cx="1981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Underprediction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86600" y="480060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Overprediction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62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lams48natlwnhc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" y="342900"/>
            <a:ext cx="6172200" cy="6172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8788" y="329184"/>
            <a:ext cx="58913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NATL 48 h preliminary 2014 verification (non-homogeneous)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70560" y="2255520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Underprediction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07536" y="4773168"/>
            <a:ext cx="1731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Overprediction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35624" y="853559"/>
            <a:ext cx="586954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NHC</a:t>
            </a:r>
            <a:r>
              <a:rPr lang="en-US" sz="2400" dirty="0" smtClean="0"/>
              <a:t>, </a:t>
            </a:r>
            <a:r>
              <a:rPr lang="en-US" sz="2400" b="1" dirty="0" smtClean="0">
                <a:solidFill>
                  <a:srgbClr val="00B0F0"/>
                </a:solidFill>
              </a:rPr>
              <a:t>GFS</a:t>
            </a:r>
            <a:r>
              <a:rPr lang="en-US" sz="2400" dirty="0" smtClean="0"/>
              <a:t>, and </a:t>
            </a:r>
            <a:r>
              <a:rPr lang="en-US" sz="2400" b="1" dirty="0" smtClean="0">
                <a:solidFill>
                  <a:srgbClr val="7030A0"/>
                </a:solidFill>
              </a:rPr>
              <a:t>CMC</a:t>
            </a:r>
            <a:r>
              <a:rPr lang="en-US" sz="2400" dirty="0" smtClean="0"/>
              <a:t> well calibrated at lower probability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NHC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7030A0"/>
                </a:solidFill>
              </a:rPr>
              <a:t>CMC</a:t>
            </a:r>
            <a:r>
              <a:rPr lang="en-US" sz="2400" dirty="0" smtClean="0"/>
              <a:t> </a:t>
            </a:r>
            <a:r>
              <a:rPr lang="en-US" sz="2400" dirty="0" err="1" smtClean="0"/>
              <a:t>underpredict</a:t>
            </a:r>
            <a:r>
              <a:rPr lang="en-US" sz="2400" dirty="0" smtClean="0"/>
              <a:t> at higher probability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b="1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1" dirty="0" smtClean="0"/>
              <a:t>CON</a:t>
            </a:r>
            <a:r>
              <a:rPr lang="en-US" sz="2400" dirty="0" smtClean="0"/>
              <a:t> and </a:t>
            </a:r>
            <a:r>
              <a:rPr lang="en-US" sz="2400" b="1" dirty="0" smtClean="0">
                <a:solidFill>
                  <a:srgbClr val="00CC00"/>
                </a:solidFill>
              </a:rPr>
              <a:t>UKM</a:t>
            </a:r>
            <a:r>
              <a:rPr lang="en-US" sz="2400" dirty="0" smtClean="0"/>
              <a:t> </a:t>
            </a:r>
            <a:r>
              <a:rPr lang="en-US" sz="2400" dirty="0" err="1" smtClean="0"/>
              <a:t>overpredict</a:t>
            </a:r>
            <a:r>
              <a:rPr lang="en-US" sz="2400" dirty="0" smtClean="0"/>
              <a:t> at all probability bins.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2400" dirty="0" smtClean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Small sample size (points/breaks in lines) at higher forecast probability bins.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1685D0-368C-4357-98BC-4794CA07066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60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239</TotalTime>
  <Words>788</Words>
  <Application>Microsoft Office PowerPoint</Application>
  <PresentationFormat>Widescreen</PresentationFormat>
  <Paragraphs>186</Paragraphs>
  <Slides>27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Office Theme</vt:lpstr>
      <vt:lpstr>Equation</vt:lpstr>
      <vt:lpstr>Developing a tropical cyclone genesis forecast tool: Preliminary results from 2014 quasi-operational testing</vt:lpstr>
      <vt:lpstr>Goal</vt:lpstr>
      <vt:lpstr>Background</vt:lpstr>
      <vt:lpstr>Product examples</vt:lpstr>
      <vt:lpstr>PowerPoint Presentation</vt:lpstr>
      <vt:lpstr>PowerPoint Presentation</vt:lpstr>
      <vt:lpstr>2014 Preliminary Verification</vt:lpstr>
      <vt:lpstr>PowerPoint Presentation</vt:lpstr>
      <vt:lpstr>PowerPoint Presentation</vt:lpstr>
      <vt:lpstr>PowerPoint Presentation</vt:lpstr>
      <vt:lpstr>Potential explanations for performance</vt:lpstr>
      <vt:lpstr>PowerPoint Presentation</vt:lpstr>
      <vt:lpstr>PowerPoint Presentation</vt:lpstr>
      <vt:lpstr>Summary</vt:lpstr>
      <vt:lpstr>Plans for 2015</vt:lpstr>
      <vt:lpstr>PowerPoint Presentation</vt:lpstr>
      <vt:lpstr>Backup Slides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Developing a tropical cyclone genesis forecast tool: Preliminary results from 2014 quasi-operational testing</dc:title>
  <dc:creator>DAN</dc:creator>
  <cp:lastModifiedBy>DAN</cp:lastModifiedBy>
  <cp:revision>38</cp:revision>
  <dcterms:created xsi:type="dcterms:W3CDTF">2015-02-10T18:04:30Z</dcterms:created>
  <dcterms:modified xsi:type="dcterms:W3CDTF">2015-02-25T21:06:12Z</dcterms:modified>
</cp:coreProperties>
</file>