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34" r:id="rId1"/>
  </p:sldMasterIdLst>
  <p:notesMasterIdLst>
    <p:notesMasterId r:id="rId20"/>
  </p:notesMasterIdLst>
  <p:sldIdLst>
    <p:sldId id="256" r:id="rId2"/>
    <p:sldId id="257" r:id="rId3"/>
    <p:sldId id="272" r:id="rId4"/>
    <p:sldId id="271" r:id="rId5"/>
    <p:sldId id="276" r:id="rId6"/>
    <p:sldId id="259" r:id="rId7"/>
    <p:sldId id="260" r:id="rId8"/>
    <p:sldId id="280" r:id="rId9"/>
    <p:sldId id="281" r:id="rId10"/>
    <p:sldId id="284" r:id="rId11"/>
    <p:sldId id="285" r:id="rId12"/>
    <p:sldId id="286" r:id="rId13"/>
    <p:sldId id="287" r:id="rId14"/>
    <p:sldId id="277" r:id="rId15"/>
    <p:sldId id="283" r:id="rId16"/>
    <p:sldId id="279" r:id="rId17"/>
    <p:sldId id="273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9823" autoAdjust="0"/>
  </p:normalViewPr>
  <p:slideViewPr>
    <p:cSldViewPr>
      <p:cViewPr>
        <p:scale>
          <a:sx n="100" d="100"/>
          <a:sy n="100" d="100"/>
        </p:scale>
        <p:origin x="-184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C68BC-CF66-4261-88BF-1B87D9835D45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2C4EF-4F3B-4EAE-B036-DCFB3736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8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18B9-0A22-4B7E-9DBB-9671C398E8E3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EC58-FB61-4D85-A29F-53693259FD7D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A0F9-E165-4B51-AFC6-6B13EAD5636E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0CD-CEE2-46B4-AC97-0A58CC260F52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EB72-D0C3-4B45-BB36-C2BFE1A122EB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E3D0-F8A6-456B-98F2-AC3D28738556}" type="datetime1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7C1-7257-4B7D-95B5-9A7060DE2429}" type="datetime1">
              <a:rPr lang="en-US" smtClean="0"/>
              <a:t>2/25/15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08BA-944E-491B-AF03-9B59D2503389}" type="datetime1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3DD1-3DA0-42B0-8C30-D13A0BD97BE3}" type="datetime1">
              <a:rPr lang="en-US" smtClean="0"/>
              <a:t>2/25/15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2A57-DDDD-4D2D-9696-1A9B038F890A}" type="datetime1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0CBE018-CF1F-4CFF-B3EA-33ABBDF99045}" type="datetime1">
              <a:rPr lang="en-US" smtClean="0"/>
              <a:t>2/25/15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7C95C0E-0BD8-47DC-ABBB-80049914FB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43EE2F7-4D5D-48CD-84B3-0803485B7B71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7C95C0E-0BD8-47DC-ABBB-80049914FB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gif"/><Relationship Id="rId3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81200"/>
            <a:ext cx="7315200" cy="2057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Upgrades to the operational Monte Carlo wind speed probability program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1054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A. Schumacher, CIRA/Colorado State University</a:t>
            </a:r>
          </a:p>
          <a:p>
            <a:pPr algn="ctr"/>
            <a:r>
              <a:rPr lang="en-US" dirty="0" smtClean="0"/>
              <a:t>NHC Points of Contact:  M. </a:t>
            </a:r>
            <a:r>
              <a:rPr lang="en-US" dirty="0" err="1" smtClean="0"/>
              <a:t>DeMaria</a:t>
            </a:r>
            <a:r>
              <a:rPr lang="en-US" dirty="0" smtClean="0"/>
              <a:t>, D. Brown</a:t>
            </a:r>
            <a:r>
              <a:rPr lang="en-US" dirty="0"/>
              <a:t>, </a:t>
            </a:r>
            <a:r>
              <a:rPr lang="en-US" dirty="0" smtClean="0"/>
              <a:t>M. Brennan</a:t>
            </a:r>
            <a:r>
              <a:rPr lang="en-US" dirty="0"/>
              <a:t>, </a:t>
            </a:r>
            <a:r>
              <a:rPr lang="en-US" dirty="0" smtClean="0"/>
              <a:t>R. Berg, C. Ogden, C. Mattocks</a:t>
            </a:r>
            <a:r>
              <a:rPr lang="en-US" dirty="0"/>
              <a:t>, </a:t>
            </a:r>
            <a:r>
              <a:rPr lang="en-US" dirty="0" smtClean="0"/>
              <a:t>and C. </a:t>
            </a:r>
            <a:r>
              <a:rPr lang="en-US" dirty="0" err="1" smtClean="0"/>
              <a:t>Landsea</a:t>
            </a:r>
            <a:endParaRPr lang="en-US" dirty="0" smtClean="0"/>
          </a:p>
        </p:txBody>
      </p:sp>
      <p:pic>
        <p:nvPicPr>
          <p:cNvPr id="4" name="Picture 2" descr="CIRA Logo, Full color, Ligh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565"/>
            <a:ext cx="173181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SFO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066800" cy="105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_noaa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295400" y="6210300"/>
            <a:ext cx="6705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Joint Hurricane </a:t>
            </a:r>
            <a:r>
              <a:rPr lang="en-US" sz="1200" dirty="0" err="1" smtClean="0"/>
              <a:t>Testbed</a:t>
            </a:r>
            <a:r>
              <a:rPr lang="en-US" sz="1200" dirty="0" smtClean="0"/>
              <a:t> Update</a:t>
            </a:r>
          </a:p>
          <a:p>
            <a:pPr algn="ctr"/>
            <a:r>
              <a:rPr lang="en-US" sz="1200" dirty="0" smtClean="0"/>
              <a:t>Tropical Cyclone Research Forum/69th IHC, 2-5 March 2015</a:t>
            </a:r>
          </a:p>
          <a:p>
            <a:pPr algn="ctr"/>
            <a:r>
              <a:rPr lang="en-US" sz="1200" dirty="0" smtClean="0"/>
              <a:t>Presenter email:  andrea.schumacher@colostate.edu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704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Impacts of updates on WSP Brier scores, 2011-2013 Atlantic sample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81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Spline interpolation and radii bias correction improve WSPs at all forecast times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Matching error statistics to NHCs improves WSP at early times but degrades verification after 1.5-2 days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0200"/>
            <a:ext cx="4406900" cy="270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331" y="1600200"/>
            <a:ext cx="446649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05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4</a:t>
            </a:r>
            <a:r>
              <a:rPr lang="en-US" sz="3600" dirty="0" smtClean="0"/>
              <a:t>. Time-Integrated GPCE Guidance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876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 smtClean="0"/>
              <a:t>DeMaria</a:t>
            </a:r>
            <a:r>
              <a:rPr lang="en-US" dirty="0" smtClean="0"/>
              <a:t> et al. 2013 showed relationship between GPCE </a:t>
            </a:r>
            <a:r>
              <a:rPr lang="en-US" dirty="0" err="1" smtClean="0"/>
              <a:t>terciles</a:t>
            </a:r>
            <a:r>
              <a:rPr lang="en-US" dirty="0" smtClean="0"/>
              <a:t> and track forecast error distribution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Low (high) GPCE values correspond to less (more) spread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Motivated use of GPCE parameter to modify MC model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Developed time-integrated measure of GPCE information used in MC model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Provide forecasters 3-category measure of confidence for entire track forecast (low/med/high)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Time-averaged </a:t>
            </a:r>
            <a:r>
              <a:rPr lang="en-US" dirty="0"/>
              <a:t>normalization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Normalize all GPCE values and forecast error by their standard deviation at that forecast time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Then, average over selected range of time (here 0-5 days, 0-2 days, and 3-5 days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Examined 2008-2012 Atlantic cases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Both forecast errors and GPCE must be available to 5 days (N=718)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50C8-7CFC-49C7-80B2-49748327B9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Time-Averaged Normalized GPCE (TANG) parameters, 2008-2012 ATL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Tropical Cyclone Research Forum/69th IHC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3434"/>
            <a:ext cx="2925738" cy="18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2804"/>
            <a:ext cx="2925738" cy="190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2804"/>
            <a:ext cx="2925738" cy="190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6" y="4365419"/>
            <a:ext cx="2925738" cy="190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65419"/>
            <a:ext cx="2925738" cy="190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62" y="4365420"/>
            <a:ext cx="2925738" cy="190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5691" y="1566446"/>
            <a:ext cx="810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Terciles</a:t>
            </a:r>
            <a:r>
              <a:rPr lang="en-US" sz="2000" b="1" dirty="0" smtClean="0"/>
              <a:t> (33/33/33)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5691" y="4004846"/>
            <a:ext cx="8152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10/80/10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7633" y="6334780"/>
            <a:ext cx="92085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en-US" sz="1400" dirty="0" smtClean="0"/>
          </a:p>
          <a:p>
            <a:pPr lvl="1" algn="ctr"/>
            <a:endParaRPr lang="en-US" sz="1400" dirty="0" smtClean="0"/>
          </a:p>
          <a:p>
            <a:pPr lvl="1" algn="ctr"/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286000"/>
            <a:ext cx="98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Days 1-5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0" y="4876800"/>
            <a:ext cx="98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Days 1-5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2286000"/>
            <a:ext cx="98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Days 1-2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43400" y="4876800"/>
            <a:ext cx="98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Days 1-2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316940" y="2286000"/>
            <a:ext cx="98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Days 3-5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316940" y="4876800"/>
            <a:ext cx="98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Days 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 classification examples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233137"/>
              </p:ext>
            </p:extLst>
          </p:nvPr>
        </p:nvGraphicFramePr>
        <p:xfrm>
          <a:off x="381000" y="1676400"/>
          <a:ext cx="8407403" cy="2092907"/>
        </p:xfrm>
        <a:graphic>
          <a:graphicData uri="http://schemas.openxmlformats.org/drawingml/2006/table">
            <a:tbl>
              <a:tblPr/>
              <a:tblGrid>
                <a:gridCol w="981145"/>
                <a:gridCol w="448282"/>
                <a:gridCol w="448282"/>
                <a:gridCol w="448282"/>
                <a:gridCol w="448282"/>
                <a:gridCol w="448282"/>
                <a:gridCol w="448282"/>
                <a:gridCol w="448282"/>
                <a:gridCol w="448282"/>
                <a:gridCol w="448282"/>
                <a:gridCol w="448282"/>
                <a:gridCol w="490573"/>
                <a:gridCol w="490573"/>
                <a:gridCol w="490573"/>
                <a:gridCol w="490573"/>
                <a:gridCol w="490573"/>
                <a:gridCol w="490573"/>
              </a:tblGrid>
              <a:tr h="12010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GPCE Days 1-2, High GPCE Days 3-5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 1-2day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 3-5day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 0-5day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Fcst Hr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10/80/10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33/33/33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10/80/10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33/33/33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10/80/10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33/33/33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AL172012 101512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0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AL182011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102606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455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607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759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AL162011 093006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148.5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427.5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AL062010 082706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137.5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379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458" marR="8458" marT="8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458" marR="8458" marT="84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871955"/>
              </p:ext>
            </p:extLst>
          </p:nvPr>
        </p:nvGraphicFramePr>
        <p:xfrm>
          <a:off x="381000" y="4079293"/>
          <a:ext cx="8407403" cy="2092907"/>
        </p:xfrm>
        <a:graphic>
          <a:graphicData uri="http://schemas.openxmlformats.org/drawingml/2006/table">
            <a:tbl>
              <a:tblPr/>
              <a:tblGrid>
                <a:gridCol w="981145"/>
                <a:gridCol w="448282"/>
                <a:gridCol w="448282"/>
                <a:gridCol w="448282"/>
                <a:gridCol w="448282"/>
                <a:gridCol w="448282"/>
                <a:gridCol w="448282"/>
                <a:gridCol w="448282"/>
                <a:gridCol w="448282"/>
                <a:gridCol w="448282"/>
                <a:gridCol w="448282"/>
                <a:gridCol w="490573"/>
                <a:gridCol w="490573"/>
                <a:gridCol w="490573"/>
                <a:gridCol w="490573"/>
                <a:gridCol w="490573"/>
                <a:gridCol w="490573"/>
              </a:tblGrid>
              <a:tr h="12010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GPCE Days 1-2, Low GPCE Days 3-5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 1-2day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 3-5day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 0-5day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Fcst Hr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10/80/10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33/33/33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10/80/10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33/33/33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10/80/10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33/33/33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AL032012 062100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177.5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229.5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0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AL162011 092112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127.5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162.5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230.5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AL052011 080706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152.5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166.5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AL062010 082118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458" marR="8458" marT="8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50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Time of wind arrival / departure estimates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Realizations created by MC model can be used to provide estimates of the time of arrival &amp; departure of 34, 50, and 64-kt winds for various threshold (e.g., 10</a:t>
            </a:r>
            <a:r>
              <a:rPr lang="en-US" baseline="30000" dirty="0" smtClean="0"/>
              <a:t>th</a:t>
            </a:r>
            <a:r>
              <a:rPr lang="en-US" dirty="0" smtClean="0"/>
              <a:t>, 50</a:t>
            </a:r>
            <a:r>
              <a:rPr lang="en-US" baseline="30000" dirty="0" smtClean="0"/>
              <a:t>th</a:t>
            </a:r>
            <a:r>
              <a:rPr lang="en-US" dirty="0" smtClean="0"/>
              <a:t>, 90</a:t>
            </a:r>
            <a:r>
              <a:rPr lang="en-US" baseline="30000" dirty="0" smtClean="0"/>
              <a:t>th</a:t>
            </a:r>
            <a:r>
              <a:rPr lang="en-US" dirty="0" smtClean="0"/>
              <a:t>, 95</a:t>
            </a:r>
            <a:r>
              <a:rPr lang="en-US" baseline="30000" dirty="0" smtClean="0"/>
              <a:t>th</a:t>
            </a:r>
            <a:r>
              <a:rPr lang="en-US" dirty="0" smtClean="0"/>
              <a:t> percentiles)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TOA/TOD estimates currently available in Hurricane Landfall Probability Application (</a:t>
            </a:r>
            <a:r>
              <a:rPr lang="en-US" dirty="0" err="1" smtClean="0"/>
              <a:t>HuLPA</a:t>
            </a:r>
            <a:r>
              <a:rPr lang="en-US" dirty="0" smtClean="0"/>
              <a:t>), with limitations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Computed at single breakpoints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Accessible via GUI after MC model has run (inefficient)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Numerous uses for TOAs/TODs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Emergency managers (e.g., road closures, evacuation timing)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Utilities (e.g., response planning)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NHC POCs (e.g., M. </a:t>
            </a:r>
            <a:r>
              <a:rPr lang="en-US" dirty="0" err="1" smtClean="0"/>
              <a:t>DeMaria</a:t>
            </a:r>
            <a:r>
              <a:rPr lang="en-US" dirty="0" smtClean="0"/>
              <a:t>, C. Ogden, R. Berg) have taken the lead on developing and refining </a:t>
            </a:r>
            <a:r>
              <a:rPr lang="en-US" smtClean="0"/>
              <a:t>this </a:t>
            </a:r>
            <a:r>
              <a:rPr lang="en-US" smtClean="0"/>
              <a:t>upgrade</a:t>
            </a: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TOA - Ike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 descr="Ike_TO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553200" cy="503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3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updates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#6 (April-May 2015) – Extend wind speed probabilities to 7 days</a:t>
            </a:r>
          </a:p>
          <a:p>
            <a:pPr lvl="1"/>
            <a:r>
              <a:rPr lang="en-US" dirty="0" smtClean="0"/>
              <a:t>Create developmental dataset of 7-day forecasts</a:t>
            </a:r>
          </a:p>
          <a:p>
            <a:pPr lvl="2"/>
            <a:r>
              <a:rPr lang="en-US" dirty="0" smtClean="0"/>
              <a:t>2012, 2013, 2014 – NHC forecasts</a:t>
            </a:r>
          </a:p>
          <a:p>
            <a:pPr lvl="2"/>
            <a:r>
              <a:rPr lang="en-US" dirty="0" smtClean="0"/>
              <a:t>Prior to 2012 – GFS tracks and trajectory-CLIPER intensity</a:t>
            </a:r>
          </a:p>
          <a:p>
            <a:r>
              <a:rPr lang="en-US" dirty="0" smtClean="0"/>
              <a:t>#7 (May-June 2015) – Software update</a:t>
            </a:r>
          </a:p>
          <a:p>
            <a:pPr lvl="1"/>
            <a:r>
              <a:rPr lang="en-US" dirty="0" smtClean="0"/>
              <a:t>Consolidate code and scripts for seasonal updates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the rest of Year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791"/>
            <a:ext cx="8229600" cy="46256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By August 2015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Finalize updates based on NHC POC feedback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Implement all upgrades (Atlantic and N.E. Pacific) into experimental MC model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Run experimental MC model for the 2015 Atlantic &amp; N.E. Pacific seasons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Display wind speed probabilities and difference plots 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http</a:t>
            </a:r>
            <a:r>
              <a:rPr lang="en-US" dirty="0"/>
              <a:t>://rammb.cira.colostate.edu/realtime_data/nhc/mc_model/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en-US" dirty="0" smtClean="0"/>
              <a:t>References:</a:t>
            </a:r>
          </a:p>
          <a:p>
            <a:r>
              <a:rPr lang="en-US" dirty="0" err="1" smtClean="0"/>
              <a:t>Goerss</a:t>
            </a:r>
            <a:r>
              <a:rPr lang="en-US" dirty="0"/>
              <a:t>, J. S., 2007: Prediction of consensus tropical cyclone track forecast error. </a:t>
            </a:r>
            <a:r>
              <a:rPr lang="en-US" i="1" dirty="0"/>
              <a:t>Mon. </a:t>
            </a:r>
            <a:r>
              <a:rPr lang="en-US" i="1" dirty="0" err="1"/>
              <a:t>Wea</a:t>
            </a:r>
            <a:r>
              <a:rPr lang="en-US" i="1" dirty="0"/>
              <a:t>. Rev</a:t>
            </a:r>
            <a:r>
              <a:rPr lang="en-US" dirty="0"/>
              <a:t>., </a:t>
            </a:r>
            <a:r>
              <a:rPr lang="en-US" b="1" dirty="0"/>
              <a:t>135</a:t>
            </a:r>
            <a:r>
              <a:rPr lang="en-US" dirty="0"/>
              <a:t>, 1985–1993.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Knaff, J. A., C. R. Sampson, M. </a:t>
            </a:r>
            <a:r>
              <a:rPr lang="en-US" dirty="0" err="1"/>
              <a:t>DeMaria</a:t>
            </a:r>
            <a:r>
              <a:rPr lang="en-US" dirty="0"/>
              <a:t>, T. P. </a:t>
            </a:r>
            <a:r>
              <a:rPr lang="en-US" dirty="0" err="1"/>
              <a:t>Marchok</a:t>
            </a:r>
            <a:r>
              <a:rPr lang="en-US" dirty="0"/>
              <a:t>, J. M. Gross, and C. J. </a:t>
            </a:r>
            <a:r>
              <a:rPr lang="en-US" dirty="0" err="1"/>
              <a:t>McAdie</a:t>
            </a:r>
            <a:r>
              <a:rPr lang="en-US" dirty="0"/>
              <a:t>, 2007: Statistical tropical cyclone wind radii prediction using climatology and persistence. </a:t>
            </a:r>
            <a:r>
              <a:rPr lang="en-US" i="1" dirty="0" err="1"/>
              <a:t>Wea</a:t>
            </a:r>
            <a:r>
              <a:rPr lang="en-US" i="1" dirty="0"/>
              <a:t>. Forecasting</a:t>
            </a:r>
            <a:r>
              <a:rPr lang="en-US" dirty="0"/>
              <a:t>, </a:t>
            </a:r>
            <a:r>
              <a:rPr lang="en-US" b="1" dirty="0"/>
              <a:t>22</a:t>
            </a:r>
            <a:r>
              <a:rPr lang="en-US" dirty="0"/>
              <a:t>, 781–791.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err="1"/>
              <a:t>DeMaria</a:t>
            </a:r>
            <a:r>
              <a:rPr lang="en-US" dirty="0"/>
              <a:t>, M., J.A. Knaff, R.D. </a:t>
            </a:r>
            <a:r>
              <a:rPr lang="en-US" dirty="0" err="1"/>
              <a:t>Knabb</a:t>
            </a:r>
            <a:r>
              <a:rPr lang="en-US" dirty="0"/>
              <a:t>, C.A. Lauer, C.R. Sampson, and R.T. </a:t>
            </a:r>
            <a:r>
              <a:rPr lang="en-US" dirty="0" err="1"/>
              <a:t>DeMaria</a:t>
            </a:r>
            <a:r>
              <a:rPr lang="en-US" dirty="0"/>
              <a:t>, 2009: A New Method for Estimating Tropical Cyclone Wind Speed Probabilities. </a:t>
            </a:r>
            <a:r>
              <a:rPr lang="en-US" i="1" dirty="0" err="1"/>
              <a:t>Wea</a:t>
            </a:r>
            <a:r>
              <a:rPr lang="en-US" i="1" dirty="0"/>
              <a:t>. Forecasting</a:t>
            </a:r>
            <a:r>
              <a:rPr lang="en-US" dirty="0"/>
              <a:t>, </a:t>
            </a:r>
            <a:r>
              <a:rPr lang="en-US" b="1" dirty="0"/>
              <a:t>24</a:t>
            </a:r>
            <a:r>
              <a:rPr lang="en-US" dirty="0"/>
              <a:t>, 1573–1591.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err="1"/>
              <a:t>DeMaria.M</a:t>
            </a:r>
            <a:r>
              <a:rPr lang="en-US" dirty="0"/>
              <a:t>., J.A. Knaff, M.J. Brennan, D. Brown, R.D. </a:t>
            </a:r>
            <a:r>
              <a:rPr lang="en-US" dirty="0" err="1"/>
              <a:t>Knabb</a:t>
            </a:r>
            <a:r>
              <a:rPr lang="en-US" dirty="0"/>
              <a:t>, R.T </a:t>
            </a:r>
            <a:r>
              <a:rPr lang="en-US" dirty="0" err="1"/>
              <a:t>DeMaria</a:t>
            </a:r>
            <a:r>
              <a:rPr lang="en-US" dirty="0"/>
              <a:t>, A. Schumacher, C.A. Lauer, D.P. Roberts, C.R. Sampson, P. Santos, D. Sharp, and K.A. Winters, 2013: Improvements to the operational tropical cyclone wind speed probability model. Submitted to </a:t>
            </a:r>
            <a:r>
              <a:rPr lang="en-US" i="1" dirty="0" err="1"/>
              <a:t>Wea</a:t>
            </a:r>
            <a:r>
              <a:rPr lang="en-US" i="1" dirty="0"/>
              <a:t>. Forecasting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6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Proposed 7 improvements / updates to MC model that reflect feedback from NHC forecasters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Improve time interpolation scheme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Apply bias-correction to model track error statistics </a:t>
            </a:r>
            <a:endParaRPr lang="en-US" dirty="0">
              <a:solidFill>
                <a:srgbClr val="80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/>
              <a:t>Apply bias-correction to radii-CLIPER model when official radii forecasts exist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Integrated GPCE guidance for NHC forecasters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Arrival and departure estimates of 34, 50, and 64-kt winds</a:t>
            </a:r>
            <a:endParaRPr lang="en-US" dirty="0" smtClean="0">
              <a:solidFill>
                <a:srgbClr val="80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/>
              <a:t>Extend MC model to 7 days </a:t>
            </a:r>
            <a:r>
              <a:rPr lang="en-US" dirty="0" smtClean="0">
                <a:solidFill>
                  <a:srgbClr val="800000"/>
                </a:solidFill>
              </a:rPr>
              <a:t>(April-May 2015)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Software upgrade </a:t>
            </a:r>
            <a:r>
              <a:rPr lang="en-US" dirty="0" smtClean="0">
                <a:solidFill>
                  <a:srgbClr val="800000"/>
                </a:solidFill>
              </a:rPr>
              <a:t>(May-June 2015)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Impacts on MC model performance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Plans for 2015 season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Improve time interpolation scheme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676400"/>
            <a:ext cx="2895600" cy="462560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Linear interpolation between time steps introduces </a:t>
            </a:r>
            <a:r>
              <a:rPr lang="en-US" dirty="0"/>
              <a:t>track errors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Slight eastward bias for </a:t>
            </a:r>
            <a:r>
              <a:rPr lang="en-US" dirty="0" err="1"/>
              <a:t>recurving</a:t>
            </a:r>
            <a:r>
              <a:rPr lang="en-US" dirty="0"/>
              <a:t> TCs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On order of </a:t>
            </a:r>
            <a:r>
              <a:rPr lang="en-US" dirty="0">
                <a:latin typeface="MS Reference Sans Serif"/>
              </a:rPr>
              <a:t>±</a:t>
            </a:r>
            <a:r>
              <a:rPr lang="en-US" dirty="0"/>
              <a:t>1-5%</a:t>
            </a:r>
          </a:p>
          <a:p>
            <a:pPr>
              <a:lnSpc>
                <a:spcPct val="120000"/>
              </a:lnSpc>
            </a:pPr>
            <a:r>
              <a:rPr lang="en-US" dirty="0"/>
              <a:t>R</a:t>
            </a:r>
            <a:r>
              <a:rPr lang="en-US" dirty="0" smtClean="0"/>
              <a:t>eplaced </a:t>
            </a:r>
            <a:r>
              <a:rPr lang="en-US" dirty="0"/>
              <a:t>with spline fit to generate smoother, more realistic tracks</a:t>
            </a:r>
          </a:p>
          <a:p>
            <a:pPr>
              <a:lnSpc>
                <a:spcPct val="120000"/>
              </a:lnSpc>
            </a:pPr>
            <a:r>
              <a:rPr lang="en-US" dirty="0"/>
              <a:t>Spline interpolation option added for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official forecast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forecast </a:t>
            </a:r>
            <a:r>
              <a:rPr lang="en-US" dirty="0"/>
              <a:t>realizations</a:t>
            </a:r>
          </a:p>
          <a:p>
            <a:pPr>
              <a:lnSpc>
                <a:spcPct val="120000"/>
              </a:lnSpc>
            </a:pPr>
            <a:r>
              <a:rPr lang="en-US" dirty="0"/>
              <a:t>Implemented in 2015 operational MC model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Tropical Cyclone Research Forum/69th IHC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36006"/>
            <a:ext cx="2924552" cy="3775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6006"/>
            <a:ext cx="2926080" cy="3774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64770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*Images courtesy of Casey Ogden, NHC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435024"/>
            <a:ext cx="556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Earl on 31 Aug 2010 at 0Z – using linear interpolation (left) vs. spline (right)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27701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. Bias correction to error statistics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Error statistics used to develop wind speed probabilities are slightly different than the official NHC errors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Include non-tropical systems (</a:t>
            </a:r>
            <a:r>
              <a:rPr lang="en-US" dirty="0" err="1" smtClean="0"/>
              <a:t>extratropical</a:t>
            </a:r>
            <a:r>
              <a:rPr lang="en-US" dirty="0" smtClean="0"/>
              <a:t>, post-tropical)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Updated  MC model error statistics to match NHC errors statistics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Benefits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Improve consistency between NHC uncertainty products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In future, can create cone that can increase and decrease based on GPCE parameter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Serial correlation still introduces a small bias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4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this effected MC model error statistics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752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Average track errors were decreased 10-15% at all forecast </a:t>
            </a:r>
            <a:r>
              <a:rPr lang="en-US" smtClean="0"/>
              <a:t>times in </a:t>
            </a:r>
            <a:r>
              <a:rPr lang="en-US" dirty="0" smtClean="0"/>
              <a:t>both basins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Average intensity errors were increased ~10% in the Atlantic and 15-30% in the E. Pacific at all forecast times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3" y="1752600"/>
            <a:ext cx="4363797" cy="259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394200" cy="26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Radii bias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Official wind radii not available for all forecast periods to 5 days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72 h for R34 and R50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36 h for R64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MC model uses radii-CLIPER for 34, 50, and 64-kt wind radii estimates at all times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Contribution of persistence has e-folding time of 32 h (</a:t>
            </a:r>
            <a:r>
              <a:rPr lang="en-US" dirty="0" err="1" smtClean="0"/>
              <a:t>DeMaria</a:t>
            </a:r>
            <a:r>
              <a:rPr lang="en-US" dirty="0" smtClean="0"/>
              <a:t> et al. 2009)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For TCs much smaller (larger) than climatology, radii-CLIPER                                             potentially overestimates (underestimates) radii for t &gt; 32 h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Introduces bias to wind speed probabilities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Eg</a:t>
            </a:r>
            <a:r>
              <a:rPr lang="en-US" dirty="0" smtClean="0"/>
              <a:t>. Hurricane Sandy (right)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R34 much larger than climatology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Along NJ coast, probabilities 50-60% (left)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With bias correction, </a:t>
            </a:r>
            <a:r>
              <a:rPr lang="en-US" dirty="0" err="1" smtClean="0"/>
              <a:t>probs</a:t>
            </a:r>
            <a:r>
              <a:rPr lang="en-US" dirty="0" smtClean="0"/>
              <a:t> 70-80% (right)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Fix (In Progress)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Develop method to use all available wind radii from NHC                                                       forecast to consistently bias correct radii-CLIPER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Use error serial correlation to extend influence beyond NHC radii forecast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AL182012_PROB34_021_F120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t="6667" r="15891" b="-1"/>
          <a:stretch/>
        </p:blipFill>
        <p:spPr>
          <a:xfrm>
            <a:off x="6400800" y="3124200"/>
            <a:ext cx="2209800" cy="2347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8063" y="5407223"/>
            <a:ext cx="1743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/>
              <a:t>Sandy, 10/27/12 12Z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213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radii bias correction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5486400" cy="2382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246860"/>
            <a:ext cx="5486400" cy="2382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1905000"/>
            <a:ext cx="30480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34, 50, or 64-kt wind thresholds…</a:t>
            </a:r>
          </a:p>
          <a:p>
            <a:endParaRPr lang="en-US" dirty="0"/>
          </a:p>
          <a:p>
            <a:r>
              <a:rPr lang="en-US" dirty="0"/>
              <a:t>r</a:t>
            </a:r>
            <a:r>
              <a:rPr lang="en-US" baseline="-25000" dirty="0" smtClean="0"/>
              <a:t>e</a:t>
            </a:r>
            <a:r>
              <a:rPr lang="en-US" dirty="0" smtClean="0"/>
              <a:t> = ensemble mean radius</a:t>
            </a:r>
          </a:p>
          <a:p>
            <a:r>
              <a:rPr lang="en-US" dirty="0" err="1"/>
              <a:t>r</a:t>
            </a:r>
            <a:r>
              <a:rPr lang="en-US" baseline="-25000" dirty="0" err="1" smtClean="0"/>
              <a:t>o</a:t>
            </a:r>
            <a:r>
              <a:rPr lang="en-US" dirty="0" smtClean="0"/>
              <a:t> = official forecast radius</a:t>
            </a:r>
          </a:p>
          <a:p>
            <a:r>
              <a:rPr lang="en-US" dirty="0" err="1"/>
              <a:t>t</a:t>
            </a:r>
            <a:r>
              <a:rPr lang="en-US" baseline="-25000" dirty="0" err="1" smtClean="0"/>
              <a:t>last</a:t>
            </a:r>
            <a:r>
              <a:rPr lang="en-US" dirty="0" smtClean="0"/>
              <a:t> = last time official radius forecast available</a:t>
            </a:r>
          </a:p>
          <a:p>
            <a:endParaRPr lang="en-US" dirty="0"/>
          </a:p>
          <a:p>
            <a:r>
              <a:rPr lang="en-US" dirty="0" smtClean="0"/>
              <a:t>BC(t) = w(t) * [r</a:t>
            </a:r>
            <a:r>
              <a:rPr lang="en-US" baseline="-25000" dirty="0" smtClean="0"/>
              <a:t>e</a:t>
            </a:r>
            <a:r>
              <a:rPr lang="en-US" dirty="0" smtClean="0"/>
              <a:t>(t) –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o</a:t>
            </a:r>
            <a:r>
              <a:rPr lang="en-US" dirty="0" smtClean="0"/>
              <a:t>(t)]</a:t>
            </a:r>
          </a:p>
          <a:p>
            <a:endParaRPr lang="en-US" dirty="0"/>
          </a:p>
          <a:p>
            <a:r>
              <a:rPr lang="en-US" dirty="0" smtClean="0"/>
              <a:t>For t ≤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last</a:t>
            </a:r>
            <a:r>
              <a:rPr lang="en-US" dirty="0" smtClean="0"/>
              <a:t>, w(t) = 1.0</a:t>
            </a:r>
          </a:p>
          <a:p>
            <a:endParaRPr lang="en-US" dirty="0"/>
          </a:p>
          <a:p>
            <a:r>
              <a:rPr lang="en-US" dirty="0" smtClean="0"/>
              <a:t>For t &gt;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last</a:t>
            </a:r>
            <a:r>
              <a:rPr lang="en-US" dirty="0" smtClean="0"/>
              <a:t>, 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(t) = e</a:t>
            </a:r>
            <a:r>
              <a:rPr lang="en-US" baseline="30000" dirty="0" smtClean="0"/>
              <a:t>-[(t-</a:t>
            </a:r>
            <a:r>
              <a:rPr lang="en-US" baseline="30000" dirty="0" err="1" smtClean="0"/>
              <a:t>tlast</a:t>
            </a:r>
            <a:r>
              <a:rPr lang="en-US" baseline="30000" dirty="0" smtClean="0"/>
              <a:t>)/D]</a:t>
            </a:r>
          </a:p>
          <a:p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here D is the e-folding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radii bias correction incorporated into mc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sandy_nobc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2" r="1791" b="6673"/>
          <a:stretch/>
        </p:blipFill>
        <p:spPr>
          <a:xfrm>
            <a:off x="466226" y="2133600"/>
            <a:ext cx="4029574" cy="3965837"/>
          </a:xfrm>
          <a:prstGeom prst="rect">
            <a:avLst/>
          </a:prstGeom>
        </p:spPr>
      </p:pic>
      <p:pic>
        <p:nvPicPr>
          <p:cNvPr id="8" name="Picture 7" descr="sandy_bc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3" r="1791" b="6672"/>
          <a:stretch/>
        </p:blipFill>
        <p:spPr>
          <a:xfrm>
            <a:off x="4648200" y="2133600"/>
            <a:ext cx="4072636" cy="3936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1752600"/>
            <a:ext cx="1888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Current Algorithm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46702" y="1563469"/>
            <a:ext cx="2630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With Radii Bias Correction</a:t>
            </a:r>
          </a:p>
          <a:p>
            <a:pPr algn="ctr"/>
            <a:r>
              <a:rPr lang="en-US" dirty="0"/>
              <a:t>e</a:t>
            </a:r>
            <a:r>
              <a:rPr lang="en-US" dirty="0" smtClean="0"/>
              <a:t>-folding time of 32 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48990" y="6096000"/>
            <a:ext cx="218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Sandy, 10/27/12 12Z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624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radii bias correction incorporated into mc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Tropical Cyclone Research Forum/69th IHC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5C0E-0BD8-47DC-ABBB-80049914FBAB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sandy_nobc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2" r="1791" b="6673"/>
          <a:stretch/>
        </p:blipFill>
        <p:spPr>
          <a:xfrm>
            <a:off x="466226" y="2133600"/>
            <a:ext cx="4029574" cy="3965837"/>
          </a:xfrm>
          <a:prstGeom prst="rect">
            <a:avLst/>
          </a:prstGeom>
        </p:spPr>
      </p:pic>
      <p:pic>
        <p:nvPicPr>
          <p:cNvPr id="8" name="Picture 7" descr="sandy_bc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3" r="1791" b="6672"/>
          <a:stretch/>
        </p:blipFill>
        <p:spPr>
          <a:xfrm>
            <a:off x="4648200" y="2133600"/>
            <a:ext cx="4072636" cy="3936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1752600"/>
            <a:ext cx="1888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Current Algorithm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46702" y="1563469"/>
            <a:ext cx="2630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With Radii Bias Correction</a:t>
            </a:r>
          </a:p>
          <a:p>
            <a:pPr algn="ctr"/>
            <a:r>
              <a:rPr lang="en-US" dirty="0"/>
              <a:t>e</a:t>
            </a:r>
            <a:r>
              <a:rPr lang="en-US" dirty="0" smtClean="0"/>
              <a:t>-folding time of 32 h</a:t>
            </a:r>
            <a:endParaRPr lang="en-US" dirty="0"/>
          </a:p>
        </p:txBody>
      </p:sp>
      <p:pic>
        <p:nvPicPr>
          <p:cNvPr id="2" name="Picture 1" descr="AL182012S.03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86988"/>
            <a:ext cx="4701011" cy="3756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48990" y="6096000"/>
            <a:ext cx="218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Sandy, 10/27/12 12Z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931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1906</TotalTime>
  <Words>1838</Words>
  <Application>Microsoft Macintosh PowerPoint</Application>
  <PresentationFormat>On-screen Show (4:3)</PresentationFormat>
  <Paragraphs>350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Upgrades to the operational Monte Carlo wind speed probability program</vt:lpstr>
      <vt:lpstr>Outline</vt:lpstr>
      <vt:lpstr>1. Improve time interpolation scheme</vt:lpstr>
      <vt:lpstr>2. Bias correction to error statistics</vt:lpstr>
      <vt:lpstr>How this effected MC model error statistics</vt:lpstr>
      <vt:lpstr>3. Radii bias correction</vt:lpstr>
      <vt:lpstr>Proposed radii bias correction</vt:lpstr>
      <vt:lpstr>Example of radii bias correction incorporated into mc model</vt:lpstr>
      <vt:lpstr>Example of radii bias correction incorporated into mc model</vt:lpstr>
      <vt:lpstr>Impacts of updates on WSP Brier scores, 2011-2013 Atlantic sample</vt:lpstr>
      <vt:lpstr>4. Time-Integrated GPCE Guidance</vt:lpstr>
      <vt:lpstr>Time-Averaged Normalized GPCE (TANG) parameters, 2008-2012 ATL</vt:lpstr>
      <vt:lpstr>TANG classification examples</vt:lpstr>
      <vt:lpstr>5. Time of wind arrival / departure estimates</vt:lpstr>
      <vt:lpstr>Example: TOA - Ike</vt:lpstr>
      <vt:lpstr>Remaining updates</vt:lpstr>
      <vt:lpstr>Plans for the rest of Year 2</vt:lpstr>
      <vt:lpstr>Thank you!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Upgrades to the operational Monte Carlo wind speed probability program</dc:title>
  <dc:creator>Andrea Schumacher</dc:creator>
  <cp:lastModifiedBy>Andrea Schumacher</cp:lastModifiedBy>
  <cp:revision>66</cp:revision>
  <dcterms:created xsi:type="dcterms:W3CDTF">2015-02-16T21:38:08Z</dcterms:created>
  <dcterms:modified xsi:type="dcterms:W3CDTF">2015-02-25T17:34:48Z</dcterms:modified>
</cp:coreProperties>
</file>