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05" r:id="rId2"/>
    <p:sldId id="306" r:id="rId3"/>
    <p:sldId id="270" r:id="rId4"/>
    <p:sldId id="272" r:id="rId5"/>
    <p:sldId id="273" r:id="rId6"/>
    <p:sldId id="274" r:id="rId7"/>
    <p:sldId id="275" r:id="rId8"/>
    <p:sldId id="276" r:id="rId9"/>
    <p:sldId id="277" r:id="rId10"/>
    <p:sldId id="256" r:id="rId11"/>
    <p:sldId id="264" r:id="rId12"/>
    <p:sldId id="265" r:id="rId13"/>
    <p:sldId id="258" r:id="rId14"/>
    <p:sldId id="257" r:id="rId15"/>
    <p:sldId id="311" r:id="rId16"/>
    <p:sldId id="283" r:id="rId17"/>
    <p:sldId id="313" r:id="rId18"/>
    <p:sldId id="284" r:id="rId19"/>
    <p:sldId id="263" r:id="rId20"/>
    <p:sldId id="308" r:id="rId21"/>
    <p:sldId id="314" r:id="rId22"/>
    <p:sldId id="309" r:id="rId23"/>
    <p:sldId id="269" r:id="rId24"/>
    <p:sldId id="288" r:id="rId25"/>
    <p:sldId id="287" r:id="rId26"/>
    <p:sldId id="285" r:id="rId27"/>
    <p:sldId id="286" r:id="rId28"/>
    <p:sldId id="268" r:id="rId29"/>
    <p:sldId id="302" r:id="rId30"/>
    <p:sldId id="303" r:id="rId31"/>
    <p:sldId id="294" r:id="rId32"/>
    <p:sldId id="295" r:id="rId33"/>
    <p:sldId id="296" r:id="rId34"/>
    <p:sldId id="297" r:id="rId35"/>
    <p:sldId id="298" r:id="rId36"/>
    <p:sldId id="299" r:id="rId37"/>
    <p:sldId id="300" r:id="rId38"/>
    <p:sldId id="301" r:id="rId39"/>
    <p:sldId id="307" r:id="rId40"/>
    <p:sldId id="292" r:id="rId41"/>
    <p:sldId id="293" r:id="rId42"/>
    <p:sldId id="310" r:id="rId43"/>
    <p:sldId id="321" r:id="rId44"/>
    <p:sldId id="319" r:id="rId45"/>
    <p:sldId id="320" r:id="rId46"/>
    <p:sldId id="316" r:id="rId47"/>
    <p:sldId id="317" r:id="rId48"/>
    <p:sldId id="31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30" autoAdjust="0"/>
    <p:restoredTop sz="82286" autoAdjust="0"/>
  </p:normalViewPr>
  <p:slideViewPr>
    <p:cSldViewPr>
      <p:cViewPr>
        <p:scale>
          <a:sx n="50" d="100"/>
          <a:sy n="50" d="100"/>
        </p:scale>
        <p:origin x="-3300" y="-9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78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EE41AA-3859-47E9-BD6C-00FAEE53039C}" type="datetimeFigureOut">
              <a:rPr lang="en-US" smtClean="0"/>
              <a:t>3/2/2015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7ABCD6-0FE0-4097-96B1-B51F65346CD0}" type="slidenum">
              <a:rPr lang="en-US" smtClean="0"/>
              <a:t>‹#›</a:t>
            </a:fld>
            <a:endParaRPr lang="en-US" dirty="0"/>
          </a:p>
        </p:txBody>
      </p:sp>
    </p:spTree>
    <p:extLst>
      <p:ext uri="{BB962C8B-B14F-4D97-AF65-F5344CB8AC3E}">
        <p14:creationId xmlns:p14="http://schemas.microsoft.com/office/powerpoint/2010/main" val="1300675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F1A73-5190-471A-B151-E6D7A9F66F24}" type="datetimeFigureOut">
              <a:rPr lang="en-US" smtClean="0"/>
              <a:t>3/2/2015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5AEC8-99A5-4996-90DD-E460974D7046}" type="slidenum">
              <a:rPr lang="en-US" smtClean="0"/>
              <a:t>‹#›</a:t>
            </a:fld>
            <a:endParaRPr lang="en-US" dirty="0"/>
          </a:p>
        </p:txBody>
      </p:sp>
    </p:spTree>
    <p:extLst>
      <p:ext uri="{BB962C8B-B14F-4D97-AF65-F5344CB8AC3E}">
        <p14:creationId xmlns:p14="http://schemas.microsoft.com/office/powerpoint/2010/main" val="48534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 going to talk about how predicting tropical</a:t>
            </a:r>
            <a:r>
              <a:rPr lang="en-US" baseline="0" dirty="0" smtClean="0"/>
              <a:t> cyclone intensity forecast error can improve the value of intensity forecasts. Reliable error predictions give end users guidance on how much confidence they should put in an individual forecast. The satellite image I included here is an image of Typhoon Haiyan from last week, which can serve as a reminder during this very quiet season in our neck of the woods how amazing these storms can be and at the same time, the destruction can remind us how important improving intensity forecasts remains. </a:t>
            </a:r>
            <a:endParaRPr lang="en-US" dirty="0"/>
          </a:p>
        </p:txBody>
      </p:sp>
      <p:sp>
        <p:nvSpPr>
          <p:cNvPr id="4" name="Slide Number Placeholder 3"/>
          <p:cNvSpPr>
            <a:spLocks noGrp="1"/>
          </p:cNvSpPr>
          <p:nvPr>
            <p:ph type="sldNum" sz="quarter" idx="10"/>
          </p:nvPr>
        </p:nvSpPr>
        <p:spPr/>
        <p:txBody>
          <a:bodyPr/>
          <a:lstStyle/>
          <a:p>
            <a:fld id="{A54A7CB1-650C-46BA-942E-4BA3C65C66B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9307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endParaRPr lang="en-US" dirty="0"/>
          </a:p>
        </p:txBody>
      </p:sp>
      <p:sp>
        <p:nvSpPr>
          <p:cNvPr id="4" name="Slide Number Placeholder 3"/>
          <p:cNvSpPr>
            <a:spLocks noGrp="1"/>
          </p:cNvSpPr>
          <p:nvPr>
            <p:ph type="sldNum" sz="quarter" idx="10"/>
          </p:nvPr>
        </p:nvSpPr>
        <p:spPr/>
        <p:txBody>
          <a:bodyPr/>
          <a:lstStyle/>
          <a:p>
            <a:fld id="{4ED5AEC8-99A5-4996-90DD-E460974D7046}" type="slidenum">
              <a:rPr lang="en-US" smtClean="0"/>
              <a:t>13</a:t>
            </a:fld>
            <a:endParaRPr lang="en-US" dirty="0"/>
          </a:p>
        </p:txBody>
      </p:sp>
    </p:spTree>
    <p:extLst>
      <p:ext uri="{BB962C8B-B14F-4D97-AF65-F5344CB8AC3E}">
        <p14:creationId xmlns:p14="http://schemas.microsoft.com/office/powerpoint/2010/main" val="426422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a postprocessing weighting procedure for a multimodel ensemble lead to more skillful forecasts than current </a:t>
            </a:r>
          </a:p>
          <a:p>
            <a:r>
              <a:rPr lang="en-US" dirty="0" smtClean="0"/>
              <a:t>Predictions of forecast error can help forecasters and end users know whether a particular forecast will be more or less skillful than average in real time.</a:t>
            </a:r>
          </a:p>
          <a:p>
            <a:endParaRPr lang="en-US" dirty="0" smtClean="0"/>
          </a:p>
          <a:p>
            <a:r>
              <a:rPr lang="en-US" dirty="0" smtClean="0"/>
              <a:t>(Bhatia and Nolan 2013)</a:t>
            </a:r>
          </a:p>
          <a:p>
            <a:r>
              <a:rPr lang="en-US" dirty="0" smtClean="0"/>
              <a:t> Based on results by BN2013, a more appropriate unequal weighting scheme for multimodel ensembles would prescribe model weights relating to the synoptic environment surrounding the TC as well as some of the storm’s features (intensity, translation speed, etc.). The discrepancy in model performance due to these situation dependent characteristics is significantly larger than the differences in performance among models. Krishnamurti et al. (2000) claimed that equal weighting degrades the overall results of multimodel ensembles because poor models are treated in the same way as good models in the ensemble mean. However, evaluating models irrespective of the particular atmospheric state defined by the TC appears to be a bigger flaw than weighting a weak model the same as a strong model (BN2013). </a:t>
            </a:r>
            <a:endParaRPr lang="en-US" dirty="0"/>
          </a:p>
        </p:txBody>
      </p:sp>
      <p:sp>
        <p:nvSpPr>
          <p:cNvPr id="4" name="Slide Number Placeholder 3"/>
          <p:cNvSpPr>
            <a:spLocks noGrp="1"/>
          </p:cNvSpPr>
          <p:nvPr>
            <p:ph type="sldNum" sz="quarter" idx="10"/>
          </p:nvPr>
        </p:nvSpPr>
        <p:spPr/>
        <p:txBody>
          <a:bodyPr/>
          <a:lstStyle/>
          <a:p>
            <a:fld id="{A54A7CB1-650C-46BA-942E-4BA3C65C66B3}"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4669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POT predictor in SHIPS is the difference between the maximum POT (MPI) and the current storm intensity (DeMaria and Kaplan 1994b). The MPI is determined empirically (DeMaria and Kaplan 1994) and sometimes differs considerably from the theoretical MPI of Bister and Emanuel (1998). The shear predictor is the difference between the 850- and 200-hPa wind vectors. The horizontal wind components used to determine shear were computed from a spatial average (vortex removed) of all the GFS model grid points within 500 km of the 850 hPa storm center while vorticity and divergence use averaged points within 1000 km (at the appropriate height levels). The RH predictor is an average over all grid points between 200 km and 800 km from the storm center. </a:t>
            </a:r>
            <a:endParaRPr lang="en-US" dirty="0"/>
          </a:p>
        </p:txBody>
      </p:sp>
      <p:sp>
        <p:nvSpPr>
          <p:cNvPr id="4" name="Slide Number Placeholder 3"/>
          <p:cNvSpPr>
            <a:spLocks noGrp="1"/>
          </p:cNvSpPr>
          <p:nvPr>
            <p:ph type="sldNum" sz="quarter" idx="10"/>
          </p:nvPr>
        </p:nvSpPr>
        <p:spPr/>
        <p:txBody>
          <a:bodyPr/>
          <a:lstStyle/>
          <a:p>
            <a:fld id="{8279F628-196F-434B-994F-A45FC6F9D50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072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0.750000000000000	7.15958143088569	10.3529411764706	0.308449520880360</a:t>
            </a:r>
          </a:p>
          <a:p>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82743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0.930000000000000	9.23993777738081	25.3351112005636	0.635291208937923</a:t>
            </a:r>
          </a:p>
          <a:p>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9812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transform a predictand to a binary variable by selecting a threshold,</a:t>
            </a:r>
          </a:p>
          <a:p>
            <a:r>
              <a:rPr lang="en-US" dirty="0" smtClean="0"/>
              <a:t> if it exceeds the threshold, you get a 1, no then 0</a:t>
            </a:r>
          </a:p>
          <a:p>
            <a:endParaRPr lang="en-US" dirty="0" smtClean="0"/>
          </a:p>
          <a:p>
            <a:endParaRPr lang="en-US" dirty="0" smtClean="0"/>
          </a:p>
          <a:p>
            <a:r>
              <a:rPr lang="en-US" dirty="0" smtClean="0"/>
              <a:t>Estimate</a:t>
            </a:r>
            <a:r>
              <a:rPr lang="en-US" baseline="0" dirty="0" smtClean="0"/>
              <a:t> regression parameters by maximizing log likelihood, iterative process of seeing what parameters fit the data best for the training data</a:t>
            </a:r>
          </a:p>
          <a:p>
            <a:endParaRPr lang="en-US" baseline="0" dirty="0" smtClean="0"/>
          </a:p>
          <a:p>
            <a:r>
              <a:rPr lang="en-US" baseline="0" dirty="0" smtClean="0"/>
              <a:t>Properly bounded, no variance assumption</a:t>
            </a:r>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50570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discrepancy</a:t>
            </a:r>
            <a:r>
              <a:rPr lang="en-US" baseline="0" dirty="0" smtClean="0"/>
              <a:t> between RPSS and reliability (omission of middle tercile?)</a:t>
            </a:r>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90765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focused on prediction of consensus intensity models’ (IVCN and S5YY) forecast error in Atlantic and Pacific basins</a:t>
            </a:r>
          </a:p>
          <a:p>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45264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data testing</a:t>
            </a:r>
          </a:p>
          <a:p>
            <a:r>
              <a:rPr lang="en-US" dirty="0" smtClean="0"/>
              <a:t>Evaluating performance on dependent data is good, but forecast guidance should be evaluated on independent data whenever possible. We cannot evaluate our western North Pacific</a:t>
            </a:r>
            <a:r>
              <a:rPr lang="en-US" baseline="0" dirty="0" smtClean="0"/>
              <a:t> </a:t>
            </a:r>
            <a:r>
              <a:rPr lang="en-US" dirty="0" smtClean="0"/>
              <a:t>guidance on independent data since S5YY has only been running one season; however, we can do this for our IVCN guidance in the Atlantic and eastern North 203 Pacific basins. For each</a:t>
            </a:r>
            <a:r>
              <a:rPr lang="en-US" baseline="0" dirty="0" smtClean="0"/>
              <a:t> </a:t>
            </a:r>
            <a:r>
              <a:rPr lang="en-US" dirty="0" smtClean="0"/>
              <a:t>forecast length, regression equations were computed using stepwise linear regression and the pool of predictors from the two basins for 2008-2011. The predicted TC absolute intensity forecast errors were then computed for the 2012 Atlantic and eastern North Pacific seasons. For the Atlantic basin, the percent variance of IVCN TC absolute intensity forecast error that could be explained for this independent sample ranged from 2-5% compared with 4-6% for the dependent sample. Just as was done previously, predicted intervals were constructed to be centered on the IVCN forecast intensities. The results of the independent testing for the 2012 Atlantic season are summarized in Table 4.</a:t>
            </a:r>
          </a:p>
          <a:p>
            <a:endParaRPr lang="en-US" dirty="0"/>
          </a:p>
        </p:txBody>
      </p:sp>
      <p:sp>
        <p:nvSpPr>
          <p:cNvPr id="4" name="Slide Number Placeholder 3"/>
          <p:cNvSpPr>
            <a:spLocks noGrp="1"/>
          </p:cNvSpPr>
          <p:nvPr>
            <p:ph type="sldNum" sz="quarter" idx="10"/>
          </p:nvPr>
        </p:nvSpPr>
        <p:spPr/>
        <p:txBody>
          <a:bodyPr/>
          <a:lstStyle/>
          <a:p>
            <a:fld id="{D0940D9C-3AEC-43C5-9153-55B605B1C94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8178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2008</a:t>
            </a:r>
          </a:p>
          <a:p>
            <a:r>
              <a:rPr lang="en-US" dirty="0" smtClean="0"/>
              <a:t>GAUSS </a:t>
            </a:r>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80706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9F628-196F-434B-994F-A45FC6F9D50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2580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2007. poly 2</a:t>
            </a:r>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41027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RETROSPECTIVE</a:t>
            </a:r>
            <a:r>
              <a:rPr lang="en-US" baseline="0" dirty="0" smtClean="0"/>
              <a:t> RUNS</a:t>
            </a:r>
          </a:p>
          <a:p>
            <a:r>
              <a:rPr lang="en-US" baseline="0" dirty="0" smtClean="0"/>
              <a:t>DISTURBANCES/SUBTROPICAL STORMS EXCLUDED</a:t>
            </a:r>
          </a:p>
          <a:p>
            <a:endParaRPr lang="en-US" dirty="0" smtClean="0"/>
          </a:p>
          <a:p>
            <a:endParaRPr lang="en-US" dirty="0" smtClean="0"/>
          </a:p>
          <a:p>
            <a:r>
              <a:rPr lang="en-US" dirty="0" smtClean="0"/>
              <a:t>Mention which track 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Dynamical</a:t>
            </a:r>
            <a:r>
              <a:rPr lang="en-US" sz="1200" b="1" baseline="0" dirty="0" smtClean="0"/>
              <a:t> Predictors</a:t>
            </a:r>
            <a:endParaRPr lang="en-US" sz="1200" dirty="0" smtClean="0"/>
          </a:p>
          <a:p>
            <a:pPr algn="l"/>
            <a:r>
              <a:rPr lang="en-US" sz="1200" b="1" dirty="0" smtClean="0"/>
              <a:t>Initial Condition</a:t>
            </a:r>
            <a:r>
              <a:rPr lang="en-US" sz="1200" b="1" baseline="0" dirty="0" smtClean="0"/>
              <a:t> Error and Atmospheric Stability</a:t>
            </a:r>
            <a:r>
              <a:rPr lang="en-US" sz="1200" b="0" baseline="0" dirty="0" smtClean="0"/>
              <a:t> </a:t>
            </a:r>
            <a:r>
              <a:rPr lang="en-US" sz="1200" b="1" baseline="0" dirty="0" smtClean="0"/>
              <a:t>Proxies</a:t>
            </a:r>
            <a:endParaRPr lang="en-US" sz="1200" baseline="0" dirty="0" smtClean="0">
              <a:latin typeface="+mn-lt"/>
            </a:endParaRPr>
          </a:p>
          <a:p>
            <a:r>
              <a:rPr lang="en-US" sz="1200" baseline="0" dirty="0" smtClean="0"/>
              <a:t>(“early” models)</a:t>
            </a:r>
          </a:p>
          <a:p>
            <a:endParaRPr lang="en-US" sz="1200" baseline="0" dirty="0" smtClean="0"/>
          </a:p>
          <a:p>
            <a:r>
              <a:rPr lang="en-US" sz="1200" baseline="0" dirty="0" smtClean="0"/>
              <a:t>Note that NHC excludes, DISTURBANCES/SUBTROPICAL … we include that here</a:t>
            </a:r>
            <a:endParaRPr lang="en-US" dirty="0"/>
          </a:p>
        </p:txBody>
      </p:sp>
      <p:sp>
        <p:nvSpPr>
          <p:cNvPr id="4" name="Slide Number Placeholder 3"/>
          <p:cNvSpPr>
            <a:spLocks noGrp="1"/>
          </p:cNvSpPr>
          <p:nvPr>
            <p:ph type="sldNum" sz="quarter" idx="10"/>
          </p:nvPr>
        </p:nvSpPr>
        <p:spPr/>
        <p:txBody>
          <a:bodyPr/>
          <a:lstStyle/>
          <a:p>
            <a:fld id="{A54A7CB1-650C-46BA-942E-4BA3C65C66B3}"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501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 predictors total</a:t>
            </a:r>
            <a:endParaRPr lang="en-US" dirty="0"/>
          </a:p>
        </p:txBody>
      </p:sp>
      <p:sp>
        <p:nvSpPr>
          <p:cNvPr id="4" name="Slide Number Placeholder 3"/>
          <p:cNvSpPr>
            <a:spLocks noGrp="1"/>
          </p:cNvSpPr>
          <p:nvPr>
            <p:ph type="sldNum" sz="quarter" idx="10"/>
          </p:nvPr>
        </p:nvSpPr>
        <p:spPr/>
        <p:txBody>
          <a:bodyPr/>
          <a:lstStyle/>
          <a:p>
            <a:fld id="{90AEDF8B-ADF9-4E9E-BAE3-388AB2514CE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1644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predictors</a:t>
            </a:r>
            <a:r>
              <a:rPr lang="en-US" baseline="0" dirty="0" smtClean="0"/>
              <a:t> are not all predictors</a:t>
            </a:r>
          </a:p>
          <a:p>
            <a:r>
              <a:rPr lang="en-US" baseline="0" dirty="0" smtClean="0"/>
              <a:t>RH, Lat 2, sin shear direction</a:t>
            </a:r>
          </a:p>
          <a:p>
            <a:r>
              <a:rPr lang="en-US" dirty="0" smtClean="0"/>
              <a:t>20 best 15 best 10 best etc. </a:t>
            </a:r>
          </a:p>
          <a:p>
            <a:r>
              <a:rPr lang="en-US" dirty="0" smtClean="0"/>
              <a:t>These proxies and environmental conditions can serve as independent variables in a regression formula to predict intensity forecast error based on the situation.</a:t>
            </a:r>
          </a:p>
          <a:p>
            <a:r>
              <a:rPr lang="en-US" sz="1200" dirty="0" smtClean="0"/>
              <a:t>M is the number of predictors</a:t>
            </a:r>
          </a:p>
          <a:p>
            <a:r>
              <a:rPr lang="en-US" sz="1200" dirty="0" smtClean="0"/>
              <a:t>μ is an intercept included to account for model biases</a:t>
            </a:r>
          </a:p>
          <a:p>
            <a:endParaRPr lang="en-US" dirty="0" smtClean="0"/>
          </a:p>
          <a:p>
            <a:endParaRPr lang="en-US" dirty="0" smtClean="0"/>
          </a:p>
          <a:p>
            <a:r>
              <a:rPr lang="en-US" dirty="0" smtClean="0"/>
              <a:t>The</a:t>
            </a:r>
            <a:r>
              <a:rPr lang="en-US" baseline="0" dirty="0" smtClean="0"/>
              <a:t> five hurricane seasons between 2007-2011 are used to train the regression formula and weight the predictors and very importantly, the regression formula is verified on an independent dataset, the 2012 hurricane season.</a:t>
            </a:r>
            <a:endParaRPr lang="en-US" dirty="0" smtClean="0"/>
          </a:p>
          <a:p>
            <a:endParaRPr lang="en-US" dirty="0"/>
          </a:p>
        </p:txBody>
      </p:sp>
      <p:sp>
        <p:nvSpPr>
          <p:cNvPr id="4" name="Slide Number Placeholder 3"/>
          <p:cNvSpPr>
            <a:spLocks noGrp="1"/>
          </p:cNvSpPr>
          <p:nvPr>
            <p:ph type="sldNum" sz="quarter" idx="10"/>
          </p:nvPr>
        </p:nvSpPr>
        <p:spPr/>
        <p:txBody>
          <a:bodyPr/>
          <a:lstStyle/>
          <a:p>
            <a:fld id="{8279F628-196F-434B-994F-A45FC6F9D5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0742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Dependent validation and cross-validation tested</a:t>
            </a:r>
          </a:p>
          <a:p>
            <a:endParaRPr lang="en-US" sz="1200" dirty="0" smtClean="0"/>
          </a:p>
          <a:p>
            <a:r>
              <a:rPr lang="en-US" sz="1200" dirty="0" smtClean="0"/>
              <a:t>Cases without land compared land cases</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 the regression coefficients for different variables and forecast intervals can be compared </a:t>
            </a:r>
          </a:p>
          <a:p>
            <a:r>
              <a:rPr lang="en-US" sz="1200" dirty="0" smtClean="0"/>
              <a:t>or 99% </a:t>
            </a:r>
            <a:endParaRPr lang="en-US" dirty="0"/>
          </a:p>
        </p:txBody>
      </p:sp>
      <p:sp>
        <p:nvSpPr>
          <p:cNvPr id="4" name="Slide Number Placeholder 3"/>
          <p:cNvSpPr>
            <a:spLocks noGrp="1"/>
          </p:cNvSpPr>
          <p:nvPr>
            <p:ph type="sldNum" sz="quarter" idx="10"/>
          </p:nvPr>
        </p:nvSpPr>
        <p:spPr/>
        <p:txBody>
          <a:bodyPr/>
          <a:lstStyle/>
          <a:p>
            <a:fld id="{90AEDF8B-ADF9-4E9E-BAE3-388AB2514CE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7198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power transformation</a:t>
            </a:r>
            <a:r>
              <a:rPr lang="en-US" baseline="0" dirty="0" smtClean="0"/>
              <a:t> exponent to maximize the log-likelihood function for the Gaussian distribution</a:t>
            </a:r>
          </a:p>
          <a:p>
            <a:r>
              <a:rPr lang="en-US" dirty="0" smtClean="0"/>
              <a:t>used to eliminate scenes in MAE distribution</a:t>
            </a:r>
          </a:p>
          <a:p>
            <a:endParaRPr lang="en-US" dirty="0"/>
          </a:p>
        </p:txBody>
      </p:sp>
      <p:sp>
        <p:nvSpPr>
          <p:cNvPr id="4" name="Slide Number Placeholder 3"/>
          <p:cNvSpPr>
            <a:spLocks noGrp="1"/>
          </p:cNvSpPr>
          <p:nvPr>
            <p:ph type="sldNum" sz="quarter" idx="10"/>
          </p:nvPr>
        </p:nvSpPr>
        <p:spPr/>
        <p:txBody>
          <a:bodyPr/>
          <a:lstStyle/>
          <a:p>
            <a:fld id="{37602F98-B4A0-4B0A-AA34-E2B972D216A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2350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FOR DSHP AND LGEM, RETROSPECTIVE RUNS WERE USED TO TRAIN THE DATA (THE RESULTS ARE FOR 2008-2014 DATA)</a:t>
            </a:r>
          </a:p>
          <a:p>
            <a:r>
              <a:rPr lang="en-US" dirty="0" smtClean="0"/>
              <a:t>NOTE THAT FOR HWFI AND GHMI, REAL-TIME RUNS WERE USED TO TRAIN THE DATA (THE RESULTS ARE FOR 2007-2014 DATA)</a:t>
            </a:r>
          </a:p>
          <a:p>
            <a:endParaRPr lang="en-US" dirty="0"/>
          </a:p>
        </p:txBody>
      </p:sp>
      <p:sp>
        <p:nvSpPr>
          <p:cNvPr id="4" name="Slide Number Placeholder 3"/>
          <p:cNvSpPr>
            <a:spLocks noGrp="1"/>
          </p:cNvSpPr>
          <p:nvPr>
            <p:ph type="sldNum" sz="quarter" idx="10"/>
          </p:nvPr>
        </p:nvSpPr>
        <p:spPr/>
        <p:txBody>
          <a:bodyPr/>
          <a:lstStyle/>
          <a:p>
            <a:fld id="{4ED5AEC8-99A5-4996-90DD-E460974D7046}" type="slidenum">
              <a:rPr lang="en-US" smtClean="0"/>
              <a:t>10</a:t>
            </a:fld>
            <a:endParaRPr lang="en-US" dirty="0"/>
          </a:p>
        </p:txBody>
      </p:sp>
    </p:spTree>
    <p:extLst>
      <p:ext uri="{BB962C8B-B14F-4D97-AF65-F5344CB8AC3E}">
        <p14:creationId xmlns:p14="http://schemas.microsoft.com/office/powerpoint/2010/main" val="137798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5AEC8-99A5-4996-90DD-E460974D7046}" type="slidenum">
              <a:rPr lang="en-US" smtClean="0"/>
              <a:t>11</a:t>
            </a:fld>
            <a:endParaRPr lang="en-US" dirty="0"/>
          </a:p>
        </p:txBody>
      </p:sp>
    </p:spTree>
    <p:extLst>
      <p:ext uri="{BB962C8B-B14F-4D97-AF65-F5344CB8AC3E}">
        <p14:creationId xmlns:p14="http://schemas.microsoft.com/office/powerpoint/2010/main" val="185989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62BFB0-EDD5-46B0-839D-EBD7CD4490AF}"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0"/>
            <a:ext cx="2133600" cy="365125"/>
          </a:xfrm>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373231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65480-5C64-40AE-946D-34E1AE83A8DD}"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86362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FB244-63A4-4FB4-98C5-AC3EF8B0DE1E}"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8603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C875C-D43D-4667-897B-CF384585214E}"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29450" y="0"/>
            <a:ext cx="2133600" cy="365125"/>
          </a:xfrm>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2049516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7C9CF-F2E6-45C5-9A9A-5B5DDD6E0D73}"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18412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853AD3-DFDA-41C4-8174-C808AD1AB01D}"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8580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AA86A-D1DD-43DB-BE65-4FA51D271667}" type="datetime1">
              <a:rPr lang="en-US" smtClean="0"/>
              <a:t>3/2/2015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359580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893D-9AAA-41AC-84D3-EF5B7BB0CA9C}" type="datetime1">
              <a:rPr lang="en-US" smtClean="0"/>
              <a:t>3/2/2015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197416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911DF-1982-4206-AC88-7EDF69932517}" type="datetime1">
              <a:rPr lang="en-US" smtClean="0"/>
              <a:t>3/2/2015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425065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406F8-3D30-4B8C-9611-11462C06394B}"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312790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F0415-D0C3-4470-9F65-665BC7FA29F5}"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30265-E1E1-4D77-B62B-49667CF08184}" type="slidenum">
              <a:rPr lang="en-US" smtClean="0"/>
              <a:t>‹#›</a:t>
            </a:fld>
            <a:endParaRPr lang="en-US" dirty="0"/>
          </a:p>
        </p:txBody>
      </p:sp>
    </p:spTree>
    <p:extLst>
      <p:ext uri="{BB962C8B-B14F-4D97-AF65-F5344CB8AC3E}">
        <p14:creationId xmlns:p14="http://schemas.microsoft.com/office/powerpoint/2010/main" val="251889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8506F-D544-4B00-8D5D-325944479B2B}" type="datetime1">
              <a:rPr lang="en-US" smtClean="0"/>
              <a:t>3/2/2015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30265-E1E1-4D77-B62B-49667CF08184}" type="slidenum">
              <a:rPr lang="en-US" smtClean="0"/>
              <a:t>‹#›</a:t>
            </a:fld>
            <a:endParaRPr lang="en-US" dirty="0"/>
          </a:p>
        </p:txBody>
      </p:sp>
    </p:spTree>
    <p:extLst>
      <p:ext uri="{BB962C8B-B14F-4D97-AF65-F5344CB8AC3E}">
        <p14:creationId xmlns:p14="http://schemas.microsoft.com/office/powerpoint/2010/main" val="31560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09" y="1676400"/>
            <a:ext cx="8763000" cy="1470025"/>
          </a:xfrm>
        </p:spPr>
        <p:txBody>
          <a:bodyPr>
            <a:normAutofit/>
          </a:bodyPr>
          <a:lstStyle/>
          <a:p>
            <a:r>
              <a:rPr lang="en-US" sz="3600" dirty="0">
                <a:latin typeface="Arial Black" panose="020B0A04020102020204" pitchFamily="34" charset="0"/>
              </a:rPr>
              <a:t>Guidance on Intensity Guidance</a:t>
            </a:r>
          </a:p>
        </p:txBody>
      </p:sp>
      <p:sp>
        <p:nvSpPr>
          <p:cNvPr id="3" name="Subtitle 2"/>
          <p:cNvSpPr>
            <a:spLocks noGrp="1"/>
          </p:cNvSpPr>
          <p:nvPr>
            <p:ph type="subTitle" idx="1"/>
          </p:nvPr>
        </p:nvSpPr>
        <p:spPr>
          <a:xfrm>
            <a:off x="0" y="3581400"/>
            <a:ext cx="9525000" cy="1752600"/>
          </a:xfrm>
        </p:spPr>
        <p:txBody>
          <a:bodyPr>
            <a:normAutofit/>
          </a:bodyPr>
          <a:lstStyle/>
          <a:p>
            <a:r>
              <a:rPr lang="en-US" sz="2800" dirty="0" smtClean="0">
                <a:solidFill>
                  <a:schemeClr val="tx1"/>
                </a:solidFill>
              </a:rPr>
              <a:t>Kieran </a:t>
            </a:r>
            <a:r>
              <a:rPr lang="en-US" sz="2800" dirty="0" smtClean="0">
                <a:solidFill>
                  <a:schemeClr val="tx1"/>
                </a:solidFill>
              </a:rPr>
              <a:t>Bhatia</a:t>
            </a:r>
            <a:r>
              <a:rPr lang="en-US" sz="2800" dirty="0" smtClean="0">
                <a:solidFill>
                  <a:schemeClr val="tx1"/>
                </a:solidFill>
              </a:rPr>
              <a:t>, David </a:t>
            </a:r>
            <a:r>
              <a:rPr lang="en-US" sz="2800" dirty="0" smtClean="0">
                <a:solidFill>
                  <a:schemeClr val="tx1"/>
                </a:solidFill>
              </a:rPr>
              <a:t> </a:t>
            </a:r>
            <a:r>
              <a:rPr lang="en-US" sz="2800" dirty="0">
                <a:solidFill>
                  <a:schemeClr val="tx1"/>
                </a:solidFill>
              </a:rPr>
              <a:t>Nolan, </a:t>
            </a:r>
            <a:r>
              <a:rPr lang="en-US" sz="2800" dirty="0" smtClean="0">
                <a:solidFill>
                  <a:schemeClr val="tx1"/>
                </a:solidFill>
              </a:rPr>
              <a:t>Mark </a:t>
            </a:r>
            <a:r>
              <a:rPr lang="en-US" sz="2800" dirty="0" smtClean="0">
                <a:solidFill>
                  <a:schemeClr val="tx1"/>
                </a:solidFill>
              </a:rPr>
              <a:t>DeMaria</a:t>
            </a:r>
            <a:r>
              <a:rPr lang="en-US" sz="2800" dirty="0" smtClean="0">
                <a:solidFill>
                  <a:schemeClr val="tx1"/>
                </a:solidFill>
              </a:rPr>
              <a:t>,</a:t>
            </a:r>
          </a:p>
          <a:p>
            <a:r>
              <a:rPr lang="en-US" sz="2800" dirty="0" smtClean="0">
                <a:solidFill>
                  <a:schemeClr val="tx1"/>
                </a:solidFill>
              </a:rPr>
              <a:t> Andrea </a:t>
            </a:r>
            <a:r>
              <a:rPr lang="en-US" sz="2800" dirty="0">
                <a:solidFill>
                  <a:schemeClr val="tx1"/>
                </a:solidFill>
              </a:rPr>
              <a:t>Schumacher</a:t>
            </a:r>
            <a:endParaRPr lang="en-US" sz="2800" dirty="0" smtClean="0">
              <a:solidFill>
                <a:schemeClr val="tx1"/>
              </a:solidFill>
            </a:endParaRPr>
          </a:p>
        </p:txBody>
      </p:sp>
      <p:sp>
        <p:nvSpPr>
          <p:cNvPr id="8" name="Rectangle 7"/>
          <p:cNvSpPr/>
          <p:nvPr/>
        </p:nvSpPr>
        <p:spPr>
          <a:xfrm>
            <a:off x="2262809" y="6196429"/>
            <a:ext cx="4572000" cy="646331"/>
          </a:xfrm>
          <a:prstGeom prst="rect">
            <a:avLst/>
          </a:prstGeom>
        </p:spPr>
        <p:txBody>
          <a:bodyPr>
            <a:spAutoFit/>
          </a:bodyPr>
          <a:lstStyle/>
          <a:p>
            <a:pPr algn="ctr"/>
            <a:r>
              <a:rPr lang="en-US" dirty="0" smtClean="0">
                <a:solidFill>
                  <a:prstClr val="black"/>
                </a:solidFill>
                <a:latin typeface="Arial" pitchFamily="34" charset="0"/>
                <a:cs typeface="Arial" pitchFamily="34" charset="0"/>
              </a:rPr>
              <a:t>IHC Presentation </a:t>
            </a:r>
            <a:endParaRPr lang="en-US" dirty="0">
              <a:solidFill>
                <a:prstClr val="black"/>
              </a:solidFill>
              <a:latin typeface="Arial" pitchFamily="34" charset="0"/>
              <a:cs typeface="Arial" pitchFamily="34" charset="0"/>
            </a:endParaRPr>
          </a:p>
          <a:p>
            <a:pPr algn="ctr"/>
            <a:r>
              <a:rPr lang="en-US" dirty="0" smtClean="0">
                <a:solidFill>
                  <a:prstClr val="black"/>
                </a:solidFill>
                <a:latin typeface="Arial" pitchFamily="34" charset="0"/>
                <a:cs typeface="Arial" pitchFamily="34" charset="0"/>
              </a:rPr>
              <a:t>03-03-2015</a:t>
            </a:r>
            <a:endParaRPr lang="en-US" dirty="0">
              <a:solidFill>
                <a:prstClr val="black"/>
              </a:solidFill>
              <a:latin typeface="Arial" pitchFamily="34" charset="0"/>
              <a:cs typeface="Arial" pitchFamily="34" charset="0"/>
            </a:endParaRPr>
          </a:p>
        </p:txBody>
      </p:sp>
      <p:sp>
        <p:nvSpPr>
          <p:cNvPr id="4" name="TextBox 3"/>
          <p:cNvSpPr txBox="1"/>
          <p:nvPr/>
        </p:nvSpPr>
        <p:spPr>
          <a:xfrm>
            <a:off x="914400" y="5584208"/>
            <a:ext cx="7543800" cy="400110"/>
          </a:xfrm>
          <a:prstGeom prst="rect">
            <a:avLst/>
          </a:prstGeom>
          <a:noFill/>
        </p:spPr>
        <p:txBody>
          <a:bodyPr wrap="square" rtlCol="0">
            <a:spAutoFit/>
          </a:bodyPr>
          <a:lstStyle/>
          <a:p>
            <a:pPr algn="ctr"/>
            <a:r>
              <a:rPr lang="en-US" sz="2000" dirty="0" smtClean="0">
                <a:solidFill>
                  <a:prstClr val="black"/>
                </a:solidFill>
              </a:rPr>
              <a:t>This </a:t>
            </a:r>
            <a:r>
              <a:rPr lang="en-US" sz="2000" dirty="0">
                <a:solidFill>
                  <a:prstClr val="black"/>
                </a:solidFill>
              </a:rPr>
              <a:t>project is supported by the NOAA Joint Hurricane </a:t>
            </a:r>
            <a:r>
              <a:rPr lang="en-US" sz="2000" dirty="0" smtClean="0">
                <a:solidFill>
                  <a:prstClr val="black"/>
                </a:solidFill>
              </a:rPr>
              <a:t>Testbed</a:t>
            </a:r>
            <a:r>
              <a:rPr lang="en-US" sz="2000" dirty="0" smtClean="0">
                <a:solidFill>
                  <a:prstClr val="black"/>
                </a:solidFill>
              </a:rPr>
              <a:t>.</a:t>
            </a:r>
            <a:endParaRPr lang="en-US" sz="2000" dirty="0">
              <a:solidFill>
                <a:prstClr val="black"/>
              </a:solidFill>
            </a:endParaRPr>
          </a:p>
        </p:txBody>
      </p:sp>
      <p:sp>
        <p:nvSpPr>
          <p:cNvPr id="7" name="Slide Number Placeholder 6"/>
          <p:cNvSpPr>
            <a:spLocks noGrp="1"/>
          </p:cNvSpPr>
          <p:nvPr>
            <p:ph type="sldNum" sz="quarter" idx="12"/>
          </p:nvPr>
        </p:nvSpPr>
        <p:spPr/>
        <p:txBody>
          <a:bodyPr/>
          <a:lstStyle/>
          <a:p>
            <a:fld id="{6E830265-E1E1-4D77-B62B-49667CF08184}" type="slidenum">
              <a:rPr lang="en-US" smtClean="0"/>
              <a:t>1</a:t>
            </a:fld>
            <a:endParaRPr lang="en-US" dirty="0"/>
          </a:p>
        </p:txBody>
      </p:sp>
    </p:spTree>
    <p:extLst>
      <p:ext uri="{BB962C8B-B14F-4D97-AF65-F5344CB8AC3E}">
        <p14:creationId xmlns:p14="http://schemas.microsoft.com/office/powerpoint/2010/main" val="20627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Results</a:t>
            </a:r>
            <a:endParaRPr lang="en-US" sz="7200" dirty="0"/>
          </a:p>
        </p:txBody>
      </p:sp>
      <p:sp>
        <p:nvSpPr>
          <p:cNvPr id="3" name="Subtitle 2"/>
          <p:cNvSpPr>
            <a:spLocks noGrp="1"/>
          </p:cNvSpPr>
          <p:nvPr>
            <p:ph type="subTitle" idx="1"/>
          </p:nvPr>
        </p:nvSpPr>
        <p:spPr/>
        <p:txBody>
          <a:bodyPr>
            <a:normAutofit/>
          </a:bodyPr>
          <a:lstStyle/>
          <a:p>
            <a:r>
              <a:rPr lang="en-US" dirty="0" smtClean="0"/>
              <a:t>ALL RESULTS FOR INDEPENDENT DATASET, CROSS VALIDATION USED FOR </a:t>
            </a:r>
            <a:r>
              <a:rPr lang="en-US" dirty="0" smtClean="0"/>
              <a:t>2007-2014</a:t>
            </a:r>
            <a:endParaRPr lang="en-US" dirty="0"/>
          </a:p>
        </p:txBody>
      </p:sp>
      <p:sp>
        <p:nvSpPr>
          <p:cNvPr id="7" name="Slide Number Placeholder 6"/>
          <p:cNvSpPr>
            <a:spLocks noGrp="1"/>
          </p:cNvSpPr>
          <p:nvPr>
            <p:ph type="sldNum" sz="quarter" idx="12"/>
          </p:nvPr>
        </p:nvSpPr>
        <p:spPr/>
        <p:txBody>
          <a:bodyPr/>
          <a:lstStyle/>
          <a:p>
            <a:fld id="{6E830265-E1E1-4D77-B62B-49667CF08184}" type="slidenum">
              <a:rPr lang="en-US" smtClean="0"/>
              <a:t>10</a:t>
            </a:fld>
            <a:endParaRPr lang="en-US" dirty="0"/>
          </a:p>
        </p:txBody>
      </p:sp>
    </p:spTree>
    <p:extLst>
      <p:ext uri="{BB962C8B-B14F-4D97-AF65-F5344CB8AC3E}">
        <p14:creationId xmlns:p14="http://schemas.microsoft.com/office/powerpoint/2010/main" val="301155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u="sng" dirty="0" smtClean="0"/>
              <a:t>R^2 of </a:t>
            </a:r>
            <a:r>
              <a:rPr lang="en-US" u="sng" dirty="0" smtClean="0"/>
              <a:t>AE </a:t>
            </a:r>
            <a:r>
              <a:rPr lang="en-US" u="sng" dirty="0" smtClean="0"/>
              <a:t>Predictions</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9712719"/>
              </p:ext>
            </p:extLst>
          </p:nvPr>
        </p:nvGraphicFramePr>
        <p:xfrm>
          <a:off x="685800" y="1219200"/>
          <a:ext cx="7924800" cy="5394960"/>
        </p:xfrm>
        <a:graphic>
          <a:graphicData uri="http://schemas.openxmlformats.org/drawingml/2006/table">
            <a:tbl>
              <a:tblPr firstRow="1" bandRow="1">
                <a:tableStyleId>{5C22544A-7EE6-4342-B048-85BDC9FD1C3A}</a:tableStyleId>
              </a:tblPr>
              <a:tblGrid>
                <a:gridCol w="1394178"/>
                <a:gridCol w="1247422"/>
                <a:gridCol w="1320800"/>
                <a:gridCol w="1320800"/>
                <a:gridCol w="1320800"/>
                <a:gridCol w="1320800"/>
              </a:tblGrid>
              <a:tr h="762000">
                <a:tc>
                  <a:txBody>
                    <a:bodyPr/>
                    <a:lstStyle/>
                    <a:p>
                      <a:pPr algn="ctr"/>
                      <a:r>
                        <a:rPr lang="en-US" sz="2400" dirty="0" smtClean="0"/>
                        <a:t># of Cases</a:t>
                      </a:r>
                      <a:endParaRPr lang="en-US" sz="2400" dirty="0"/>
                    </a:p>
                  </a:txBody>
                  <a:tcPr/>
                </a:tc>
                <a:tc>
                  <a:txBody>
                    <a:bodyPr/>
                    <a:lstStyle/>
                    <a:p>
                      <a:pPr algn="ctr"/>
                      <a:r>
                        <a:rPr lang="en-US" sz="2400" dirty="0" smtClean="0"/>
                        <a:t>Hours</a:t>
                      </a:r>
                      <a:endParaRPr lang="en-US" sz="2400" dirty="0"/>
                    </a:p>
                  </a:txBody>
                  <a:tcPr/>
                </a:tc>
                <a:tc>
                  <a:txBody>
                    <a:bodyPr/>
                    <a:lstStyle/>
                    <a:p>
                      <a:pPr algn="ctr"/>
                      <a:r>
                        <a:rPr lang="en-US" sz="2400" dirty="0" smtClean="0"/>
                        <a:t>DSHP</a:t>
                      </a:r>
                      <a:endParaRPr lang="en-US" sz="2400" dirty="0"/>
                    </a:p>
                  </a:txBody>
                  <a:tcPr/>
                </a:tc>
                <a:tc>
                  <a:txBody>
                    <a:bodyPr/>
                    <a:lstStyle/>
                    <a:p>
                      <a:pPr algn="ctr"/>
                      <a:r>
                        <a:rPr lang="en-US" sz="2400" dirty="0" smtClean="0"/>
                        <a:t>LGEM</a:t>
                      </a:r>
                      <a:endParaRPr lang="en-US" sz="2400" dirty="0"/>
                    </a:p>
                  </a:txBody>
                  <a:tcPr/>
                </a:tc>
                <a:tc>
                  <a:txBody>
                    <a:bodyPr/>
                    <a:lstStyle/>
                    <a:p>
                      <a:pPr algn="ctr"/>
                      <a:r>
                        <a:rPr lang="en-US" sz="2400" dirty="0" smtClean="0"/>
                        <a:t>HWFI</a:t>
                      </a:r>
                      <a:endParaRPr lang="en-US" sz="2400" dirty="0"/>
                    </a:p>
                  </a:txBody>
                  <a:tcPr/>
                </a:tc>
                <a:tc>
                  <a:txBody>
                    <a:bodyPr/>
                    <a:lstStyle/>
                    <a:p>
                      <a:pPr algn="ctr"/>
                      <a:r>
                        <a:rPr lang="en-US" sz="2400" dirty="0" smtClean="0"/>
                        <a:t>GHMI</a:t>
                      </a:r>
                      <a:endParaRPr lang="en-US" sz="2400" dirty="0"/>
                    </a:p>
                  </a:txBody>
                  <a:tcPr/>
                </a:tc>
              </a:tr>
              <a:tr h="318752">
                <a:tc>
                  <a:txBody>
                    <a:bodyPr/>
                    <a:lstStyle/>
                    <a:p>
                      <a:pPr algn="ctr" fontAlgn="b"/>
                      <a:r>
                        <a:rPr lang="en-US" sz="2400" b="0" i="0" u="none" strike="noStrike" dirty="0" smtClean="0">
                          <a:solidFill>
                            <a:srgbClr val="000000"/>
                          </a:solidFill>
                          <a:effectLst/>
                          <a:latin typeface="Calibri"/>
                        </a:rPr>
                        <a:t>1884</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12</a:t>
                      </a:r>
                      <a:endParaRPr lang="en-US" sz="2400" dirty="0"/>
                    </a:p>
                  </a:txBody>
                  <a:tcPr/>
                </a:tc>
                <a:tc>
                  <a:txBody>
                    <a:bodyPr/>
                    <a:lstStyle/>
                    <a:p>
                      <a:pPr algn="ctr" fontAlgn="b"/>
                      <a:r>
                        <a:rPr lang="en-US" sz="2400" b="0" i="0" u="none" strike="noStrike" dirty="0">
                          <a:solidFill>
                            <a:srgbClr val="000000"/>
                          </a:solidFill>
                          <a:effectLst/>
                          <a:latin typeface="+mn-lt"/>
                        </a:rPr>
                        <a:t>0.06</a:t>
                      </a:r>
                    </a:p>
                  </a:txBody>
                  <a:tcPr marL="9525" marR="9525" marT="9525" marB="0" anchor="b"/>
                </a:tc>
                <a:tc>
                  <a:txBody>
                    <a:bodyPr/>
                    <a:lstStyle/>
                    <a:p>
                      <a:pPr algn="ctr" fontAlgn="b"/>
                      <a:r>
                        <a:rPr lang="en-US" sz="2400" b="0" i="0" u="none" strike="noStrike" dirty="0">
                          <a:solidFill>
                            <a:srgbClr val="000000"/>
                          </a:solidFill>
                          <a:effectLst/>
                          <a:latin typeface="+mn-lt"/>
                        </a:rPr>
                        <a:t>0.05</a:t>
                      </a:r>
                    </a:p>
                  </a:txBody>
                  <a:tcPr marL="9525" marR="9525" marT="9525" marB="0" anchor="b"/>
                </a:tc>
                <a:tc>
                  <a:txBody>
                    <a:bodyPr/>
                    <a:lstStyle/>
                    <a:p>
                      <a:pPr algn="ctr" fontAlgn="b"/>
                      <a:r>
                        <a:rPr lang="en-US" sz="2400" b="0" i="0" u="none" strike="noStrike" dirty="0">
                          <a:solidFill>
                            <a:srgbClr val="000000"/>
                          </a:solidFill>
                          <a:effectLst/>
                          <a:latin typeface="+mn-lt"/>
                        </a:rPr>
                        <a:t>0.09</a:t>
                      </a:r>
                    </a:p>
                  </a:txBody>
                  <a:tcPr marL="9525" marR="9525" marT="9525" marB="0" anchor="b"/>
                </a:tc>
                <a:tc>
                  <a:txBody>
                    <a:bodyPr/>
                    <a:lstStyle/>
                    <a:p>
                      <a:pPr algn="ctr" fontAlgn="b"/>
                      <a:r>
                        <a:rPr lang="en-US" sz="2400" b="0" i="0" u="none" strike="noStrike" dirty="0">
                          <a:solidFill>
                            <a:srgbClr val="000000"/>
                          </a:solidFill>
                          <a:effectLst/>
                          <a:latin typeface="+mn-lt"/>
                        </a:rPr>
                        <a:t>0.11</a:t>
                      </a:r>
                    </a:p>
                  </a:txBody>
                  <a:tcPr marL="9525" marR="9525" marT="9525" marB="0" anchor="b"/>
                </a:tc>
              </a:tr>
              <a:tr h="318752">
                <a:tc>
                  <a:txBody>
                    <a:bodyPr/>
                    <a:lstStyle/>
                    <a:p>
                      <a:pPr algn="ctr" fontAlgn="b"/>
                      <a:r>
                        <a:rPr lang="en-US" sz="2400" b="0" i="0" u="none" strike="noStrike" baseline="0" dirty="0" smtClean="0">
                          <a:solidFill>
                            <a:srgbClr val="000000"/>
                          </a:solidFill>
                          <a:effectLst/>
                          <a:latin typeface="Calibri"/>
                        </a:rPr>
                        <a:t>1</a:t>
                      </a:r>
                      <a:r>
                        <a:rPr lang="en-US" sz="2400" b="0" i="0" u="none" strike="noStrike" dirty="0" smtClean="0">
                          <a:solidFill>
                            <a:srgbClr val="000000"/>
                          </a:solidFill>
                          <a:effectLst/>
                          <a:latin typeface="Calibri"/>
                        </a:rPr>
                        <a:t>683</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24</a:t>
                      </a:r>
                      <a:endParaRPr lang="en-US" sz="2400" dirty="0"/>
                    </a:p>
                  </a:txBody>
                  <a:tcPr/>
                </a:tc>
                <a:tc>
                  <a:txBody>
                    <a:bodyPr/>
                    <a:lstStyle/>
                    <a:p>
                      <a:pPr algn="ctr" fontAlgn="b"/>
                      <a:r>
                        <a:rPr lang="en-US" sz="2400" b="0" i="0" u="none" strike="noStrike" dirty="0">
                          <a:solidFill>
                            <a:srgbClr val="000000"/>
                          </a:solidFill>
                          <a:effectLst/>
                          <a:latin typeface="+mn-lt"/>
                        </a:rPr>
                        <a:t>0.07</a:t>
                      </a:r>
                    </a:p>
                  </a:txBody>
                  <a:tcPr marL="9525" marR="9525" marT="9525" marB="0" anchor="b"/>
                </a:tc>
                <a:tc>
                  <a:txBody>
                    <a:bodyPr/>
                    <a:lstStyle/>
                    <a:p>
                      <a:pPr algn="ctr" fontAlgn="b"/>
                      <a:r>
                        <a:rPr lang="en-US" sz="2400" b="0" i="0" u="none" strike="noStrike" dirty="0">
                          <a:solidFill>
                            <a:srgbClr val="000000"/>
                          </a:solidFill>
                          <a:effectLst/>
                          <a:latin typeface="+mn-lt"/>
                        </a:rPr>
                        <a:t>0.07</a:t>
                      </a:r>
                    </a:p>
                  </a:txBody>
                  <a:tcPr marL="9525" marR="9525" marT="9525" marB="0" anchor="b"/>
                </a:tc>
                <a:tc>
                  <a:txBody>
                    <a:bodyPr/>
                    <a:lstStyle/>
                    <a:p>
                      <a:pPr algn="ctr" fontAlgn="b"/>
                      <a:r>
                        <a:rPr lang="en-US" sz="2400" b="0" i="0" u="none" strike="noStrike" dirty="0">
                          <a:solidFill>
                            <a:srgbClr val="000000"/>
                          </a:solidFill>
                          <a:effectLst/>
                          <a:latin typeface="+mn-lt"/>
                        </a:rPr>
                        <a:t>0.06</a:t>
                      </a:r>
                    </a:p>
                  </a:txBody>
                  <a:tcPr marL="9525" marR="9525" marT="9525" marB="0" anchor="b"/>
                </a:tc>
                <a:tc>
                  <a:txBody>
                    <a:bodyPr/>
                    <a:lstStyle/>
                    <a:p>
                      <a:pPr algn="ctr" fontAlgn="b"/>
                      <a:r>
                        <a:rPr lang="en-US" sz="2400" b="0" i="0" u="none" strike="noStrike" dirty="0">
                          <a:solidFill>
                            <a:srgbClr val="000000"/>
                          </a:solidFill>
                          <a:effectLst/>
                          <a:latin typeface="+mn-lt"/>
                        </a:rPr>
                        <a:t>0.10</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1483</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36</a:t>
                      </a:r>
                      <a:endParaRPr lang="en-US" sz="2400" dirty="0"/>
                    </a:p>
                  </a:txBody>
                  <a:tcPr/>
                </a:tc>
                <a:tc>
                  <a:txBody>
                    <a:bodyPr/>
                    <a:lstStyle/>
                    <a:p>
                      <a:pPr algn="ctr" fontAlgn="b"/>
                      <a:r>
                        <a:rPr lang="en-US" sz="2400" b="0" i="0" u="none" strike="noStrike" dirty="0">
                          <a:solidFill>
                            <a:srgbClr val="000000"/>
                          </a:solidFill>
                          <a:effectLst/>
                          <a:latin typeface="+mn-lt"/>
                        </a:rPr>
                        <a:t>0.06</a:t>
                      </a:r>
                    </a:p>
                  </a:txBody>
                  <a:tcPr marL="9525" marR="9525" marT="9525" marB="0" anchor="b"/>
                </a:tc>
                <a:tc>
                  <a:txBody>
                    <a:bodyPr/>
                    <a:lstStyle/>
                    <a:p>
                      <a:pPr algn="ctr" fontAlgn="b"/>
                      <a:r>
                        <a:rPr lang="en-US" sz="2400" b="0" i="0" u="none" strike="noStrike" dirty="0">
                          <a:solidFill>
                            <a:srgbClr val="000000"/>
                          </a:solidFill>
                          <a:effectLst/>
                          <a:latin typeface="+mn-lt"/>
                        </a:rPr>
                        <a:t>0.07</a:t>
                      </a:r>
                    </a:p>
                  </a:txBody>
                  <a:tcPr marL="9525" marR="9525" marT="9525" marB="0" anchor="b"/>
                </a:tc>
                <a:tc>
                  <a:txBody>
                    <a:bodyPr/>
                    <a:lstStyle/>
                    <a:p>
                      <a:pPr algn="ctr" fontAlgn="b"/>
                      <a:r>
                        <a:rPr lang="en-US" sz="2400" b="0" i="0" u="none" strike="noStrike" dirty="0">
                          <a:solidFill>
                            <a:srgbClr val="000000"/>
                          </a:solidFill>
                          <a:effectLst/>
                          <a:latin typeface="+mn-lt"/>
                        </a:rPr>
                        <a:t>0.08</a:t>
                      </a:r>
                    </a:p>
                  </a:txBody>
                  <a:tcPr marL="9525" marR="9525" marT="9525" marB="0" anchor="b"/>
                </a:tc>
                <a:tc>
                  <a:txBody>
                    <a:bodyPr/>
                    <a:lstStyle/>
                    <a:p>
                      <a:pPr algn="ctr" fontAlgn="b"/>
                      <a:r>
                        <a:rPr lang="en-US" sz="2400" b="0" i="0" u="none" strike="noStrike" dirty="0">
                          <a:solidFill>
                            <a:srgbClr val="000000"/>
                          </a:solidFill>
                          <a:effectLst/>
                          <a:latin typeface="+mn-lt"/>
                        </a:rPr>
                        <a:t>0.12</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1297</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48</a:t>
                      </a:r>
                      <a:endParaRPr lang="en-US" sz="2400" dirty="0"/>
                    </a:p>
                  </a:txBody>
                  <a:tcPr/>
                </a:tc>
                <a:tc>
                  <a:txBody>
                    <a:bodyPr/>
                    <a:lstStyle/>
                    <a:p>
                      <a:pPr algn="ctr" fontAlgn="b"/>
                      <a:r>
                        <a:rPr lang="en-US" sz="2400" b="0" i="0" u="none" strike="noStrike" dirty="0">
                          <a:solidFill>
                            <a:srgbClr val="000000"/>
                          </a:solidFill>
                          <a:effectLst/>
                          <a:latin typeface="+mn-lt"/>
                        </a:rPr>
                        <a:t>0.06</a:t>
                      </a:r>
                    </a:p>
                  </a:txBody>
                  <a:tcPr marL="9525" marR="9525" marT="9525" marB="0" anchor="b"/>
                </a:tc>
                <a:tc>
                  <a:txBody>
                    <a:bodyPr/>
                    <a:lstStyle/>
                    <a:p>
                      <a:pPr algn="ctr" fontAlgn="b"/>
                      <a:r>
                        <a:rPr lang="en-US" sz="2400" b="0" i="0" u="none" strike="noStrike" dirty="0">
                          <a:solidFill>
                            <a:srgbClr val="000000"/>
                          </a:solidFill>
                          <a:effectLst/>
                          <a:latin typeface="+mn-lt"/>
                        </a:rPr>
                        <a:t>0.09</a:t>
                      </a:r>
                    </a:p>
                  </a:txBody>
                  <a:tcPr marL="9525" marR="9525" marT="9525" marB="0" anchor="b"/>
                </a:tc>
                <a:tc>
                  <a:txBody>
                    <a:bodyPr/>
                    <a:lstStyle/>
                    <a:p>
                      <a:pPr algn="ctr" fontAlgn="b"/>
                      <a:r>
                        <a:rPr lang="en-US" sz="2400" b="0" i="0" u="none" strike="noStrike" dirty="0">
                          <a:solidFill>
                            <a:srgbClr val="000000"/>
                          </a:solidFill>
                          <a:effectLst/>
                          <a:latin typeface="+mn-lt"/>
                        </a:rPr>
                        <a:t>0.10</a:t>
                      </a:r>
                    </a:p>
                  </a:txBody>
                  <a:tcPr marL="9525" marR="9525" marT="9525" marB="0" anchor="b"/>
                </a:tc>
                <a:tc>
                  <a:txBody>
                    <a:bodyPr/>
                    <a:lstStyle/>
                    <a:p>
                      <a:pPr algn="ctr" fontAlgn="b"/>
                      <a:r>
                        <a:rPr lang="en-US" sz="2400" b="0" i="0" u="none" strike="noStrike" dirty="0">
                          <a:solidFill>
                            <a:srgbClr val="000000"/>
                          </a:solidFill>
                          <a:effectLst/>
                          <a:latin typeface="+mn-lt"/>
                        </a:rPr>
                        <a:t>0.10</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1138</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60</a:t>
                      </a:r>
                      <a:endParaRPr lang="en-US" sz="2400" dirty="0"/>
                    </a:p>
                  </a:txBody>
                  <a:tcPr/>
                </a:tc>
                <a:tc>
                  <a:txBody>
                    <a:bodyPr/>
                    <a:lstStyle/>
                    <a:p>
                      <a:pPr algn="ctr" fontAlgn="b"/>
                      <a:r>
                        <a:rPr lang="en-US" sz="2400" b="0" i="0" u="none" strike="noStrike" dirty="0">
                          <a:solidFill>
                            <a:srgbClr val="000000"/>
                          </a:solidFill>
                          <a:effectLst/>
                          <a:latin typeface="+mn-lt"/>
                        </a:rPr>
                        <a:t>0.09</a:t>
                      </a:r>
                    </a:p>
                  </a:txBody>
                  <a:tcPr marL="9525" marR="9525" marT="9525" marB="0" anchor="b"/>
                </a:tc>
                <a:tc>
                  <a:txBody>
                    <a:bodyPr/>
                    <a:lstStyle/>
                    <a:p>
                      <a:pPr algn="ctr" fontAlgn="b"/>
                      <a:r>
                        <a:rPr lang="en-US" sz="2400" b="0" i="0" u="none" strike="noStrike" dirty="0">
                          <a:solidFill>
                            <a:srgbClr val="000000"/>
                          </a:solidFill>
                          <a:effectLst/>
                          <a:latin typeface="+mn-lt"/>
                        </a:rPr>
                        <a:t>0.11</a:t>
                      </a:r>
                    </a:p>
                  </a:txBody>
                  <a:tcPr marL="9525" marR="9525" marT="9525" marB="0" anchor="b"/>
                </a:tc>
                <a:tc>
                  <a:txBody>
                    <a:bodyPr/>
                    <a:lstStyle/>
                    <a:p>
                      <a:pPr algn="ctr" fontAlgn="b"/>
                      <a:r>
                        <a:rPr lang="en-US" sz="2400" b="0" i="0" u="none" strike="noStrike" dirty="0">
                          <a:solidFill>
                            <a:srgbClr val="000000"/>
                          </a:solidFill>
                          <a:effectLst/>
                          <a:latin typeface="+mn-lt"/>
                        </a:rPr>
                        <a:t>0.11</a:t>
                      </a:r>
                    </a:p>
                  </a:txBody>
                  <a:tcPr marL="9525" marR="9525" marT="9525" marB="0" anchor="b"/>
                </a:tc>
                <a:tc>
                  <a:txBody>
                    <a:bodyPr/>
                    <a:lstStyle/>
                    <a:p>
                      <a:pPr algn="ctr" fontAlgn="b"/>
                      <a:r>
                        <a:rPr lang="en-US" sz="2400" b="0" i="0" u="none" strike="noStrike" dirty="0">
                          <a:solidFill>
                            <a:srgbClr val="000000"/>
                          </a:solidFill>
                          <a:effectLst/>
                          <a:latin typeface="+mn-lt"/>
                        </a:rPr>
                        <a:t>0.10</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1003</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72</a:t>
                      </a:r>
                      <a:endParaRPr lang="en-US" sz="2400" dirty="0"/>
                    </a:p>
                  </a:txBody>
                  <a:tcPr/>
                </a:tc>
                <a:tc>
                  <a:txBody>
                    <a:bodyPr/>
                    <a:lstStyle/>
                    <a:p>
                      <a:pPr algn="ctr" fontAlgn="b"/>
                      <a:r>
                        <a:rPr lang="en-US" sz="2400" b="0" i="0" u="none" strike="noStrike" dirty="0">
                          <a:solidFill>
                            <a:srgbClr val="000000"/>
                          </a:solidFill>
                          <a:effectLst/>
                          <a:latin typeface="+mn-lt"/>
                        </a:rPr>
                        <a:t>0.11</a:t>
                      </a:r>
                    </a:p>
                  </a:txBody>
                  <a:tcPr marL="9525" marR="9525" marT="9525" marB="0" anchor="b"/>
                </a:tc>
                <a:tc>
                  <a:txBody>
                    <a:bodyPr/>
                    <a:lstStyle/>
                    <a:p>
                      <a:pPr algn="ctr" fontAlgn="b"/>
                      <a:r>
                        <a:rPr lang="en-US" sz="2400" b="0" i="0" u="none" strike="noStrike" dirty="0">
                          <a:solidFill>
                            <a:srgbClr val="000000"/>
                          </a:solidFill>
                          <a:effectLst/>
                          <a:latin typeface="+mn-lt"/>
                        </a:rPr>
                        <a:t>0.13</a:t>
                      </a:r>
                    </a:p>
                  </a:txBody>
                  <a:tcPr marL="9525" marR="9525" marT="9525" marB="0" anchor="b"/>
                </a:tc>
                <a:tc>
                  <a:txBody>
                    <a:bodyPr/>
                    <a:lstStyle/>
                    <a:p>
                      <a:pPr algn="ctr" fontAlgn="b"/>
                      <a:r>
                        <a:rPr lang="en-US" sz="2400" b="0" i="0" u="none" strike="noStrike" dirty="0">
                          <a:solidFill>
                            <a:srgbClr val="000000"/>
                          </a:solidFill>
                          <a:effectLst/>
                          <a:latin typeface="+mn-lt"/>
                        </a:rPr>
                        <a:t>0.15</a:t>
                      </a:r>
                    </a:p>
                  </a:txBody>
                  <a:tcPr marL="9525" marR="9525" marT="9525" marB="0" anchor="b"/>
                </a:tc>
                <a:tc>
                  <a:txBody>
                    <a:bodyPr/>
                    <a:lstStyle/>
                    <a:p>
                      <a:pPr algn="ctr" fontAlgn="b"/>
                      <a:r>
                        <a:rPr lang="en-US" sz="2400" b="0" i="0" u="none" strike="noStrike" dirty="0">
                          <a:solidFill>
                            <a:srgbClr val="000000"/>
                          </a:solidFill>
                          <a:effectLst/>
                          <a:latin typeface="+mn-lt"/>
                        </a:rPr>
                        <a:t>0.11</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870</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84</a:t>
                      </a:r>
                      <a:endParaRPr lang="en-US" sz="2400" dirty="0"/>
                    </a:p>
                  </a:txBody>
                  <a:tcPr/>
                </a:tc>
                <a:tc>
                  <a:txBody>
                    <a:bodyPr/>
                    <a:lstStyle/>
                    <a:p>
                      <a:pPr algn="ctr" fontAlgn="b"/>
                      <a:r>
                        <a:rPr lang="en-US" sz="2400" b="0" i="0" u="none" strike="noStrike" dirty="0">
                          <a:solidFill>
                            <a:srgbClr val="000000"/>
                          </a:solidFill>
                          <a:effectLst/>
                          <a:latin typeface="+mn-lt"/>
                        </a:rPr>
                        <a:t>0.18</a:t>
                      </a:r>
                    </a:p>
                  </a:txBody>
                  <a:tcPr marL="9525" marR="9525" marT="9525" marB="0" anchor="b"/>
                </a:tc>
                <a:tc>
                  <a:txBody>
                    <a:bodyPr/>
                    <a:lstStyle/>
                    <a:p>
                      <a:pPr algn="ctr" fontAlgn="b"/>
                      <a:r>
                        <a:rPr lang="en-US" sz="2400" b="0" i="0" u="none" strike="noStrike" dirty="0">
                          <a:solidFill>
                            <a:srgbClr val="000000"/>
                          </a:solidFill>
                          <a:effectLst/>
                          <a:latin typeface="+mn-lt"/>
                        </a:rPr>
                        <a:t>0.16</a:t>
                      </a:r>
                    </a:p>
                  </a:txBody>
                  <a:tcPr marL="9525" marR="9525" marT="9525" marB="0" anchor="b"/>
                </a:tc>
                <a:tc>
                  <a:txBody>
                    <a:bodyPr/>
                    <a:lstStyle/>
                    <a:p>
                      <a:pPr algn="ctr" fontAlgn="b"/>
                      <a:r>
                        <a:rPr lang="en-US" sz="2400" b="0" i="0" u="none" strike="noStrike" dirty="0">
                          <a:solidFill>
                            <a:srgbClr val="000000"/>
                          </a:solidFill>
                          <a:effectLst/>
                          <a:latin typeface="+mn-lt"/>
                        </a:rPr>
                        <a:t>0.18</a:t>
                      </a:r>
                    </a:p>
                  </a:txBody>
                  <a:tcPr marL="9525" marR="9525" marT="9525" marB="0" anchor="b"/>
                </a:tc>
                <a:tc>
                  <a:txBody>
                    <a:bodyPr/>
                    <a:lstStyle/>
                    <a:p>
                      <a:pPr algn="ctr" fontAlgn="b"/>
                      <a:r>
                        <a:rPr lang="en-US" sz="2400" b="0" i="0" u="none" strike="noStrike" dirty="0">
                          <a:solidFill>
                            <a:srgbClr val="000000"/>
                          </a:solidFill>
                          <a:effectLst/>
                          <a:latin typeface="+mn-lt"/>
                        </a:rPr>
                        <a:t>0.10</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746</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96</a:t>
                      </a:r>
                      <a:endParaRPr lang="en-US" sz="2400" dirty="0"/>
                    </a:p>
                  </a:txBody>
                  <a:tcPr/>
                </a:tc>
                <a:tc>
                  <a:txBody>
                    <a:bodyPr/>
                    <a:lstStyle/>
                    <a:p>
                      <a:pPr algn="ctr" fontAlgn="b"/>
                      <a:r>
                        <a:rPr lang="en-US" sz="2400" b="0" i="0" u="none" strike="noStrike" dirty="0">
                          <a:solidFill>
                            <a:srgbClr val="000000"/>
                          </a:solidFill>
                          <a:effectLst/>
                          <a:latin typeface="+mn-lt"/>
                        </a:rPr>
                        <a:t>0.26</a:t>
                      </a:r>
                    </a:p>
                  </a:txBody>
                  <a:tcPr marL="9525" marR="9525" marT="9525" marB="0" anchor="b"/>
                </a:tc>
                <a:tc>
                  <a:txBody>
                    <a:bodyPr/>
                    <a:lstStyle/>
                    <a:p>
                      <a:pPr algn="ctr" fontAlgn="b"/>
                      <a:r>
                        <a:rPr lang="en-US" sz="2400" b="0" i="0" u="none" strike="noStrike" dirty="0">
                          <a:solidFill>
                            <a:srgbClr val="000000"/>
                          </a:solidFill>
                          <a:effectLst/>
                          <a:latin typeface="+mn-lt"/>
                        </a:rPr>
                        <a:t>0.16</a:t>
                      </a:r>
                    </a:p>
                  </a:txBody>
                  <a:tcPr marL="9525" marR="9525" marT="9525" marB="0" anchor="b"/>
                </a:tc>
                <a:tc>
                  <a:txBody>
                    <a:bodyPr/>
                    <a:lstStyle/>
                    <a:p>
                      <a:pPr algn="ctr" fontAlgn="b"/>
                      <a:r>
                        <a:rPr lang="en-US" sz="2400" b="0" i="0" u="none" strike="noStrike" dirty="0">
                          <a:solidFill>
                            <a:srgbClr val="000000"/>
                          </a:solidFill>
                          <a:effectLst/>
                          <a:latin typeface="+mn-lt"/>
                        </a:rPr>
                        <a:t>0.15</a:t>
                      </a:r>
                    </a:p>
                  </a:txBody>
                  <a:tcPr marL="9525" marR="9525" marT="9525" marB="0" anchor="b"/>
                </a:tc>
                <a:tc>
                  <a:txBody>
                    <a:bodyPr/>
                    <a:lstStyle/>
                    <a:p>
                      <a:pPr algn="ctr" fontAlgn="b"/>
                      <a:r>
                        <a:rPr lang="en-US" sz="2400" b="0" i="0" u="none" strike="noStrike" dirty="0">
                          <a:solidFill>
                            <a:srgbClr val="000000"/>
                          </a:solidFill>
                          <a:effectLst/>
                          <a:latin typeface="+mn-lt"/>
                        </a:rPr>
                        <a:t>0.12</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652</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108</a:t>
                      </a:r>
                      <a:endParaRPr lang="en-US" sz="2400" dirty="0"/>
                    </a:p>
                  </a:txBody>
                  <a:tcPr/>
                </a:tc>
                <a:tc>
                  <a:txBody>
                    <a:bodyPr/>
                    <a:lstStyle/>
                    <a:p>
                      <a:pPr algn="ctr" fontAlgn="b"/>
                      <a:r>
                        <a:rPr lang="en-US" sz="2400" b="0" i="0" u="none" strike="noStrike" dirty="0">
                          <a:solidFill>
                            <a:srgbClr val="000000"/>
                          </a:solidFill>
                          <a:effectLst/>
                          <a:latin typeface="+mn-lt"/>
                        </a:rPr>
                        <a:t>0.24</a:t>
                      </a:r>
                    </a:p>
                  </a:txBody>
                  <a:tcPr marL="9525" marR="9525" marT="9525" marB="0" anchor="b"/>
                </a:tc>
                <a:tc>
                  <a:txBody>
                    <a:bodyPr/>
                    <a:lstStyle/>
                    <a:p>
                      <a:pPr algn="ctr" fontAlgn="b"/>
                      <a:r>
                        <a:rPr lang="en-US" sz="2400" b="0" i="0" u="none" strike="noStrike" dirty="0">
                          <a:solidFill>
                            <a:srgbClr val="000000"/>
                          </a:solidFill>
                          <a:effectLst/>
                          <a:latin typeface="+mn-lt"/>
                        </a:rPr>
                        <a:t>0.10</a:t>
                      </a:r>
                    </a:p>
                  </a:txBody>
                  <a:tcPr marL="9525" marR="9525" marT="9525" marB="0" anchor="b"/>
                </a:tc>
                <a:tc>
                  <a:txBody>
                    <a:bodyPr/>
                    <a:lstStyle/>
                    <a:p>
                      <a:pPr algn="ctr" fontAlgn="b"/>
                      <a:r>
                        <a:rPr lang="en-US" sz="2400" b="0" i="0" u="none" strike="noStrike" dirty="0">
                          <a:solidFill>
                            <a:srgbClr val="000000"/>
                          </a:solidFill>
                          <a:effectLst/>
                          <a:latin typeface="+mn-lt"/>
                        </a:rPr>
                        <a:t>0.17</a:t>
                      </a:r>
                    </a:p>
                  </a:txBody>
                  <a:tcPr marL="9525" marR="9525" marT="9525" marB="0" anchor="b"/>
                </a:tc>
                <a:tc>
                  <a:txBody>
                    <a:bodyPr/>
                    <a:lstStyle/>
                    <a:p>
                      <a:pPr algn="ctr" fontAlgn="b"/>
                      <a:r>
                        <a:rPr lang="en-US" sz="2400" b="0" i="0" u="none" strike="noStrike" dirty="0">
                          <a:solidFill>
                            <a:srgbClr val="000000"/>
                          </a:solidFill>
                          <a:effectLst/>
                          <a:latin typeface="+mn-lt"/>
                        </a:rPr>
                        <a:t>0.17</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570</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120</a:t>
                      </a:r>
                      <a:endParaRPr lang="en-US" sz="2400" dirty="0"/>
                    </a:p>
                  </a:txBody>
                  <a:tcPr/>
                </a:tc>
                <a:tc>
                  <a:txBody>
                    <a:bodyPr/>
                    <a:lstStyle/>
                    <a:p>
                      <a:pPr algn="ctr" fontAlgn="b"/>
                      <a:r>
                        <a:rPr lang="en-US" sz="2400" b="0" i="0" u="none" strike="noStrike" dirty="0">
                          <a:solidFill>
                            <a:srgbClr val="000000"/>
                          </a:solidFill>
                          <a:effectLst/>
                          <a:latin typeface="+mn-lt"/>
                        </a:rPr>
                        <a:t>0.23</a:t>
                      </a:r>
                    </a:p>
                  </a:txBody>
                  <a:tcPr marL="9525" marR="9525" marT="9525" marB="0" anchor="b"/>
                </a:tc>
                <a:tc>
                  <a:txBody>
                    <a:bodyPr/>
                    <a:lstStyle/>
                    <a:p>
                      <a:pPr algn="ctr" fontAlgn="b"/>
                      <a:r>
                        <a:rPr lang="en-US" sz="2400" b="0" i="0" u="none" strike="noStrike" dirty="0">
                          <a:solidFill>
                            <a:srgbClr val="000000"/>
                          </a:solidFill>
                          <a:effectLst/>
                          <a:latin typeface="+mn-lt"/>
                        </a:rPr>
                        <a:t>0.12</a:t>
                      </a:r>
                    </a:p>
                  </a:txBody>
                  <a:tcPr marL="9525" marR="9525" marT="9525" marB="0" anchor="b"/>
                </a:tc>
                <a:tc>
                  <a:txBody>
                    <a:bodyPr/>
                    <a:lstStyle/>
                    <a:p>
                      <a:pPr algn="ctr" fontAlgn="b"/>
                      <a:r>
                        <a:rPr lang="en-US" sz="2400" b="0" i="0" u="none" strike="noStrike" dirty="0">
                          <a:solidFill>
                            <a:srgbClr val="000000"/>
                          </a:solidFill>
                          <a:effectLst/>
                          <a:latin typeface="+mn-lt"/>
                        </a:rPr>
                        <a:t>0.20</a:t>
                      </a:r>
                    </a:p>
                  </a:txBody>
                  <a:tcPr marL="9525" marR="9525" marT="9525" marB="0" anchor="b"/>
                </a:tc>
                <a:tc>
                  <a:txBody>
                    <a:bodyPr/>
                    <a:lstStyle/>
                    <a:p>
                      <a:pPr algn="ctr" fontAlgn="b"/>
                      <a:r>
                        <a:rPr lang="en-US" sz="2400" b="0" i="0" u="none" strike="noStrike" dirty="0">
                          <a:solidFill>
                            <a:srgbClr val="000000"/>
                          </a:solidFill>
                          <a:effectLst/>
                          <a:latin typeface="+mn-lt"/>
                        </a:rPr>
                        <a:t>0.19</a:t>
                      </a: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6E830265-E1E1-4D77-B62B-49667CF08184}" type="slidenum">
              <a:rPr lang="en-US" smtClean="0"/>
              <a:t>11</a:t>
            </a:fld>
            <a:endParaRPr lang="en-US" dirty="0"/>
          </a:p>
        </p:txBody>
      </p:sp>
    </p:spTree>
    <p:extLst>
      <p:ext uri="{BB962C8B-B14F-4D97-AF65-F5344CB8AC3E}">
        <p14:creationId xmlns:p14="http://schemas.microsoft.com/office/powerpoint/2010/main" val="303315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u="sng" dirty="0"/>
              <a:t>R^2 of </a:t>
            </a:r>
            <a:r>
              <a:rPr lang="en-US" u="sng" dirty="0" smtClean="0"/>
              <a:t>Bias Predictions</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015978"/>
              </p:ext>
            </p:extLst>
          </p:nvPr>
        </p:nvGraphicFramePr>
        <p:xfrm>
          <a:off x="685800" y="1219200"/>
          <a:ext cx="7924800" cy="5394960"/>
        </p:xfrm>
        <a:graphic>
          <a:graphicData uri="http://schemas.openxmlformats.org/drawingml/2006/table">
            <a:tbl>
              <a:tblPr firstRow="1" bandRow="1">
                <a:tableStyleId>{5C22544A-7EE6-4342-B048-85BDC9FD1C3A}</a:tableStyleId>
              </a:tblPr>
              <a:tblGrid>
                <a:gridCol w="1394178"/>
                <a:gridCol w="1247422"/>
                <a:gridCol w="1320800"/>
                <a:gridCol w="1320800"/>
                <a:gridCol w="1320800"/>
                <a:gridCol w="1320800"/>
              </a:tblGrid>
              <a:tr h="762000">
                <a:tc>
                  <a:txBody>
                    <a:bodyPr/>
                    <a:lstStyle/>
                    <a:p>
                      <a:pPr algn="ctr"/>
                      <a:r>
                        <a:rPr lang="en-US" sz="2400" dirty="0" smtClean="0"/>
                        <a:t># of Cases</a:t>
                      </a:r>
                      <a:endParaRPr lang="en-US" sz="2400" dirty="0"/>
                    </a:p>
                  </a:txBody>
                  <a:tcPr/>
                </a:tc>
                <a:tc>
                  <a:txBody>
                    <a:bodyPr/>
                    <a:lstStyle/>
                    <a:p>
                      <a:pPr algn="ctr"/>
                      <a:r>
                        <a:rPr lang="en-US" sz="2400" dirty="0" smtClean="0"/>
                        <a:t>Hours</a:t>
                      </a:r>
                      <a:endParaRPr lang="en-US" sz="2400" dirty="0"/>
                    </a:p>
                  </a:txBody>
                  <a:tcPr/>
                </a:tc>
                <a:tc>
                  <a:txBody>
                    <a:bodyPr/>
                    <a:lstStyle/>
                    <a:p>
                      <a:pPr algn="ctr"/>
                      <a:r>
                        <a:rPr lang="en-US" sz="2400" dirty="0" smtClean="0"/>
                        <a:t>DSHP</a:t>
                      </a:r>
                      <a:endParaRPr lang="en-US" sz="2400" dirty="0"/>
                    </a:p>
                  </a:txBody>
                  <a:tcPr/>
                </a:tc>
                <a:tc>
                  <a:txBody>
                    <a:bodyPr/>
                    <a:lstStyle/>
                    <a:p>
                      <a:pPr algn="ctr"/>
                      <a:r>
                        <a:rPr lang="en-US" sz="2400" dirty="0" smtClean="0"/>
                        <a:t>LGEM</a:t>
                      </a:r>
                      <a:endParaRPr lang="en-US" sz="2400" dirty="0"/>
                    </a:p>
                  </a:txBody>
                  <a:tcPr/>
                </a:tc>
                <a:tc>
                  <a:txBody>
                    <a:bodyPr/>
                    <a:lstStyle/>
                    <a:p>
                      <a:pPr algn="ctr"/>
                      <a:r>
                        <a:rPr lang="en-US" sz="2400" dirty="0" smtClean="0"/>
                        <a:t>HWFI</a:t>
                      </a:r>
                      <a:endParaRPr lang="en-US" sz="2400" dirty="0"/>
                    </a:p>
                  </a:txBody>
                  <a:tcPr/>
                </a:tc>
                <a:tc>
                  <a:txBody>
                    <a:bodyPr/>
                    <a:lstStyle/>
                    <a:p>
                      <a:pPr algn="ctr"/>
                      <a:r>
                        <a:rPr lang="en-US" sz="2400" dirty="0" smtClean="0"/>
                        <a:t>GHMI</a:t>
                      </a:r>
                      <a:endParaRPr lang="en-US" sz="2400" dirty="0"/>
                    </a:p>
                  </a:txBody>
                  <a:tcPr/>
                </a:tc>
              </a:tr>
              <a:tr h="318752">
                <a:tc>
                  <a:txBody>
                    <a:bodyPr/>
                    <a:lstStyle/>
                    <a:p>
                      <a:pPr algn="ctr" fontAlgn="b"/>
                      <a:r>
                        <a:rPr lang="en-US" sz="2400" b="0" i="0" u="none" strike="noStrike" dirty="0" smtClean="0">
                          <a:solidFill>
                            <a:srgbClr val="000000"/>
                          </a:solidFill>
                          <a:effectLst/>
                          <a:latin typeface="Calibri"/>
                        </a:rPr>
                        <a:t>1884</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12</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0.16</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0.18</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0.18</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0.16</a:t>
                      </a:r>
                    </a:p>
                  </a:txBody>
                  <a:tcPr marL="9525" marR="9525" marT="9525" marB="0" anchor="b"/>
                </a:tc>
              </a:tr>
              <a:tr h="318752">
                <a:tc>
                  <a:txBody>
                    <a:bodyPr/>
                    <a:lstStyle/>
                    <a:p>
                      <a:pPr algn="ctr" fontAlgn="b"/>
                      <a:r>
                        <a:rPr lang="en-US" sz="2400" b="0" i="0" u="none" strike="noStrike" baseline="0" dirty="0" smtClean="0">
                          <a:solidFill>
                            <a:srgbClr val="000000"/>
                          </a:solidFill>
                          <a:effectLst/>
                          <a:latin typeface="Calibri"/>
                        </a:rPr>
                        <a:t>1</a:t>
                      </a:r>
                      <a:r>
                        <a:rPr lang="en-US" sz="2400" b="0" i="0" u="none" strike="noStrike" dirty="0" smtClean="0">
                          <a:solidFill>
                            <a:srgbClr val="000000"/>
                          </a:solidFill>
                          <a:effectLst/>
                          <a:latin typeface="Calibri"/>
                        </a:rPr>
                        <a:t>683</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24</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0.24</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0.23</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0.22</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0.22</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1483</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36</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0.23</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0.25</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0.26</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0.32</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1297</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48</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0.22</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0.25</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0.30</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0.32</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1138</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60</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0.25</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0.27</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0.31</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0.33</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1003</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72</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0.28</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0.29</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0.35</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0.33</a:t>
                      </a:r>
                    </a:p>
                  </a:txBody>
                  <a:tcPr marL="9525" marR="9525" marT="9525" marB="0" anchor="b"/>
                </a:tc>
              </a:tr>
              <a:tr h="381000">
                <a:tc>
                  <a:txBody>
                    <a:bodyPr/>
                    <a:lstStyle/>
                    <a:p>
                      <a:pPr algn="ctr" fontAlgn="b"/>
                      <a:r>
                        <a:rPr lang="en-US" sz="2400" b="0" i="0" u="none" strike="noStrike" dirty="0" smtClean="0">
                          <a:solidFill>
                            <a:srgbClr val="000000"/>
                          </a:solidFill>
                          <a:effectLst/>
                          <a:latin typeface="Calibri"/>
                        </a:rPr>
                        <a:t>870</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84</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0.32</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0.28</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0.38</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0.31</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746</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96</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0.36</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0.26</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0.40</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0.31</a:t>
                      </a:r>
                    </a:p>
                  </a:txBody>
                  <a:tcPr marL="9525" marR="9525" marT="9525" marB="0" anchor="b"/>
                </a:tc>
              </a:tr>
              <a:tr h="318752">
                <a:tc>
                  <a:txBody>
                    <a:bodyPr/>
                    <a:lstStyle/>
                    <a:p>
                      <a:pPr algn="ctr" fontAlgn="b"/>
                      <a:r>
                        <a:rPr lang="en-US" sz="2400" b="0" i="0" u="none" strike="noStrike" dirty="0" smtClean="0">
                          <a:solidFill>
                            <a:srgbClr val="000000"/>
                          </a:solidFill>
                          <a:effectLst/>
                          <a:latin typeface="Calibri"/>
                        </a:rPr>
                        <a:t>652</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108</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0.37</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0.22</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0.43</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0.28</a:t>
                      </a:r>
                    </a:p>
                  </a:txBody>
                  <a:tcPr marL="9525" marR="9525" marT="9525" marB="0" anchor="b"/>
                </a:tc>
              </a:tr>
              <a:tr h="320040">
                <a:tc>
                  <a:txBody>
                    <a:bodyPr/>
                    <a:lstStyle/>
                    <a:p>
                      <a:pPr algn="ctr" fontAlgn="b"/>
                      <a:r>
                        <a:rPr lang="en-US" sz="2400" b="0" i="0" u="none" strike="noStrike" dirty="0" smtClean="0">
                          <a:solidFill>
                            <a:srgbClr val="000000"/>
                          </a:solidFill>
                          <a:effectLst/>
                          <a:latin typeface="Calibri"/>
                        </a:rPr>
                        <a:t>570</a:t>
                      </a:r>
                      <a:endParaRPr lang="en-US" sz="2400" b="0" i="0" u="none" strike="noStrike" dirty="0">
                        <a:solidFill>
                          <a:srgbClr val="000000"/>
                        </a:solidFill>
                        <a:effectLst/>
                        <a:latin typeface="Calibri"/>
                      </a:endParaRPr>
                    </a:p>
                  </a:txBody>
                  <a:tcPr marL="9525" marR="9525" marT="9525" marB="0" anchor="b"/>
                </a:tc>
                <a:tc>
                  <a:txBody>
                    <a:bodyPr/>
                    <a:lstStyle/>
                    <a:p>
                      <a:pPr algn="ctr"/>
                      <a:r>
                        <a:rPr lang="en-US" sz="2400" dirty="0" smtClean="0"/>
                        <a:t>120</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0.39</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0.24</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0.46</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0.34</a:t>
                      </a: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6E830265-E1E1-4D77-B62B-49667CF08184}" type="slidenum">
              <a:rPr lang="en-US" smtClean="0"/>
              <a:t>12</a:t>
            </a:fld>
            <a:endParaRPr lang="en-US" dirty="0"/>
          </a:p>
        </p:txBody>
      </p:sp>
    </p:spTree>
    <p:extLst>
      <p:ext uri="{BB962C8B-B14F-4D97-AF65-F5344CB8AC3E}">
        <p14:creationId xmlns:p14="http://schemas.microsoft.com/office/powerpoint/2010/main" val="4035258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685800"/>
          </a:xfrm>
        </p:spPr>
        <p:txBody>
          <a:bodyPr>
            <a:noAutofit/>
          </a:bodyPr>
          <a:lstStyle/>
          <a:p>
            <a:r>
              <a:rPr lang="en-US" sz="4000" u="sng" dirty="0" smtClean="0"/>
              <a:t>Percent Improvement Over </a:t>
            </a:r>
            <a:r>
              <a:rPr lang="en-US" sz="4000" u="sng" dirty="0" smtClean="0"/>
              <a:t>AE </a:t>
            </a:r>
            <a:r>
              <a:rPr lang="en-US" sz="4000" u="sng" dirty="0" smtClean="0"/>
              <a:t>Climatology Forecasts</a:t>
            </a:r>
            <a:endParaRPr lang="en-US" sz="40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8644039"/>
              </p:ext>
            </p:extLst>
          </p:nvPr>
        </p:nvGraphicFramePr>
        <p:xfrm>
          <a:off x="457200" y="1371602"/>
          <a:ext cx="8077200" cy="5282828"/>
        </p:xfrm>
        <a:graphic>
          <a:graphicData uri="http://schemas.openxmlformats.org/drawingml/2006/table">
            <a:tbl>
              <a:tblPr firstRow="1" bandRow="1">
                <a:tableStyleId>{5C22544A-7EE6-4342-B048-85BDC9FD1C3A}</a:tableStyleId>
              </a:tblPr>
              <a:tblGrid>
                <a:gridCol w="1615440"/>
                <a:gridCol w="1615440"/>
                <a:gridCol w="1615440"/>
                <a:gridCol w="1615440"/>
                <a:gridCol w="1615440"/>
              </a:tblGrid>
              <a:tr h="685798">
                <a:tc>
                  <a:txBody>
                    <a:bodyPr/>
                    <a:lstStyle/>
                    <a:p>
                      <a:pPr algn="ctr"/>
                      <a:r>
                        <a:rPr lang="en-US" sz="2400" dirty="0" smtClean="0"/>
                        <a:t>Hours</a:t>
                      </a:r>
                      <a:endParaRPr lang="en-US" sz="2400" dirty="0"/>
                    </a:p>
                  </a:txBody>
                  <a:tcPr/>
                </a:tc>
                <a:tc>
                  <a:txBody>
                    <a:bodyPr/>
                    <a:lstStyle/>
                    <a:p>
                      <a:pPr algn="ctr"/>
                      <a:r>
                        <a:rPr lang="en-US" sz="2400" dirty="0" smtClean="0"/>
                        <a:t>DSHP</a:t>
                      </a:r>
                      <a:endParaRPr lang="en-US" sz="2400" dirty="0"/>
                    </a:p>
                  </a:txBody>
                  <a:tcPr/>
                </a:tc>
                <a:tc>
                  <a:txBody>
                    <a:bodyPr/>
                    <a:lstStyle/>
                    <a:p>
                      <a:pPr algn="ctr"/>
                      <a:r>
                        <a:rPr lang="en-US" sz="2400" dirty="0" smtClean="0"/>
                        <a:t>LGEM</a:t>
                      </a:r>
                      <a:endParaRPr lang="en-US" sz="2400" dirty="0"/>
                    </a:p>
                  </a:txBody>
                  <a:tcPr/>
                </a:tc>
                <a:tc>
                  <a:txBody>
                    <a:bodyPr/>
                    <a:lstStyle/>
                    <a:p>
                      <a:pPr algn="ctr"/>
                      <a:r>
                        <a:rPr lang="en-US" sz="2400" dirty="0" smtClean="0"/>
                        <a:t>HWFI</a:t>
                      </a:r>
                      <a:endParaRPr lang="en-US" sz="2400" dirty="0"/>
                    </a:p>
                  </a:txBody>
                  <a:tcPr/>
                </a:tc>
                <a:tc>
                  <a:txBody>
                    <a:bodyPr/>
                    <a:lstStyle/>
                    <a:p>
                      <a:pPr algn="ctr"/>
                      <a:r>
                        <a:rPr lang="en-US" sz="2400" dirty="0" smtClean="0"/>
                        <a:t>GHMI</a:t>
                      </a:r>
                      <a:endParaRPr lang="en-US" sz="2400" dirty="0"/>
                    </a:p>
                  </a:txBody>
                  <a:tcPr/>
                </a:tc>
              </a:tr>
              <a:tr h="457178">
                <a:tc>
                  <a:txBody>
                    <a:bodyPr/>
                    <a:lstStyle/>
                    <a:p>
                      <a:pPr algn="ctr"/>
                      <a:r>
                        <a:rPr lang="en-US" sz="2400" dirty="0" smtClean="0">
                          <a:latin typeface="+mn-lt"/>
                        </a:rPr>
                        <a:t>12</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7.7</a:t>
                      </a:r>
                    </a:p>
                  </a:txBody>
                  <a:tcPr marL="9525" marR="9525" marT="9525" marB="0" anchor="b"/>
                </a:tc>
                <a:tc>
                  <a:txBody>
                    <a:bodyPr/>
                    <a:lstStyle/>
                    <a:p>
                      <a:pPr algn="ctr" fontAlgn="b"/>
                      <a:r>
                        <a:rPr lang="en-US" sz="2400" b="0" i="0" u="none" strike="noStrike" dirty="0">
                          <a:solidFill>
                            <a:srgbClr val="000000"/>
                          </a:solidFill>
                          <a:effectLst/>
                          <a:latin typeface="Calibri"/>
                        </a:rPr>
                        <a:t>6.1</a:t>
                      </a:r>
                    </a:p>
                  </a:txBody>
                  <a:tcPr marL="9525" marR="9525" marT="9525" marB="0" anchor="b"/>
                </a:tc>
                <a:tc>
                  <a:txBody>
                    <a:bodyPr/>
                    <a:lstStyle/>
                    <a:p>
                      <a:pPr algn="ctr" fontAlgn="b"/>
                      <a:r>
                        <a:rPr lang="en-US" sz="2400" b="0" i="0" u="none" strike="noStrike" dirty="0">
                          <a:solidFill>
                            <a:srgbClr val="000000"/>
                          </a:solidFill>
                          <a:effectLst/>
                          <a:latin typeface="+mn-lt"/>
                        </a:rPr>
                        <a:t>7.7</a:t>
                      </a:r>
                    </a:p>
                  </a:txBody>
                  <a:tcPr marL="9525" marR="9525" marT="9525" marB="0" anchor="b"/>
                </a:tc>
                <a:tc>
                  <a:txBody>
                    <a:bodyPr/>
                    <a:lstStyle/>
                    <a:p>
                      <a:pPr algn="ctr" fontAlgn="b"/>
                      <a:r>
                        <a:rPr lang="en-US" sz="2400" b="0" i="0" u="none" strike="noStrike" dirty="0">
                          <a:solidFill>
                            <a:srgbClr val="000000"/>
                          </a:solidFill>
                          <a:effectLst/>
                          <a:latin typeface="+mn-lt"/>
                        </a:rPr>
                        <a:t>8.9</a:t>
                      </a:r>
                    </a:p>
                  </a:txBody>
                  <a:tcPr marL="9525" marR="9525" marT="9525" marB="0" anchor="b"/>
                </a:tc>
              </a:tr>
              <a:tr h="457178">
                <a:tc>
                  <a:txBody>
                    <a:bodyPr/>
                    <a:lstStyle/>
                    <a:p>
                      <a:pPr algn="ctr"/>
                      <a:r>
                        <a:rPr lang="en-US" sz="2400" dirty="0" smtClean="0">
                          <a:latin typeface="+mn-lt"/>
                        </a:rPr>
                        <a:t>24</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9.2</a:t>
                      </a:r>
                    </a:p>
                  </a:txBody>
                  <a:tcPr marL="9525" marR="9525" marT="9525" marB="0" anchor="b"/>
                </a:tc>
                <a:tc>
                  <a:txBody>
                    <a:bodyPr/>
                    <a:lstStyle/>
                    <a:p>
                      <a:pPr algn="ctr" fontAlgn="b"/>
                      <a:r>
                        <a:rPr lang="en-US" sz="2400" b="0" i="0" u="none" strike="noStrike" dirty="0">
                          <a:solidFill>
                            <a:srgbClr val="000000"/>
                          </a:solidFill>
                          <a:effectLst/>
                          <a:latin typeface="Calibri"/>
                        </a:rPr>
                        <a:t>7.9</a:t>
                      </a:r>
                    </a:p>
                  </a:txBody>
                  <a:tcPr marL="9525" marR="9525" marT="9525" marB="0" anchor="b"/>
                </a:tc>
                <a:tc>
                  <a:txBody>
                    <a:bodyPr/>
                    <a:lstStyle/>
                    <a:p>
                      <a:pPr algn="ctr" fontAlgn="b"/>
                      <a:r>
                        <a:rPr lang="en-US" sz="2400" b="0" i="0" u="none" strike="noStrike" dirty="0">
                          <a:solidFill>
                            <a:srgbClr val="000000"/>
                          </a:solidFill>
                          <a:effectLst/>
                          <a:latin typeface="+mn-lt"/>
                        </a:rPr>
                        <a:t>8.1</a:t>
                      </a:r>
                    </a:p>
                  </a:txBody>
                  <a:tcPr marL="9525" marR="9525" marT="9525" marB="0" anchor="b"/>
                </a:tc>
                <a:tc>
                  <a:txBody>
                    <a:bodyPr/>
                    <a:lstStyle/>
                    <a:p>
                      <a:pPr algn="ctr" fontAlgn="b"/>
                      <a:r>
                        <a:rPr lang="en-US" sz="2400" b="0" i="0" u="none" strike="noStrike" dirty="0">
                          <a:solidFill>
                            <a:srgbClr val="000000"/>
                          </a:solidFill>
                          <a:effectLst/>
                          <a:latin typeface="+mn-lt"/>
                        </a:rPr>
                        <a:t>8.6</a:t>
                      </a:r>
                    </a:p>
                  </a:txBody>
                  <a:tcPr marL="9525" marR="9525" marT="9525" marB="0" anchor="b"/>
                </a:tc>
              </a:tr>
              <a:tr h="457178">
                <a:tc>
                  <a:txBody>
                    <a:bodyPr/>
                    <a:lstStyle/>
                    <a:p>
                      <a:pPr algn="ctr"/>
                      <a:r>
                        <a:rPr lang="en-US" sz="2400" dirty="0" smtClean="0">
                          <a:latin typeface="+mn-lt"/>
                        </a:rPr>
                        <a:t>36</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8.3</a:t>
                      </a:r>
                    </a:p>
                  </a:txBody>
                  <a:tcPr marL="9525" marR="9525" marT="9525" marB="0" anchor="b"/>
                </a:tc>
                <a:tc>
                  <a:txBody>
                    <a:bodyPr/>
                    <a:lstStyle/>
                    <a:p>
                      <a:pPr algn="ctr" fontAlgn="b"/>
                      <a:r>
                        <a:rPr lang="en-US" sz="2400" b="0" i="0" u="none" strike="noStrike" dirty="0">
                          <a:solidFill>
                            <a:srgbClr val="000000"/>
                          </a:solidFill>
                          <a:effectLst/>
                          <a:latin typeface="Calibri"/>
                        </a:rPr>
                        <a:t>6.3</a:t>
                      </a:r>
                    </a:p>
                  </a:txBody>
                  <a:tcPr marL="9525" marR="9525" marT="9525" marB="0" anchor="b"/>
                </a:tc>
                <a:tc>
                  <a:txBody>
                    <a:bodyPr/>
                    <a:lstStyle/>
                    <a:p>
                      <a:pPr algn="ctr" fontAlgn="b"/>
                      <a:r>
                        <a:rPr lang="en-US" sz="2400" b="0" i="0" u="none" strike="noStrike" dirty="0">
                          <a:solidFill>
                            <a:srgbClr val="000000"/>
                          </a:solidFill>
                          <a:effectLst/>
                          <a:latin typeface="+mn-lt"/>
                        </a:rPr>
                        <a:t>9.5</a:t>
                      </a:r>
                    </a:p>
                  </a:txBody>
                  <a:tcPr marL="9525" marR="9525" marT="9525" marB="0" anchor="b"/>
                </a:tc>
                <a:tc>
                  <a:txBody>
                    <a:bodyPr/>
                    <a:lstStyle/>
                    <a:p>
                      <a:pPr algn="ctr" fontAlgn="b"/>
                      <a:r>
                        <a:rPr lang="en-US" sz="2400" b="0" i="0" u="none" strike="noStrike" dirty="0">
                          <a:solidFill>
                            <a:srgbClr val="000000"/>
                          </a:solidFill>
                          <a:effectLst/>
                          <a:latin typeface="+mn-lt"/>
                        </a:rPr>
                        <a:t>9.7</a:t>
                      </a:r>
                    </a:p>
                  </a:txBody>
                  <a:tcPr marL="9525" marR="9525" marT="9525" marB="0" anchor="b"/>
                </a:tc>
              </a:tr>
              <a:tr h="457178">
                <a:tc>
                  <a:txBody>
                    <a:bodyPr/>
                    <a:lstStyle/>
                    <a:p>
                      <a:pPr algn="ctr"/>
                      <a:r>
                        <a:rPr lang="en-US" sz="2400" dirty="0" smtClean="0">
                          <a:latin typeface="+mn-lt"/>
                        </a:rPr>
                        <a:t>48</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6.8</a:t>
                      </a:r>
                    </a:p>
                  </a:txBody>
                  <a:tcPr marL="9525" marR="9525" marT="9525" marB="0" anchor="b"/>
                </a:tc>
                <a:tc>
                  <a:txBody>
                    <a:bodyPr/>
                    <a:lstStyle/>
                    <a:p>
                      <a:pPr algn="ctr" fontAlgn="b"/>
                      <a:r>
                        <a:rPr lang="en-US" sz="2400" b="0" i="0" u="none" strike="noStrike" dirty="0">
                          <a:solidFill>
                            <a:srgbClr val="000000"/>
                          </a:solidFill>
                          <a:effectLst/>
                          <a:latin typeface="Calibri"/>
                        </a:rPr>
                        <a:t>6.9</a:t>
                      </a:r>
                    </a:p>
                  </a:txBody>
                  <a:tcPr marL="9525" marR="9525" marT="9525" marB="0" anchor="b"/>
                </a:tc>
                <a:tc>
                  <a:txBody>
                    <a:bodyPr/>
                    <a:lstStyle/>
                    <a:p>
                      <a:pPr algn="ctr" fontAlgn="b"/>
                      <a:r>
                        <a:rPr lang="en-US" sz="2400" b="0" i="0" u="none" strike="noStrike" dirty="0">
                          <a:solidFill>
                            <a:srgbClr val="000000"/>
                          </a:solidFill>
                          <a:effectLst/>
                          <a:latin typeface="+mn-lt"/>
                        </a:rPr>
                        <a:t>11.0</a:t>
                      </a:r>
                    </a:p>
                  </a:txBody>
                  <a:tcPr marL="9525" marR="9525" marT="9525" marB="0" anchor="b"/>
                </a:tc>
                <a:tc>
                  <a:txBody>
                    <a:bodyPr/>
                    <a:lstStyle/>
                    <a:p>
                      <a:pPr algn="ctr" fontAlgn="b"/>
                      <a:r>
                        <a:rPr lang="en-US" sz="2400" b="0" i="0" u="none" strike="noStrike" dirty="0">
                          <a:solidFill>
                            <a:srgbClr val="000000"/>
                          </a:solidFill>
                          <a:effectLst/>
                          <a:latin typeface="+mn-lt"/>
                        </a:rPr>
                        <a:t>10.0</a:t>
                      </a:r>
                    </a:p>
                  </a:txBody>
                  <a:tcPr marL="9525" marR="9525" marT="9525" marB="0" anchor="b"/>
                </a:tc>
              </a:tr>
              <a:tr h="457178">
                <a:tc>
                  <a:txBody>
                    <a:bodyPr/>
                    <a:lstStyle/>
                    <a:p>
                      <a:pPr algn="ctr"/>
                      <a:r>
                        <a:rPr lang="en-US" sz="2400" dirty="0" smtClean="0">
                          <a:latin typeface="+mn-lt"/>
                        </a:rPr>
                        <a:t>60</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8.5</a:t>
                      </a:r>
                    </a:p>
                  </a:txBody>
                  <a:tcPr marL="9525" marR="9525" marT="9525" marB="0" anchor="b"/>
                </a:tc>
                <a:tc>
                  <a:txBody>
                    <a:bodyPr/>
                    <a:lstStyle/>
                    <a:p>
                      <a:pPr algn="ctr" fontAlgn="b"/>
                      <a:r>
                        <a:rPr lang="en-US" sz="2400" b="0" i="0" u="none" strike="noStrike" dirty="0" smtClean="0">
                          <a:solidFill>
                            <a:srgbClr val="000000"/>
                          </a:solidFill>
                          <a:effectLst/>
                          <a:latin typeface="Calibri"/>
                        </a:rPr>
                        <a:t>10.0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mn-lt"/>
                        </a:rPr>
                        <a:t>10.0</a:t>
                      </a:r>
                    </a:p>
                  </a:txBody>
                  <a:tcPr marL="9525" marR="9525" marT="9525" marB="0" anchor="b"/>
                </a:tc>
                <a:tc>
                  <a:txBody>
                    <a:bodyPr/>
                    <a:lstStyle/>
                    <a:p>
                      <a:pPr algn="ctr" fontAlgn="b"/>
                      <a:r>
                        <a:rPr lang="en-US" sz="2400" b="0" i="0" u="none" strike="noStrike" dirty="0">
                          <a:solidFill>
                            <a:srgbClr val="000000"/>
                          </a:solidFill>
                          <a:effectLst/>
                          <a:latin typeface="+mn-lt"/>
                        </a:rPr>
                        <a:t>10.8</a:t>
                      </a:r>
                    </a:p>
                  </a:txBody>
                  <a:tcPr marL="9525" marR="9525" marT="9525" marB="0" anchor="b"/>
                </a:tc>
              </a:tr>
              <a:tr h="457178">
                <a:tc>
                  <a:txBody>
                    <a:bodyPr/>
                    <a:lstStyle/>
                    <a:p>
                      <a:pPr algn="ctr"/>
                      <a:r>
                        <a:rPr lang="en-US" sz="2400" dirty="0" smtClean="0">
                          <a:latin typeface="+mn-lt"/>
                        </a:rPr>
                        <a:t>72</a:t>
                      </a:r>
                      <a:endParaRPr lang="en-US" sz="2400" dirty="0">
                        <a:latin typeface="+mn-lt"/>
                      </a:endParaRPr>
                    </a:p>
                  </a:txBody>
                  <a:tcPr/>
                </a:tc>
                <a:tc>
                  <a:txBody>
                    <a:bodyPr/>
                    <a:lstStyle/>
                    <a:p>
                      <a:pPr algn="ctr" fontAlgn="b"/>
                      <a:r>
                        <a:rPr lang="en-US" sz="2400" b="0" i="0" u="none" strike="noStrike" dirty="0" smtClean="0">
                          <a:solidFill>
                            <a:srgbClr val="000000"/>
                          </a:solidFill>
                          <a:effectLst/>
                          <a:latin typeface="Calibri"/>
                        </a:rPr>
                        <a:t>10.0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Calibri"/>
                        </a:rPr>
                        <a:t>10.1</a:t>
                      </a:r>
                    </a:p>
                  </a:txBody>
                  <a:tcPr marL="9525" marR="9525" marT="9525" marB="0" anchor="b"/>
                </a:tc>
                <a:tc>
                  <a:txBody>
                    <a:bodyPr/>
                    <a:lstStyle/>
                    <a:p>
                      <a:pPr algn="ctr" fontAlgn="b"/>
                      <a:r>
                        <a:rPr lang="en-US" sz="2400" b="0" i="0" u="none" strike="noStrike" dirty="0">
                          <a:solidFill>
                            <a:srgbClr val="000000"/>
                          </a:solidFill>
                          <a:effectLst/>
                          <a:latin typeface="+mn-lt"/>
                        </a:rPr>
                        <a:t>11.5</a:t>
                      </a:r>
                    </a:p>
                  </a:txBody>
                  <a:tcPr marL="9525" marR="9525" marT="9525" marB="0" anchor="b"/>
                </a:tc>
                <a:tc>
                  <a:txBody>
                    <a:bodyPr/>
                    <a:lstStyle/>
                    <a:p>
                      <a:pPr algn="ctr" fontAlgn="b"/>
                      <a:r>
                        <a:rPr lang="en-US" sz="2400" b="0" i="0" u="none" strike="noStrike" dirty="0">
                          <a:solidFill>
                            <a:srgbClr val="000000"/>
                          </a:solidFill>
                          <a:effectLst/>
                          <a:latin typeface="+mn-lt"/>
                        </a:rPr>
                        <a:t>9.9</a:t>
                      </a:r>
                    </a:p>
                  </a:txBody>
                  <a:tcPr marL="9525" marR="9525" marT="9525" marB="0" anchor="b"/>
                </a:tc>
              </a:tr>
              <a:tr h="457178">
                <a:tc>
                  <a:txBody>
                    <a:bodyPr/>
                    <a:lstStyle/>
                    <a:p>
                      <a:pPr algn="ctr"/>
                      <a:r>
                        <a:rPr lang="en-US" sz="2400" dirty="0" smtClean="0">
                          <a:latin typeface="+mn-lt"/>
                        </a:rPr>
                        <a:t>84</a:t>
                      </a:r>
                      <a:endParaRPr lang="en-US" sz="2400" dirty="0">
                        <a:latin typeface="+mn-lt"/>
                      </a:endParaRPr>
                    </a:p>
                  </a:txBody>
                  <a:tcPr/>
                </a:tc>
                <a:tc>
                  <a:txBody>
                    <a:bodyPr/>
                    <a:lstStyle/>
                    <a:p>
                      <a:pPr algn="ctr" fontAlgn="b"/>
                      <a:r>
                        <a:rPr lang="en-US" sz="2400" b="0" i="0" u="none" strike="noStrike" dirty="0" smtClean="0">
                          <a:solidFill>
                            <a:srgbClr val="000000"/>
                          </a:solidFill>
                          <a:effectLst/>
                          <a:latin typeface="Calibri"/>
                        </a:rPr>
                        <a:t>15.0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Calibri"/>
                        </a:rPr>
                        <a:t>12.5</a:t>
                      </a:r>
                    </a:p>
                  </a:txBody>
                  <a:tcPr marL="9525" marR="9525" marT="9525" marB="0" anchor="b"/>
                </a:tc>
                <a:tc>
                  <a:txBody>
                    <a:bodyPr/>
                    <a:lstStyle/>
                    <a:p>
                      <a:pPr algn="ctr" fontAlgn="b"/>
                      <a:r>
                        <a:rPr lang="en-US" sz="2400" b="0" i="0" u="none" strike="noStrike" dirty="0">
                          <a:solidFill>
                            <a:srgbClr val="000000"/>
                          </a:solidFill>
                          <a:effectLst/>
                          <a:latin typeface="+mn-lt"/>
                        </a:rPr>
                        <a:t>11.5</a:t>
                      </a:r>
                    </a:p>
                  </a:txBody>
                  <a:tcPr marL="9525" marR="9525" marT="9525" marB="0" anchor="b"/>
                </a:tc>
                <a:tc>
                  <a:txBody>
                    <a:bodyPr/>
                    <a:lstStyle/>
                    <a:p>
                      <a:pPr algn="ctr" fontAlgn="b"/>
                      <a:r>
                        <a:rPr lang="en-US" sz="2400" b="0" i="0" u="none" strike="noStrike" dirty="0">
                          <a:solidFill>
                            <a:srgbClr val="000000"/>
                          </a:solidFill>
                          <a:effectLst/>
                          <a:latin typeface="+mn-lt"/>
                        </a:rPr>
                        <a:t>10.4</a:t>
                      </a:r>
                    </a:p>
                  </a:txBody>
                  <a:tcPr marL="9525" marR="9525" marT="9525" marB="0" anchor="b"/>
                </a:tc>
              </a:tr>
              <a:tr h="482230">
                <a:tc>
                  <a:txBody>
                    <a:bodyPr/>
                    <a:lstStyle/>
                    <a:p>
                      <a:pPr algn="ctr"/>
                      <a:r>
                        <a:rPr lang="en-US" sz="2400" dirty="0" smtClean="0">
                          <a:latin typeface="+mn-lt"/>
                        </a:rPr>
                        <a:t>96</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17.8</a:t>
                      </a:r>
                    </a:p>
                  </a:txBody>
                  <a:tcPr marL="9525" marR="9525" marT="9525" marB="0" anchor="b"/>
                </a:tc>
                <a:tc>
                  <a:txBody>
                    <a:bodyPr/>
                    <a:lstStyle/>
                    <a:p>
                      <a:pPr algn="ctr" fontAlgn="b"/>
                      <a:r>
                        <a:rPr lang="en-US" sz="2400" b="0" i="0" u="none" strike="noStrike" dirty="0">
                          <a:solidFill>
                            <a:srgbClr val="000000"/>
                          </a:solidFill>
                          <a:effectLst/>
                          <a:latin typeface="Calibri"/>
                        </a:rPr>
                        <a:t>11.2</a:t>
                      </a:r>
                    </a:p>
                  </a:txBody>
                  <a:tcPr marL="9525" marR="9525" marT="9525" marB="0" anchor="b"/>
                </a:tc>
                <a:tc>
                  <a:txBody>
                    <a:bodyPr/>
                    <a:lstStyle/>
                    <a:p>
                      <a:pPr algn="ctr" fontAlgn="b"/>
                      <a:r>
                        <a:rPr lang="en-US" sz="2400" b="0" i="0" u="none" strike="noStrike" dirty="0">
                          <a:solidFill>
                            <a:srgbClr val="000000"/>
                          </a:solidFill>
                          <a:effectLst/>
                          <a:latin typeface="+mn-lt"/>
                        </a:rPr>
                        <a:t>10.6</a:t>
                      </a:r>
                    </a:p>
                  </a:txBody>
                  <a:tcPr marL="9525" marR="9525" marT="9525" marB="0" anchor="b"/>
                </a:tc>
                <a:tc>
                  <a:txBody>
                    <a:bodyPr/>
                    <a:lstStyle/>
                    <a:p>
                      <a:pPr algn="ctr" fontAlgn="b"/>
                      <a:r>
                        <a:rPr lang="en-US" sz="2400" b="0" i="0" u="none" strike="noStrike" dirty="0">
                          <a:solidFill>
                            <a:srgbClr val="000000"/>
                          </a:solidFill>
                          <a:effectLst/>
                          <a:latin typeface="+mn-lt"/>
                        </a:rPr>
                        <a:t>12.5</a:t>
                      </a:r>
                    </a:p>
                  </a:txBody>
                  <a:tcPr marL="9525" marR="9525" marT="9525" marB="0" anchor="b"/>
                </a:tc>
              </a:tr>
              <a:tr h="457178">
                <a:tc>
                  <a:txBody>
                    <a:bodyPr/>
                    <a:lstStyle/>
                    <a:p>
                      <a:pPr algn="ctr"/>
                      <a:r>
                        <a:rPr lang="en-US" sz="2400" dirty="0" smtClean="0">
                          <a:latin typeface="+mn-lt"/>
                        </a:rPr>
                        <a:t>108</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11.9</a:t>
                      </a:r>
                    </a:p>
                  </a:txBody>
                  <a:tcPr marL="9525" marR="9525" marT="9525" marB="0" anchor="b"/>
                </a:tc>
                <a:tc>
                  <a:txBody>
                    <a:bodyPr/>
                    <a:lstStyle/>
                    <a:p>
                      <a:pPr algn="ctr" fontAlgn="b"/>
                      <a:r>
                        <a:rPr lang="en-US" sz="2400" b="0" i="0" u="none" strike="noStrike" dirty="0">
                          <a:solidFill>
                            <a:srgbClr val="000000"/>
                          </a:solidFill>
                          <a:effectLst/>
                          <a:latin typeface="Calibri"/>
                        </a:rPr>
                        <a:t>8.1</a:t>
                      </a:r>
                    </a:p>
                  </a:txBody>
                  <a:tcPr marL="9525" marR="9525" marT="9525" marB="0" anchor="b"/>
                </a:tc>
                <a:tc>
                  <a:txBody>
                    <a:bodyPr/>
                    <a:lstStyle/>
                    <a:p>
                      <a:pPr algn="ctr" fontAlgn="b"/>
                      <a:r>
                        <a:rPr lang="en-US" sz="2400" b="0" i="0" u="none" strike="noStrike" dirty="0">
                          <a:solidFill>
                            <a:srgbClr val="000000"/>
                          </a:solidFill>
                          <a:effectLst/>
                          <a:latin typeface="+mn-lt"/>
                        </a:rPr>
                        <a:t>11.0</a:t>
                      </a:r>
                    </a:p>
                  </a:txBody>
                  <a:tcPr marL="9525" marR="9525" marT="9525" marB="0" anchor="b"/>
                </a:tc>
                <a:tc>
                  <a:txBody>
                    <a:bodyPr/>
                    <a:lstStyle/>
                    <a:p>
                      <a:pPr algn="ctr" fontAlgn="b"/>
                      <a:r>
                        <a:rPr lang="en-US" sz="2400" b="0" i="0" u="none" strike="noStrike" dirty="0">
                          <a:solidFill>
                            <a:srgbClr val="000000"/>
                          </a:solidFill>
                          <a:effectLst/>
                          <a:latin typeface="+mn-lt"/>
                        </a:rPr>
                        <a:t>16.0</a:t>
                      </a:r>
                    </a:p>
                  </a:txBody>
                  <a:tcPr marL="9525" marR="9525" marT="9525" marB="0" anchor="b"/>
                </a:tc>
              </a:tr>
              <a:tr h="401648">
                <a:tc>
                  <a:txBody>
                    <a:bodyPr/>
                    <a:lstStyle/>
                    <a:p>
                      <a:pPr algn="ctr"/>
                      <a:r>
                        <a:rPr lang="en-US" sz="2400" dirty="0" smtClean="0">
                          <a:latin typeface="+mn-lt"/>
                        </a:rPr>
                        <a:t>120</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10.5</a:t>
                      </a:r>
                    </a:p>
                  </a:txBody>
                  <a:tcPr marL="9525" marR="9525" marT="9525" marB="0" anchor="b"/>
                </a:tc>
                <a:tc>
                  <a:txBody>
                    <a:bodyPr/>
                    <a:lstStyle/>
                    <a:p>
                      <a:pPr algn="ctr" fontAlgn="b"/>
                      <a:r>
                        <a:rPr lang="en-US" sz="2400" b="0" i="0" u="none" strike="noStrike" dirty="0">
                          <a:solidFill>
                            <a:srgbClr val="000000"/>
                          </a:solidFill>
                          <a:effectLst/>
                          <a:latin typeface="Calibri"/>
                        </a:rPr>
                        <a:t>9.5</a:t>
                      </a:r>
                    </a:p>
                  </a:txBody>
                  <a:tcPr marL="9525" marR="9525" marT="9525" marB="0" anchor="b"/>
                </a:tc>
                <a:tc>
                  <a:txBody>
                    <a:bodyPr/>
                    <a:lstStyle/>
                    <a:p>
                      <a:pPr algn="ctr" fontAlgn="b"/>
                      <a:r>
                        <a:rPr lang="en-US" sz="2400" b="0" i="0" u="none" strike="noStrike" dirty="0">
                          <a:solidFill>
                            <a:srgbClr val="000000"/>
                          </a:solidFill>
                          <a:effectLst/>
                          <a:latin typeface="+mn-lt"/>
                        </a:rPr>
                        <a:t>12.0</a:t>
                      </a:r>
                    </a:p>
                  </a:txBody>
                  <a:tcPr marL="9525" marR="9525" marT="9525" marB="0" anchor="b"/>
                </a:tc>
                <a:tc>
                  <a:txBody>
                    <a:bodyPr/>
                    <a:lstStyle/>
                    <a:p>
                      <a:pPr algn="ctr" fontAlgn="b"/>
                      <a:r>
                        <a:rPr lang="en-US" sz="2400" b="0" i="0" u="none" strike="noStrike" dirty="0">
                          <a:solidFill>
                            <a:srgbClr val="000000"/>
                          </a:solidFill>
                          <a:effectLst/>
                          <a:latin typeface="+mn-lt"/>
                        </a:rPr>
                        <a:t>18.2</a:t>
                      </a: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6E830265-E1E1-4D77-B62B-49667CF08184}" type="slidenum">
              <a:rPr lang="en-US" smtClean="0"/>
              <a:t>13</a:t>
            </a:fld>
            <a:endParaRPr lang="en-US" dirty="0"/>
          </a:p>
        </p:txBody>
      </p:sp>
    </p:spTree>
    <p:extLst>
      <p:ext uri="{BB962C8B-B14F-4D97-AF65-F5344CB8AC3E}">
        <p14:creationId xmlns:p14="http://schemas.microsoft.com/office/powerpoint/2010/main" val="394219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u="sng" dirty="0"/>
              <a:t>Percent Improvement Over </a:t>
            </a:r>
            <a:r>
              <a:rPr lang="en-US" sz="4000" u="sng" dirty="0" smtClean="0"/>
              <a:t>Bias Climatology </a:t>
            </a:r>
            <a:r>
              <a:rPr lang="en-US" sz="4000" u="sng" dirty="0"/>
              <a:t>Forecasts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1932458"/>
              </p:ext>
            </p:extLst>
          </p:nvPr>
        </p:nvGraphicFramePr>
        <p:xfrm>
          <a:off x="685800" y="1371605"/>
          <a:ext cx="7696200" cy="5333998"/>
        </p:xfrm>
        <a:graphic>
          <a:graphicData uri="http://schemas.openxmlformats.org/drawingml/2006/table">
            <a:tbl>
              <a:tblPr firstRow="1" bandRow="1">
                <a:tableStyleId>{5C22544A-7EE6-4342-B048-85BDC9FD1C3A}</a:tableStyleId>
              </a:tblPr>
              <a:tblGrid>
                <a:gridCol w="1539240"/>
                <a:gridCol w="1539240"/>
                <a:gridCol w="1539240"/>
                <a:gridCol w="1539240"/>
                <a:gridCol w="1539240"/>
              </a:tblGrid>
              <a:tr h="579258">
                <a:tc>
                  <a:txBody>
                    <a:bodyPr/>
                    <a:lstStyle/>
                    <a:p>
                      <a:pPr algn="ctr"/>
                      <a:r>
                        <a:rPr lang="en-US" sz="2400" dirty="0" smtClean="0"/>
                        <a:t>Hours</a:t>
                      </a:r>
                      <a:endParaRPr lang="en-US" sz="2400" dirty="0"/>
                    </a:p>
                  </a:txBody>
                  <a:tcPr/>
                </a:tc>
                <a:tc>
                  <a:txBody>
                    <a:bodyPr/>
                    <a:lstStyle/>
                    <a:p>
                      <a:pPr algn="ctr"/>
                      <a:r>
                        <a:rPr lang="en-US" sz="2400" dirty="0" smtClean="0"/>
                        <a:t>DSHP</a:t>
                      </a:r>
                      <a:endParaRPr lang="en-US" sz="2400" dirty="0"/>
                    </a:p>
                  </a:txBody>
                  <a:tcPr/>
                </a:tc>
                <a:tc>
                  <a:txBody>
                    <a:bodyPr/>
                    <a:lstStyle/>
                    <a:p>
                      <a:pPr algn="ctr"/>
                      <a:r>
                        <a:rPr lang="en-US" sz="2400" dirty="0" smtClean="0"/>
                        <a:t>LGEM</a:t>
                      </a:r>
                      <a:endParaRPr lang="en-US" sz="2400" dirty="0"/>
                    </a:p>
                  </a:txBody>
                  <a:tcPr/>
                </a:tc>
                <a:tc>
                  <a:txBody>
                    <a:bodyPr/>
                    <a:lstStyle/>
                    <a:p>
                      <a:pPr algn="ctr"/>
                      <a:r>
                        <a:rPr lang="en-US" sz="2400" dirty="0" smtClean="0"/>
                        <a:t>HWFI</a:t>
                      </a:r>
                      <a:endParaRPr lang="en-US" sz="2400" dirty="0"/>
                    </a:p>
                  </a:txBody>
                  <a:tcPr/>
                </a:tc>
                <a:tc>
                  <a:txBody>
                    <a:bodyPr/>
                    <a:lstStyle/>
                    <a:p>
                      <a:pPr algn="ctr"/>
                      <a:r>
                        <a:rPr lang="en-US" sz="2400" dirty="0" smtClean="0"/>
                        <a:t>GHMI</a:t>
                      </a:r>
                      <a:endParaRPr lang="en-US" sz="2400" dirty="0"/>
                    </a:p>
                  </a:txBody>
                  <a:tcPr/>
                </a:tc>
              </a:tr>
              <a:tr h="475474">
                <a:tc>
                  <a:txBody>
                    <a:bodyPr/>
                    <a:lstStyle/>
                    <a:p>
                      <a:pPr algn="ctr"/>
                      <a:r>
                        <a:rPr lang="en-US" sz="2400" dirty="0" smtClean="0">
                          <a:latin typeface="+mn-lt"/>
                        </a:rPr>
                        <a:t>12</a:t>
                      </a:r>
                      <a:endParaRPr lang="en-US" sz="2400" dirty="0">
                        <a:latin typeface="+mn-lt"/>
                      </a:endParaRPr>
                    </a:p>
                  </a:txBody>
                  <a:tcPr/>
                </a:tc>
                <a:tc>
                  <a:txBody>
                    <a:bodyPr/>
                    <a:lstStyle/>
                    <a:p>
                      <a:pPr algn="ctr" fontAlgn="b"/>
                      <a:r>
                        <a:rPr lang="en-US" sz="2400" b="0" i="0" u="none" strike="noStrike" dirty="0" smtClean="0">
                          <a:solidFill>
                            <a:srgbClr val="000000"/>
                          </a:solidFill>
                          <a:effectLst/>
                          <a:latin typeface="Calibri"/>
                        </a:rPr>
                        <a:t>8.0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Calibri"/>
                        </a:rPr>
                        <a:t>8.6</a:t>
                      </a:r>
                    </a:p>
                  </a:txBody>
                  <a:tcPr marL="9525" marR="9525" marT="9525" marB="0" anchor="b"/>
                </a:tc>
                <a:tc>
                  <a:txBody>
                    <a:bodyPr/>
                    <a:lstStyle/>
                    <a:p>
                      <a:pPr algn="ctr" fontAlgn="b"/>
                      <a:r>
                        <a:rPr lang="en-US" sz="2400" b="0" i="0" u="none" strike="noStrike" dirty="0">
                          <a:solidFill>
                            <a:srgbClr val="000000"/>
                          </a:solidFill>
                          <a:effectLst/>
                          <a:latin typeface="+mn-lt"/>
                        </a:rPr>
                        <a:t>9.7</a:t>
                      </a:r>
                    </a:p>
                  </a:txBody>
                  <a:tcPr marL="9525" marR="9525" marT="9525" marB="0" anchor="b"/>
                </a:tc>
                <a:tc>
                  <a:txBody>
                    <a:bodyPr/>
                    <a:lstStyle/>
                    <a:p>
                      <a:pPr algn="ctr" fontAlgn="b"/>
                      <a:r>
                        <a:rPr lang="en-US" sz="2400" b="0" i="0" u="none" strike="noStrike" dirty="0">
                          <a:solidFill>
                            <a:srgbClr val="000000"/>
                          </a:solidFill>
                          <a:effectLst/>
                          <a:latin typeface="+mn-lt"/>
                        </a:rPr>
                        <a:t>11.4</a:t>
                      </a:r>
                    </a:p>
                  </a:txBody>
                  <a:tcPr marL="9525" marR="9525" marT="9525" marB="0" anchor="b"/>
                </a:tc>
              </a:tr>
              <a:tr h="475474">
                <a:tc>
                  <a:txBody>
                    <a:bodyPr/>
                    <a:lstStyle/>
                    <a:p>
                      <a:pPr algn="ctr"/>
                      <a:r>
                        <a:rPr lang="en-US" sz="2400" dirty="0" smtClean="0">
                          <a:latin typeface="+mn-lt"/>
                        </a:rPr>
                        <a:t>24</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14.9</a:t>
                      </a:r>
                    </a:p>
                  </a:txBody>
                  <a:tcPr marL="9525" marR="9525" marT="9525" marB="0" anchor="b"/>
                </a:tc>
                <a:tc>
                  <a:txBody>
                    <a:bodyPr/>
                    <a:lstStyle/>
                    <a:p>
                      <a:pPr algn="ctr" fontAlgn="b"/>
                      <a:r>
                        <a:rPr lang="en-US" sz="2400" b="0" i="0" u="none" strike="noStrike" dirty="0" smtClean="0">
                          <a:solidFill>
                            <a:srgbClr val="000000"/>
                          </a:solidFill>
                          <a:effectLst/>
                          <a:latin typeface="Calibri"/>
                        </a:rPr>
                        <a:t>13.0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mn-lt"/>
                        </a:rPr>
                        <a:t>11.3</a:t>
                      </a:r>
                    </a:p>
                  </a:txBody>
                  <a:tcPr marL="9525" marR="9525" marT="9525" marB="0" anchor="b"/>
                </a:tc>
                <a:tc>
                  <a:txBody>
                    <a:bodyPr/>
                    <a:lstStyle/>
                    <a:p>
                      <a:pPr algn="ctr" fontAlgn="b"/>
                      <a:r>
                        <a:rPr lang="en-US" sz="2400" b="0" i="0" u="none" strike="noStrike" dirty="0">
                          <a:solidFill>
                            <a:srgbClr val="000000"/>
                          </a:solidFill>
                          <a:effectLst/>
                          <a:latin typeface="+mn-lt"/>
                        </a:rPr>
                        <a:t>13.9</a:t>
                      </a:r>
                    </a:p>
                  </a:txBody>
                  <a:tcPr marL="9525" marR="9525" marT="9525" marB="0" anchor="b"/>
                </a:tc>
              </a:tr>
              <a:tr h="475474">
                <a:tc>
                  <a:txBody>
                    <a:bodyPr/>
                    <a:lstStyle/>
                    <a:p>
                      <a:pPr algn="ctr"/>
                      <a:r>
                        <a:rPr lang="en-US" sz="2400" dirty="0" smtClean="0">
                          <a:latin typeface="+mn-lt"/>
                        </a:rPr>
                        <a:t>36</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14.2</a:t>
                      </a:r>
                    </a:p>
                  </a:txBody>
                  <a:tcPr marL="9525" marR="9525" marT="9525" marB="0" anchor="b"/>
                </a:tc>
                <a:tc>
                  <a:txBody>
                    <a:bodyPr/>
                    <a:lstStyle/>
                    <a:p>
                      <a:pPr algn="ctr" fontAlgn="b"/>
                      <a:r>
                        <a:rPr lang="en-US" sz="2400" b="0" i="0" u="none" strike="noStrike" dirty="0">
                          <a:solidFill>
                            <a:srgbClr val="000000"/>
                          </a:solidFill>
                          <a:effectLst/>
                          <a:latin typeface="Calibri"/>
                        </a:rPr>
                        <a:t>15.8</a:t>
                      </a:r>
                    </a:p>
                  </a:txBody>
                  <a:tcPr marL="9525" marR="9525" marT="9525" marB="0" anchor="b"/>
                </a:tc>
                <a:tc>
                  <a:txBody>
                    <a:bodyPr/>
                    <a:lstStyle/>
                    <a:p>
                      <a:pPr algn="ctr" fontAlgn="b"/>
                      <a:r>
                        <a:rPr lang="en-US" sz="2400" b="0" i="0" u="none" strike="noStrike" dirty="0">
                          <a:solidFill>
                            <a:srgbClr val="000000"/>
                          </a:solidFill>
                          <a:effectLst/>
                          <a:latin typeface="+mn-lt"/>
                        </a:rPr>
                        <a:t>14.2</a:t>
                      </a:r>
                    </a:p>
                  </a:txBody>
                  <a:tcPr marL="9525" marR="9525" marT="9525" marB="0" anchor="b"/>
                </a:tc>
                <a:tc>
                  <a:txBody>
                    <a:bodyPr/>
                    <a:lstStyle/>
                    <a:p>
                      <a:pPr algn="ctr" fontAlgn="b"/>
                      <a:r>
                        <a:rPr lang="en-US" sz="2400" b="0" i="0" u="none" strike="noStrike" dirty="0">
                          <a:solidFill>
                            <a:srgbClr val="000000"/>
                          </a:solidFill>
                          <a:effectLst/>
                          <a:latin typeface="+mn-lt"/>
                        </a:rPr>
                        <a:t>19.4</a:t>
                      </a:r>
                    </a:p>
                  </a:txBody>
                  <a:tcPr marL="9525" marR="9525" marT="9525" marB="0" anchor="b"/>
                </a:tc>
              </a:tr>
              <a:tr h="475474">
                <a:tc>
                  <a:txBody>
                    <a:bodyPr/>
                    <a:lstStyle/>
                    <a:p>
                      <a:pPr algn="ctr"/>
                      <a:r>
                        <a:rPr lang="en-US" sz="2400" dirty="0" smtClean="0">
                          <a:latin typeface="+mn-lt"/>
                        </a:rPr>
                        <a:t>48</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13.9</a:t>
                      </a:r>
                    </a:p>
                  </a:txBody>
                  <a:tcPr marL="9525" marR="9525" marT="9525" marB="0" anchor="b"/>
                </a:tc>
                <a:tc>
                  <a:txBody>
                    <a:bodyPr/>
                    <a:lstStyle/>
                    <a:p>
                      <a:pPr algn="ctr" fontAlgn="b"/>
                      <a:r>
                        <a:rPr lang="en-US" sz="2400" b="0" i="0" u="none" strike="noStrike" dirty="0">
                          <a:solidFill>
                            <a:srgbClr val="000000"/>
                          </a:solidFill>
                          <a:effectLst/>
                          <a:latin typeface="Calibri"/>
                        </a:rPr>
                        <a:t>14.8</a:t>
                      </a:r>
                    </a:p>
                  </a:txBody>
                  <a:tcPr marL="9525" marR="9525" marT="9525" marB="0" anchor="b"/>
                </a:tc>
                <a:tc>
                  <a:txBody>
                    <a:bodyPr/>
                    <a:lstStyle/>
                    <a:p>
                      <a:pPr algn="ctr" fontAlgn="b"/>
                      <a:r>
                        <a:rPr lang="en-US" sz="2400" b="0" i="0" u="none" strike="noStrike" dirty="0">
                          <a:solidFill>
                            <a:srgbClr val="000000"/>
                          </a:solidFill>
                          <a:effectLst/>
                          <a:latin typeface="+mn-lt"/>
                        </a:rPr>
                        <a:t>15.0</a:t>
                      </a:r>
                    </a:p>
                  </a:txBody>
                  <a:tcPr marL="9525" marR="9525" marT="9525" marB="0" anchor="b"/>
                </a:tc>
                <a:tc>
                  <a:txBody>
                    <a:bodyPr/>
                    <a:lstStyle/>
                    <a:p>
                      <a:pPr algn="ctr" fontAlgn="b"/>
                      <a:r>
                        <a:rPr lang="en-US" sz="2400" b="0" i="0" u="none" strike="noStrike" dirty="0">
                          <a:solidFill>
                            <a:srgbClr val="000000"/>
                          </a:solidFill>
                          <a:effectLst/>
                          <a:latin typeface="+mn-lt"/>
                        </a:rPr>
                        <a:t>20.4</a:t>
                      </a:r>
                    </a:p>
                  </a:txBody>
                  <a:tcPr marL="9525" marR="9525" marT="9525" marB="0" anchor="b"/>
                </a:tc>
              </a:tr>
              <a:tr h="475474">
                <a:tc>
                  <a:txBody>
                    <a:bodyPr/>
                    <a:lstStyle/>
                    <a:p>
                      <a:pPr algn="ctr"/>
                      <a:r>
                        <a:rPr lang="en-US" sz="2400" dirty="0" smtClean="0">
                          <a:latin typeface="+mn-lt"/>
                        </a:rPr>
                        <a:t>60</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17.9</a:t>
                      </a:r>
                    </a:p>
                  </a:txBody>
                  <a:tcPr marL="9525" marR="9525" marT="9525" marB="0" anchor="b"/>
                </a:tc>
                <a:tc>
                  <a:txBody>
                    <a:bodyPr/>
                    <a:lstStyle/>
                    <a:p>
                      <a:pPr algn="ctr" fontAlgn="b"/>
                      <a:r>
                        <a:rPr lang="en-US" sz="2400" b="0" i="0" u="none" strike="noStrike" dirty="0">
                          <a:solidFill>
                            <a:srgbClr val="000000"/>
                          </a:solidFill>
                          <a:effectLst/>
                          <a:latin typeface="Calibri"/>
                        </a:rPr>
                        <a:t>15.1</a:t>
                      </a:r>
                    </a:p>
                  </a:txBody>
                  <a:tcPr marL="9525" marR="9525" marT="9525" marB="0" anchor="b"/>
                </a:tc>
                <a:tc>
                  <a:txBody>
                    <a:bodyPr/>
                    <a:lstStyle/>
                    <a:p>
                      <a:pPr algn="ctr" fontAlgn="b"/>
                      <a:r>
                        <a:rPr lang="en-US" sz="2400" b="0" i="0" u="none" strike="noStrike" dirty="0">
                          <a:solidFill>
                            <a:srgbClr val="000000"/>
                          </a:solidFill>
                          <a:effectLst/>
                          <a:latin typeface="+mn-lt"/>
                        </a:rPr>
                        <a:t>16.1</a:t>
                      </a:r>
                    </a:p>
                  </a:txBody>
                  <a:tcPr marL="9525" marR="9525" marT="9525" marB="0" anchor="b"/>
                </a:tc>
                <a:tc>
                  <a:txBody>
                    <a:bodyPr/>
                    <a:lstStyle/>
                    <a:p>
                      <a:pPr algn="ctr" fontAlgn="b"/>
                      <a:r>
                        <a:rPr lang="en-US" sz="2400" b="0" i="0" u="none" strike="noStrike" dirty="0">
                          <a:solidFill>
                            <a:srgbClr val="000000"/>
                          </a:solidFill>
                          <a:effectLst/>
                          <a:latin typeface="+mn-lt"/>
                        </a:rPr>
                        <a:t>20.9</a:t>
                      </a:r>
                    </a:p>
                  </a:txBody>
                  <a:tcPr marL="9525" marR="9525" marT="9525" marB="0" anchor="b"/>
                </a:tc>
              </a:tr>
              <a:tr h="475474">
                <a:tc>
                  <a:txBody>
                    <a:bodyPr/>
                    <a:lstStyle/>
                    <a:p>
                      <a:pPr algn="ctr"/>
                      <a:r>
                        <a:rPr lang="en-US" sz="2400" dirty="0" smtClean="0">
                          <a:latin typeface="+mn-lt"/>
                        </a:rPr>
                        <a:t>72</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22.1</a:t>
                      </a:r>
                    </a:p>
                  </a:txBody>
                  <a:tcPr marL="9525" marR="9525" marT="9525" marB="0" anchor="b"/>
                </a:tc>
                <a:tc>
                  <a:txBody>
                    <a:bodyPr/>
                    <a:lstStyle/>
                    <a:p>
                      <a:pPr algn="ctr" fontAlgn="b"/>
                      <a:r>
                        <a:rPr lang="en-US" sz="2400" b="0" i="0" u="none" strike="noStrike" dirty="0">
                          <a:solidFill>
                            <a:srgbClr val="000000"/>
                          </a:solidFill>
                          <a:effectLst/>
                          <a:latin typeface="Calibri"/>
                        </a:rPr>
                        <a:t>16.3</a:t>
                      </a:r>
                    </a:p>
                  </a:txBody>
                  <a:tcPr marL="9525" marR="9525" marT="9525" marB="0" anchor="b"/>
                </a:tc>
                <a:tc>
                  <a:txBody>
                    <a:bodyPr/>
                    <a:lstStyle/>
                    <a:p>
                      <a:pPr algn="ctr" fontAlgn="b"/>
                      <a:r>
                        <a:rPr lang="en-US" sz="2400" b="0" i="0" u="none" strike="noStrike" dirty="0">
                          <a:solidFill>
                            <a:srgbClr val="000000"/>
                          </a:solidFill>
                          <a:effectLst/>
                          <a:latin typeface="+mn-lt"/>
                        </a:rPr>
                        <a:t>20.9</a:t>
                      </a:r>
                    </a:p>
                  </a:txBody>
                  <a:tcPr marL="9525" marR="9525" marT="9525" marB="0" anchor="b"/>
                </a:tc>
                <a:tc>
                  <a:txBody>
                    <a:bodyPr/>
                    <a:lstStyle/>
                    <a:p>
                      <a:pPr algn="ctr" fontAlgn="b"/>
                      <a:r>
                        <a:rPr lang="en-US" sz="2400" b="0" i="0" u="none" strike="noStrike" dirty="0">
                          <a:solidFill>
                            <a:srgbClr val="000000"/>
                          </a:solidFill>
                          <a:effectLst/>
                          <a:latin typeface="+mn-lt"/>
                        </a:rPr>
                        <a:t>21.1</a:t>
                      </a:r>
                    </a:p>
                  </a:txBody>
                  <a:tcPr marL="9525" marR="9525" marT="9525" marB="0" anchor="b"/>
                </a:tc>
              </a:tr>
              <a:tr h="475474">
                <a:tc>
                  <a:txBody>
                    <a:bodyPr/>
                    <a:lstStyle/>
                    <a:p>
                      <a:pPr algn="ctr"/>
                      <a:r>
                        <a:rPr lang="en-US" sz="2400" dirty="0" smtClean="0">
                          <a:latin typeface="+mn-lt"/>
                        </a:rPr>
                        <a:t>84</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23.8</a:t>
                      </a:r>
                    </a:p>
                  </a:txBody>
                  <a:tcPr marL="9525" marR="9525" marT="9525" marB="0" anchor="b"/>
                </a:tc>
                <a:tc>
                  <a:txBody>
                    <a:bodyPr/>
                    <a:lstStyle/>
                    <a:p>
                      <a:pPr algn="ctr" fontAlgn="b"/>
                      <a:r>
                        <a:rPr lang="en-US" sz="2400" b="0" i="0" u="none" strike="noStrike" dirty="0">
                          <a:solidFill>
                            <a:srgbClr val="000000"/>
                          </a:solidFill>
                          <a:effectLst/>
                          <a:latin typeface="Calibri"/>
                        </a:rPr>
                        <a:t>15.4</a:t>
                      </a:r>
                    </a:p>
                  </a:txBody>
                  <a:tcPr marL="9525" marR="9525" marT="9525" marB="0" anchor="b"/>
                </a:tc>
                <a:tc>
                  <a:txBody>
                    <a:bodyPr/>
                    <a:lstStyle/>
                    <a:p>
                      <a:pPr algn="ctr" fontAlgn="b"/>
                      <a:r>
                        <a:rPr lang="en-US" sz="2400" b="0" i="0" u="none" strike="noStrike" dirty="0">
                          <a:solidFill>
                            <a:srgbClr val="000000"/>
                          </a:solidFill>
                          <a:effectLst/>
                          <a:latin typeface="+mn-lt"/>
                        </a:rPr>
                        <a:t>23.1</a:t>
                      </a:r>
                    </a:p>
                  </a:txBody>
                  <a:tcPr marL="9525" marR="9525" marT="9525" marB="0" anchor="b"/>
                </a:tc>
                <a:tc>
                  <a:txBody>
                    <a:bodyPr/>
                    <a:lstStyle/>
                    <a:p>
                      <a:pPr algn="ctr" fontAlgn="b"/>
                      <a:r>
                        <a:rPr lang="en-US" sz="2400" b="0" i="0" u="none" strike="noStrike" dirty="0">
                          <a:solidFill>
                            <a:srgbClr val="000000"/>
                          </a:solidFill>
                          <a:effectLst/>
                          <a:latin typeface="+mn-lt"/>
                        </a:rPr>
                        <a:t>18.6</a:t>
                      </a:r>
                    </a:p>
                  </a:txBody>
                  <a:tcPr marL="9525" marR="9525" marT="9525" marB="0" anchor="b"/>
                </a:tc>
              </a:tr>
              <a:tr h="475474">
                <a:tc>
                  <a:txBody>
                    <a:bodyPr/>
                    <a:lstStyle/>
                    <a:p>
                      <a:pPr algn="ctr"/>
                      <a:r>
                        <a:rPr lang="en-US" sz="2400" dirty="0" smtClean="0">
                          <a:latin typeface="+mn-lt"/>
                        </a:rPr>
                        <a:t>96</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25.7</a:t>
                      </a:r>
                    </a:p>
                  </a:txBody>
                  <a:tcPr marL="9525" marR="9525" marT="9525" marB="0" anchor="b"/>
                </a:tc>
                <a:tc>
                  <a:txBody>
                    <a:bodyPr/>
                    <a:lstStyle/>
                    <a:p>
                      <a:pPr algn="ctr" fontAlgn="b"/>
                      <a:r>
                        <a:rPr lang="en-US" sz="2400" b="0" i="0" u="none" strike="noStrike" dirty="0">
                          <a:solidFill>
                            <a:srgbClr val="000000"/>
                          </a:solidFill>
                          <a:effectLst/>
                          <a:latin typeface="Calibri"/>
                        </a:rPr>
                        <a:t>12.3</a:t>
                      </a:r>
                    </a:p>
                  </a:txBody>
                  <a:tcPr marL="9525" marR="9525" marT="9525" marB="0" anchor="b"/>
                </a:tc>
                <a:tc>
                  <a:txBody>
                    <a:bodyPr/>
                    <a:lstStyle/>
                    <a:p>
                      <a:pPr algn="ctr" fontAlgn="b"/>
                      <a:r>
                        <a:rPr lang="en-US" sz="2400" b="0" i="0" u="none" strike="noStrike" dirty="0">
                          <a:solidFill>
                            <a:srgbClr val="000000"/>
                          </a:solidFill>
                          <a:effectLst/>
                          <a:latin typeface="+mn-lt"/>
                        </a:rPr>
                        <a:t>25.1</a:t>
                      </a:r>
                    </a:p>
                  </a:txBody>
                  <a:tcPr marL="9525" marR="9525" marT="9525" marB="0" anchor="b"/>
                </a:tc>
                <a:tc>
                  <a:txBody>
                    <a:bodyPr/>
                    <a:lstStyle/>
                    <a:p>
                      <a:pPr algn="ctr" fontAlgn="b"/>
                      <a:r>
                        <a:rPr lang="en-US" sz="2400" b="0" i="0" u="none" strike="noStrike" dirty="0">
                          <a:solidFill>
                            <a:srgbClr val="000000"/>
                          </a:solidFill>
                          <a:effectLst/>
                          <a:latin typeface="+mn-lt"/>
                        </a:rPr>
                        <a:t>16.6</a:t>
                      </a:r>
                    </a:p>
                  </a:txBody>
                  <a:tcPr marL="9525" marR="9525" marT="9525" marB="0" anchor="b"/>
                </a:tc>
              </a:tr>
              <a:tr h="475474">
                <a:tc>
                  <a:txBody>
                    <a:bodyPr/>
                    <a:lstStyle/>
                    <a:p>
                      <a:pPr algn="ctr"/>
                      <a:r>
                        <a:rPr lang="en-US" sz="2400" dirty="0" smtClean="0">
                          <a:latin typeface="+mn-lt"/>
                        </a:rPr>
                        <a:t>108</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25.2</a:t>
                      </a:r>
                    </a:p>
                  </a:txBody>
                  <a:tcPr marL="9525" marR="9525" marT="9525" marB="0" anchor="b"/>
                </a:tc>
                <a:tc>
                  <a:txBody>
                    <a:bodyPr/>
                    <a:lstStyle/>
                    <a:p>
                      <a:pPr algn="ctr" fontAlgn="b"/>
                      <a:r>
                        <a:rPr lang="en-US" sz="2400" b="0" i="0" u="none" strike="noStrike" dirty="0">
                          <a:solidFill>
                            <a:srgbClr val="000000"/>
                          </a:solidFill>
                          <a:effectLst/>
                          <a:latin typeface="Calibri"/>
                        </a:rPr>
                        <a:t>9.8</a:t>
                      </a:r>
                    </a:p>
                  </a:txBody>
                  <a:tcPr marL="9525" marR="9525" marT="9525" marB="0" anchor="b"/>
                </a:tc>
                <a:tc>
                  <a:txBody>
                    <a:bodyPr/>
                    <a:lstStyle/>
                    <a:p>
                      <a:pPr algn="ctr" fontAlgn="b"/>
                      <a:r>
                        <a:rPr lang="en-US" sz="2400" b="0" i="0" u="none" strike="noStrike" dirty="0">
                          <a:solidFill>
                            <a:srgbClr val="000000"/>
                          </a:solidFill>
                          <a:effectLst/>
                          <a:latin typeface="+mn-lt"/>
                        </a:rPr>
                        <a:t>26.8</a:t>
                      </a:r>
                    </a:p>
                  </a:txBody>
                  <a:tcPr marL="9525" marR="9525" marT="9525" marB="0" anchor="b"/>
                </a:tc>
                <a:tc>
                  <a:txBody>
                    <a:bodyPr/>
                    <a:lstStyle/>
                    <a:p>
                      <a:pPr algn="ctr" fontAlgn="b"/>
                      <a:r>
                        <a:rPr lang="en-US" sz="2400" b="0" i="0" u="none" strike="noStrike" dirty="0">
                          <a:solidFill>
                            <a:srgbClr val="000000"/>
                          </a:solidFill>
                          <a:effectLst/>
                          <a:latin typeface="+mn-lt"/>
                        </a:rPr>
                        <a:t>15.5</a:t>
                      </a:r>
                    </a:p>
                  </a:txBody>
                  <a:tcPr marL="9525" marR="9525" marT="9525" marB="0" anchor="b"/>
                </a:tc>
              </a:tr>
              <a:tr h="475474">
                <a:tc>
                  <a:txBody>
                    <a:bodyPr/>
                    <a:lstStyle/>
                    <a:p>
                      <a:pPr algn="ctr"/>
                      <a:r>
                        <a:rPr lang="en-US" sz="2400" dirty="0" smtClean="0">
                          <a:latin typeface="+mn-lt"/>
                        </a:rPr>
                        <a:t>120</a:t>
                      </a:r>
                      <a:endParaRPr lang="en-US" sz="2400" dirty="0">
                        <a:latin typeface="+mn-lt"/>
                      </a:endParaRPr>
                    </a:p>
                  </a:txBody>
                  <a:tcPr/>
                </a:tc>
                <a:tc>
                  <a:txBody>
                    <a:bodyPr/>
                    <a:lstStyle/>
                    <a:p>
                      <a:pPr algn="ctr" fontAlgn="b"/>
                      <a:r>
                        <a:rPr lang="en-US" sz="2400" b="0" i="0" u="none" strike="noStrike" dirty="0">
                          <a:solidFill>
                            <a:srgbClr val="000000"/>
                          </a:solidFill>
                          <a:effectLst/>
                          <a:latin typeface="Calibri"/>
                        </a:rPr>
                        <a:t>23.2</a:t>
                      </a:r>
                    </a:p>
                  </a:txBody>
                  <a:tcPr marL="9525" marR="9525" marT="9525" marB="0" anchor="b"/>
                </a:tc>
                <a:tc>
                  <a:txBody>
                    <a:bodyPr/>
                    <a:lstStyle/>
                    <a:p>
                      <a:pPr algn="ctr" fontAlgn="b"/>
                      <a:r>
                        <a:rPr lang="en-US" sz="2400" b="0" i="0" u="none" strike="noStrike" dirty="0" smtClean="0">
                          <a:solidFill>
                            <a:srgbClr val="000000"/>
                          </a:solidFill>
                          <a:effectLst/>
                          <a:latin typeface="Calibri"/>
                        </a:rPr>
                        <a:t>11.0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mn-lt"/>
                        </a:rPr>
                        <a:t>30.2</a:t>
                      </a:r>
                    </a:p>
                  </a:txBody>
                  <a:tcPr marL="9525" marR="9525" marT="9525" marB="0" anchor="b"/>
                </a:tc>
                <a:tc>
                  <a:txBody>
                    <a:bodyPr/>
                    <a:lstStyle/>
                    <a:p>
                      <a:pPr algn="ctr" fontAlgn="b"/>
                      <a:r>
                        <a:rPr lang="en-US" sz="2400" b="0" i="0" u="none" strike="noStrike" dirty="0">
                          <a:solidFill>
                            <a:srgbClr val="000000"/>
                          </a:solidFill>
                          <a:effectLst/>
                          <a:latin typeface="+mn-lt"/>
                        </a:rPr>
                        <a:t>22.8</a:t>
                      </a: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6E830265-E1E1-4D77-B62B-49667CF08184}" type="slidenum">
              <a:rPr lang="en-US" smtClean="0"/>
              <a:t>14</a:t>
            </a:fld>
            <a:endParaRPr lang="en-US" dirty="0"/>
          </a:p>
        </p:txBody>
      </p:sp>
    </p:spTree>
    <p:extLst>
      <p:ext uri="{BB962C8B-B14F-4D97-AF65-F5344CB8AC3E}">
        <p14:creationId xmlns:p14="http://schemas.microsoft.com/office/powerpoint/2010/main" val="205318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Applications</a:t>
            </a:r>
            <a:endParaRPr lang="en-US" sz="7200" dirty="0"/>
          </a:p>
        </p:txBody>
      </p:sp>
      <p:sp>
        <p:nvSpPr>
          <p:cNvPr id="5" name="Subtitle 4"/>
          <p:cNvSpPr>
            <a:spLocks noGrp="1"/>
          </p:cNvSpPr>
          <p:nvPr>
            <p:ph type="subTitle" idx="1"/>
          </p:nvPr>
        </p:nvSpPr>
        <p:spPr/>
        <p:txBody>
          <a:bodyPr/>
          <a:lstStyle/>
          <a:p>
            <a:endParaRPr lang="en-US" dirty="0"/>
          </a:p>
        </p:txBody>
      </p:sp>
      <p:sp>
        <p:nvSpPr>
          <p:cNvPr id="8" name="Slide Number Placeholder 7"/>
          <p:cNvSpPr>
            <a:spLocks noGrp="1"/>
          </p:cNvSpPr>
          <p:nvPr>
            <p:ph type="sldNum" sz="quarter" idx="12"/>
          </p:nvPr>
        </p:nvSpPr>
        <p:spPr/>
        <p:txBody>
          <a:bodyPr/>
          <a:lstStyle/>
          <a:p>
            <a:fld id="{6E830265-E1E1-4D77-B62B-49667CF08184}" type="slidenum">
              <a:rPr lang="en-US" smtClean="0"/>
              <a:t>15</a:t>
            </a:fld>
            <a:endParaRPr lang="en-US" dirty="0"/>
          </a:p>
        </p:txBody>
      </p:sp>
    </p:spTree>
    <p:extLst>
      <p:ext uri="{BB962C8B-B14F-4D97-AF65-F5344CB8AC3E}">
        <p14:creationId xmlns:p14="http://schemas.microsoft.com/office/powerpoint/2010/main" val="916430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Motivation</a:t>
            </a:r>
            <a:endParaRPr lang="en-US" u="sng" dirty="0"/>
          </a:p>
        </p:txBody>
      </p:sp>
      <p:sp>
        <p:nvSpPr>
          <p:cNvPr id="3" name="Content Placeholder 2"/>
          <p:cNvSpPr>
            <a:spLocks noGrp="1"/>
          </p:cNvSpPr>
          <p:nvPr>
            <p:ph idx="1"/>
          </p:nvPr>
        </p:nvSpPr>
        <p:spPr>
          <a:xfrm>
            <a:off x="457200" y="1600200"/>
            <a:ext cx="8305800" cy="5029200"/>
          </a:xfrm>
        </p:spPr>
        <p:txBody>
          <a:bodyPr>
            <a:normAutofit/>
          </a:bodyPr>
          <a:lstStyle/>
          <a:p>
            <a:r>
              <a:rPr lang="en-US" dirty="0" smtClean="0"/>
              <a:t>If model error can be successfully anticipated in certain situations, can we </a:t>
            </a:r>
            <a:r>
              <a:rPr lang="en-US" dirty="0" smtClean="0"/>
              <a:t>bias-correct the models or weight an </a:t>
            </a:r>
            <a:r>
              <a:rPr lang="en-US" dirty="0" smtClean="0"/>
              <a:t>ensemble accordingly?</a:t>
            </a:r>
          </a:p>
          <a:p>
            <a:pPr marL="0" indent="0">
              <a:buNone/>
            </a:pPr>
            <a:endParaRPr lang="en-US" dirty="0" smtClean="0"/>
          </a:p>
          <a:p>
            <a:r>
              <a:rPr lang="en-US" dirty="0" smtClean="0"/>
              <a:t>Two first attempts to create unequally weighted ensembles can be derived from </a:t>
            </a:r>
            <a:r>
              <a:rPr lang="en-US" dirty="0" smtClean="0"/>
              <a:t>AE </a:t>
            </a:r>
            <a:r>
              <a:rPr lang="en-US" dirty="0" smtClean="0"/>
              <a:t>and bias predictions.</a:t>
            </a:r>
          </a:p>
          <a:p>
            <a:pPr marL="0" indent="0">
              <a:buNone/>
            </a:pPr>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16</a:t>
            </a:fld>
            <a:endParaRPr lang="en-US" dirty="0"/>
          </a:p>
        </p:txBody>
      </p:sp>
    </p:spTree>
    <p:extLst>
      <p:ext uri="{BB962C8B-B14F-4D97-AF65-F5344CB8AC3E}">
        <p14:creationId xmlns:p14="http://schemas.microsoft.com/office/powerpoint/2010/main" val="4191102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73" y="291505"/>
            <a:ext cx="8366654" cy="6274991"/>
          </a:xfrm>
        </p:spPr>
      </p:pic>
      <p:sp>
        <p:nvSpPr>
          <p:cNvPr id="17" name="Slide Number Placeholder 16"/>
          <p:cNvSpPr>
            <a:spLocks noGrp="1"/>
          </p:cNvSpPr>
          <p:nvPr>
            <p:ph type="sldNum" sz="quarter" idx="12"/>
          </p:nvPr>
        </p:nvSpPr>
        <p:spPr/>
        <p:txBody>
          <a:bodyPr/>
          <a:lstStyle/>
          <a:p>
            <a:fld id="{6E830265-E1E1-4D77-B62B-49667CF08184}" type="slidenum">
              <a:rPr lang="en-US" smtClean="0"/>
              <a:t>17</a:t>
            </a:fld>
            <a:endParaRPr lang="en-US" dirty="0"/>
          </a:p>
        </p:txBody>
      </p:sp>
    </p:spTree>
    <p:extLst>
      <p:ext uri="{BB962C8B-B14F-4D97-AF65-F5344CB8AC3E}">
        <p14:creationId xmlns:p14="http://schemas.microsoft.com/office/powerpoint/2010/main" val="133312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Methodology For Unequally Weighted Ensemble</a:t>
            </a:r>
            <a:endParaRPr lang="en-US" u="sng" dirty="0"/>
          </a:p>
        </p:txBody>
      </p:sp>
      <p:sp>
        <p:nvSpPr>
          <p:cNvPr id="3" name="Content Placeholder 2"/>
          <p:cNvSpPr>
            <a:spLocks noGrp="1"/>
          </p:cNvSpPr>
          <p:nvPr>
            <p:ph idx="1"/>
          </p:nvPr>
        </p:nvSpPr>
        <p:spPr>
          <a:xfrm>
            <a:off x="457200" y="1600200"/>
            <a:ext cx="8153400" cy="4953000"/>
          </a:xfrm>
        </p:spPr>
        <p:txBody>
          <a:bodyPr>
            <a:normAutofit/>
          </a:bodyPr>
          <a:lstStyle/>
          <a:p>
            <a:r>
              <a:rPr lang="en-US" dirty="0" smtClean="0"/>
              <a:t>Technique 1</a:t>
            </a:r>
          </a:p>
          <a:p>
            <a:pPr lvl="1"/>
            <a:r>
              <a:rPr lang="en-US" dirty="0" smtClean="0"/>
              <a:t>Bias-correct individual models using bias forecasts and use the mean of the bias-corrected models</a:t>
            </a:r>
          </a:p>
          <a:p>
            <a:r>
              <a:rPr lang="en-US" dirty="0" smtClean="0"/>
              <a:t>Technique 2</a:t>
            </a:r>
          </a:p>
          <a:p>
            <a:pPr lvl="1"/>
            <a:r>
              <a:rPr lang="en-US" dirty="0" smtClean="0"/>
              <a:t>Inverse-weight individual models using </a:t>
            </a:r>
            <a:r>
              <a:rPr lang="en-US" dirty="0" smtClean="0"/>
              <a:t>AE </a:t>
            </a:r>
            <a:r>
              <a:rPr lang="en-US" dirty="0" smtClean="0"/>
              <a:t>forecasts and use the inverse-weighted average as the ensemble mean</a:t>
            </a:r>
          </a:p>
          <a:p>
            <a:pPr lvl="1"/>
            <a:r>
              <a:rPr lang="en-US" dirty="0" smtClean="0"/>
              <a:t>i.e. if LGEM is predicted to have 20 knots of </a:t>
            </a:r>
            <a:r>
              <a:rPr lang="en-US" dirty="0" smtClean="0"/>
              <a:t>AE </a:t>
            </a:r>
            <a:r>
              <a:rPr lang="en-US" dirty="0" smtClean="0"/>
              <a:t>and DSHP is predicted to have 10 knots of </a:t>
            </a:r>
            <a:r>
              <a:rPr lang="en-US" dirty="0" smtClean="0"/>
              <a:t>AE</a:t>
            </a:r>
            <a:r>
              <a:rPr lang="en-US" dirty="0" smtClean="0"/>
              <a:t>, trust DSHP’s forecast more</a:t>
            </a:r>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6E830265-E1E1-4D77-B62B-49667CF08184}" type="slidenum">
              <a:rPr lang="en-US" smtClean="0"/>
              <a:t>18</a:t>
            </a:fld>
            <a:endParaRPr lang="en-US" dirty="0"/>
          </a:p>
        </p:txBody>
      </p:sp>
    </p:spTree>
    <p:extLst>
      <p:ext uri="{BB962C8B-B14F-4D97-AF65-F5344CB8AC3E}">
        <p14:creationId xmlns:p14="http://schemas.microsoft.com/office/powerpoint/2010/main" val="461155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51" y="142988"/>
            <a:ext cx="8762698" cy="6572024"/>
          </a:xfrm>
          <a:prstGeom prst="rect">
            <a:avLst/>
          </a:prstGeom>
        </p:spPr>
      </p:pic>
      <p:sp>
        <p:nvSpPr>
          <p:cNvPr id="8" name="Slide Number Placeholder 7"/>
          <p:cNvSpPr>
            <a:spLocks noGrp="1"/>
          </p:cNvSpPr>
          <p:nvPr>
            <p:ph type="sldNum" sz="quarter" idx="12"/>
          </p:nvPr>
        </p:nvSpPr>
        <p:spPr/>
        <p:txBody>
          <a:bodyPr/>
          <a:lstStyle/>
          <a:p>
            <a:fld id="{6E830265-E1E1-4D77-B62B-49667CF08184}" type="slidenum">
              <a:rPr lang="en-US" smtClean="0"/>
              <a:t>19</a:t>
            </a:fld>
            <a:endParaRPr lang="en-US" dirty="0"/>
          </a:p>
        </p:txBody>
      </p:sp>
    </p:spTree>
    <p:extLst>
      <p:ext uri="{BB962C8B-B14F-4D97-AF65-F5344CB8AC3E}">
        <p14:creationId xmlns:p14="http://schemas.microsoft.com/office/powerpoint/2010/main" val="146324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Project Outline</a:t>
            </a:r>
            <a:endParaRPr lang="en-US" u="sng" dirty="0"/>
          </a:p>
        </p:txBody>
      </p:sp>
      <p:sp>
        <p:nvSpPr>
          <p:cNvPr id="3" name="Content Placeholder 2"/>
          <p:cNvSpPr>
            <a:spLocks noGrp="1"/>
          </p:cNvSpPr>
          <p:nvPr>
            <p:ph idx="1"/>
          </p:nvPr>
        </p:nvSpPr>
        <p:spPr/>
        <p:txBody>
          <a:bodyPr/>
          <a:lstStyle/>
          <a:p>
            <a:r>
              <a:rPr lang="en-US" dirty="0" smtClean="0"/>
              <a:t>Real-time guidance of intensity forecast error</a:t>
            </a:r>
          </a:p>
          <a:p>
            <a:endParaRPr lang="en-US" dirty="0" smtClean="0"/>
          </a:p>
          <a:p>
            <a:r>
              <a:rPr lang="en-US" dirty="0" smtClean="0"/>
              <a:t>Applications of error predictions</a:t>
            </a:r>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2</a:t>
            </a:fld>
            <a:endParaRPr lang="en-US" dirty="0"/>
          </a:p>
        </p:txBody>
      </p:sp>
    </p:spTree>
    <p:extLst>
      <p:ext uri="{BB962C8B-B14F-4D97-AF65-F5344CB8AC3E}">
        <p14:creationId xmlns:p14="http://schemas.microsoft.com/office/powerpoint/2010/main" val="12151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Conclusions</a:t>
            </a:r>
            <a:endParaRPr lang="en-US" u="sng" dirty="0"/>
          </a:p>
        </p:txBody>
      </p:sp>
      <p:sp>
        <p:nvSpPr>
          <p:cNvPr id="3" name="Content Placeholder 2"/>
          <p:cNvSpPr>
            <a:spLocks noGrp="1"/>
          </p:cNvSpPr>
          <p:nvPr>
            <p:ph idx="1"/>
          </p:nvPr>
        </p:nvSpPr>
        <p:spPr>
          <a:xfrm>
            <a:off x="457200" y="1600200"/>
            <a:ext cx="8382000" cy="5257800"/>
          </a:xfrm>
        </p:spPr>
        <p:txBody>
          <a:bodyPr>
            <a:normAutofit fontScale="92500"/>
          </a:bodyPr>
          <a:lstStyle/>
          <a:p>
            <a:r>
              <a:rPr lang="en-US" dirty="0" smtClean="0"/>
              <a:t>Predictor </a:t>
            </a:r>
            <a:r>
              <a:rPr lang="en-US" dirty="0" smtClean="0"/>
              <a:t>pool selected using results of Bhatia and Nolan (2013) and </a:t>
            </a:r>
            <a:r>
              <a:rPr lang="en-US" dirty="0" smtClean="0"/>
              <a:t>added proxies</a:t>
            </a:r>
          </a:p>
          <a:p>
            <a:endParaRPr lang="en-US" dirty="0" smtClean="0"/>
          </a:p>
          <a:p>
            <a:r>
              <a:rPr lang="en-US" dirty="0" smtClean="0"/>
              <a:t>Inputted </a:t>
            </a:r>
            <a:r>
              <a:rPr lang="en-US" dirty="0" smtClean="0"/>
              <a:t>into </a:t>
            </a:r>
            <a:r>
              <a:rPr lang="en-US" dirty="0" smtClean="0"/>
              <a:t>a modified </a:t>
            </a:r>
            <a:r>
              <a:rPr lang="en-US" dirty="0" smtClean="0"/>
              <a:t>multiple linear regression </a:t>
            </a:r>
            <a:r>
              <a:rPr lang="en-US" dirty="0" smtClean="0"/>
              <a:t>model</a:t>
            </a:r>
          </a:p>
          <a:p>
            <a:pPr marL="0" indent="0">
              <a:buNone/>
            </a:pPr>
            <a:endParaRPr lang="en-US" dirty="0" smtClean="0"/>
          </a:p>
          <a:p>
            <a:r>
              <a:rPr lang="en-US" dirty="0" smtClean="0"/>
              <a:t>Multiple </a:t>
            </a:r>
            <a:r>
              <a:rPr lang="en-US" dirty="0" smtClean="0"/>
              <a:t>linear regression techniques </a:t>
            </a:r>
            <a:r>
              <a:rPr lang="en-US" dirty="0" smtClean="0"/>
              <a:t>are promising </a:t>
            </a:r>
            <a:r>
              <a:rPr lang="en-US" dirty="0" smtClean="0"/>
              <a:t>with </a:t>
            </a:r>
            <a:r>
              <a:rPr lang="en-US" dirty="0" smtClean="0"/>
              <a:t>2007-2014 independent results showing </a:t>
            </a:r>
            <a:r>
              <a:rPr lang="en-US" dirty="0" smtClean="0"/>
              <a:t>percent improvement over climatology </a:t>
            </a:r>
            <a:r>
              <a:rPr lang="en-US" dirty="0" smtClean="0"/>
              <a:t>ranging </a:t>
            </a:r>
            <a:r>
              <a:rPr lang="en-US" dirty="0" smtClean="0"/>
              <a:t>from </a:t>
            </a:r>
            <a:r>
              <a:rPr lang="en-US" dirty="0" smtClean="0"/>
              <a:t>6%-18% for </a:t>
            </a:r>
            <a:r>
              <a:rPr lang="en-US" dirty="0" smtClean="0"/>
              <a:t>AE </a:t>
            </a:r>
            <a:r>
              <a:rPr lang="en-US" dirty="0" smtClean="0"/>
              <a:t>and 8%-30% for bias</a:t>
            </a:r>
            <a:endParaRPr lang="en-US" dirty="0" smtClean="0"/>
          </a:p>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20</a:t>
            </a:fld>
            <a:endParaRPr lang="en-US" dirty="0"/>
          </a:p>
        </p:txBody>
      </p:sp>
    </p:spTree>
    <p:extLst>
      <p:ext uri="{BB962C8B-B14F-4D97-AF65-F5344CB8AC3E}">
        <p14:creationId xmlns:p14="http://schemas.microsoft.com/office/powerpoint/2010/main" val="3739141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21</a:t>
            </a:fld>
            <a:endParaRPr lang="en-US" dirty="0"/>
          </a:p>
        </p:txBody>
      </p:sp>
    </p:spTree>
    <p:extLst>
      <p:ext uri="{BB962C8B-B14F-4D97-AF65-F5344CB8AC3E}">
        <p14:creationId xmlns:p14="http://schemas.microsoft.com/office/powerpoint/2010/main" val="3846398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Future Work</a:t>
            </a:r>
            <a:endParaRPr lang="en-US" u="sng" dirty="0"/>
          </a:p>
        </p:txBody>
      </p:sp>
      <p:sp>
        <p:nvSpPr>
          <p:cNvPr id="3" name="Content Placeholder 2"/>
          <p:cNvSpPr>
            <a:spLocks noGrp="1"/>
          </p:cNvSpPr>
          <p:nvPr>
            <p:ph idx="1"/>
          </p:nvPr>
        </p:nvSpPr>
        <p:spPr/>
        <p:txBody>
          <a:bodyPr>
            <a:normAutofit/>
          </a:bodyPr>
          <a:lstStyle/>
          <a:p>
            <a:r>
              <a:rPr lang="en-US" dirty="0" smtClean="0"/>
              <a:t>Testing more proxies </a:t>
            </a:r>
          </a:p>
          <a:p>
            <a:r>
              <a:rPr lang="en-US" dirty="0" smtClean="0"/>
              <a:t>Developing nonlinear relationships between predictors and forecast error</a:t>
            </a:r>
          </a:p>
          <a:p>
            <a:r>
              <a:rPr lang="en-US" dirty="0" smtClean="0"/>
              <a:t>Varying the length of training period</a:t>
            </a:r>
          </a:p>
          <a:p>
            <a:r>
              <a:rPr lang="en-US" dirty="0" smtClean="0"/>
              <a:t>Producing error predictions using probabilistic forecasts</a:t>
            </a:r>
          </a:p>
          <a:p>
            <a:r>
              <a:rPr lang="en-US" dirty="0" smtClean="0"/>
              <a:t>Neural networking and nonlinear regression methods may be considered</a:t>
            </a:r>
          </a:p>
        </p:txBody>
      </p:sp>
      <p:sp>
        <p:nvSpPr>
          <p:cNvPr id="6" name="Slide Number Placeholder 5"/>
          <p:cNvSpPr>
            <a:spLocks noGrp="1"/>
          </p:cNvSpPr>
          <p:nvPr>
            <p:ph type="sldNum" sz="quarter" idx="12"/>
          </p:nvPr>
        </p:nvSpPr>
        <p:spPr/>
        <p:txBody>
          <a:bodyPr/>
          <a:lstStyle/>
          <a:p>
            <a:fld id="{6E830265-E1E1-4D77-B62B-49667CF08184}" type="slidenum">
              <a:rPr lang="en-US" smtClean="0"/>
              <a:t>22</a:t>
            </a:fld>
            <a:endParaRPr lang="en-US" dirty="0"/>
          </a:p>
        </p:txBody>
      </p:sp>
    </p:spTree>
    <p:extLst>
      <p:ext uri="{BB962C8B-B14F-4D97-AF65-F5344CB8AC3E}">
        <p14:creationId xmlns:p14="http://schemas.microsoft.com/office/powerpoint/2010/main" val="1278658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Output File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7047" r="49052" b="38548"/>
          <a:stretch/>
        </p:blipFill>
        <p:spPr>
          <a:xfrm>
            <a:off x="510177" y="1905000"/>
            <a:ext cx="8123647" cy="3982824"/>
          </a:xfrm>
        </p:spPr>
      </p:pic>
      <p:sp>
        <p:nvSpPr>
          <p:cNvPr id="6" name="Slide Number Placeholder 5"/>
          <p:cNvSpPr>
            <a:spLocks noGrp="1"/>
          </p:cNvSpPr>
          <p:nvPr>
            <p:ph type="sldNum" sz="quarter" idx="12"/>
          </p:nvPr>
        </p:nvSpPr>
        <p:spPr/>
        <p:txBody>
          <a:bodyPr/>
          <a:lstStyle/>
          <a:p>
            <a:fld id="{6E830265-E1E1-4D77-B62B-49667CF08184}" type="slidenum">
              <a:rPr lang="en-US" smtClean="0"/>
              <a:t>23</a:t>
            </a:fld>
            <a:endParaRPr lang="en-US" dirty="0"/>
          </a:p>
        </p:txBody>
      </p:sp>
    </p:spTree>
    <p:extLst>
      <p:ext uri="{BB962C8B-B14F-4D97-AF65-F5344CB8AC3E}">
        <p14:creationId xmlns:p14="http://schemas.microsoft.com/office/powerpoint/2010/main" val="2312216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Output Product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Slide Number Placeholder 5"/>
          <p:cNvSpPr>
            <a:spLocks noGrp="1"/>
          </p:cNvSpPr>
          <p:nvPr>
            <p:ph type="sldNum" sz="quarter" idx="12"/>
          </p:nvPr>
        </p:nvSpPr>
        <p:spPr/>
        <p:txBody>
          <a:bodyPr/>
          <a:lstStyle/>
          <a:p>
            <a:fld id="{6E830265-E1E1-4D77-B62B-49667CF08184}" type="slidenum">
              <a:rPr lang="en-US" smtClean="0"/>
              <a:t>24</a:t>
            </a:fld>
            <a:endParaRPr lang="en-US" dirty="0"/>
          </a:p>
        </p:txBody>
      </p:sp>
    </p:spTree>
    <p:extLst>
      <p:ext uri="{BB962C8B-B14F-4D97-AF65-F5344CB8AC3E}">
        <p14:creationId xmlns:p14="http://schemas.microsoft.com/office/powerpoint/2010/main" val="3182823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Output Product </a:t>
            </a:r>
            <a:r>
              <a:rPr lang="en-US" dirty="0" smtClean="0"/>
              <a:t>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Slide Number Placeholder 5"/>
          <p:cNvSpPr>
            <a:spLocks noGrp="1"/>
          </p:cNvSpPr>
          <p:nvPr>
            <p:ph type="sldNum" sz="quarter" idx="12"/>
          </p:nvPr>
        </p:nvSpPr>
        <p:spPr/>
        <p:txBody>
          <a:bodyPr/>
          <a:lstStyle/>
          <a:p>
            <a:fld id="{6E830265-E1E1-4D77-B62B-49667CF08184}" type="slidenum">
              <a:rPr lang="en-US" smtClean="0"/>
              <a:t>25</a:t>
            </a:fld>
            <a:endParaRPr lang="en-US" dirty="0"/>
          </a:p>
        </p:txBody>
      </p:sp>
    </p:spTree>
    <p:extLst>
      <p:ext uri="{BB962C8B-B14F-4D97-AF65-F5344CB8AC3E}">
        <p14:creationId xmlns:p14="http://schemas.microsoft.com/office/powerpoint/2010/main" val="3098567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Output Product </a:t>
            </a:r>
            <a:r>
              <a:rPr lang="en-US" dirty="0" smtClean="0"/>
              <a:t>3a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Slide Number Placeholder 5"/>
          <p:cNvSpPr>
            <a:spLocks noGrp="1"/>
          </p:cNvSpPr>
          <p:nvPr>
            <p:ph type="sldNum" sz="quarter" idx="12"/>
          </p:nvPr>
        </p:nvSpPr>
        <p:spPr/>
        <p:txBody>
          <a:bodyPr/>
          <a:lstStyle/>
          <a:p>
            <a:fld id="{6E830265-E1E1-4D77-B62B-49667CF08184}" type="slidenum">
              <a:rPr lang="en-US" smtClean="0"/>
              <a:t>26</a:t>
            </a:fld>
            <a:endParaRPr lang="en-US" dirty="0"/>
          </a:p>
        </p:txBody>
      </p:sp>
    </p:spTree>
    <p:extLst>
      <p:ext uri="{BB962C8B-B14F-4D97-AF65-F5344CB8AC3E}">
        <p14:creationId xmlns:p14="http://schemas.microsoft.com/office/powerpoint/2010/main" val="3466446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Output Product </a:t>
            </a:r>
            <a:r>
              <a:rPr lang="en-US" dirty="0" smtClean="0"/>
              <a:t>3b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Slide Number Placeholder 5"/>
          <p:cNvSpPr>
            <a:spLocks noGrp="1"/>
          </p:cNvSpPr>
          <p:nvPr>
            <p:ph type="sldNum" sz="quarter" idx="12"/>
          </p:nvPr>
        </p:nvSpPr>
        <p:spPr/>
        <p:txBody>
          <a:bodyPr/>
          <a:lstStyle/>
          <a:p>
            <a:fld id="{6E830265-E1E1-4D77-B62B-49667CF08184}" type="slidenum">
              <a:rPr lang="en-US" smtClean="0"/>
              <a:t>27</a:t>
            </a:fld>
            <a:endParaRPr lang="en-US" dirty="0"/>
          </a:p>
        </p:txBody>
      </p:sp>
    </p:spTree>
    <p:extLst>
      <p:ext uri="{BB962C8B-B14F-4D97-AF65-F5344CB8AC3E}">
        <p14:creationId xmlns:p14="http://schemas.microsoft.com/office/powerpoint/2010/main" val="1320048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COEFFICIENT FILE</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525" r="37686" b="3822"/>
          <a:stretch/>
        </p:blipFill>
        <p:spPr bwMode="auto">
          <a:xfrm>
            <a:off x="1371600" y="1219200"/>
            <a:ext cx="6753225" cy="546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E830265-E1E1-4D77-B62B-49667CF08184}" type="slidenum">
              <a:rPr lang="en-US" smtClean="0"/>
              <a:t>28</a:t>
            </a:fld>
            <a:endParaRPr lang="en-US" dirty="0"/>
          </a:p>
        </p:txBody>
      </p:sp>
    </p:spTree>
    <p:extLst>
      <p:ext uri="{BB962C8B-B14F-4D97-AF65-F5344CB8AC3E}">
        <p14:creationId xmlns:p14="http://schemas.microsoft.com/office/powerpoint/2010/main" val="2969872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R=0.75, Skill Score = 31%</a:t>
            </a:r>
            <a:endParaRPr lang="en-US" sz="4000" u="sng"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3692" y="998537"/>
            <a:ext cx="6796617" cy="5097463"/>
          </a:xfrm>
        </p:spPr>
      </p:pic>
      <p:sp>
        <p:nvSpPr>
          <p:cNvPr id="6" name="Rectangle 5"/>
          <p:cNvSpPr/>
          <p:nvPr/>
        </p:nvSpPr>
        <p:spPr>
          <a:xfrm>
            <a:off x="168876" y="5949315"/>
            <a:ext cx="8975124" cy="984885"/>
          </a:xfrm>
          <a:prstGeom prst="rect">
            <a:avLst/>
          </a:prstGeom>
        </p:spPr>
        <p:txBody>
          <a:bodyPr wrap="square">
            <a:spAutoFit/>
          </a:bodyPr>
          <a:lstStyle/>
          <a:p>
            <a:r>
              <a:rPr lang="en-US" sz="2000" dirty="0" smtClean="0">
                <a:solidFill>
                  <a:prstClr val="black"/>
                </a:solidFill>
              </a:rPr>
              <a:t>Absolute Error =  -0.16 X (Avg Lat) + 0.1 X (Prev 12 Hr Int Chng) + 0.14 X (Abs. Val. Of Forecasted Intensity Change)  + 0.28 X (Dev From Ensemble Mean)</a:t>
            </a:r>
          </a:p>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E830265-E1E1-4D77-B62B-49667CF08184}" type="slidenum">
              <a:rPr lang="en-US" smtClean="0"/>
              <a:t>29</a:t>
            </a:fld>
            <a:endParaRPr lang="en-US" dirty="0"/>
          </a:p>
        </p:txBody>
      </p:sp>
    </p:spTree>
    <p:extLst>
      <p:ext uri="{BB962C8B-B14F-4D97-AF65-F5344CB8AC3E}">
        <p14:creationId xmlns:p14="http://schemas.microsoft.com/office/powerpoint/2010/main" val="348310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prstClr val="black"/>
                </a:solidFill>
              </a:rPr>
              <a:t>Project Motivation</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3500" dirty="0" smtClean="0"/>
              <a:t>Bhatia and Nolan (2013) showed that </a:t>
            </a:r>
            <a:r>
              <a:rPr lang="en-US" sz="3500" dirty="0" smtClean="0"/>
              <a:t>intensity forecast </a:t>
            </a:r>
            <a:r>
              <a:rPr lang="en-US" sz="3500" dirty="0" smtClean="0"/>
              <a:t>error is often related to the nature of the particular storm and surrounding atmospheric environment.</a:t>
            </a:r>
          </a:p>
          <a:p>
            <a:pPr marL="0" indent="0">
              <a:buNone/>
            </a:pPr>
            <a:endParaRPr lang="en-US" sz="3500" dirty="0" smtClean="0"/>
          </a:p>
          <a:p>
            <a:r>
              <a:rPr lang="en-US" sz="3500" dirty="0" smtClean="0"/>
              <a:t>Parameters representing initial condition error and atmospheric stability (“proxies”) are also linked to forecast error.</a:t>
            </a:r>
          </a:p>
          <a:p>
            <a:pPr marL="0" indent="0">
              <a:buNone/>
            </a:pPr>
            <a:endParaRPr lang="en-US" sz="3500" dirty="0" smtClean="0"/>
          </a:p>
          <a:p>
            <a:r>
              <a:rPr lang="en-US" sz="3500" dirty="0" smtClean="0"/>
              <a:t>These proxies and environmental conditions can serve as independent variables in a regression formula to predict intensity forecast error. </a:t>
            </a:r>
          </a:p>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3</a:t>
            </a:fld>
            <a:endParaRPr lang="en-US" dirty="0"/>
          </a:p>
        </p:txBody>
      </p:sp>
    </p:spTree>
    <p:extLst>
      <p:ext uri="{BB962C8B-B14F-4D97-AF65-F5344CB8AC3E}">
        <p14:creationId xmlns:p14="http://schemas.microsoft.com/office/powerpoint/2010/main" val="2718427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R=0.93, Skill Score = 64%</a:t>
            </a:r>
            <a:endParaRPr lang="en-US" sz="4000" u="sng"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5923" y="1064816"/>
            <a:ext cx="6652154" cy="4989116"/>
          </a:xfrm>
        </p:spPr>
      </p:pic>
      <p:sp>
        <p:nvSpPr>
          <p:cNvPr id="9" name="Rectangle 8"/>
          <p:cNvSpPr/>
          <p:nvPr/>
        </p:nvSpPr>
        <p:spPr>
          <a:xfrm>
            <a:off x="228600" y="5943600"/>
            <a:ext cx="8686800" cy="707886"/>
          </a:xfrm>
          <a:prstGeom prst="rect">
            <a:avLst/>
          </a:prstGeom>
        </p:spPr>
        <p:txBody>
          <a:bodyPr wrap="square">
            <a:spAutoFit/>
          </a:bodyPr>
          <a:lstStyle/>
          <a:p>
            <a:r>
              <a:rPr lang="en-US" sz="2000" dirty="0" smtClean="0">
                <a:solidFill>
                  <a:prstClr val="black"/>
                </a:solidFill>
              </a:rPr>
              <a:t>Bias = 0.14 X (0 hr Int)+ 0.15 X (Avg Div) +  0.09 X (Fcst Int) + 0.57 X (Dev From Ensemble Mean)</a:t>
            </a:r>
          </a:p>
        </p:txBody>
      </p:sp>
      <p:sp>
        <p:nvSpPr>
          <p:cNvPr id="5" name="Slide Number Placeholder 4"/>
          <p:cNvSpPr>
            <a:spLocks noGrp="1"/>
          </p:cNvSpPr>
          <p:nvPr>
            <p:ph type="sldNum" sz="quarter" idx="12"/>
          </p:nvPr>
        </p:nvSpPr>
        <p:spPr/>
        <p:txBody>
          <a:bodyPr/>
          <a:lstStyle/>
          <a:p>
            <a:fld id="{6E830265-E1E1-4D77-B62B-49667CF08184}" type="slidenum">
              <a:rPr lang="en-US" smtClean="0"/>
              <a:t>30</a:t>
            </a:fld>
            <a:endParaRPr lang="en-US" dirty="0"/>
          </a:p>
        </p:txBody>
      </p:sp>
    </p:spTree>
    <p:extLst>
      <p:ext uri="{BB962C8B-B14F-4D97-AF65-F5344CB8AC3E}">
        <p14:creationId xmlns:p14="http://schemas.microsoft.com/office/powerpoint/2010/main" val="49051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u="sng" dirty="0" smtClean="0">
                <a:solidFill>
                  <a:prstClr val="black"/>
                </a:solidFill>
              </a:rPr>
              <a:t>Probabilistic Forecasts </a:t>
            </a:r>
            <a:r>
              <a:rPr lang="en-US" u="sng" dirty="0">
                <a:solidFill>
                  <a:prstClr val="black"/>
                </a:solidFill>
              </a:rPr>
              <a:t>of </a:t>
            </a:r>
            <a:r>
              <a:rPr lang="en-US" u="sng" dirty="0" smtClean="0">
                <a:solidFill>
                  <a:prstClr val="black"/>
                </a:solidFill>
              </a:rPr>
              <a:t>AE </a:t>
            </a:r>
            <a:r>
              <a:rPr lang="en-US" u="sng" dirty="0">
                <a:solidFill>
                  <a:prstClr val="black"/>
                </a:solidFill>
              </a:rPr>
              <a:t>and Bias</a:t>
            </a:r>
            <a:r>
              <a:rPr lang="en-US" dirty="0" smtClean="0"/>
              <a:t/>
            </a:r>
            <a:br>
              <a:rPr lang="en-US" dirty="0" smtClean="0"/>
            </a:br>
            <a:r>
              <a:rPr lang="en-US" dirty="0" smtClean="0"/>
              <a:t/>
            </a:r>
            <a:br>
              <a:rPr lang="en-US" dirty="0" smtClean="0"/>
            </a:b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E830265-E1E1-4D77-B62B-49667CF08184}" type="slidenum">
              <a:rPr lang="en-US" smtClean="0"/>
              <a:t>31</a:t>
            </a:fld>
            <a:endParaRPr lang="en-US" dirty="0"/>
          </a:p>
        </p:txBody>
      </p:sp>
    </p:spTree>
    <p:extLst>
      <p:ext uri="{BB962C8B-B14F-4D97-AF65-F5344CB8AC3E}">
        <p14:creationId xmlns:p14="http://schemas.microsoft.com/office/powerpoint/2010/main" val="3600082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u="sng" dirty="0" smtClean="0"/>
              <a:t>Logistic Regression</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525963"/>
              </a:xfrm>
            </p:spPr>
            <p:txBody>
              <a:bodyPr/>
              <a:lstStyle/>
              <a:p>
                <a:r>
                  <a:rPr lang="en-US" sz="2800" dirty="0" smtClean="0"/>
                  <a:t>Select a threshold and use to turn predictand into a binary variable</a:t>
                </a:r>
              </a:p>
              <a:p>
                <a:r>
                  <a:rPr lang="en-US" sz="2800" dirty="0" smtClean="0"/>
                  <a:t>Regression formula output is now a probability of exceeding that threshold</a:t>
                </a:r>
              </a:p>
              <a:p>
                <a14:m>
                  <m:oMath xmlns:m="http://schemas.openxmlformats.org/officeDocument/2006/math">
                    <m:func>
                      <m:funcPr>
                        <m:ctrlPr>
                          <a:rPr lang="en-US" sz="2800" b="0" i="1" smtClean="0">
                            <a:latin typeface="Cambria Math"/>
                          </a:rPr>
                        </m:ctrlPr>
                      </m:funcPr>
                      <m:fName>
                        <m:r>
                          <m:rPr>
                            <m:sty m:val="p"/>
                          </m:rPr>
                          <a:rPr lang="en-US" sz="2800" b="0" i="0" smtClean="0">
                            <a:latin typeface="Cambria Math"/>
                          </a:rPr>
                          <m:t>ln</m:t>
                        </m:r>
                      </m:fName>
                      <m:e>
                        <m:d>
                          <m:dPr>
                            <m:ctrlPr>
                              <a:rPr lang="en-US" sz="2800" b="0" i="1" smtClean="0">
                                <a:latin typeface="Cambria Math"/>
                              </a:rPr>
                            </m:ctrlPr>
                          </m:dPr>
                          <m:e>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𝑝</m:t>
                                    </m:r>
                                  </m:e>
                                  <m:sub>
                                    <m:r>
                                      <a:rPr lang="en-US" sz="2800" b="0" i="1" smtClean="0">
                                        <a:latin typeface="Cambria Math"/>
                                      </a:rPr>
                                      <m:t>𝑖</m:t>
                                    </m:r>
                                  </m:sub>
                                </m:sSub>
                              </m:num>
                              <m:den>
                                <m:r>
                                  <a:rPr lang="en-US" sz="2800" b="0" i="1" smtClean="0">
                                    <a:latin typeface="Cambria Math"/>
                                  </a:rPr>
                                  <m:t>1−</m:t>
                                </m:r>
                                <m:sSub>
                                  <m:sSubPr>
                                    <m:ctrlPr>
                                      <a:rPr lang="en-US" sz="2800" b="0" i="1" smtClean="0">
                                        <a:latin typeface="Cambria Math"/>
                                      </a:rPr>
                                    </m:ctrlPr>
                                  </m:sSubPr>
                                  <m:e>
                                    <m:r>
                                      <a:rPr lang="en-US" sz="2800" b="0" i="1" smtClean="0">
                                        <a:latin typeface="Cambria Math"/>
                                      </a:rPr>
                                      <m:t>𝑝</m:t>
                                    </m:r>
                                  </m:e>
                                  <m:sub>
                                    <m:r>
                                      <a:rPr lang="en-US" sz="2800" b="0" i="1" smtClean="0">
                                        <a:latin typeface="Cambria Math"/>
                                      </a:rPr>
                                      <m:t>𝑖</m:t>
                                    </m:r>
                                  </m:sub>
                                </m:sSub>
                              </m:den>
                            </m:f>
                          </m:e>
                        </m:d>
                      </m:e>
                    </m:func>
                    <m:r>
                      <a:rPr lang="en-US" sz="2800" b="0" i="1" smtClean="0">
                        <a:latin typeface="Cambria Math"/>
                      </a:rPr>
                      <m:t>=</m:t>
                    </m:r>
                    <m:sSub>
                      <m:sSubPr>
                        <m:ctrlPr>
                          <a:rPr lang="en-US" sz="2800" b="0" i="1" smtClean="0">
                            <a:latin typeface="Cambria Math"/>
                          </a:rPr>
                        </m:ctrlPr>
                      </m:sSubPr>
                      <m:e>
                        <m:r>
                          <a:rPr lang="en-US" sz="2800" b="0" i="1" smtClean="0">
                            <a:latin typeface="Cambria Math"/>
                          </a:rPr>
                          <m:t>𝑏</m:t>
                        </m:r>
                      </m:e>
                      <m:sub>
                        <m:r>
                          <a:rPr lang="en-US" sz="2800" b="0" i="1" smtClean="0">
                            <a:latin typeface="Cambria Math"/>
                          </a:rPr>
                          <m:t>0</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𝑏</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 …+</m:t>
                    </m:r>
                    <m:sSub>
                      <m:sSubPr>
                        <m:ctrlPr>
                          <a:rPr lang="en-US" sz="2800" b="0" i="1" smtClean="0">
                            <a:latin typeface="Cambria Math"/>
                          </a:rPr>
                        </m:ctrlPr>
                      </m:sSubPr>
                      <m:e>
                        <m:r>
                          <a:rPr lang="en-US" sz="2800" b="0" i="1" smtClean="0">
                            <a:latin typeface="Cambria Math"/>
                          </a:rPr>
                          <m:t>𝑏</m:t>
                        </m:r>
                      </m:e>
                      <m:sub>
                        <m:r>
                          <a:rPr lang="en-US" sz="2800" b="0" i="1" smtClean="0">
                            <a:latin typeface="Cambria Math"/>
                          </a:rPr>
                          <m:t>𝑘</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𝑘</m:t>
                        </m:r>
                      </m:sub>
                    </m:sSub>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525963"/>
              </a:xfrm>
              <a:blipFill rotWithShape="1">
                <a:blip r:embed="rId3"/>
                <a:stretch>
                  <a:fillRect l="-1259" t="-1213"/>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8448" r="338" b="5816"/>
          <a:stretch/>
        </p:blipFill>
        <p:spPr bwMode="auto">
          <a:xfrm>
            <a:off x="1555517" y="4076700"/>
            <a:ext cx="6032967"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E830265-E1E1-4D77-B62B-49667CF08184}" type="slidenum">
              <a:rPr lang="en-US" smtClean="0"/>
              <a:t>32</a:t>
            </a:fld>
            <a:endParaRPr lang="en-US" dirty="0"/>
          </a:p>
        </p:txBody>
      </p:sp>
    </p:spTree>
    <p:extLst>
      <p:ext uri="{BB962C8B-B14F-4D97-AF65-F5344CB8AC3E}">
        <p14:creationId xmlns:p14="http://schemas.microsoft.com/office/powerpoint/2010/main" val="2262734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Methodology: Probabilistic Forecasts</a:t>
            </a:r>
            <a:endParaRPr lang="en-US" u="sng"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AE and Bias were converted to binary and ternary variables</a:t>
            </a:r>
          </a:p>
          <a:p>
            <a:endParaRPr lang="en-US" dirty="0" smtClean="0"/>
          </a:p>
          <a:p>
            <a:r>
              <a:rPr lang="en-US" dirty="0" smtClean="0"/>
              <a:t>AE: Binary threshold = 20 knots, Ternary thresholds= 10 knots and 20 knots</a:t>
            </a:r>
          </a:p>
          <a:p>
            <a:endParaRPr lang="en-US" dirty="0" smtClean="0"/>
          </a:p>
          <a:p>
            <a:r>
              <a:rPr lang="en-US" dirty="0" smtClean="0"/>
              <a:t>Bias: Binary threshold = 0 knots, Ternary thresholds= -20 knots and 20 knots</a:t>
            </a:r>
          </a:p>
          <a:p>
            <a:pPr marL="0" indent="0">
              <a:buNone/>
            </a:pPr>
            <a:r>
              <a:rPr lang="en-US" dirty="0" smtClean="0"/>
              <a:t>  </a:t>
            </a:r>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33</a:t>
            </a:fld>
            <a:endParaRPr lang="en-US" dirty="0"/>
          </a:p>
        </p:txBody>
      </p:sp>
    </p:spTree>
    <p:extLst>
      <p:ext uri="{BB962C8B-B14F-4D97-AF65-F5344CB8AC3E}">
        <p14:creationId xmlns:p14="http://schemas.microsoft.com/office/powerpoint/2010/main" val="1922547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Reliability Diagram</a:t>
            </a:r>
            <a:endParaRPr lang="en-US" u="sng" dirty="0"/>
          </a:p>
        </p:txBody>
      </p:sp>
      <p:sp>
        <p:nvSpPr>
          <p:cNvPr id="3" name="Content Placeholder 2"/>
          <p:cNvSpPr>
            <a:spLocks noGrp="1"/>
          </p:cNvSpPr>
          <p:nvPr>
            <p:ph idx="1"/>
          </p:nvPr>
        </p:nvSpPr>
        <p:spPr>
          <a:xfrm>
            <a:off x="457200" y="1600200"/>
            <a:ext cx="8382000" cy="4953000"/>
          </a:xfrm>
        </p:spPr>
        <p:txBody>
          <a:bodyPr/>
          <a:lstStyle/>
          <a:p>
            <a:pPr>
              <a:lnSpc>
                <a:spcPct val="90000"/>
              </a:lnSpc>
            </a:pPr>
            <a:r>
              <a:rPr lang="en-US" altLang="en-US" dirty="0">
                <a:solidFill>
                  <a:srgbClr val="000000"/>
                </a:solidFill>
              </a:rPr>
              <a:t>Graphical device that shows the full joint distribution of the forecasts and observations </a:t>
            </a:r>
            <a:endParaRPr lang="en-US" altLang="en-US" dirty="0" smtClean="0">
              <a:solidFill>
                <a:srgbClr val="000000"/>
              </a:solidFill>
            </a:endParaRPr>
          </a:p>
          <a:p>
            <a:pPr>
              <a:lnSpc>
                <a:spcPct val="90000"/>
              </a:lnSpc>
            </a:pPr>
            <a:endParaRPr lang="en-US" altLang="en-US" dirty="0" smtClean="0">
              <a:solidFill>
                <a:srgbClr val="000000"/>
              </a:solidFill>
            </a:endParaRPr>
          </a:p>
          <a:p>
            <a:pPr>
              <a:lnSpc>
                <a:spcPct val="90000"/>
              </a:lnSpc>
            </a:pPr>
            <a:r>
              <a:rPr lang="en-US" altLang="en-US" dirty="0">
                <a:solidFill>
                  <a:srgbClr val="000000"/>
                </a:solidFill>
              </a:rPr>
              <a:t>O</a:t>
            </a:r>
            <a:r>
              <a:rPr lang="en-US" altLang="en-US" dirty="0" smtClean="0">
                <a:solidFill>
                  <a:srgbClr val="000000"/>
                </a:solidFill>
              </a:rPr>
              <a:t>bserved </a:t>
            </a:r>
            <a:r>
              <a:rPr lang="en-US" altLang="en-US" dirty="0">
                <a:solidFill>
                  <a:srgbClr val="000000"/>
                </a:solidFill>
              </a:rPr>
              <a:t>frequency of an </a:t>
            </a:r>
            <a:r>
              <a:rPr lang="en-US" altLang="en-US" dirty="0" smtClean="0">
                <a:solidFill>
                  <a:srgbClr val="000000"/>
                </a:solidFill>
              </a:rPr>
              <a:t>event is </a:t>
            </a:r>
            <a:r>
              <a:rPr lang="en-US" altLang="en-US" dirty="0">
                <a:solidFill>
                  <a:srgbClr val="000000"/>
                </a:solidFill>
              </a:rPr>
              <a:t>plotted against the </a:t>
            </a:r>
            <a:r>
              <a:rPr lang="en-US" altLang="en-US" dirty="0" smtClean="0">
                <a:solidFill>
                  <a:srgbClr val="000000"/>
                </a:solidFill>
              </a:rPr>
              <a:t>forecast </a:t>
            </a:r>
            <a:r>
              <a:rPr lang="en-US" altLang="en-US" dirty="0">
                <a:solidFill>
                  <a:srgbClr val="000000"/>
                </a:solidFill>
              </a:rPr>
              <a:t>probability of an </a:t>
            </a:r>
            <a:r>
              <a:rPr lang="en-US" altLang="en-US" dirty="0" smtClean="0">
                <a:solidFill>
                  <a:srgbClr val="000000"/>
                </a:solidFill>
              </a:rPr>
              <a:t>event</a:t>
            </a:r>
          </a:p>
          <a:p>
            <a:pPr>
              <a:lnSpc>
                <a:spcPct val="90000"/>
              </a:lnSpc>
            </a:pPr>
            <a:endParaRPr lang="en-US" altLang="en-US" dirty="0">
              <a:solidFill>
                <a:srgbClr val="000000"/>
              </a:solidFill>
            </a:endParaRPr>
          </a:p>
          <a:p>
            <a:pPr>
              <a:lnSpc>
                <a:spcPct val="90000"/>
              </a:lnSpc>
            </a:pPr>
            <a:r>
              <a:rPr lang="en-US" altLang="en-US" dirty="0" smtClean="0"/>
              <a:t>A </a:t>
            </a:r>
            <a:r>
              <a:rPr lang="en-US" altLang="en-US" dirty="0"/>
              <a:t>perfect forecast system will result in forecasts with a probability of X% </a:t>
            </a:r>
            <a:r>
              <a:rPr lang="en-US" altLang="en-US" dirty="0" smtClean="0"/>
              <a:t>actually occurring X</a:t>
            </a:r>
            <a:r>
              <a:rPr lang="en-US" altLang="en-US" dirty="0"/>
              <a:t>% of the </a:t>
            </a:r>
            <a:r>
              <a:rPr lang="en-US" altLang="en-US" dirty="0" smtClean="0"/>
              <a:t>time (diagonal line on the graph) </a:t>
            </a:r>
            <a:endParaRPr lang="en-US" altLang="en-US" dirty="0"/>
          </a:p>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34</a:t>
            </a:fld>
            <a:endParaRPr lang="en-US" dirty="0"/>
          </a:p>
        </p:txBody>
      </p:sp>
    </p:spTree>
    <p:extLst>
      <p:ext uri="{BB962C8B-B14F-4D97-AF65-F5344CB8AC3E}">
        <p14:creationId xmlns:p14="http://schemas.microsoft.com/office/powerpoint/2010/main" val="1208307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u="sng" dirty="0" smtClean="0"/>
              <a:t>60-Hour LGEM </a:t>
            </a:r>
            <a:r>
              <a:rPr lang="en-US" u="sng" dirty="0" smtClean="0"/>
              <a:t>AE </a:t>
            </a:r>
            <a:r>
              <a:rPr lang="en-US" u="sng" dirty="0" smtClean="0"/>
              <a:t>Tercile Forecast </a:t>
            </a:r>
            <a:endParaRPr lang="en-US" u="sng"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271" y="1295400"/>
            <a:ext cx="6523458" cy="544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830265-E1E1-4D77-B62B-49667CF08184}" type="slidenum">
              <a:rPr lang="en-US" smtClean="0"/>
              <a:t>35</a:t>
            </a:fld>
            <a:endParaRPr lang="en-US" dirty="0"/>
          </a:p>
        </p:txBody>
      </p:sp>
    </p:spTree>
    <p:extLst>
      <p:ext uri="{BB962C8B-B14F-4D97-AF65-F5344CB8AC3E}">
        <p14:creationId xmlns:p14="http://schemas.microsoft.com/office/powerpoint/2010/main" val="968372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u="sng" dirty="0" smtClean="0"/>
              <a:t>96-Hour DSHP BIAS Tercile </a:t>
            </a:r>
            <a:r>
              <a:rPr lang="en-US" sz="4000" u="sng" dirty="0"/>
              <a:t>Forecast </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136" y="1270050"/>
            <a:ext cx="6309729" cy="526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830265-E1E1-4D77-B62B-49667CF08184}" type="slidenum">
              <a:rPr lang="en-US" smtClean="0"/>
              <a:t>36</a:t>
            </a:fld>
            <a:endParaRPr lang="en-US" dirty="0"/>
          </a:p>
        </p:txBody>
      </p:sp>
    </p:spTree>
    <p:extLst>
      <p:ext uri="{BB962C8B-B14F-4D97-AF65-F5344CB8AC3E}">
        <p14:creationId xmlns:p14="http://schemas.microsoft.com/office/powerpoint/2010/main" val="3118308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u="sng" dirty="0" smtClean="0"/>
              <a:t>36-Hour GHMI </a:t>
            </a:r>
            <a:r>
              <a:rPr lang="en-US" u="sng" dirty="0" smtClean="0"/>
              <a:t>AE </a:t>
            </a:r>
            <a:r>
              <a:rPr lang="en-US" u="sng" dirty="0" smtClean="0"/>
              <a:t>Binary </a:t>
            </a:r>
            <a:r>
              <a:rPr lang="en-US" u="sng" dirty="0"/>
              <a:t>Forecast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481" y="1264814"/>
            <a:ext cx="6317039" cy="526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830265-E1E1-4D77-B62B-49667CF08184}" type="slidenum">
              <a:rPr lang="en-US" smtClean="0"/>
              <a:t>37</a:t>
            </a:fld>
            <a:endParaRPr lang="en-US" dirty="0"/>
          </a:p>
        </p:txBody>
      </p:sp>
    </p:spTree>
    <p:extLst>
      <p:ext uri="{BB962C8B-B14F-4D97-AF65-F5344CB8AC3E}">
        <p14:creationId xmlns:p14="http://schemas.microsoft.com/office/powerpoint/2010/main" val="3883424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solidFill>
                  <a:prstClr val="black"/>
                </a:solidFill>
              </a:rPr>
              <a:t>84-Hour HWFI </a:t>
            </a:r>
            <a:r>
              <a:rPr lang="en-US" sz="4000" u="sng" dirty="0">
                <a:solidFill>
                  <a:prstClr val="black"/>
                </a:solidFill>
              </a:rPr>
              <a:t>BIAS </a:t>
            </a:r>
            <a:r>
              <a:rPr lang="en-US" sz="4000" u="sng" dirty="0" smtClean="0">
                <a:solidFill>
                  <a:prstClr val="black"/>
                </a:solidFill>
              </a:rPr>
              <a:t>Binary </a:t>
            </a:r>
            <a:r>
              <a:rPr lang="en-US" sz="4000" u="sng" dirty="0">
                <a:solidFill>
                  <a:prstClr val="black"/>
                </a:solidFill>
              </a:rPr>
              <a:t>Forecast </a:t>
            </a:r>
            <a:endParaRPr lang="en-US" sz="4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441" y="1210038"/>
            <a:ext cx="6421118" cy="536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830265-E1E1-4D77-B62B-49667CF08184}" type="slidenum">
              <a:rPr lang="en-US" smtClean="0"/>
              <a:t>38</a:t>
            </a:fld>
            <a:endParaRPr lang="en-US" dirty="0"/>
          </a:p>
        </p:txBody>
      </p:sp>
    </p:spTree>
    <p:extLst>
      <p:ext uri="{BB962C8B-B14F-4D97-AF65-F5344CB8AC3E}">
        <p14:creationId xmlns:p14="http://schemas.microsoft.com/office/powerpoint/2010/main" val="930315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143000"/>
          </a:xfrm>
        </p:spPr>
        <p:txBody>
          <a:bodyPr>
            <a:normAutofit fontScale="90000"/>
          </a:bodyPr>
          <a:lstStyle/>
          <a:p>
            <a:r>
              <a:rPr lang="en-US" u="sng" dirty="0" smtClean="0"/>
              <a:t>Example of Atmospheric Instability Proxy</a:t>
            </a:r>
            <a:endParaRPr lang="en-US" u="sng"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157" y="1850878"/>
            <a:ext cx="6135687" cy="4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830265-E1E1-4D77-B62B-49667CF08184}" type="slidenum">
              <a:rPr lang="en-US" smtClean="0"/>
              <a:t>39</a:t>
            </a:fld>
            <a:endParaRPr lang="en-US" dirty="0"/>
          </a:p>
        </p:txBody>
      </p:sp>
    </p:spTree>
    <p:extLst>
      <p:ext uri="{BB962C8B-B14F-4D97-AF65-F5344CB8AC3E}">
        <p14:creationId xmlns:p14="http://schemas.microsoft.com/office/powerpoint/2010/main" val="2717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9452"/>
            <a:ext cx="8915400" cy="748748"/>
          </a:xfrm>
        </p:spPr>
        <p:txBody>
          <a:bodyPr>
            <a:noAutofit/>
          </a:bodyPr>
          <a:lstStyle/>
          <a:p>
            <a:r>
              <a:rPr lang="en-US" u="sng" dirty="0" smtClean="0"/>
              <a:t>Data Sample</a:t>
            </a:r>
            <a:endParaRPr lang="en-US"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7558123"/>
              </p:ext>
            </p:extLst>
          </p:nvPr>
        </p:nvGraphicFramePr>
        <p:xfrm>
          <a:off x="152400" y="986543"/>
          <a:ext cx="8915400" cy="5734297"/>
        </p:xfrm>
        <a:graphic>
          <a:graphicData uri="http://schemas.openxmlformats.org/drawingml/2006/table">
            <a:tbl>
              <a:tblPr firstRow="1" bandRow="1">
                <a:tableStyleId>{5C22544A-7EE6-4342-B048-85BDC9FD1C3A}</a:tableStyleId>
              </a:tblPr>
              <a:tblGrid>
                <a:gridCol w="2895600"/>
                <a:gridCol w="6019800"/>
              </a:tblGrid>
              <a:tr h="537900">
                <a:tc>
                  <a:txBody>
                    <a:bodyPr/>
                    <a:lstStyle/>
                    <a:p>
                      <a:pPr algn="ctr"/>
                      <a:r>
                        <a:rPr lang="en-US" sz="2800" dirty="0" smtClean="0"/>
                        <a:t>Dataset</a:t>
                      </a:r>
                      <a:r>
                        <a:rPr lang="en-US" sz="2800" baseline="0" dirty="0" smtClean="0"/>
                        <a:t> Detail</a:t>
                      </a:r>
                      <a:endParaRPr lang="en-US" sz="2800" dirty="0"/>
                    </a:p>
                  </a:txBody>
                  <a:tcPr/>
                </a:tc>
                <a:tc>
                  <a:txBody>
                    <a:bodyPr/>
                    <a:lstStyle/>
                    <a:p>
                      <a:pPr algn="ctr"/>
                      <a:r>
                        <a:rPr lang="en-US" sz="2800" dirty="0" smtClean="0"/>
                        <a:t>Data Used</a:t>
                      </a:r>
                      <a:endParaRPr lang="en-US" sz="2800" dirty="0"/>
                    </a:p>
                  </a:txBody>
                  <a:tcPr/>
                </a:tc>
              </a:tr>
              <a:tr h="740227">
                <a:tc>
                  <a:txBody>
                    <a:bodyPr/>
                    <a:lstStyle/>
                    <a:p>
                      <a:pPr algn="l"/>
                      <a:r>
                        <a:rPr lang="en-US" sz="2800" dirty="0" smtClean="0"/>
                        <a:t>Hurricane Seasons</a:t>
                      </a:r>
                      <a:endParaRPr lang="en-US" sz="2800" dirty="0"/>
                    </a:p>
                  </a:txBody>
                  <a:tcPr/>
                </a:tc>
                <a:tc>
                  <a:txBody>
                    <a:bodyPr/>
                    <a:lstStyle/>
                    <a:p>
                      <a:pPr algn="l"/>
                      <a:r>
                        <a:rPr lang="en-US" sz="2800" dirty="0" smtClean="0"/>
                        <a:t>2007-2013 (Atlantic</a:t>
                      </a:r>
                      <a:r>
                        <a:rPr lang="en-US" sz="2800" baseline="0" dirty="0" smtClean="0"/>
                        <a:t> Basin)</a:t>
                      </a:r>
                      <a:endParaRPr lang="en-US" sz="2800" dirty="0"/>
                    </a:p>
                  </a:txBody>
                  <a:tcPr/>
                </a:tc>
              </a:tr>
              <a:tr h="537900">
                <a:tc>
                  <a:txBody>
                    <a:bodyPr/>
                    <a:lstStyle/>
                    <a:p>
                      <a:pPr algn="l"/>
                      <a:r>
                        <a:rPr lang="en-US" sz="2800" dirty="0" smtClean="0"/>
                        <a:t>Forecast</a:t>
                      </a:r>
                      <a:r>
                        <a:rPr lang="en-US" sz="2800" baseline="0" dirty="0" smtClean="0"/>
                        <a:t> Hours</a:t>
                      </a:r>
                      <a:endParaRPr lang="en-US" sz="2800" dirty="0"/>
                    </a:p>
                  </a:txBody>
                  <a:tcPr/>
                </a:tc>
                <a:tc>
                  <a:txBody>
                    <a:bodyPr/>
                    <a:lstStyle/>
                    <a:p>
                      <a:pPr algn="l"/>
                      <a:r>
                        <a:rPr lang="en-US" sz="2800" dirty="0" smtClean="0"/>
                        <a:t>12-120 (12-hour increments)</a:t>
                      </a:r>
                      <a:endParaRPr lang="en-US" sz="2800" dirty="0"/>
                    </a:p>
                  </a:txBody>
                  <a:tcPr/>
                </a:tc>
              </a:tr>
              <a:tr h="669251">
                <a:tc>
                  <a:txBody>
                    <a:bodyPr/>
                    <a:lstStyle/>
                    <a:p>
                      <a:pPr algn="l"/>
                      <a:r>
                        <a:rPr lang="en-US" sz="2800" dirty="0" smtClean="0"/>
                        <a:t>Models</a:t>
                      </a:r>
                      <a:r>
                        <a:rPr lang="en-US" sz="2800" baseline="0" dirty="0" smtClean="0"/>
                        <a:t> Evaluated</a:t>
                      </a:r>
                      <a:endParaRPr lang="en-US" sz="2800" dirty="0"/>
                    </a:p>
                  </a:txBody>
                  <a:tcPr/>
                </a:tc>
                <a:tc>
                  <a:txBody>
                    <a:bodyPr/>
                    <a:lstStyle/>
                    <a:p>
                      <a:pPr algn="l"/>
                      <a:r>
                        <a:rPr lang="en-US" sz="2800" dirty="0" smtClean="0"/>
                        <a:t>LGEM, DSHP,</a:t>
                      </a:r>
                      <a:r>
                        <a:rPr lang="en-US" sz="2800" baseline="0" dirty="0" smtClean="0"/>
                        <a:t> HWFI, and GHMI</a:t>
                      </a:r>
                    </a:p>
                  </a:txBody>
                  <a:tcPr/>
                </a:tc>
              </a:tr>
              <a:tr h="1023979">
                <a:tc>
                  <a:txBody>
                    <a:bodyPr/>
                    <a:lstStyle/>
                    <a:p>
                      <a:pPr algn="l"/>
                      <a:r>
                        <a:rPr lang="en-US" sz="2800" dirty="0" smtClean="0"/>
                        <a:t>Predictors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baseline="0" dirty="0" smtClean="0"/>
                        <a:t>GFS output obtained from SHIPS text files and proxies </a:t>
                      </a:r>
                    </a:p>
                  </a:txBody>
                  <a:tcPr/>
                </a:tc>
              </a:tr>
              <a:tr h="1325880">
                <a:tc>
                  <a:txBody>
                    <a:bodyPr/>
                    <a:lstStyle/>
                    <a:p>
                      <a:pPr algn="l"/>
                      <a:r>
                        <a:rPr lang="en-US" sz="2800" dirty="0" smtClean="0"/>
                        <a:t>Verification criteria</a:t>
                      </a:r>
                      <a:endParaRPr lang="en-US" sz="2800" dirty="0"/>
                    </a:p>
                  </a:txBody>
                  <a:tcPr/>
                </a:tc>
                <a:tc>
                  <a:txBody>
                    <a:bodyPr/>
                    <a:lstStyle/>
                    <a:p>
                      <a:pPr algn="l"/>
                      <a:r>
                        <a:rPr lang="en-US" sz="2800" dirty="0" smtClean="0"/>
                        <a:t>Excludes “LO”,</a:t>
                      </a:r>
                      <a:r>
                        <a:rPr lang="en-US" sz="2800" baseline="0" dirty="0" smtClean="0"/>
                        <a:t> “EX”, and INVESTS. All models must have verification and all predictors for particular time to be included (homogeneous). Land </a:t>
                      </a:r>
                      <a:r>
                        <a:rPr lang="en-US" sz="2800" baseline="0" dirty="0" smtClean="0"/>
                        <a:t>and no land cases </a:t>
                      </a:r>
                      <a:r>
                        <a:rPr lang="en-US" sz="2800" baseline="0" dirty="0" smtClean="0"/>
                        <a:t>combined.</a:t>
                      </a:r>
                      <a:endParaRPr lang="en-US" sz="2800" dirty="0"/>
                    </a:p>
                  </a:txBody>
                  <a:tcPr/>
                </a:tc>
              </a:tr>
            </a:tbl>
          </a:graphicData>
        </a:graphic>
      </p:graphicFrame>
      <p:sp>
        <p:nvSpPr>
          <p:cNvPr id="5" name="Slide Number Placeholder 4"/>
          <p:cNvSpPr>
            <a:spLocks noGrp="1"/>
          </p:cNvSpPr>
          <p:nvPr>
            <p:ph type="sldNum" sz="quarter" idx="12"/>
          </p:nvPr>
        </p:nvSpPr>
        <p:spPr/>
        <p:txBody>
          <a:bodyPr/>
          <a:lstStyle/>
          <a:p>
            <a:fld id="{6E830265-E1E1-4D77-B62B-49667CF08184}" type="slidenum">
              <a:rPr lang="en-US" smtClean="0"/>
              <a:t>4</a:t>
            </a:fld>
            <a:endParaRPr lang="en-US" dirty="0"/>
          </a:p>
        </p:txBody>
      </p:sp>
    </p:spTree>
    <p:extLst>
      <p:ext uri="{BB962C8B-B14F-4D97-AF65-F5344CB8AC3E}">
        <p14:creationId xmlns:p14="http://schemas.microsoft.com/office/powerpoint/2010/main" val="1738441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Goerss and Sampson (2014) Results</a:t>
            </a:r>
            <a:endParaRPr lang="en-US" u="sng"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48" t="26963" r="32502" b="29630"/>
          <a:stretch/>
        </p:blipFill>
        <p:spPr bwMode="auto">
          <a:xfrm>
            <a:off x="911696" y="1409462"/>
            <a:ext cx="7320609" cy="514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87896" y="3962400"/>
            <a:ext cx="6936904"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p:txBody>
          <a:bodyPr/>
          <a:lstStyle/>
          <a:p>
            <a:fld id="{6E830265-E1E1-4D77-B62B-49667CF08184}" type="slidenum">
              <a:rPr lang="en-US" smtClean="0"/>
              <a:t>40</a:t>
            </a:fld>
            <a:endParaRPr lang="en-US" dirty="0"/>
          </a:p>
        </p:txBody>
      </p:sp>
    </p:spTree>
    <p:extLst>
      <p:ext uri="{BB962C8B-B14F-4D97-AF65-F5344CB8AC3E}">
        <p14:creationId xmlns:p14="http://schemas.microsoft.com/office/powerpoint/2010/main" val="1499841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0250" y="128921"/>
            <a:ext cx="5143500" cy="512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5181600"/>
            <a:ext cx="7467600" cy="1569660"/>
          </a:xfrm>
          <a:prstGeom prst="rect">
            <a:avLst/>
          </a:prstGeom>
        </p:spPr>
        <p:txBody>
          <a:bodyPr wrap="square">
            <a:spAutoFit/>
          </a:bodyPr>
          <a:lstStyle/>
          <a:p>
            <a:r>
              <a:rPr lang="en-US" sz="2400" dirty="0">
                <a:solidFill>
                  <a:prstClr val="black"/>
                </a:solidFill>
              </a:rPr>
              <a:t>“For the Atlantic basin, the percent variance of IVCN TC absolute intensity forecast error that could be explained for this independent sample ranged from 2-5% compared with 4-6% for the dependent sample”</a:t>
            </a:r>
          </a:p>
        </p:txBody>
      </p:sp>
      <p:sp>
        <p:nvSpPr>
          <p:cNvPr id="5" name="Slide Number Placeholder 4"/>
          <p:cNvSpPr>
            <a:spLocks noGrp="1"/>
          </p:cNvSpPr>
          <p:nvPr>
            <p:ph type="sldNum" sz="quarter" idx="12"/>
          </p:nvPr>
        </p:nvSpPr>
        <p:spPr/>
        <p:txBody>
          <a:bodyPr/>
          <a:lstStyle/>
          <a:p>
            <a:fld id="{6E830265-E1E1-4D77-B62B-49667CF08184}" type="slidenum">
              <a:rPr lang="en-US" smtClean="0"/>
              <a:t>41</a:t>
            </a:fld>
            <a:endParaRPr lang="en-US" dirty="0"/>
          </a:p>
        </p:txBody>
      </p:sp>
    </p:spTree>
    <p:extLst>
      <p:ext uri="{BB962C8B-B14F-4D97-AF65-F5344CB8AC3E}">
        <p14:creationId xmlns:p14="http://schemas.microsoft.com/office/powerpoint/2010/main" val="3023420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prstClr val="black"/>
                </a:solidFill>
              </a:rPr>
              <a:t>Boutique Predictors: Gaussian Fit of Relative Humidity vs. AE</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6247" y="1752600"/>
            <a:ext cx="6411507" cy="50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2964426" y="2197372"/>
            <a:ext cx="4239503" cy="1180369"/>
          </a:xfrm>
          <a:custGeom>
            <a:avLst/>
            <a:gdLst>
              <a:gd name="connsiteX0" fmla="*/ 0 w 4239503"/>
              <a:gd name="connsiteY0" fmla="*/ 1017776 h 1180369"/>
              <a:gd name="connsiteX1" fmla="*/ 2197509 w 4239503"/>
              <a:gd name="connsiteY1" fmla="*/ 138 h 1180369"/>
              <a:gd name="connsiteX2" fmla="*/ 4055806 w 4239503"/>
              <a:gd name="connsiteY2" fmla="*/ 1076770 h 1180369"/>
              <a:gd name="connsiteX3" fmla="*/ 4070555 w 4239503"/>
              <a:gd name="connsiteY3" fmla="*/ 1076770 h 1180369"/>
            </a:gdLst>
            <a:ahLst/>
            <a:cxnLst>
              <a:cxn ang="0">
                <a:pos x="connsiteX0" y="connsiteY0"/>
              </a:cxn>
              <a:cxn ang="0">
                <a:pos x="connsiteX1" y="connsiteY1"/>
              </a:cxn>
              <a:cxn ang="0">
                <a:pos x="connsiteX2" y="connsiteY2"/>
              </a:cxn>
              <a:cxn ang="0">
                <a:pos x="connsiteX3" y="connsiteY3"/>
              </a:cxn>
            </a:cxnLst>
            <a:rect l="l" t="t" r="r" b="b"/>
            <a:pathLst>
              <a:path w="4239503" h="1180369">
                <a:moveTo>
                  <a:pt x="0" y="1017776"/>
                </a:moveTo>
                <a:cubicBezTo>
                  <a:pt x="760770" y="504041"/>
                  <a:pt x="1521541" y="-9694"/>
                  <a:pt x="2197509" y="138"/>
                </a:cubicBezTo>
                <a:cubicBezTo>
                  <a:pt x="2873477" y="9970"/>
                  <a:pt x="3743632" y="897331"/>
                  <a:pt x="4055806" y="1076770"/>
                </a:cubicBezTo>
                <a:cubicBezTo>
                  <a:pt x="4367980" y="1256209"/>
                  <a:pt x="4219267" y="1166489"/>
                  <a:pt x="4070555" y="1076770"/>
                </a:cubicBezTo>
              </a:path>
            </a:pathLst>
          </a:custGeom>
          <a:ln w="38100">
            <a:prstDash val="dash"/>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solidFill>
                <a:prstClr val="black"/>
              </a:solidFill>
            </a:endParaRPr>
          </a:p>
        </p:txBody>
      </p:sp>
      <p:sp>
        <p:nvSpPr>
          <p:cNvPr id="5" name="Slide Number Placeholder 4"/>
          <p:cNvSpPr>
            <a:spLocks noGrp="1"/>
          </p:cNvSpPr>
          <p:nvPr>
            <p:ph type="sldNum" sz="quarter" idx="12"/>
          </p:nvPr>
        </p:nvSpPr>
        <p:spPr/>
        <p:txBody>
          <a:bodyPr/>
          <a:lstStyle/>
          <a:p>
            <a:fld id="{6E830265-E1E1-4D77-B62B-49667CF08184}" type="slidenum">
              <a:rPr lang="en-US" smtClean="0"/>
              <a:t>42</a:t>
            </a:fld>
            <a:endParaRPr lang="en-US" dirty="0"/>
          </a:p>
        </p:txBody>
      </p:sp>
    </p:spTree>
    <p:extLst>
      <p:ext uri="{BB962C8B-B14F-4D97-AF65-F5344CB8AC3E}">
        <p14:creationId xmlns:p14="http://schemas.microsoft.com/office/powerpoint/2010/main" val="6843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u="sng" dirty="0" smtClean="0"/>
              <a:t>Boutique Predictors: 2</a:t>
            </a:r>
            <a:r>
              <a:rPr lang="en-US" u="sng" baseline="30000" dirty="0" smtClean="0"/>
              <a:t>nd</a:t>
            </a:r>
            <a:r>
              <a:rPr lang="en-US" u="sng" dirty="0" smtClean="0"/>
              <a:t> Order Polynomial Fit of Dist. To Land vs. Bias</a:t>
            </a:r>
            <a:endParaRPr lang="en-US" u="sng"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24013"/>
            <a:ext cx="5943600"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2227006" y="1981200"/>
            <a:ext cx="5530646" cy="1180023"/>
          </a:xfrm>
          <a:custGeom>
            <a:avLst/>
            <a:gdLst>
              <a:gd name="connsiteX0" fmla="*/ 0 w 5530646"/>
              <a:gd name="connsiteY0" fmla="*/ 1135778 h 1180023"/>
              <a:gd name="connsiteX1" fmla="*/ 988142 w 5530646"/>
              <a:gd name="connsiteY1" fmla="*/ 152 h 1180023"/>
              <a:gd name="connsiteX2" fmla="*/ 5014452 w 5530646"/>
              <a:gd name="connsiteY2" fmla="*/ 1047287 h 1180023"/>
              <a:gd name="connsiteX3" fmla="*/ 5530646 w 5530646"/>
              <a:gd name="connsiteY3" fmla="*/ 1180023 h 1180023"/>
            </a:gdLst>
            <a:ahLst/>
            <a:cxnLst>
              <a:cxn ang="0">
                <a:pos x="connsiteX0" y="connsiteY0"/>
              </a:cxn>
              <a:cxn ang="0">
                <a:pos x="connsiteX1" y="connsiteY1"/>
              </a:cxn>
              <a:cxn ang="0">
                <a:pos x="connsiteX2" y="connsiteY2"/>
              </a:cxn>
              <a:cxn ang="0">
                <a:pos x="connsiteX3" y="connsiteY3"/>
              </a:cxn>
            </a:cxnLst>
            <a:rect l="l" t="t" r="r" b="b"/>
            <a:pathLst>
              <a:path w="5530646" h="1180023">
                <a:moveTo>
                  <a:pt x="0" y="1135778"/>
                </a:moveTo>
                <a:cubicBezTo>
                  <a:pt x="76200" y="575339"/>
                  <a:pt x="152400" y="14900"/>
                  <a:pt x="988142" y="152"/>
                </a:cubicBezTo>
                <a:cubicBezTo>
                  <a:pt x="1823884" y="-14596"/>
                  <a:pt x="5014452" y="1047287"/>
                  <a:pt x="5014452" y="1047287"/>
                </a:cubicBezTo>
                <a:lnTo>
                  <a:pt x="5530646" y="1180023"/>
                </a:lnTo>
              </a:path>
            </a:pathLst>
          </a:custGeom>
          <a:ln>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prstClr val="black"/>
              </a:solidFill>
            </a:endParaRPr>
          </a:p>
        </p:txBody>
      </p:sp>
      <p:sp>
        <p:nvSpPr>
          <p:cNvPr id="5" name="Slide Number Placeholder 4"/>
          <p:cNvSpPr>
            <a:spLocks noGrp="1"/>
          </p:cNvSpPr>
          <p:nvPr>
            <p:ph type="sldNum" sz="quarter" idx="12"/>
          </p:nvPr>
        </p:nvSpPr>
        <p:spPr/>
        <p:txBody>
          <a:bodyPr/>
          <a:lstStyle/>
          <a:p>
            <a:fld id="{6E830265-E1E1-4D77-B62B-49667CF08184}"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8243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u="sng" dirty="0" smtClean="0"/>
              <a:t>Example of AE Transformation</a:t>
            </a:r>
            <a:endParaRPr lang="en-US"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49600" y="1676400"/>
            <a:ext cx="5844800" cy="4861675"/>
          </a:xfrm>
        </p:spPr>
      </p:pic>
      <p:sp>
        <p:nvSpPr>
          <p:cNvPr id="4" name="Slide Number Placeholder 3"/>
          <p:cNvSpPr>
            <a:spLocks noGrp="1"/>
          </p:cNvSpPr>
          <p:nvPr>
            <p:ph type="sldNum" sz="quarter" idx="12"/>
          </p:nvPr>
        </p:nvSpPr>
        <p:spPr/>
        <p:txBody>
          <a:bodyPr/>
          <a:lstStyle/>
          <a:p>
            <a:fld id="{6E830265-E1E1-4D77-B62B-49667CF08184}"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2823743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Methodology: Nonlinear Fits of Predictors</a:t>
            </a:r>
            <a:endParaRPr lang="en-US" u="sng" dirty="0"/>
          </a:p>
        </p:txBody>
      </p:sp>
      <p:sp>
        <p:nvSpPr>
          <p:cNvPr id="3" name="Content Placeholder 2"/>
          <p:cNvSpPr>
            <a:spLocks noGrp="1"/>
          </p:cNvSpPr>
          <p:nvPr>
            <p:ph idx="1"/>
          </p:nvPr>
        </p:nvSpPr>
        <p:spPr>
          <a:xfrm>
            <a:off x="457200" y="1600200"/>
            <a:ext cx="8382000" cy="5105400"/>
          </a:xfrm>
        </p:spPr>
        <p:txBody>
          <a:bodyPr>
            <a:normAutofit lnSpcReduction="10000"/>
          </a:bodyPr>
          <a:lstStyle/>
          <a:p>
            <a:r>
              <a:rPr lang="en-US" dirty="0" smtClean="0"/>
              <a:t>Several predictors exhibiting nonlinear relationships with error were empirically fit</a:t>
            </a:r>
          </a:p>
          <a:p>
            <a:endParaRPr lang="en-US" dirty="0" smtClean="0"/>
          </a:p>
          <a:p>
            <a:r>
              <a:rPr lang="en-US" dirty="0" smtClean="0"/>
              <a:t>Functions tested: Gaussian, second order Gaussian, second order polynomial, and third order polynomial</a:t>
            </a:r>
          </a:p>
          <a:p>
            <a:endParaRPr lang="en-US" dirty="0" smtClean="0"/>
          </a:p>
          <a:p>
            <a:r>
              <a:rPr lang="en-US" dirty="0" smtClean="0"/>
              <a:t>0-Hour Latitude, 0-Hour distance to land, and 0-Hour Relative Humidity exhibited the strongest non-linear relationships </a:t>
            </a:r>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3143445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2014 </a:t>
            </a:r>
            <a:r>
              <a:rPr lang="en-US" dirty="0" smtClean="0"/>
              <a:t>RESULTS</a:t>
            </a:r>
            <a:endParaRPr lang="en-US" dirty="0"/>
          </a:p>
        </p:txBody>
      </p:sp>
      <p:sp>
        <p:nvSpPr>
          <p:cNvPr id="5" name="Subtitle 4"/>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46</a:t>
            </a:fld>
            <a:endParaRPr lang="en-US" dirty="0"/>
          </a:p>
        </p:txBody>
      </p:sp>
    </p:spTree>
    <p:extLst>
      <p:ext uri="{BB962C8B-B14F-4D97-AF65-F5344CB8AC3E}">
        <p14:creationId xmlns:p14="http://schemas.microsoft.com/office/powerpoint/2010/main" val="3379522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Percent Improvement Over </a:t>
            </a:r>
            <a:r>
              <a:rPr lang="en-US" u="sng" dirty="0" smtClean="0"/>
              <a:t>AE </a:t>
            </a:r>
            <a:r>
              <a:rPr lang="en-US" u="sng" dirty="0"/>
              <a:t>Climatology Forecasts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520304555"/>
              </p:ext>
            </p:extLst>
          </p:nvPr>
        </p:nvGraphicFramePr>
        <p:xfrm>
          <a:off x="457200" y="1600199"/>
          <a:ext cx="8229600" cy="5101607"/>
        </p:xfrm>
        <a:graphic>
          <a:graphicData uri="http://schemas.openxmlformats.org/drawingml/2006/table">
            <a:tbl>
              <a:tblPr firstRow="1" bandRow="1">
                <a:tableStyleId>{5C22544A-7EE6-4342-B048-85BDC9FD1C3A}</a:tableStyleId>
              </a:tblPr>
              <a:tblGrid>
                <a:gridCol w="1752600"/>
                <a:gridCol w="990600"/>
                <a:gridCol w="1371600"/>
                <a:gridCol w="1371600"/>
                <a:gridCol w="1371600"/>
                <a:gridCol w="1371600"/>
              </a:tblGrid>
              <a:tr h="529607">
                <a:tc>
                  <a:txBody>
                    <a:bodyPr/>
                    <a:lstStyle/>
                    <a:p>
                      <a:pPr algn="ctr"/>
                      <a:r>
                        <a:rPr lang="en-US" sz="2400" dirty="0" smtClean="0"/>
                        <a:t># of Cases</a:t>
                      </a:r>
                      <a:endParaRPr lang="en-US" sz="2400" dirty="0"/>
                    </a:p>
                  </a:txBody>
                  <a:tcPr/>
                </a:tc>
                <a:tc>
                  <a:txBody>
                    <a:bodyPr/>
                    <a:lstStyle/>
                    <a:p>
                      <a:pPr algn="ctr"/>
                      <a:r>
                        <a:rPr lang="en-US" sz="2400" dirty="0" smtClean="0"/>
                        <a:t>Hours</a:t>
                      </a:r>
                      <a:endParaRPr lang="en-US" sz="2400" dirty="0"/>
                    </a:p>
                  </a:txBody>
                  <a:tcPr/>
                </a:tc>
                <a:tc>
                  <a:txBody>
                    <a:bodyPr/>
                    <a:lstStyle/>
                    <a:p>
                      <a:pPr algn="ctr"/>
                      <a:r>
                        <a:rPr lang="en-US" sz="2400" dirty="0" smtClean="0">
                          <a:latin typeface="+mn-lt"/>
                        </a:rPr>
                        <a:t>LGEM</a:t>
                      </a:r>
                      <a:endParaRPr lang="en-US" sz="2400" dirty="0">
                        <a:latin typeface="+mn-lt"/>
                      </a:endParaRPr>
                    </a:p>
                  </a:txBody>
                  <a:tcPr/>
                </a:tc>
                <a:tc>
                  <a:txBody>
                    <a:bodyPr/>
                    <a:lstStyle/>
                    <a:p>
                      <a:pPr algn="ctr"/>
                      <a:r>
                        <a:rPr lang="en-US" sz="2400" dirty="0" smtClean="0">
                          <a:latin typeface="+mn-lt"/>
                        </a:rPr>
                        <a:t>DSHP</a:t>
                      </a:r>
                      <a:endParaRPr lang="en-US" sz="2400" dirty="0">
                        <a:latin typeface="+mn-lt"/>
                      </a:endParaRPr>
                    </a:p>
                  </a:txBody>
                  <a:tcPr/>
                </a:tc>
                <a:tc>
                  <a:txBody>
                    <a:bodyPr/>
                    <a:lstStyle/>
                    <a:p>
                      <a:pPr algn="ctr"/>
                      <a:r>
                        <a:rPr lang="en-US" sz="2400" dirty="0" smtClean="0">
                          <a:latin typeface="+mn-lt"/>
                        </a:rPr>
                        <a:t>HWFI</a:t>
                      </a:r>
                      <a:endParaRPr lang="en-US" sz="2400" dirty="0">
                        <a:latin typeface="+mn-lt"/>
                      </a:endParaRPr>
                    </a:p>
                  </a:txBody>
                  <a:tcPr/>
                </a:tc>
                <a:tc>
                  <a:txBody>
                    <a:bodyPr/>
                    <a:lstStyle/>
                    <a:p>
                      <a:pPr algn="ctr"/>
                      <a:r>
                        <a:rPr lang="en-US" sz="2400" dirty="0" smtClean="0">
                          <a:latin typeface="+mn-lt"/>
                        </a:rPr>
                        <a:t>GHMI</a:t>
                      </a:r>
                      <a:endParaRPr lang="en-US" sz="2400" dirty="0">
                        <a:latin typeface="+mn-lt"/>
                      </a:endParaRPr>
                    </a:p>
                  </a:txBody>
                  <a:tcPr/>
                </a:tc>
              </a:tr>
              <a:tr h="434719">
                <a:tc>
                  <a:txBody>
                    <a:bodyPr/>
                    <a:lstStyle/>
                    <a:p>
                      <a:pPr algn="ctr" fontAlgn="b"/>
                      <a:r>
                        <a:rPr lang="en-US" sz="2400" b="0" i="0" u="none" strike="noStrike" dirty="0">
                          <a:solidFill>
                            <a:srgbClr val="000000"/>
                          </a:solidFill>
                          <a:effectLst/>
                          <a:latin typeface="Calibri"/>
                        </a:rPr>
                        <a:t>133</a:t>
                      </a:r>
                    </a:p>
                  </a:txBody>
                  <a:tcPr marL="9525" marR="9525" marT="9525" marB="0" anchor="b"/>
                </a:tc>
                <a:tc>
                  <a:txBody>
                    <a:bodyPr/>
                    <a:lstStyle/>
                    <a:p>
                      <a:pPr algn="ctr"/>
                      <a:r>
                        <a:rPr lang="en-US" sz="2400" dirty="0" smtClean="0"/>
                        <a:t>12</a:t>
                      </a:r>
                      <a:endParaRPr lang="en-US" sz="2400" dirty="0"/>
                    </a:p>
                  </a:txBody>
                  <a:tcPr/>
                </a:tc>
                <a:tc>
                  <a:txBody>
                    <a:bodyPr/>
                    <a:lstStyle/>
                    <a:p>
                      <a:pPr algn="ctr" fontAlgn="b"/>
                      <a:r>
                        <a:rPr lang="en-US" sz="2400" b="0" i="0" u="none" strike="noStrike" dirty="0">
                          <a:solidFill>
                            <a:srgbClr val="000000"/>
                          </a:solidFill>
                          <a:effectLst/>
                          <a:latin typeface="+mn-lt"/>
                        </a:rPr>
                        <a:t>12.3</a:t>
                      </a:r>
                    </a:p>
                  </a:txBody>
                  <a:tcPr marL="9525" marR="9525" marT="9525" marB="0" anchor="b"/>
                </a:tc>
                <a:tc>
                  <a:txBody>
                    <a:bodyPr/>
                    <a:lstStyle/>
                    <a:p>
                      <a:pPr algn="ctr" fontAlgn="b"/>
                      <a:r>
                        <a:rPr lang="en-US" sz="2400" b="0" i="0" u="none" strike="noStrike" dirty="0">
                          <a:solidFill>
                            <a:srgbClr val="000000"/>
                          </a:solidFill>
                          <a:effectLst/>
                          <a:latin typeface="+mn-lt"/>
                        </a:rPr>
                        <a:t>13.2</a:t>
                      </a:r>
                    </a:p>
                  </a:txBody>
                  <a:tcPr marL="9525" marR="9525" marT="9525" marB="0" anchor="b"/>
                </a:tc>
                <a:tc>
                  <a:txBody>
                    <a:bodyPr/>
                    <a:lstStyle/>
                    <a:p>
                      <a:pPr algn="ctr" fontAlgn="b"/>
                      <a:r>
                        <a:rPr lang="en-US" sz="2400" b="0" i="0" u="none" strike="noStrike" dirty="0">
                          <a:solidFill>
                            <a:srgbClr val="000000"/>
                          </a:solidFill>
                          <a:effectLst/>
                          <a:latin typeface="+mn-lt"/>
                        </a:rPr>
                        <a:t>14.8</a:t>
                      </a:r>
                    </a:p>
                  </a:txBody>
                  <a:tcPr marL="9525" marR="9525" marT="9525" marB="0" anchor="b"/>
                </a:tc>
                <a:tc>
                  <a:txBody>
                    <a:bodyPr/>
                    <a:lstStyle/>
                    <a:p>
                      <a:pPr algn="ctr" fontAlgn="b"/>
                      <a:r>
                        <a:rPr lang="en-US" sz="2400" b="0" i="0" u="none" strike="noStrike" dirty="0">
                          <a:solidFill>
                            <a:srgbClr val="000000"/>
                          </a:solidFill>
                          <a:effectLst/>
                          <a:latin typeface="+mn-lt"/>
                        </a:rPr>
                        <a:t>14.4</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117</a:t>
                      </a:r>
                    </a:p>
                  </a:txBody>
                  <a:tcPr marL="9525" marR="9525" marT="9525" marB="0" anchor="b"/>
                </a:tc>
                <a:tc>
                  <a:txBody>
                    <a:bodyPr/>
                    <a:lstStyle/>
                    <a:p>
                      <a:pPr algn="ctr"/>
                      <a:r>
                        <a:rPr lang="en-US" sz="2400" dirty="0" smtClean="0"/>
                        <a:t>24</a:t>
                      </a:r>
                      <a:endParaRPr lang="en-US" sz="2400" dirty="0"/>
                    </a:p>
                  </a:txBody>
                  <a:tcPr/>
                </a:tc>
                <a:tc>
                  <a:txBody>
                    <a:bodyPr/>
                    <a:lstStyle/>
                    <a:p>
                      <a:pPr algn="ctr" fontAlgn="b"/>
                      <a:r>
                        <a:rPr lang="en-US" sz="2400" b="0" i="0" u="none" strike="noStrike" dirty="0">
                          <a:solidFill>
                            <a:srgbClr val="000000"/>
                          </a:solidFill>
                          <a:effectLst/>
                          <a:latin typeface="+mn-lt"/>
                        </a:rPr>
                        <a:t>19.3</a:t>
                      </a:r>
                    </a:p>
                  </a:txBody>
                  <a:tcPr marL="9525" marR="9525" marT="9525" marB="0" anchor="b"/>
                </a:tc>
                <a:tc>
                  <a:txBody>
                    <a:bodyPr/>
                    <a:lstStyle/>
                    <a:p>
                      <a:pPr algn="ctr" fontAlgn="b"/>
                      <a:r>
                        <a:rPr lang="en-US" sz="2400" b="0" i="0" u="none" strike="noStrike" dirty="0">
                          <a:solidFill>
                            <a:srgbClr val="000000"/>
                          </a:solidFill>
                          <a:effectLst/>
                          <a:latin typeface="+mn-lt"/>
                        </a:rPr>
                        <a:t>15.8</a:t>
                      </a:r>
                    </a:p>
                  </a:txBody>
                  <a:tcPr marL="9525" marR="9525" marT="9525" marB="0" anchor="b"/>
                </a:tc>
                <a:tc>
                  <a:txBody>
                    <a:bodyPr/>
                    <a:lstStyle/>
                    <a:p>
                      <a:pPr algn="ctr" fontAlgn="b"/>
                      <a:r>
                        <a:rPr lang="en-US" sz="2400" b="0" i="0" u="none" strike="noStrike" dirty="0">
                          <a:solidFill>
                            <a:srgbClr val="000000"/>
                          </a:solidFill>
                          <a:effectLst/>
                          <a:latin typeface="+mn-lt"/>
                        </a:rPr>
                        <a:t>12.9</a:t>
                      </a:r>
                    </a:p>
                  </a:txBody>
                  <a:tcPr marL="9525" marR="9525" marT="9525" marB="0" anchor="b"/>
                </a:tc>
                <a:tc>
                  <a:txBody>
                    <a:bodyPr/>
                    <a:lstStyle/>
                    <a:p>
                      <a:pPr algn="ctr" fontAlgn="b"/>
                      <a:r>
                        <a:rPr lang="en-US" sz="2400" b="0" i="0" u="none" strike="noStrike" dirty="0">
                          <a:solidFill>
                            <a:srgbClr val="000000"/>
                          </a:solidFill>
                          <a:effectLst/>
                          <a:latin typeface="+mn-lt"/>
                        </a:rPr>
                        <a:t>13.8</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102</a:t>
                      </a:r>
                    </a:p>
                  </a:txBody>
                  <a:tcPr marL="9525" marR="9525" marT="9525" marB="0" anchor="b"/>
                </a:tc>
                <a:tc>
                  <a:txBody>
                    <a:bodyPr/>
                    <a:lstStyle/>
                    <a:p>
                      <a:pPr algn="ctr"/>
                      <a:r>
                        <a:rPr lang="en-US" sz="2400" dirty="0" smtClean="0"/>
                        <a:t>36</a:t>
                      </a:r>
                      <a:endParaRPr lang="en-US" sz="2400" dirty="0"/>
                    </a:p>
                  </a:txBody>
                  <a:tcPr/>
                </a:tc>
                <a:tc>
                  <a:txBody>
                    <a:bodyPr/>
                    <a:lstStyle/>
                    <a:p>
                      <a:pPr algn="ctr" fontAlgn="b"/>
                      <a:r>
                        <a:rPr lang="en-US" sz="2400" b="0" i="0" u="none" strike="noStrike" dirty="0">
                          <a:solidFill>
                            <a:srgbClr val="000000"/>
                          </a:solidFill>
                          <a:effectLst/>
                          <a:latin typeface="+mn-lt"/>
                        </a:rPr>
                        <a:t>16.3</a:t>
                      </a:r>
                    </a:p>
                  </a:txBody>
                  <a:tcPr marL="9525" marR="9525" marT="9525" marB="0" anchor="b"/>
                </a:tc>
                <a:tc>
                  <a:txBody>
                    <a:bodyPr/>
                    <a:lstStyle/>
                    <a:p>
                      <a:pPr algn="ctr" fontAlgn="b"/>
                      <a:r>
                        <a:rPr lang="en-US" sz="2400" b="0" i="0" u="none" strike="noStrike" dirty="0">
                          <a:solidFill>
                            <a:srgbClr val="000000"/>
                          </a:solidFill>
                          <a:effectLst/>
                          <a:latin typeface="+mn-lt"/>
                        </a:rPr>
                        <a:t>19.5</a:t>
                      </a:r>
                    </a:p>
                  </a:txBody>
                  <a:tcPr marL="9525" marR="9525" marT="9525" marB="0" anchor="b"/>
                </a:tc>
                <a:tc>
                  <a:txBody>
                    <a:bodyPr/>
                    <a:lstStyle/>
                    <a:p>
                      <a:pPr algn="ctr" fontAlgn="b"/>
                      <a:r>
                        <a:rPr lang="en-US" sz="2400" b="0" i="0" u="none" strike="noStrike" dirty="0">
                          <a:solidFill>
                            <a:srgbClr val="000000"/>
                          </a:solidFill>
                          <a:effectLst/>
                          <a:latin typeface="+mn-lt"/>
                        </a:rPr>
                        <a:t>8.2</a:t>
                      </a:r>
                    </a:p>
                  </a:txBody>
                  <a:tcPr marL="9525" marR="9525" marT="9525" marB="0" anchor="b"/>
                </a:tc>
                <a:tc>
                  <a:txBody>
                    <a:bodyPr/>
                    <a:lstStyle/>
                    <a:p>
                      <a:pPr algn="ctr" fontAlgn="b"/>
                      <a:r>
                        <a:rPr lang="en-US" sz="2400" b="0" i="0" u="none" strike="noStrike" dirty="0">
                          <a:solidFill>
                            <a:srgbClr val="000000"/>
                          </a:solidFill>
                          <a:effectLst/>
                          <a:latin typeface="+mn-lt"/>
                        </a:rPr>
                        <a:t>10.7</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86</a:t>
                      </a:r>
                    </a:p>
                  </a:txBody>
                  <a:tcPr marL="9525" marR="9525" marT="9525" marB="0" anchor="b"/>
                </a:tc>
                <a:tc>
                  <a:txBody>
                    <a:bodyPr/>
                    <a:lstStyle/>
                    <a:p>
                      <a:pPr algn="ctr"/>
                      <a:r>
                        <a:rPr lang="en-US" sz="2400" dirty="0" smtClean="0"/>
                        <a:t>48</a:t>
                      </a:r>
                      <a:endParaRPr lang="en-US" sz="2400" dirty="0"/>
                    </a:p>
                  </a:txBody>
                  <a:tcPr/>
                </a:tc>
                <a:tc>
                  <a:txBody>
                    <a:bodyPr/>
                    <a:lstStyle/>
                    <a:p>
                      <a:pPr algn="ctr" fontAlgn="b"/>
                      <a:r>
                        <a:rPr lang="en-US" sz="2400" b="0" i="0" u="none" strike="noStrike" dirty="0">
                          <a:solidFill>
                            <a:srgbClr val="000000"/>
                          </a:solidFill>
                          <a:effectLst/>
                          <a:latin typeface="+mn-lt"/>
                        </a:rPr>
                        <a:t>14.0</a:t>
                      </a:r>
                    </a:p>
                  </a:txBody>
                  <a:tcPr marL="9525" marR="9525" marT="9525" marB="0" anchor="b"/>
                </a:tc>
                <a:tc>
                  <a:txBody>
                    <a:bodyPr/>
                    <a:lstStyle/>
                    <a:p>
                      <a:pPr algn="ctr" fontAlgn="b"/>
                      <a:r>
                        <a:rPr lang="en-US" sz="2400" b="0" i="0" u="none" strike="noStrike" dirty="0">
                          <a:solidFill>
                            <a:srgbClr val="000000"/>
                          </a:solidFill>
                          <a:effectLst/>
                          <a:latin typeface="+mn-lt"/>
                        </a:rPr>
                        <a:t>12.6</a:t>
                      </a:r>
                    </a:p>
                  </a:txBody>
                  <a:tcPr marL="9525" marR="9525" marT="9525" marB="0" anchor="b"/>
                </a:tc>
                <a:tc>
                  <a:txBody>
                    <a:bodyPr/>
                    <a:lstStyle/>
                    <a:p>
                      <a:pPr algn="ctr" fontAlgn="b"/>
                      <a:r>
                        <a:rPr lang="en-US" sz="2400" b="0" i="0" u="none" strike="noStrike" dirty="0">
                          <a:solidFill>
                            <a:srgbClr val="000000"/>
                          </a:solidFill>
                          <a:effectLst/>
                          <a:latin typeface="+mn-lt"/>
                        </a:rPr>
                        <a:t>9.6</a:t>
                      </a:r>
                    </a:p>
                  </a:txBody>
                  <a:tcPr marL="9525" marR="9525" marT="9525" marB="0" anchor="b"/>
                </a:tc>
                <a:tc>
                  <a:txBody>
                    <a:bodyPr/>
                    <a:lstStyle/>
                    <a:p>
                      <a:pPr algn="ctr" fontAlgn="b"/>
                      <a:r>
                        <a:rPr lang="en-US" sz="2400" b="0" i="0" u="none" strike="noStrike" dirty="0">
                          <a:solidFill>
                            <a:srgbClr val="000000"/>
                          </a:solidFill>
                          <a:effectLst/>
                          <a:latin typeface="+mn-lt"/>
                        </a:rPr>
                        <a:t>10.2</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74</a:t>
                      </a:r>
                    </a:p>
                  </a:txBody>
                  <a:tcPr marL="9525" marR="9525" marT="9525" marB="0" anchor="b"/>
                </a:tc>
                <a:tc>
                  <a:txBody>
                    <a:bodyPr/>
                    <a:lstStyle/>
                    <a:p>
                      <a:pPr algn="ctr"/>
                      <a:r>
                        <a:rPr lang="en-US" sz="2400" dirty="0" smtClean="0"/>
                        <a:t>60</a:t>
                      </a:r>
                      <a:endParaRPr lang="en-US" sz="2400" dirty="0"/>
                    </a:p>
                  </a:txBody>
                  <a:tcPr/>
                </a:tc>
                <a:tc>
                  <a:txBody>
                    <a:bodyPr/>
                    <a:lstStyle/>
                    <a:p>
                      <a:pPr algn="ctr" fontAlgn="b"/>
                      <a:r>
                        <a:rPr lang="en-US" sz="2400" b="0" i="0" u="none" strike="noStrike" dirty="0">
                          <a:solidFill>
                            <a:srgbClr val="000000"/>
                          </a:solidFill>
                          <a:effectLst/>
                          <a:latin typeface="+mn-lt"/>
                        </a:rPr>
                        <a:t>17.3</a:t>
                      </a:r>
                    </a:p>
                  </a:txBody>
                  <a:tcPr marL="9525" marR="9525" marT="9525" marB="0" anchor="b"/>
                </a:tc>
                <a:tc>
                  <a:txBody>
                    <a:bodyPr/>
                    <a:lstStyle/>
                    <a:p>
                      <a:pPr algn="ctr" fontAlgn="b"/>
                      <a:r>
                        <a:rPr lang="en-US" sz="2400" b="0" i="0" u="none" strike="noStrike" dirty="0">
                          <a:solidFill>
                            <a:srgbClr val="000000"/>
                          </a:solidFill>
                          <a:effectLst/>
                          <a:latin typeface="+mn-lt"/>
                        </a:rPr>
                        <a:t>17.7</a:t>
                      </a:r>
                    </a:p>
                  </a:txBody>
                  <a:tcPr marL="9525" marR="9525" marT="9525" marB="0" anchor="b"/>
                </a:tc>
                <a:tc>
                  <a:txBody>
                    <a:bodyPr/>
                    <a:lstStyle/>
                    <a:p>
                      <a:pPr algn="ctr" fontAlgn="b"/>
                      <a:r>
                        <a:rPr lang="en-US" sz="2400" b="0" i="0" u="none" strike="noStrike" dirty="0">
                          <a:solidFill>
                            <a:srgbClr val="000000"/>
                          </a:solidFill>
                          <a:effectLst/>
                          <a:latin typeface="+mn-lt"/>
                        </a:rPr>
                        <a:t>28.9</a:t>
                      </a:r>
                    </a:p>
                  </a:txBody>
                  <a:tcPr marL="9525" marR="9525" marT="9525" marB="0" anchor="b"/>
                </a:tc>
                <a:tc>
                  <a:txBody>
                    <a:bodyPr/>
                    <a:lstStyle/>
                    <a:p>
                      <a:pPr algn="ctr" fontAlgn="b"/>
                      <a:r>
                        <a:rPr lang="en-US" sz="2400" b="0" i="0" u="none" strike="noStrike" dirty="0">
                          <a:solidFill>
                            <a:srgbClr val="000000"/>
                          </a:solidFill>
                          <a:effectLst/>
                          <a:latin typeface="+mn-lt"/>
                        </a:rPr>
                        <a:t>28.3</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64</a:t>
                      </a:r>
                    </a:p>
                  </a:txBody>
                  <a:tcPr marL="9525" marR="9525" marT="9525" marB="0" anchor="b"/>
                </a:tc>
                <a:tc>
                  <a:txBody>
                    <a:bodyPr/>
                    <a:lstStyle/>
                    <a:p>
                      <a:pPr algn="ctr"/>
                      <a:r>
                        <a:rPr lang="en-US" sz="2400" dirty="0" smtClean="0"/>
                        <a:t>72</a:t>
                      </a:r>
                      <a:endParaRPr lang="en-US" sz="2400" dirty="0"/>
                    </a:p>
                  </a:txBody>
                  <a:tcPr/>
                </a:tc>
                <a:tc>
                  <a:txBody>
                    <a:bodyPr/>
                    <a:lstStyle/>
                    <a:p>
                      <a:pPr algn="ctr" fontAlgn="b"/>
                      <a:r>
                        <a:rPr lang="en-US" sz="2400" b="0" i="0" u="none" strike="noStrike" dirty="0">
                          <a:solidFill>
                            <a:srgbClr val="000000"/>
                          </a:solidFill>
                          <a:effectLst/>
                          <a:latin typeface="+mn-lt"/>
                        </a:rPr>
                        <a:t>6.1</a:t>
                      </a:r>
                    </a:p>
                  </a:txBody>
                  <a:tcPr marL="9525" marR="9525" marT="9525" marB="0" anchor="b"/>
                </a:tc>
                <a:tc>
                  <a:txBody>
                    <a:bodyPr/>
                    <a:lstStyle/>
                    <a:p>
                      <a:pPr algn="ctr" fontAlgn="b"/>
                      <a:r>
                        <a:rPr lang="en-US" sz="2400" b="0" i="0" u="none" strike="noStrike" dirty="0">
                          <a:solidFill>
                            <a:srgbClr val="000000"/>
                          </a:solidFill>
                          <a:effectLst/>
                          <a:latin typeface="+mn-lt"/>
                        </a:rPr>
                        <a:t>8.1</a:t>
                      </a:r>
                    </a:p>
                  </a:txBody>
                  <a:tcPr marL="9525" marR="9525" marT="9525" marB="0" anchor="b"/>
                </a:tc>
                <a:tc>
                  <a:txBody>
                    <a:bodyPr/>
                    <a:lstStyle/>
                    <a:p>
                      <a:pPr algn="ctr" fontAlgn="b"/>
                      <a:r>
                        <a:rPr lang="en-US" sz="2400" b="0" i="0" u="none" strike="noStrike" dirty="0">
                          <a:solidFill>
                            <a:srgbClr val="000000"/>
                          </a:solidFill>
                          <a:effectLst/>
                          <a:latin typeface="+mn-lt"/>
                        </a:rPr>
                        <a:t>16.4</a:t>
                      </a:r>
                    </a:p>
                  </a:txBody>
                  <a:tcPr marL="9525" marR="9525" marT="9525" marB="0" anchor="b"/>
                </a:tc>
                <a:tc>
                  <a:txBody>
                    <a:bodyPr/>
                    <a:lstStyle/>
                    <a:p>
                      <a:pPr algn="ctr" fontAlgn="b"/>
                      <a:r>
                        <a:rPr lang="en-US" sz="2400" b="0" i="0" u="none" strike="noStrike" dirty="0">
                          <a:solidFill>
                            <a:srgbClr val="000000"/>
                          </a:solidFill>
                          <a:effectLst/>
                          <a:latin typeface="+mn-lt"/>
                        </a:rPr>
                        <a:t>14.7</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53</a:t>
                      </a:r>
                    </a:p>
                  </a:txBody>
                  <a:tcPr marL="9525" marR="9525" marT="9525" marB="0" anchor="b"/>
                </a:tc>
                <a:tc>
                  <a:txBody>
                    <a:bodyPr/>
                    <a:lstStyle/>
                    <a:p>
                      <a:pPr algn="ctr"/>
                      <a:r>
                        <a:rPr lang="en-US" sz="2400" dirty="0" smtClean="0"/>
                        <a:t>84</a:t>
                      </a:r>
                      <a:endParaRPr lang="en-US" sz="2400" dirty="0"/>
                    </a:p>
                  </a:txBody>
                  <a:tcPr/>
                </a:tc>
                <a:tc>
                  <a:txBody>
                    <a:bodyPr/>
                    <a:lstStyle/>
                    <a:p>
                      <a:pPr algn="ctr" fontAlgn="b"/>
                      <a:r>
                        <a:rPr lang="en-US" sz="2400" b="0" i="0" u="none" strike="noStrike" dirty="0">
                          <a:solidFill>
                            <a:srgbClr val="000000"/>
                          </a:solidFill>
                          <a:effectLst/>
                          <a:latin typeface="+mn-lt"/>
                        </a:rPr>
                        <a:t>6.1</a:t>
                      </a:r>
                    </a:p>
                  </a:txBody>
                  <a:tcPr marL="9525" marR="9525" marT="9525" marB="0" anchor="b"/>
                </a:tc>
                <a:tc>
                  <a:txBody>
                    <a:bodyPr/>
                    <a:lstStyle/>
                    <a:p>
                      <a:pPr algn="ctr" fontAlgn="b"/>
                      <a:r>
                        <a:rPr lang="en-US" sz="2400" b="0" i="0" u="none" strike="noStrike" dirty="0">
                          <a:solidFill>
                            <a:srgbClr val="000000"/>
                          </a:solidFill>
                          <a:effectLst/>
                          <a:latin typeface="+mn-lt"/>
                        </a:rPr>
                        <a:t>6.4</a:t>
                      </a:r>
                    </a:p>
                  </a:txBody>
                  <a:tcPr marL="9525" marR="9525" marT="9525" marB="0" anchor="b"/>
                </a:tc>
                <a:tc>
                  <a:txBody>
                    <a:bodyPr/>
                    <a:lstStyle/>
                    <a:p>
                      <a:pPr algn="ctr" fontAlgn="b"/>
                      <a:r>
                        <a:rPr lang="en-US" sz="2400" b="0" i="0" u="none" strike="noStrike" dirty="0">
                          <a:solidFill>
                            <a:srgbClr val="000000"/>
                          </a:solidFill>
                          <a:effectLst/>
                          <a:latin typeface="+mn-lt"/>
                        </a:rPr>
                        <a:t>13.1</a:t>
                      </a:r>
                    </a:p>
                  </a:txBody>
                  <a:tcPr marL="9525" marR="9525" marT="9525" marB="0" anchor="b"/>
                </a:tc>
                <a:tc>
                  <a:txBody>
                    <a:bodyPr/>
                    <a:lstStyle/>
                    <a:p>
                      <a:pPr algn="ctr" fontAlgn="b"/>
                      <a:r>
                        <a:rPr lang="en-US" sz="2400" b="0" i="0" u="none" strike="noStrike" dirty="0">
                          <a:solidFill>
                            <a:srgbClr val="000000"/>
                          </a:solidFill>
                          <a:effectLst/>
                          <a:latin typeface="+mn-lt"/>
                        </a:rPr>
                        <a:t>11.1</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42</a:t>
                      </a:r>
                    </a:p>
                  </a:txBody>
                  <a:tcPr marL="9525" marR="9525" marT="9525" marB="0" anchor="b"/>
                </a:tc>
                <a:tc>
                  <a:txBody>
                    <a:bodyPr/>
                    <a:lstStyle/>
                    <a:p>
                      <a:pPr algn="ctr"/>
                      <a:r>
                        <a:rPr lang="en-US" sz="2400" dirty="0" smtClean="0"/>
                        <a:t>96</a:t>
                      </a:r>
                      <a:endParaRPr lang="en-US" sz="2400" dirty="0"/>
                    </a:p>
                  </a:txBody>
                  <a:tcPr/>
                </a:tc>
                <a:tc>
                  <a:txBody>
                    <a:bodyPr/>
                    <a:lstStyle/>
                    <a:p>
                      <a:pPr algn="ctr" fontAlgn="b"/>
                      <a:r>
                        <a:rPr lang="en-US" sz="2400" b="0" i="0" u="none" strike="noStrike" dirty="0">
                          <a:solidFill>
                            <a:srgbClr val="000000"/>
                          </a:solidFill>
                          <a:effectLst/>
                          <a:latin typeface="+mn-lt"/>
                        </a:rPr>
                        <a:t>8.5</a:t>
                      </a:r>
                    </a:p>
                  </a:txBody>
                  <a:tcPr marL="9525" marR="9525" marT="9525" marB="0" anchor="b"/>
                </a:tc>
                <a:tc>
                  <a:txBody>
                    <a:bodyPr/>
                    <a:lstStyle/>
                    <a:p>
                      <a:pPr algn="ctr" fontAlgn="b"/>
                      <a:r>
                        <a:rPr lang="en-US" sz="2400" b="0" i="0" u="none" strike="noStrike" dirty="0">
                          <a:solidFill>
                            <a:srgbClr val="000000"/>
                          </a:solidFill>
                          <a:effectLst/>
                          <a:latin typeface="+mn-lt"/>
                        </a:rPr>
                        <a:t>7.6</a:t>
                      </a:r>
                    </a:p>
                  </a:txBody>
                  <a:tcPr marL="9525" marR="9525" marT="9525" marB="0" anchor="b"/>
                </a:tc>
                <a:tc>
                  <a:txBody>
                    <a:bodyPr/>
                    <a:lstStyle/>
                    <a:p>
                      <a:pPr algn="ctr" fontAlgn="b"/>
                      <a:r>
                        <a:rPr lang="en-US" sz="2400" b="0" i="0" u="none" strike="noStrike" dirty="0">
                          <a:solidFill>
                            <a:srgbClr val="000000"/>
                          </a:solidFill>
                          <a:effectLst/>
                          <a:latin typeface="+mn-lt"/>
                        </a:rPr>
                        <a:t>17.3</a:t>
                      </a:r>
                    </a:p>
                  </a:txBody>
                  <a:tcPr marL="9525" marR="9525" marT="9525" marB="0" anchor="b"/>
                </a:tc>
                <a:tc>
                  <a:txBody>
                    <a:bodyPr/>
                    <a:lstStyle/>
                    <a:p>
                      <a:pPr algn="ctr" fontAlgn="b"/>
                      <a:r>
                        <a:rPr lang="en-US" sz="2400" b="0" i="0" u="none" strike="noStrike" dirty="0">
                          <a:solidFill>
                            <a:srgbClr val="000000"/>
                          </a:solidFill>
                          <a:effectLst/>
                          <a:latin typeface="+mn-lt"/>
                        </a:rPr>
                        <a:t>18.0</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34</a:t>
                      </a:r>
                    </a:p>
                  </a:txBody>
                  <a:tcPr marL="9525" marR="9525" marT="9525" marB="0" anchor="b"/>
                </a:tc>
                <a:tc>
                  <a:txBody>
                    <a:bodyPr/>
                    <a:lstStyle/>
                    <a:p>
                      <a:pPr algn="ctr"/>
                      <a:r>
                        <a:rPr lang="en-US" sz="2400" dirty="0" smtClean="0"/>
                        <a:t>108</a:t>
                      </a:r>
                      <a:endParaRPr lang="en-US" sz="2400" dirty="0"/>
                    </a:p>
                  </a:txBody>
                  <a:tcPr/>
                </a:tc>
                <a:tc>
                  <a:txBody>
                    <a:bodyPr/>
                    <a:lstStyle/>
                    <a:p>
                      <a:pPr algn="ctr" fontAlgn="b"/>
                      <a:r>
                        <a:rPr lang="en-US" sz="2400" b="0" i="0" u="none" strike="noStrike" dirty="0">
                          <a:solidFill>
                            <a:srgbClr val="000000"/>
                          </a:solidFill>
                          <a:effectLst/>
                          <a:latin typeface="+mn-lt"/>
                        </a:rPr>
                        <a:t>11.3</a:t>
                      </a:r>
                    </a:p>
                  </a:txBody>
                  <a:tcPr marL="9525" marR="9525" marT="9525" marB="0" anchor="b"/>
                </a:tc>
                <a:tc>
                  <a:txBody>
                    <a:bodyPr/>
                    <a:lstStyle/>
                    <a:p>
                      <a:pPr algn="ctr" fontAlgn="b"/>
                      <a:r>
                        <a:rPr lang="en-US" sz="2400" b="0" i="0" u="none" strike="noStrike" dirty="0">
                          <a:solidFill>
                            <a:srgbClr val="000000"/>
                          </a:solidFill>
                          <a:effectLst/>
                          <a:latin typeface="+mn-lt"/>
                        </a:rPr>
                        <a:t>-8.9</a:t>
                      </a:r>
                    </a:p>
                  </a:txBody>
                  <a:tcPr marL="9525" marR="9525" marT="9525" marB="0" anchor="b"/>
                </a:tc>
                <a:tc>
                  <a:txBody>
                    <a:bodyPr/>
                    <a:lstStyle/>
                    <a:p>
                      <a:pPr algn="ctr" fontAlgn="b"/>
                      <a:r>
                        <a:rPr lang="en-US" sz="2400" b="0" i="0" u="none" strike="noStrike" dirty="0">
                          <a:solidFill>
                            <a:srgbClr val="000000"/>
                          </a:solidFill>
                          <a:effectLst/>
                          <a:latin typeface="+mn-lt"/>
                        </a:rPr>
                        <a:t>30.2</a:t>
                      </a:r>
                    </a:p>
                  </a:txBody>
                  <a:tcPr marL="9525" marR="9525" marT="9525" marB="0" anchor="b"/>
                </a:tc>
                <a:tc>
                  <a:txBody>
                    <a:bodyPr/>
                    <a:lstStyle/>
                    <a:p>
                      <a:pPr algn="ctr" fontAlgn="b"/>
                      <a:r>
                        <a:rPr lang="en-US" sz="2400" b="0" i="0" u="none" strike="noStrike" dirty="0">
                          <a:solidFill>
                            <a:srgbClr val="000000"/>
                          </a:solidFill>
                          <a:effectLst/>
                          <a:latin typeface="+mn-lt"/>
                        </a:rPr>
                        <a:t>28.8</a:t>
                      </a:r>
                    </a:p>
                  </a:txBody>
                  <a:tcPr marL="9525" marR="9525" marT="9525" marB="0" anchor="b"/>
                </a:tc>
              </a:tr>
              <a:tr h="434719">
                <a:tc>
                  <a:txBody>
                    <a:bodyPr/>
                    <a:lstStyle/>
                    <a:p>
                      <a:pPr algn="ctr" fontAlgn="b"/>
                      <a:r>
                        <a:rPr lang="en-US" sz="2400" b="0" i="0" u="none" strike="noStrike" dirty="0">
                          <a:solidFill>
                            <a:srgbClr val="000000"/>
                          </a:solidFill>
                          <a:effectLst/>
                          <a:latin typeface="Calibri"/>
                        </a:rPr>
                        <a:t>28</a:t>
                      </a:r>
                    </a:p>
                  </a:txBody>
                  <a:tcPr marL="9525" marR="9525" marT="9525" marB="0" anchor="b"/>
                </a:tc>
                <a:tc>
                  <a:txBody>
                    <a:bodyPr/>
                    <a:lstStyle/>
                    <a:p>
                      <a:pPr algn="ctr"/>
                      <a:r>
                        <a:rPr lang="en-US" sz="2400" dirty="0" smtClean="0"/>
                        <a:t>120</a:t>
                      </a:r>
                      <a:endParaRPr lang="en-US" sz="2400" dirty="0"/>
                    </a:p>
                  </a:txBody>
                  <a:tcPr/>
                </a:tc>
                <a:tc>
                  <a:txBody>
                    <a:bodyPr/>
                    <a:lstStyle/>
                    <a:p>
                      <a:pPr algn="ctr" fontAlgn="b"/>
                      <a:r>
                        <a:rPr lang="en-US" sz="2400" b="0" i="0" u="none" strike="noStrike" dirty="0">
                          <a:solidFill>
                            <a:srgbClr val="000000"/>
                          </a:solidFill>
                          <a:effectLst/>
                          <a:latin typeface="+mn-lt"/>
                        </a:rPr>
                        <a:t>18.7</a:t>
                      </a:r>
                    </a:p>
                  </a:txBody>
                  <a:tcPr marL="9525" marR="9525" marT="9525" marB="0" anchor="b"/>
                </a:tc>
                <a:tc>
                  <a:txBody>
                    <a:bodyPr/>
                    <a:lstStyle/>
                    <a:p>
                      <a:pPr algn="ctr" fontAlgn="b"/>
                      <a:r>
                        <a:rPr lang="en-US" sz="2400" b="0" i="0" u="none" strike="noStrike" dirty="0">
                          <a:solidFill>
                            <a:srgbClr val="000000"/>
                          </a:solidFill>
                          <a:effectLst/>
                          <a:latin typeface="+mn-lt"/>
                        </a:rPr>
                        <a:t>8.5</a:t>
                      </a:r>
                    </a:p>
                  </a:txBody>
                  <a:tcPr marL="9525" marR="9525" marT="9525" marB="0" anchor="b"/>
                </a:tc>
                <a:tc>
                  <a:txBody>
                    <a:bodyPr/>
                    <a:lstStyle/>
                    <a:p>
                      <a:pPr algn="ctr" fontAlgn="b"/>
                      <a:r>
                        <a:rPr lang="en-US" sz="2400" b="0" i="0" u="none" strike="noStrike" dirty="0">
                          <a:solidFill>
                            <a:srgbClr val="000000"/>
                          </a:solidFill>
                          <a:effectLst/>
                          <a:latin typeface="+mn-lt"/>
                        </a:rPr>
                        <a:t>43.5</a:t>
                      </a:r>
                    </a:p>
                  </a:txBody>
                  <a:tcPr marL="9525" marR="9525" marT="9525" marB="0" anchor="b"/>
                </a:tc>
                <a:tc>
                  <a:txBody>
                    <a:bodyPr/>
                    <a:lstStyle/>
                    <a:p>
                      <a:pPr algn="ctr" fontAlgn="b"/>
                      <a:r>
                        <a:rPr lang="en-US" sz="2400" b="0" i="0" u="none" strike="noStrike" dirty="0">
                          <a:solidFill>
                            <a:srgbClr val="000000"/>
                          </a:solidFill>
                          <a:effectLst/>
                          <a:latin typeface="+mn-lt"/>
                        </a:rPr>
                        <a:t>39.7</a:t>
                      </a:r>
                    </a:p>
                  </a:txBody>
                  <a:tcPr marL="9525" marR="9525" marT="9525" marB="0" anchor="b"/>
                </a:tc>
              </a:tr>
            </a:tbl>
          </a:graphicData>
        </a:graphic>
      </p:graphicFrame>
      <p:sp>
        <p:nvSpPr>
          <p:cNvPr id="7" name="Slide Number Placeholder 6"/>
          <p:cNvSpPr>
            <a:spLocks noGrp="1"/>
          </p:cNvSpPr>
          <p:nvPr>
            <p:ph type="sldNum" sz="quarter" idx="12"/>
          </p:nvPr>
        </p:nvSpPr>
        <p:spPr/>
        <p:txBody>
          <a:bodyPr/>
          <a:lstStyle/>
          <a:p>
            <a:fld id="{6E830265-E1E1-4D77-B62B-49667CF08184}" type="slidenum">
              <a:rPr lang="en-US" smtClean="0"/>
              <a:t>47</a:t>
            </a:fld>
            <a:endParaRPr lang="en-US" dirty="0"/>
          </a:p>
        </p:txBody>
      </p:sp>
    </p:spTree>
    <p:extLst>
      <p:ext uri="{BB962C8B-B14F-4D97-AF65-F5344CB8AC3E}">
        <p14:creationId xmlns:p14="http://schemas.microsoft.com/office/powerpoint/2010/main" val="3285580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Percent Improvement Over </a:t>
            </a:r>
            <a:r>
              <a:rPr lang="en-US" u="sng" dirty="0" smtClean="0"/>
              <a:t>Bias Climatology </a:t>
            </a:r>
            <a:r>
              <a:rPr lang="en-US" u="sng" dirty="0"/>
              <a:t>Forecasts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089438"/>
              </p:ext>
            </p:extLst>
          </p:nvPr>
        </p:nvGraphicFramePr>
        <p:xfrm>
          <a:off x="152400" y="1676400"/>
          <a:ext cx="8763000" cy="5029200"/>
        </p:xfrm>
        <a:graphic>
          <a:graphicData uri="http://schemas.openxmlformats.org/drawingml/2006/table">
            <a:tbl>
              <a:tblPr firstRow="1" bandRow="1">
                <a:tableStyleId>{5C22544A-7EE6-4342-B048-85BDC9FD1C3A}</a:tableStyleId>
              </a:tblPr>
              <a:tblGrid>
                <a:gridCol w="1841500"/>
                <a:gridCol w="1384300"/>
                <a:gridCol w="1384300"/>
                <a:gridCol w="1384300"/>
                <a:gridCol w="1384300"/>
                <a:gridCol w="1384300"/>
              </a:tblGrid>
              <a:tr h="457200">
                <a:tc>
                  <a:txBody>
                    <a:bodyPr/>
                    <a:lstStyle/>
                    <a:p>
                      <a:pPr algn="ctr"/>
                      <a:r>
                        <a:rPr lang="en-US" sz="2400" dirty="0" smtClean="0"/>
                        <a:t># of Cases</a:t>
                      </a:r>
                      <a:endParaRPr lang="en-US" sz="2400" dirty="0"/>
                    </a:p>
                  </a:txBody>
                  <a:tcPr/>
                </a:tc>
                <a:tc>
                  <a:txBody>
                    <a:bodyPr/>
                    <a:lstStyle/>
                    <a:p>
                      <a:pPr algn="ctr"/>
                      <a:r>
                        <a:rPr lang="en-US" sz="2400" dirty="0" smtClean="0"/>
                        <a:t>Hours</a:t>
                      </a:r>
                      <a:endParaRPr lang="en-US" sz="2400" dirty="0"/>
                    </a:p>
                  </a:txBody>
                  <a:tcPr/>
                </a:tc>
                <a:tc>
                  <a:txBody>
                    <a:bodyPr/>
                    <a:lstStyle/>
                    <a:p>
                      <a:pPr algn="ctr"/>
                      <a:r>
                        <a:rPr lang="en-US" sz="2400" dirty="0" smtClean="0">
                          <a:latin typeface="+mn-lt"/>
                        </a:rPr>
                        <a:t>LGEM</a:t>
                      </a:r>
                      <a:endParaRPr lang="en-US" sz="2400" dirty="0">
                        <a:latin typeface="+mn-lt"/>
                      </a:endParaRPr>
                    </a:p>
                  </a:txBody>
                  <a:tcPr/>
                </a:tc>
                <a:tc>
                  <a:txBody>
                    <a:bodyPr/>
                    <a:lstStyle/>
                    <a:p>
                      <a:pPr algn="ctr"/>
                      <a:r>
                        <a:rPr lang="en-US" sz="2400" dirty="0" smtClean="0">
                          <a:latin typeface="+mn-lt"/>
                        </a:rPr>
                        <a:t>DSHP</a:t>
                      </a:r>
                      <a:endParaRPr lang="en-US" sz="2400" dirty="0">
                        <a:latin typeface="+mn-lt"/>
                      </a:endParaRPr>
                    </a:p>
                  </a:txBody>
                  <a:tcPr/>
                </a:tc>
                <a:tc>
                  <a:txBody>
                    <a:bodyPr/>
                    <a:lstStyle/>
                    <a:p>
                      <a:pPr algn="ctr"/>
                      <a:r>
                        <a:rPr lang="en-US" sz="2400" dirty="0" smtClean="0">
                          <a:latin typeface="+mn-lt"/>
                        </a:rPr>
                        <a:t>HWFI</a:t>
                      </a:r>
                      <a:endParaRPr lang="en-US" sz="2400" dirty="0">
                        <a:latin typeface="+mn-lt"/>
                      </a:endParaRPr>
                    </a:p>
                  </a:txBody>
                  <a:tcPr/>
                </a:tc>
                <a:tc>
                  <a:txBody>
                    <a:bodyPr/>
                    <a:lstStyle/>
                    <a:p>
                      <a:pPr algn="ctr"/>
                      <a:r>
                        <a:rPr lang="en-US" sz="2400" dirty="0" smtClean="0">
                          <a:latin typeface="+mn-lt"/>
                        </a:rPr>
                        <a:t>GHMI</a:t>
                      </a:r>
                      <a:endParaRPr lang="en-US" sz="2400" dirty="0">
                        <a:latin typeface="+mn-lt"/>
                      </a:endParaRPr>
                    </a:p>
                  </a:txBody>
                  <a:tcPr/>
                </a:tc>
              </a:tr>
              <a:tr h="432661">
                <a:tc>
                  <a:txBody>
                    <a:bodyPr/>
                    <a:lstStyle/>
                    <a:p>
                      <a:pPr algn="ctr" fontAlgn="b"/>
                      <a:r>
                        <a:rPr lang="en-US" sz="2400" b="0" i="0" u="none" strike="noStrike" dirty="0">
                          <a:solidFill>
                            <a:srgbClr val="000000"/>
                          </a:solidFill>
                          <a:effectLst/>
                          <a:latin typeface="Calibri"/>
                        </a:rPr>
                        <a:t>133</a:t>
                      </a:r>
                    </a:p>
                  </a:txBody>
                  <a:tcPr marL="9525" marR="9525" marT="9525" marB="0" anchor="b"/>
                </a:tc>
                <a:tc>
                  <a:txBody>
                    <a:bodyPr/>
                    <a:lstStyle/>
                    <a:p>
                      <a:pPr algn="ctr"/>
                      <a:r>
                        <a:rPr lang="en-US" sz="2400" dirty="0" smtClean="0"/>
                        <a:t>12</a:t>
                      </a:r>
                      <a:endParaRPr lang="en-US" sz="2400" dirty="0"/>
                    </a:p>
                  </a:txBody>
                  <a:tcPr/>
                </a:tc>
                <a:tc>
                  <a:txBody>
                    <a:bodyPr/>
                    <a:lstStyle/>
                    <a:p>
                      <a:pPr algn="ctr" fontAlgn="b"/>
                      <a:r>
                        <a:rPr lang="en-US" sz="2400" b="0" i="0" u="none" strike="noStrike" dirty="0">
                          <a:solidFill>
                            <a:srgbClr val="000000"/>
                          </a:solidFill>
                          <a:effectLst/>
                          <a:latin typeface="Calibri"/>
                        </a:rPr>
                        <a:t>-1.1</a:t>
                      </a:r>
                    </a:p>
                  </a:txBody>
                  <a:tcPr marL="9525" marR="9525" marT="9525" marB="0" anchor="b"/>
                </a:tc>
                <a:tc>
                  <a:txBody>
                    <a:bodyPr/>
                    <a:lstStyle/>
                    <a:p>
                      <a:pPr algn="ctr" fontAlgn="b"/>
                      <a:r>
                        <a:rPr lang="en-US" sz="2400" b="0" i="0" u="none" strike="noStrike" dirty="0">
                          <a:solidFill>
                            <a:srgbClr val="000000"/>
                          </a:solidFill>
                          <a:effectLst/>
                          <a:latin typeface="Calibri"/>
                        </a:rPr>
                        <a:t>-1.5</a:t>
                      </a:r>
                    </a:p>
                  </a:txBody>
                  <a:tcPr marL="9525" marR="9525" marT="9525" marB="0" anchor="b"/>
                </a:tc>
                <a:tc>
                  <a:txBody>
                    <a:bodyPr/>
                    <a:lstStyle/>
                    <a:p>
                      <a:pPr algn="ctr" fontAlgn="b"/>
                      <a:r>
                        <a:rPr lang="en-US" sz="2400" b="0" i="0" u="none" strike="noStrike" dirty="0">
                          <a:solidFill>
                            <a:srgbClr val="000000"/>
                          </a:solidFill>
                          <a:effectLst/>
                          <a:latin typeface="Calibri"/>
                        </a:rPr>
                        <a:t>1.5</a:t>
                      </a:r>
                    </a:p>
                  </a:txBody>
                  <a:tcPr marL="9525" marR="9525" marT="9525" marB="0" anchor="b"/>
                </a:tc>
                <a:tc>
                  <a:txBody>
                    <a:bodyPr/>
                    <a:lstStyle/>
                    <a:p>
                      <a:pPr algn="ctr" fontAlgn="b"/>
                      <a:r>
                        <a:rPr lang="en-US" sz="2400" b="0" i="0" u="none" strike="noStrike" dirty="0">
                          <a:solidFill>
                            <a:srgbClr val="000000"/>
                          </a:solidFill>
                          <a:effectLst/>
                          <a:latin typeface="Calibri"/>
                        </a:rPr>
                        <a:t>0.7</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117</a:t>
                      </a:r>
                    </a:p>
                  </a:txBody>
                  <a:tcPr marL="9525" marR="9525" marT="9525" marB="0" anchor="b"/>
                </a:tc>
                <a:tc>
                  <a:txBody>
                    <a:bodyPr/>
                    <a:lstStyle/>
                    <a:p>
                      <a:pPr algn="ctr"/>
                      <a:r>
                        <a:rPr lang="en-US" sz="2400" dirty="0" smtClean="0"/>
                        <a:t>24</a:t>
                      </a:r>
                      <a:endParaRPr lang="en-US" sz="2400" dirty="0"/>
                    </a:p>
                  </a:txBody>
                  <a:tcPr/>
                </a:tc>
                <a:tc>
                  <a:txBody>
                    <a:bodyPr/>
                    <a:lstStyle/>
                    <a:p>
                      <a:pPr algn="ctr" fontAlgn="b"/>
                      <a:r>
                        <a:rPr lang="en-US" sz="2400" b="0" i="0" u="none" strike="noStrike" dirty="0">
                          <a:solidFill>
                            <a:srgbClr val="000000"/>
                          </a:solidFill>
                          <a:effectLst/>
                          <a:latin typeface="Calibri"/>
                        </a:rPr>
                        <a:t>5.0</a:t>
                      </a:r>
                    </a:p>
                  </a:txBody>
                  <a:tcPr marL="9525" marR="9525" marT="9525" marB="0" anchor="b"/>
                </a:tc>
                <a:tc>
                  <a:txBody>
                    <a:bodyPr/>
                    <a:lstStyle/>
                    <a:p>
                      <a:pPr algn="ctr" fontAlgn="b"/>
                      <a:r>
                        <a:rPr lang="en-US" sz="2400" b="0" i="0" u="none" strike="noStrike" dirty="0">
                          <a:solidFill>
                            <a:srgbClr val="000000"/>
                          </a:solidFill>
                          <a:effectLst/>
                          <a:latin typeface="Calibri"/>
                        </a:rPr>
                        <a:t>3.4</a:t>
                      </a:r>
                    </a:p>
                  </a:txBody>
                  <a:tcPr marL="9525" marR="9525" marT="9525" marB="0" anchor="b"/>
                </a:tc>
                <a:tc>
                  <a:txBody>
                    <a:bodyPr/>
                    <a:lstStyle/>
                    <a:p>
                      <a:pPr algn="ctr" fontAlgn="b"/>
                      <a:r>
                        <a:rPr lang="en-US" sz="2400" b="0" i="0" u="none" strike="noStrike" dirty="0">
                          <a:solidFill>
                            <a:srgbClr val="000000"/>
                          </a:solidFill>
                          <a:effectLst/>
                          <a:latin typeface="Calibri"/>
                        </a:rPr>
                        <a:t>11.1</a:t>
                      </a:r>
                    </a:p>
                  </a:txBody>
                  <a:tcPr marL="9525" marR="9525" marT="9525" marB="0" anchor="b"/>
                </a:tc>
                <a:tc>
                  <a:txBody>
                    <a:bodyPr/>
                    <a:lstStyle/>
                    <a:p>
                      <a:pPr algn="ctr" fontAlgn="b"/>
                      <a:r>
                        <a:rPr lang="en-US" sz="2400" b="0" i="0" u="none" strike="noStrike" dirty="0">
                          <a:solidFill>
                            <a:srgbClr val="000000"/>
                          </a:solidFill>
                          <a:effectLst/>
                          <a:latin typeface="Calibri"/>
                        </a:rPr>
                        <a:t>9.8</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102</a:t>
                      </a:r>
                    </a:p>
                  </a:txBody>
                  <a:tcPr marL="9525" marR="9525" marT="9525" marB="0" anchor="b"/>
                </a:tc>
                <a:tc>
                  <a:txBody>
                    <a:bodyPr/>
                    <a:lstStyle/>
                    <a:p>
                      <a:pPr algn="ctr"/>
                      <a:r>
                        <a:rPr lang="en-US" sz="2400" dirty="0" smtClean="0"/>
                        <a:t>36</a:t>
                      </a:r>
                      <a:endParaRPr lang="en-US" sz="2400" dirty="0"/>
                    </a:p>
                  </a:txBody>
                  <a:tcPr/>
                </a:tc>
                <a:tc>
                  <a:txBody>
                    <a:bodyPr/>
                    <a:lstStyle/>
                    <a:p>
                      <a:pPr algn="ctr" fontAlgn="b"/>
                      <a:r>
                        <a:rPr lang="en-US" sz="2400" b="0" i="0" u="none" strike="noStrike" dirty="0">
                          <a:solidFill>
                            <a:srgbClr val="000000"/>
                          </a:solidFill>
                          <a:effectLst/>
                          <a:latin typeface="Calibri"/>
                        </a:rPr>
                        <a:t>13.4</a:t>
                      </a:r>
                    </a:p>
                  </a:txBody>
                  <a:tcPr marL="9525" marR="9525" marT="9525" marB="0" anchor="b"/>
                </a:tc>
                <a:tc>
                  <a:txBody>
                    <a:bodyPr/>
                    <a:lstStyle/>
                    <a:p>
                      <a:pPr algn="ctr" fontAlgn="b"/>
                      <a:r>
                        <a:rPr lang="en-US" sz="2400" b="0" i="0" u="none" strike="noStrike" dirty="0">
                          <a:solidFill>
                            <a:srgbClr val="000000"/>
                          </a:solidFill>
                          <a:effectLst/>
                          <a:latin typeface="Calibri"/>
                        </a:rPr>
                        <a:t>2.4</a:t>
                      </a:r>
                    </a:p>
                  </a:txBody>
                  <a:tcPr marL="9525" marR="9525" marT="9525" marB="0" anchor="b"/>
                </a:tc>
                <a:tc>
                  <a:txBody>
                    <a:bodyPr/>
                    <a:lstStyle/>
                    <a:p>
                      <a:pPr algn="ctr" fontAlgn="b"/>
                      <a:r>
                        <a:rPr lang="en-US" sz="2400" b="0" i="0" u="none" strike="noStrike" dirty="0">
                          <a:solidFill>
                            <a:srgbClr val="000000"/>
                          </a:solidFill>
                          <a:effectLst/>
                          <a:latin typeface="Calibri"/>
                        </a:rPr>
                        <a:t>15.6</a:t>
                      </a:r>
                    </a:p>
                  </a:txBody>
                  <a:tcPr marL="9525" marR="9525" marT="9525" marB="0" anchor="b"/>
                </a:tc>
                <a:tc>
                  <a:txBody>
                    <a:bodyPr/>
                    <a:lstStyle/>
                    <a:p>
                      <a:pPr algn="ctr" fontAlgn="b"/>
                      <a:r>
                        <a:rPr lang="en-US" sz="2400" b="0" i="0" u="none" strike="noStrike" dirty="0">
                          <a:solidFill>
                            <a:srgbClr val="000000"/>
                          </a:solidFill>
                          <a:effectLst/>
                          <a:latin typeface="Calibri"/>
                        </a:rPr>
                        <a:t>14.1</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86</a:t>
                      </a:r>
                    </a:p>
                  </a:txBody>
                  <a:tcPr marL="9525" marR="9525" marT="9525" marB="0" anchor="b"/>
                </a:tc>
                <a:tc>
                  <a:txBody>
                    <a:bodyPr/>
                    <a:lstStyle/>
                    <a:p>
                      <a:pPr algn="ctr"/>
                      <a:r>
                        <a:rPr lang="en-US" sz="2400" dirty="0" smtClean="0"/>
                        <a:t>48</a:t>
                      </a:r>
                      <a:endParaRPr lang="en-US" sz="2400" dirty="0"/>
                    </a:p>
                  </a:txBody>
                  <a:tcPr/>
                </a:tc>
                <a:tc>
                  <a:txBody>
                    <a:bodyPr/>
                    <a:lstStyle/>
                    <a:p>
                      <a:pPr algn="ctr" fontAlgn="b"/>
                      <a:r>
                        <a:rPr lang="en-US" sz="2400" b="0" i="0" u="none" strike="noStrike" dirty="0">
                          <a:solidFill>
                            <a:srgbClr val="000000"/>
                          </a:solidFill>
                          <a:effectLst/>
                          <a:latin typeface="Calibri"/>
                        </a:rPr>
                        <a:t>16.4</a:t>
                      </a:r>
                    </a:p>
                  </a:txBody>
                  <a:tcPr marL="9525" marR="9525" marT="9525" marB="0" anchor="b"/>
                </a:tc>
                <a:tc>
                  <a:txBody>
                    <a:bodyPr/>
                    <a:lstStyle/>
                    <a:p>
                      <a:pPr algn="ctr" fontAlgn="b"/>
                      <a:r>
                        <a:rPr lang="en-US" sz="2400" b="0" i="0" u="none" strike="noStrike" dirty="0">
                          <a:solidFill>
                            <a:srgbClr val="000000"/>
                          </a:solidFill>
                          <a:effectLst/>
                          <a:latin typeface="Calibri"/>
                        </a:rPr>
                        <a:t>4.3</a:t>
                      </a:r>
                    </a:p>
                  </a:txBody>
                  <a:tcPr marL="9525" marR="9525" marT="9525" marB="0" anchor="b"/>
                </a:tc>
                <a:tc>
                  <a:txBody>
                    <a:bodyPr/>
                    <a:lstStyle/>
                    <a:p>
                      <a:pPr algn="ctr" fontAlgn="b"/>
                      <a:r>
                        <a:rPr lang="en-US" sz="2400" b="0" i="0" u="none" strike="noStrike" dirty="0">
                          <a:solidFill>
                            <a:srgbClr val="000000"/>
                          </a:solidFill>
                          <a:effectLst/>
                          <a:latin typeface="Calibri"/>
                        </a:rPr>
                        <a:t>7.8</a:t>
                      </a:r>
                    </a:p>
                  </a:txBody>
                  <a:tcPr marL="9525" marR="9525" marT="9525" marB="0" anchor="b"/>
                </a:tc>
                <a:tc>
                  <a:txBody>
                    <a:bodyPr/>
                    <a:lstStyle/>
                    <a:p>
                      <a:pPr algn="ctr" fontAlgn="b"/>
                      <a:r>
                        <a:rPr lang="en-US" sz="2400" b="0" i="0" u="none" strike="noStrike" dirty="0">
                          <a:solidFill>
                            <a:srgbClr val="000000"/>
                          </a:solidFill>
                          <a:effectLst/>
                          <a:latin typeface="Calibri"/>
                        </a:rPr>
                        <a:t>6.4</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74</a:t>
                      </a:r>
                    </a:p>
                  </a:txBody>
                  <a:tcPr marL="9525" marR="9525" marT="9525" marB="0" anchor="b"/>
                </a:tc>
                <a:tc>
                  <a:txBody>
                    <a:bodyPr/>
                    <a:lstStyle/>
                    <a:p>
                      <a:pPr algn="ctr"/>
                      <a:r>
                        <a:rPr lang="en-US" sz="2400" dirty="0" smtClean="0"/>
                        <a:t>60</a:t>
                      </a:r>
                      <a:endParaRPr lang="en-US" sz="2400" dirty="0"/>
                    </a:p>
                  </a:txBody>
                  <a:tcPr/>
                </a:tc>
                <a:tc>
                  <a:txBody>
                    <a:bodyPr/>
                    <a:lstStyle/>
                    <a:p>
                      <a:pPr algn="ctr" fontAlgn="b"/>
                      <a:r>
                        <a:rPr lang="en-US" sz="2400" b="0" i="0" u="none" strike="noStrike" dirty="0">
                          <a:solidFill>
                            <a:srgbClr val="000000"/>
                          </a:solidFill>
                          <a:effectLst/>
                          <a:latin typeface="Calibri"/>
                        </a:rPr>
                        <a:t>18.0</a:t>
                      </a:r>
                    </a:p>
                  </a:txBody>
                  <a:tcPr marL="9525" marR="9525" marT="9525" marB="0" anchor="b"/>
                </a:tc>
                <a:tc>
                  <a:txBody>
                    <a:bodyPr/>
                    <a:lstStyle/>
                    <a:p>
                      <a:pPr algn="ctr" fontAlgn="b"/>
                      <a:r>
                        <a:rPr lang="en-US" sz="2400" b="0" i="0" u="none" strike="noStrike" dirty="0">
                          <a:solidFill>
                            <a:srgbClr val="000000"/>
                          </a:solidFill>
                          <a:effectLst/>
                          <a:latin typeface="Calibri"/>
                        </a:rPr>
                        <a:t>5.4</a:t>
                      </a:r>
                    </a:p>
                  </a:txBody>
                  <a:tcPr marL="9525" marR="9525" marT="9525" marB="0" anchor="b"/>
                </a:tc>
                <a:tc>
                  <a:txBody>
                    <a:bodyPr/>
                    <a:lstStyle/>
                    <a:p>
                      <a:pPr algn="ctr" fontAlgn="b"/>
                      <a:r>
                        <a:rPr lang="en-US" sz="2400" b="0" i="0" u="none" strike="noStrike" dirty="0">
                          <a:solidFill>
                            <a:srgbClr val="000000"/>
                          </a:solidFill>
                          <a:effectLst/>
                          <a:latin typeface="Calibri"/>
                        </a:rPr>
                        <a:t>5.9</a:t>
                      </a:r>
                    </a:p>
                  </a:txBody>
                  <a:tcPr marL="9525" marR="9525" marT="9525" marB="0" anchor="b"/>
                </a:tc>
                <a:tc>
                  <a:txBody>
                    <a:bodyPr/>
                    <a:lstStyle/>
                    <a:p>
                      <a:pPr algn="ctr" fontAlgn="b"/>
                      <a:r>
                        <a:rPr lang="en-US" sz="2400" b="0" i="0" u="none" strike="noStrike" dirty="0">
                          <a:solidFill>
                            <a:srgbClr val="000000"/>
                          </a:solidFill>
                          <a:effectLst/>
                          <a:latin typeface="Calibri"/>
                        </a:rPr>
                        <a:t>5.2</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64</a:t>
                      </a:r>
                    </a:p>
                  </a:txBody>
                  <a:tcPr marL="9525" marR="9525" marT="9525" marB="0" anchor="b"/>
                </a:tc>
                <a:tc>
                  <a:txBody>
                    <a:bodyPr/>
                    <a:lstStyle/>
                    <a:p>
                      <a:pPr algn="ctr"/>
                      <a:r>
                        <a:rPr lang="en-US" sz="2400" dirty="0" smtClean="0"/>
                        <a:t>72</a:t>
                      </a:r>
                      <a:endParaRPr lang="en-US" sz="2400" dirty="0"/>
                    </a:p>
                  </a:txBody>
                  <a:tcPr/>
                </a:tc>
                <a:tc>
                  <a:txBody>
                    <a:bodyPr/>
                    <a:lstStyle/>
                    <a:p>
                      <a:pPr algn="ctr" fontAlgn="b"/>
                      <a:r>
                        <a:rPr lang="en-US" sz="2400" b="0" i="0" u="none" strike="noStrike" dirty="0">
                          <a:solidFill>
                            <a:srgbClr val="000000"/>
                          </a:solidFill>
                          <a:effectLst/>
                          <a:latin typeface="Calibri"/>
                        </a:rPr>
                        <a:t>28.9</a:t>
                      </a:r>
                    </a:p>
                  </a:txBody>
                  <a:tcPr marL="9525" marR="9525" marT="9525" marB="0" anchor="b"/>
                </a:tc>
                <a:tc>
                  <a:txBody>
                    <a:bodyPr/>
                    <a:lstStyle/>
                    <a:p>
                      <a:pPr algn="ctr" fontAlgn="b"/>
                      <a:r>
                        <a:rPr lang="en-US" sz="2400" b="0" i="0" u="none" strike="noStrike" dirty="0">
                          <a:solidFill>
                            <a:srgbClr val="000000"/>
                          </a:solidFill>
                          <a:effectLst/>
                          <a:latin typeface="Calibri"/>
                        </a:rPr>
                        <a:t>8.6</a:t>
                      </a:r>
                    </a:p>
                  </a:txBody>
                  <a:tcPr marL="9525" marR="9525" marT="9525" marB="0" anchor="b"/>
                </a:tc>
                <a:tc>
                  <a:txBody>
                    <a:bodyPr/>
                    <a:lstStyle/>
                    <a:p>
                      <a:pPr algn="ctr" fontAlgn="b"/>
                      <a:r>
                        <a:rPr lang="en-US" sz="2400" b="0" i="0" u="none" strike="noStrike" dirty="0">
                          <a:solidFill>
                            <a:srgbClr val="000000"/>
                          </a:solidFill>
                          <a:effectLst/>
                          <a:latin typeface="Calibri"/>
                        </a:rPr>
                        <a:t>6.4</a:t>
                      </a:r>
                    </a:p>
                  </a:txBody>
                  <a:tcPr marL="9525" marR="9525" marT="9525" marB="0" anchor="b"/>
                </a:tc>
                <a:tc>
                  <a:txBody>
                    <a:bodyPr/>
                    <a:lstStyle/>
                    <a:p>
                      <a:pPr algn="ctr" fontAlgn="b"/>
                      <a:r>
                        <a:rPr lang="en-US" sz="2400" b="0" i="0" u="none" strike="noStrike" dirty="0">
                          <a:solidFill>
                            <a:srgbClr val="000000"/>
                          </a:solidFill>
                          <a:effectLst/>
                          <a:latin typeface="Calibri"/>
                        </a:rPr>
                        <a:t>6.2</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53</a:t>
                      </a:r>
                    </a:p>
                  </a:txBody>
                  <a:tcPr marL="9525" marR="9525" marT="9525" marB="0" anchor="b"/>
                </a:tc>
                <a:tc>
                  <a:txBody>
                    <a:bodyPr/>
                    <a:lstStyle/>
                    <a:p>
                      <a:pPr algn="ctr"/>
                      <a:r>
                        <a:rPr lang="en-US" sz="2400" dirty="0" smtClean="0"/>
                        <a:t>84</a:t>
                      </a:r>
                      <a:endParaRPr lang="en-US" sz="2400" dirty="0"/>
                    </a:p>
                  </a:txBody>
                  <a:tcPr/>
                </a:tc>
                <a:tc>
                  <a:txBody>
                    <a:bodyPr/>
                    <a:lstStyle/>
                    <a:p>
                      <a:pPr algn="ctr" fontAlgn="b"/>
                      <a:r>
                        <a:rPr lang="en-US" sz="2400" b="0" i="0" u="none" strike="noStrike" dirty="0">
                          <a:solidFill>
                            <a:srgbClr val="000000"/>
                          </a:solidFill>
                          <a:effectLst/>
                          <a:latin typeface="Calibri"/>
                        </a:rPr>
                        <a:t>23.9</a:t>
                      </a:r>
                    </a:p>
                  </a:txBody>
                  <a:tcPr marL="9525" marR="9525" marT="9525" marB="0" anchor="b"/>
                </a:tc>
                <a:tc>
                  <a:txBody>
                    <a:bodyPr/>
                    <a:lstStyle/>
                    <a:p>
                      <a:pPr algn="ctr" fontAlgn="b"/>
                      <a:r>
                        <a:rPr lang="en-US" sz="2400" b="0" i="0" u="none" strike="noStrike" dirty="0">
                          <a:solidFill>
                            <a:srgbClr val="000000"/>
                          </a:solidFill>
                          <a:effectLst/>
                          <a:latin typeface="Calibri"/>
                        </a:rPr>
                        <a:t>9.0</a:t>
                      </a:r>
                    </a:p>
                  </a:txBody>
                  <a:tcPr marL="9525" marR="9525" marT="9525" marB="0" anchor="b"/>
                </a:tc>
                <a:tc>
                  <a:txBody>
                    <a:bodyPr/>
                    <a:lstStyle/>
                    <a:p>
                      <a:pPr algn="ctr" fontAlgn="b"/>
                      <a:r>
                        <a:rPr lang="en-US" sz="2400" b="0" i="0" u="none" strike="noStrike" dirty="0">
                          <a:solidFill>
                            <a:srgbClr val="000000"/>
                          </a:solidFill>
                          <a:effectLst/>
                          <a:latin typeface="Calibri"/>
                        </a:rPr>
                        <a:t>7.9</a:t>
                      </a:r>
                    </a:p>
                  </a:txBody>
                  <a:tcPr marL="9525" marR="9525" marT="9525" marB="0" anchor="b"/>
                </a:tc>
                <a:tc>
                  <a:txBody>
                    <a:bodyPr/>
                    <a:lstStyle/>
                    <a:p>
                      <a:pPr algn="ctr" fontAlgn="b"/>
                      <a:r>
                        <a:rPr lang="en-US" sz="2400" b="0" i="0" u="none" strike="noStrike" dirty="0">
                          <a:solidFill>
                            <a:srgbClr val="000000"/>
                          </a:solidFill>
                          <a:effectLst/>
                          <a:latin typeface="Calibri"/>
                        </a:rPr>
                        <a:t>7.4</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42</a:t>
                      </a:r>
                    </a:p>
                  </a:txBody>
                  <a:tcPr marL="9525" marR="9525" marT="9525" marB="0" anchor="b"/>
                </a:tc>
                <a:tc>
                  <a:txBody>
                    <a:bodyPr/>
                    <a:lstStyle/>
                    <a:p>
                      <a:pPr algn="ctr"/>
                      <a:r>
                        <a:rPr lang="en-US" sz="2400" dirty="0" smtClean="0"/>
                        <a:t>96</a:t>
                      </a:r>
                      <a:endParaRPr lang="en-US" sz="2400" dirty="0"/>
                    </a:p>
                  </a:txBody>
                  <a:tcPr/>
                </a:tc>
                <a:tc>
                  <a:txBody>
                    <a:bodyPr/>
                    <a:lstStyle/>
                    <a:p>
                      <a:pPr algn="ctr" fontAlgn="b"/>
                      <a:r>
                        <a:rPr lang="en-US" sz="2400" b="0" i="0" u="none" strike="noStrike" dirty="0">
                          <a:solidFill>
                            <a:srgbClr val="000000"/>
                          </a:solidFill>
                          <a:effectLst/>
                          <a:latin typeface="Calibri"/>
                        </a:rPr>
                        <a:t>15.3</a:t>
                      </a:r>
                    </a:p>
                  </a:txBody>
                  <a:tcPr marL="9525" marR="9525" marT="9525" marB="0" anchor="b"/>
                </a:tc>
                <a:tc>
                  <a:txBody>
                    <a:bodyPr/>
                    <a:lstStyle/>
                    <a:p>
                      <a:pPr algn="ctr" fontAlgn="b"/>
                      <a:r>
                        <a:rPr lang="en-US" sz="2400" b="0" i="0" u="none" strike="noStrike" dirty="0">
                          <a:solidFill>
                            <a:srgbClr val="000000"/>
                          </a:solidFill>
                          <a:effectLst/>
                          <a:latin typeface="Calibri"/>
                        </a:rPr>
                        <a:t>0.9</a:t>
                      </a:r>
                    </a:p>
                  </a:txBody>
                  <a:tcPr marL="9525" marR="9525" marT="9525" marB="0" anchor="b"/>
                </a:tc>
                <a:tc>
                  <a:txBody>
                    <a:bodyPr/>
                    <a:lstStyle/>
                    <a:p>
                      <a:pPr algn="ctr" fontAlgn="b"/>
                      <a:r>
                        <a:rPr lang="en-US" sz="2400" b="0" i="0" u="none" strike="noStrike" dirty="0">
                          <a:solidFill>
                            <a:srgbClr val="000000"/>
                          </a:solidFill>
                          <a:effectLst/>
                          <a:latin typeface="Calibri"/>
                        </a:rPr>
                        <a:t>15.2</a:t>
                      </a:r>
                    </a:p>
                  </a:txBody>
                  <a:tcPr marL="9525" marR="9525" marT="9525" marB="0" anchor="b"/>
                </a:tc>
                <a:tc>
                  <a:txBody>
                    <a:bodyPr/>
                    <a:lstStyle/>
                    <a:p>
                      <a:pPr algn="ctr" fontAlgn="b"/>
                      <a:r>
                        <a:rPr lang="en-US" sz="2400" b="0" i="0" u="none" strike="noStrike" dirty="0">
                          <a:solidFill>
                            <a:srgbClr val="000000"/>
                          </a:solidFill>
                          <a:effectLst/>
                          <a:latin typeface="Calibri"/>
                        </a:rPr>
                        <a:t>14.7</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34</a:t>
                      </a:r>
                    </a:p>
                  </a:txBody>
                  <a:tcPr marL="9525" marR="9525" marT="9525" marB="0" anchor="b"/>
                </a:tc>
                <a:tc>
                  <a:txBody>
                    <a:bodyPr/>
                    <a:lstStyle/>
                    <a:p>
                      <a:pPr algn="ctr"/>
                      <a:r>
                        <a:rPr lang="en-US" sz="2400" dirty="0" smtClean="0"/>
                        <a:t>108</a:t>
                      </a:r>
                      <a:endParaRPr lang="en-US" sz="2400" dirty="0"/>
                    </a:p>
                  </a:txBody>
                  <a:tcPr/>
                </a:tc>
                <a:tc>
                  <a:txBody>
                    <a:bodyPr/>
                    <a:lstStyle/>
                    <a:p>
                      <a:pPr algn="ctr" fontAlgn="b"/>
                      <a:r>
                        <a:rPr lang="en-US" sz="2400" b="0" i="0" u="none" strike="noStrike" dirty="0">
                          <a:solidFill>
                            <a:srgbClr val="000000"/>
                          </a:solidFill>
                          <a:effectLst/>
                          <a:latin typeface="Calibri"/>
                        </a:rPr>
                        <a:t>8.0</a:t>
                      </a:r>
                    </a:p>
                  </a:txBody>
                  <a:tcPr marL="9525" marR="9525" marT="9525" marB="0" anchor="b"/>
                </a:tc>
                <a:tc>
                  <a:txBody>
                    <a:bodyPr/>
                    <a:lstStyle/>
                    <a:p>
                      <a:pPr algn="ctr" fontAlgn="b"/>
                      <a:r>
                        <a:rPr lang="en-US" sz="2400" b="0" i="0" u="none" strike="noStrike" dirty="0">
                          <a:solidFill>
                            <a:srgbClr val="000000"/>
                          </a:solidFill>
                          <a:effectLst/>
                          <a:latin typeface="Calibri"/>
                        </a:rPr>
                        <a:t>-1.4</a:t>
                      </a:r>
                    </a:p>
                  </a:txBody>
                  <a:tcPr marL="9525" marR="9525" marT="9525" marB="0" anchor="b"/>
                </a:tc>
                <a:tc>
                  <a:txBody>
                    <a:bodyPr/>
                    <a:lstStyle/>
                    <a:p>
                      <a:pPr algn="ctr" fontAlgn="b"/>
                      <a:r>
                        <a:rPr lang="en-US" sz="2400" b="0" i="0" u="none" strike="noStrike" dirty="0">
                          <a:solidFill>
                            <a:srgbClr val="000000"/>
                          </a:solidFill>
                          <a:effectLst/>
                          <a:latin typeface="Calibri"/>
                        </a:rPr>
                        <a:t>19.6</a:t>
                      </a:r>
                    </a:p>
                  </a:txBody>
                  <a:tcPr marL="9525" marR="9525" marT="9525" marB="0" anchor="b"/>
                </a:tc>
                <a:tc>
                  <a:txBody>
                    <a:bodyPr/>
                    <a:lstStyle/>
                    <a:p>
                      <a:pPr algn="ctr" fontAlgn="b"/>
                      <a:r>
                        <a:rPr lang="en-US" sz="2400" b="0" i="0" u="none" strike="noStrike" dirty="0">
                          <a:solidFill>
                            <a:srgbClr val="000000"/>
                          </a:solidFill>
                          <a:effectLst/>
                          <a:latin typeface="Calibri"/>
                        </a:rPr>
                        <a:t>20.3</a:t>
                      </a:r>
                    </a:p>
                  </a:txBody>
                  <a:tcPr marL="9525" marR="9525" marT="9525" marB="0" anchor="b"/>
                </a:tc>
              </a:tr>
              <a:tr h="432661">
                <a:tc>
                  <a:txBody>
                    <a:bodyPr/>
                    <a:lstStyle/>
                    <a:p>
                      <a:pPr algn="ctr" fontAlgn="b"/>
                      <a:r>
                        <a:rPr lang="en-US" sz="2400" b="0" i="0" u="none" strike="noStrike" dirty="0">
                          <a:solidFill>
                            <a:srgbClr val="000000"/>
                          </a:solidFill>
                          <a:effectLst/>
                          <a:latin typeface="Calibri"/>
                        </a:rPr>
                        <a:t>28</a:t>
                      </a:r>
                    </a:p>
                  </a:txBody>
                  <a:tcPr marL="9525" marR="9525" marT="9525" marB="0" anchor="b"/>
                </a:tc>
                <a:tc>
                  <a:txBody>
                    <a:bodyPr/>
                    <a:lstStyle/>
                    <a:p>
                      <a:pPr algn="ctr"/>
                      <a:r>
                        <a:rPr lang="en-US" sz="2400" dirty="0" smtClean="0"/>
                        <a:t>120</a:t>
                      </a:r>
                      <a:endParaRPr lang="en-US" sz="2400" dirty="0"/>
                    </a:p>
                  </a:txBody>
                  <a:tcPr/>
                </a:tc>
                <a:tc>
                  <a:txBody>
                    <a:bodyPr/>
                    <a:lstStyle/>
                    <a:p>
                      <a:pPr algn="ctr" fontAlgn="b"/>
                      <a:r>
                        <a:rPr lang="en-US" sz="2400" b="0" i="0" u="none" strike="noStrike" dirty="0">
                          <a:solidFill>
                            <a:srgbClr val="000000"/>
                          </a:solidFill>
                          <a:effectLst/>
                          <a:latin typeface="Calibri"/>
                        </a:rPr>
                        <a:t>-1.2</a:t>
                      </a:r>
                    </a:p>
                  </a:txBody>
                  <a:tcPr marL="9525" marR="9525" marT="9525" marB="0" anchor="b"/>
                </a:tc>
                <a:tc>
                  <a:txBody>
                    <a:bodyPr/>
                    <a:lstStyle/>
                    <a:p>
                      <a:pPr algn="ctr" fontAlgn="b"/>
                      <a:r>
                        <a:rPr lang="en-US" sz="2400" b="0" i="0" u="none" strike="noStrike" dirty="0">
                          <a:solidFill>
                            <a:srgbClr val="000000"/>
                          </a:solidFill>
                          <a:effectLst/>
                          <a:latin typeface="Calibri"/>
                        </a:rPr>
                        <a:t>7.4</a:t>
                      </a:r>
                    </a:p>
                  </a:txBody>
                  <a:tcPr marL="9525" marR="9525" marT="9525" marB="0" anchor="b"/>
                </a:tc>
                <a:tc>
                  <a:txBody>
                    <a:bodyPr/>
                    <a:lstStyle/>
                    <a:p>
                      <a:pPr algn="ctr" fontAlgn="b"/>
                      <a:r>
                        <a:rPr lang="en-US" sz="2400" b="0" i="0" u="none" strike="noStrike" dirty="0">
                          <a:solidFill>
                            <a:srgbClr val="000000"/>
                          </a:solidFill>
                          <a:effectLst/>
                          <a:latin typeface="Calibri"/>
                        </a:rPr>
                        <a:t>47.3</a:t>
                      </a:r>
                    </a:p>
                  </a:txBody>
                  <a:tcPr marL="9525" marR="9525" marT="9525" marB="0" anchor="b"/>
                </a:tc>
                <a:tc>
                  <a:txBody>
                    <a:bodyPr/>
                    <a:lstStyle/>
                    <a:p>
                      <a:pPr algn="ctr" fontAlgn="b"/>
                      <a:r>
                        <a:rPr lang="en-US" sz="2400" b="0" i="0" u="none" strike="noStrike" dirty="0">
                          <a:solidFill>
                            <a:srgbClr val="000000"/>
                          </a:solidFill>
                          <a:effectLst/>
                          <a:latin typeface="Calibri"/>
                        </a:rPr>
                        <a:t>47.2</a:t>
                      </a: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6E830265-E1E1-4D77-B62B-49667CF08184}" type="slidenum">
              <a:rPr lang="en-US" smtClean="0"/>
              <a:t>48</a:t>
            </a:fld>
            <a:endParaRPr lang="en-US" dirty="0"/>
          </a:p>
        </p:txBody>
      </p:sp>
    </p:spTree>
    <p:extLst>
      <p:ext uri="{BB962C8B-B14F-4D97-AF65-F5344CB8AC3E}">
        <p14:creationId xmlns:p14="http://schemas.microsoft.com/office/powerpoint/2010/main" val="163710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u="sng" dirty="0" smtClean="0"/>
              <a:t>Dynamical Predictors</a:t>
            </a:r>
            <a:endParaRPr lang="en-US" u="sng" dirty="0"/>
          </a:p>
        </p:txBody>
      </p:sp>
      <p:sp>
        <p:nvSpPr>
          <p:cNvPr id="3" name="Content Placeholder 2"/>
          <p:cNvSpPr>
            <a:spLocks noGrp="1"/>
          </p:cNvSpPr>
          <p:nvPr>
            <p:ph idx="1"/>
          </p:nvPr>
        </p:nvSpPr>
        <p:spPr>
          <a:xfrm>
            <a:off x="304800" y="1447800"/>
            <a:ext cx="8458200" cy="5334000"/>
          </a:xfrm>
        </p:spPr>
        <p:txBody>
          <a:bodyPr>
            <a:normAutofit fontScale="62500" lnSpcReduction="20000"/>
          </a:bodyPr>
          <a:lstStyle/>
          <a:p>
            <a:r>
              <a:rPr lang="en-US" sz="3800" baseline="0" dirty="0" smtClean="0"/>
              <a:t>Initial and forecast intensity</a:t>
            </a:r>
          </a:p>
          <a:p>
            <a:r>
              <a:rPr lang="en-US" sz="3800" dirty="0" smtClean="0"/>
              <a:t>Initial % GOES Cold Pixels </a:t>
            </a:r>
          </a:p>
          <a:p>
            <a:r>
              <a:rPr lang="en-US" sz="3800" baseline="0" dirty="0" smtClean="0"/>
              <a:t>GOES</a:t>
            </a:r>
            <a:r>
              <a:rPr lang="en-US" sz="3800" dirty="0" smtClean="0"/>
              <a:t> IR Brightness Temperature </a:t>
            </a:r>
            <a:endParaRPr lang="en-US" sz="3800" baseline="0" dirty="0" smtClean="0"/>
          </a:p>
          <a:p>
            <a:r>
              <a:rPr lang="en-US" sz="3800" baseline="0" dirty="0" smtClean="0"/>
              <a:t>Forecast </a:t>
            </a:r>
            <a:r>
              <a:rPr lang="en-US" sz="3800" dirty="0" smtClean="0"/>
              <a:t>average and 0 hour:</a:t>
            </a:r>
          </a:p>
          <a:p>
            <a:pPr lvl="1"/>
            <a:r>
              <a:rPr lang="en-US" sz="3800" dirty="0" smtClean="0"/>
              <a:t>700-500 hPa</a:t>
            </a:r>
            <a:r>
              <a:rPr lang="en-US" sz="3800" baseline="0" dirty="0" smtClean="0"/>
              <a:t> RH</a:t>
            </a:r>
          </a:p>
          <a:p>
            <a:pPr lvl="1"/>
            <a:r>
              <a:rPr lang="en-US" sz="3800" baseline="0" dirty="0" smtClean="0"/>
              <a:t>200 hPa divergence</a:t>
            </a:r>
          </a:p>
          <a:p>
            <a:pPr lvl="1"/>
            <a:r>
              <a:rPr lang="en-US" sz="3800" baseline="0" dirty="0" smtClean="0"/>
              <a:t>850 hPa vorticity</a:t>
            </a:r>
          </a:p>
          <a:p>
            <a:pPr lvl="1"/>
            <a:r>
              <a:rPr lang="en-US" sz="3800" dirty="0" smtClean="0"/>
              <a:t>P</a:t>
            </a:r>
            <a:r>
              <a:rPr lang="en-US" sz="3800" baseline="0" dirty="0" smtClean="0"/>
              <a:t>otential intensity</a:t>
            </a:r>
          </a:p>
          <a:p>
            <a:pPr lvl="1"/>
            <a:r>
              <a:rPr lang="en-US" sz="3800" dirty="0" smtClean="0"/>
              <a:t>S</a:t>
            </a:r>
            <a:r>
              <a:rPr lang="en-US" sz="3800" baseline="0" dirty="0" smtClean="0"/>
              <a:t>torm speed</a:t>
            </a:r>
          </a:p>
          <a:p>
            <a:pPr lvl="1"/>
            <a:r>
              <a:rPr lang="en-US" sz="3800" baseline="0" dirty="0" smtClean="0"/>
              <a:t>Latitude</a:t>
            </a:r>
          </a:p>
          <a:p>
            <a:pPr lvl="1"/>
            <a:r>
              <a:rPr lang="en-US" sz="3800" baseline="0" dirty="0" smtClean="0"/>
              <a:t>Longitude</a:t>
            </a:r>
            <a:endParaRPr lang="en-US" sz="3800" dirty="0" smtClean="0"/>
          </a:p>
          <a:p>
            <a:pPr lvl="1"/>
            <a:r>
              <a:rPr lang="en-US" sz="3800" dirty="0" smtClean="0"/>
              <a:t>Sin(s</a:t>
            </a:r>
            <a:r>
              <a:rPr lang="en-US" sz="3800" baseline="0" dirty="0" smtClean="0"/>
              <a:t>hear direction)</a:t>
            </a:r>
          </a:p>
          <a:p>
            <a:pPr lvl="1"/>
            <a:r>
              <a:rPr lang="en-US" sz="3800" baseline="0" dirty="0" smtClean="0"/>
              <a:t>Shear magnitude (850-200 hPa) </a:t>
            </a:r>
          </a:p>
          <a:p>
            <a:pPr lvl="1"/>
            <a:r>
              <a:rPr lang="en-US" sz="3800" dirty="0" smtClean="0"/>
              <a:t>Ocean heat content</a:t>
            </a:r>
            <a:endParaRPr lang="en-US" sz="3800" baseline="0" dirty="0" smtClean="0"/>
          </a:p>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5</a:t>
            </a:fld>
            <a:endParaRPr lang="en-US" dirty="0"/>
          </a:p>
        </p:txBody>
      </p:sp>
    </p:spTree>
    <p:extLst>
      <p:ext uri="{BB962C8B-B14F-4D97-AF65-F5344CB8AC3E}">
        <p14:creationId xmlns:p14="http://schemas.microsoft.com/office/powerpoint/2010/main" val="2930131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fontScale="90000"/>
          </a:bodyPr>
          <a:lstStyle/>
          <a:p>
            <a:r>
              <a:rPr lang="en-US" u="sng" dirty="0" smtClean="0"/>
              <a:t>Initial Condition</a:t>
            </a:r>
            <a:r>
              <a:rPr lang="en-US" u="sng" baseline="0" dirty="0" smtClean="0"/>
              <a:t> Error and Atmospheric Stability Predictors: </a:t>
            </a:r>
            <a:endParaRPr lang="en-US" u="sng" dirty="0"/>
          </a:p>
        </p:txBody>
      </p:sp>
      <p:sp>
        <p:nvSpPr>
          <p:cNvPr id="3" name="Content Placeholder 2"/>
          <p:cNvSpPr>
            <a:spLocks noGrp="1"/>
          </p:cNvSpPr>
          <p:nvPr>
            <p:ph idx="1"/>
          </p:nvPr>
        </p:nvSpPr>
        <p:spPr>
          <a:xfrm>
            <a:off x="457200" y="1722437"/>
            <a:ext cx="8229600" cy="5135563"/>
          </a:xfrm>
        </p:spPr>
        <p:txBody>
          <a:bodyPr>
            <a:normAutofit fontScale="70000" lnSpcReduction="20000"/>
          </a:bodyPr>
          <a:lstStyle/>
          <a:p>
            <a:pPr marL="285750" indent="-285750"/>
            <a:r>
              <a:rPr lang="en-US" sz="3400" dirty="0" smtClean="0"/>
              <a:t>Standard deviation of ensemble forecast intensity</a:t>
            </a:r>
          </a:p>
          <a:p>
            <a:pPr marL="285750" indent="-285750"/>
            <a:endParaRPr lang="en-US" sz="3400" dirty="0" smtClean="0"/>
          </a:p>
          <a:p>
            <a:pPr marL="285750" indent="-285750"/>
            <a:r>
              <a:rPr lang="en-US" sz="3400" dirty="0" smtClean="0"/>
              <a:t>Deviation of the intensity  forecast from ensemble mean (absolute value for </a:t>
            </a:r>
            <a:r>
              <a:rPr lang="en-US" sz="3400" dirty="0" smtClean="0"/>
              <a:t>AE</a:t>
            </a:r>
            <a:r>
              <a:rPr lang="en-US" sz="3400" dirty="0" smtClean="0"/>
              <a:t>)</a:t>
            </a:r>
          </a:p>
          <a:p>
            <a:pPr marL="285750" indent="-285750"/>
            <a:endParaRPr lang="en-US" sz="3400" dirty="0" smtClean="0"/>
          </a:p>
          <a:p>
            <a:pPr marL="285750" indent="-285750"/>
            <a:r>
              <a:rPr lang="en-US" sz="3400" dirty="0" smtClean="0"/>
              <a:t>Deviation of the track forecast from ensemble mean</a:t>
            </a:r>
          </a:p>
          <a:p>
            <a:pPr marL="285750" indent="-285750"/>
            <a:endParaRPr lang="en-US" sz="3400" dirty="0" smtClean="0"/>
          </a:p>
          <a:p>
            <a:pPr marL="285750" indent="-285750"/>
            <a:r>
              <a:rPr lang="en-US" sz="3400" dirty="0" smtClean="0"/>
              <a:t>Forecasted intensity change (absolute value for </a:t>
            </a:r>
            <a:r>
              <a:rPr lang="en-US" sz="3400" dirty="0" smtClean="0"/>
              <a:t>AE</a:t>
            </a:r>
            <a:r>
              <a:rPr lang="en-US" sz="3400" dirty="0" smtClean="0"/>
              <a:t>)</a:t>
            </a:r>
          </a:p>
          <a:p>
            <a:pPr marL="285750" indent="-285750"/>
            <a:endParaRPr lang="en-US" sz="3400" dirty="0" smtClean="0"/>
          </a:p>
          <a:p>
            <a:pPr marL="285750" indent="-285750"/>
            <a:r>
              <a:rPr lang="en-US" sz="3400" dirty="0" smtClean="0"/>
              <a:t>Previous 12-hour intensity change</a:t>
            </a:r>
          </a:p>
          <a:p>
            <a:pPr marL="285750" indent="-285750"/>
            <a:endParaRPr lang="en-US" sz="3400" dirty="0" smtClean="0"/>
          </a:p>
          <a:p>
            <a:pPr marL="285750" indent="-285750"/>
            <a:r>
              <a:rPr lang="en-US" sz="3400" dirty="0" smtClean="0"/>
              <a:t>Previous 12-hour error</a:t>
            </a:r>
          </a:p>
          <a:p>
            <a:pPr marL="285750" indent="-285750"/>
            <a:endParaRPr lang="en-US" sz="3400" baseline="0" dirty="0" smtClean="0"/>
          </a:p>
          <a:p>
            <a:pPr marL="285750" indent="-285750"/>
            <a:r>
              <a:rPr lang="en-US" sz="3400" baseline="0" dirty="0" smtClean="0"/>
              <a:t>Initial and forecasted distance to land</a:t>
            </a:r>
          </a:p>
          <a:p>
            <a:pPr marL="285750" indent="-285750"/>
            <a:endParaRPr lang="en-US" dirty="0" smtClean="0"/>
          </a:p>
          <a:p>
            <a:endParaRPr lang="en-US" dirty="0"/>
          </a:p>
        </p:txBody>
      </p:sp>
      <p:sp>
        <p:nvSpPr>
          <p:cNvPr id="6" name="Slide Number Placeholder 5"/>
          <p:cNvSpPr>
            <a:spLocks noGrp="1"/>
          </p:cNvSpPr>
          <p:nvPr>
            <p:ph type="sldNum" sz="quarter" idx="12"/>
          </p:nvPr>
        </p:nvSpPr>
        <p:spPr/>
        <p:txBody>
          <a:bodyPr/>
          <a:lstStyle/>
          <a:p>
            <a:fld id="{6E830265-E1E1-4D77-B62B-49667CF08184}" type="slidenum">
              <a:rPr lang="en-US" smtClean="0"/>
              <a:t>6</a:t>
            </a:fld>
            <a:endParaRPr lang="en-US" dirty="0"/>
          </a:p>
        </p:txBody>
      </p:sp>
    </p:spTree>
    <p:extLst>
      <p:ext uri="{BB962C8B-B14F-4D97-AF65-F5344CB8AC3E}">
        <p14:creationId xmlns:p14="http://schemas.microsoft.com/office/powerpoint/2010/main" val="4281628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u="sng" dirty="0" smtClean="0"/>
              <a:t>Methodology: Multiple Linear Regression</a:t>
            </a:r>
            <a:endParaRPr lang="en-US" u="sng" dirty="0"/>
          </a:p>
        </p:txBody>
      </p:sp>
      <p:sp>
        <p:nvSpPr>
          <p:cNvPr id="5" name="Content Placeholder 4"/>
          <p:cNvSpPr>
            <a:spLocks noGrp="1"/>
          </p:cNvSpPr>
          <p:nvPr>
            <p:ph idx="1"/>
          </p:nvPr>
        </p:nvSpPr>
        <p:spPr>
          <a:xfrm>
            <a:off x="304800" y="1676400"/>
            <a:ext cx="8458200" cy="4953000"/>
          </a:xfrm>
        </p:spPr>
        <p:txBody>
          <a:bodyPr>
            <a:noAutofit/>
          </a:bodyPr>
          <a:lstStyle/>
          <a:p>
            <a:endParaRPr lang="en-US" sz="2800" dirty="0" smtClean="0"/>
          </a:p>
          <a:p>
            <a:endParaRPr lang="en-US" sz="2800" dirty="0" smtClean="0"/>
          </a:p>
          <a:p>
            <a:r>
              <a:rPr lang="en-US" sz="2800" dirty="0" smtClean="0"/>
              <a:t>Independent </a:t>
            </a:r>
            <a:r>
              <a:rPr lang="en-US" sz="2800" dirty="0"/>
              <a:t>variables (</a:t>
            </a:r>
            <a:r>
              <a:rPr lang="en-US" sz="2800" dirty="0" smtClean="0"/>
              <a:t>x’s) are proxies and synoptic parameters</a:t>
            </a:r>
          </a:p>
          <a:p>
            <a:endParaRPr lang="en-US" sz="2800" dirty="0" smtClean="0"/>
          </a:p>
          <a:p>
            <a:r>
              <a:rPr lang="en-US" sz="2800" dirty="0" smtClean="0"/>
              <a:t>Dependent </a:t>
            </a:r>
            <a:r>
              <a:rPr lang="en-US" sz="2800" dirty="0"/>
              <a:t>variable (</a:t>
            </a:r>
            <a:r>
              <a:rPr lang="en-US" sz="2800" dirty="0" smtClean="0"/>
              <a:t>y) is absolute error (AE) or bias</a:t>
            </a:r>
          </a:p>
          <a:p>
            <a:endParaRPr lang="en-US" sz="2800" dirty="0" smtClean="0"/>
          </a:p>
          <a:p>
            <a:r>
              <a:rPr lang="en-US" sz="2800" dirty="0" smtClean="0"/>
              <a:t>M is the number of predictors</a:t>
            </a:r>
          </a:p>
          <a:p>
            <a:endParaRPr lang="en-US" sz="2800" dirty="0" smtClean="0"/>
          </a:p>
          <a:p>
            <a:r>
              <a:rPr lang="en-US" sz="2800" dirty="0" smtClean="0"/>
              <a:t>μ is an intercept included to account for model biases</a:t>
            </a:r>
          </a:p>
          <a:p>
            <a:endParaRPr lang="en-US" sz="2800" dirty="0" smtClean="0"/>
          </a:p>
          <a:p>
            <a:pPr marL="0" indent="0">
              <a:buNone/>
            </a:pPr>
            <a:endParaRPr lang="en-US" sz="2800" dirty="0" smtClean="0"/>
          </a:p>
          <a:p>
            <a:endParaRPr lang="en-US" sz="2800" dirty="0" smtClean="0"/>
          </a:p>
          <a:p>
            <a:endParaRPr lang="en-US" sz="2800" dirty="0"/>
          </a:p>
        </p:txBody>
      </p:sp>
      <p:sp>
        <p:nvSpPr>
          <p:cNvPr id="4" name="Rectangle 3"/>
          <p:cNvSpPr/>
          <p:nvPr/>
        </p:nvSpPr>
        <p:spPr>
          <a:xfrm>
            <a:off x="1828800" y="1828800"/>
            <a:ext cx="5638800" cy="523220"/>
          </a:xfrm>
          <a:prstGeom prst="rect">
            <a:avLst/>
          </a:prstGeom>
          <a:ln w="38100">
            <a:solidFill>
              <a:srgbClr val="FF0000"/>
            </a:solidFill>
          </a:ln>
        </p:spPr>
        <p:txBody>
          <a:bodyPr wrap="square">
            <a:spAutoFit/>
          </a:bodyPr>
          <a:lstStyle/>
          <a:p>
            <a:pPr>
              <a:spcBef>
                <a:spcPct val="20000"/>
              </a:spcBef>
            </a:pPr>
            <a:r>
              <a:rPr lang="en-US" sz="2800" dirty="0">
                <a:solidFill>
                  <a:prstClr val="black"/>
                </a:solidFill>
              </a:rPr>
              <a:t>y = </a:t>
            </a:r>
            <a:r>
              <a:rPr lang="el-GR" sz="2800" dirty="0">
                <a:solidFill>
                  <a:prstClr val="black"/>
                </a:solidFill>
              </a:rPr>
              <a:t>β</a:t>
            </a:r>
            <a:r>
              <a:rPr lang="en-US" sz="2800" baseline="-25000" dirty="0">
                <a:solidFill>
                  <a:prstClr val="black"/>
                </a:solidFill>
              </a:rPr>
              <a:t>1</a:t>
            </a:r>
            <a:r>
              <a:rPr lang="en-US" sz="2800" dirty="0">
                <a:solidFill>
                  <a:prstClr val="black"/>
                </a:solidFill>
              </a:rPr>
              <a:t> * x</a:t>
            </a:r>
            <a:r>
              <a:rPr lang="en-US" sz="2800" baseline="-25000" dirty="0">
                <a:solidFill>
                  <a:prstClr val="black"/>
                </a:solidFill>
              </a:rPr>
              <a:t>1</a:t>
            </a:r>
            <a:r>
              <a:rPr lang="en-US" sz="2800" dirty="0">
                <a:solidFill>
                  <a:prstClr val="black"/>
                </a:solidFill>
              </a:rPr>
              <a:t> + </a:t>
            </a:r>
            <a:r>
              <a:rPr lang="el-GR" sz="2800" dirty="0">
                <a:solidFill>
                  <a:prstClr val="black"/>
                </a:solidFill>
              </a:rPr>
              <a:t>β</a:t>
            </a:r>
            <a:r>
              <a:rPr lang="en-US" sz="2800" baseline="-25000" dirty="0">
                <a:solidFill>
                  <a:prstClr val="black"/>
                </a:solidFill>
              </a:rPr>
              <a:t>2</a:t>
            </a:r>
            <a:r>
              <a:rPr lang="en-US" sz="2800" dirty="0">
                <a:solidFill>
                  <a:prstClr val="black"/>
                </a:solidFill>
              </a:rPr>
              <a:t> * x</a:t>
            </a:r>
            <a:r>
              <a:rPr lang="en-US" sz="2800" baseline="-25000" dirty="0">
                <a:solidFill>
                  <a:prstClr val="black"/>
                </a:solidFill>
              </a:rPr>
              <a:t>2</a:t>
            </a:r>
            <a:r>
              <a:rPr lang="en-US" sz="2800" dirty="0">
                <a:solidFill>
                  <a:prstClr val="black"/>
                </a:solidFill>
              </a:rPr>
              <a:t> + … +</a:t>
            </a:r>
            <a:r>
              <a:rPr lang="el-GR" sz="2800" dirty="0">
                <a:solidFill>
                  <a:prstClr val="black"/>
                </a:solidFill>
              </a:rPr>
              <a:t> β</a:t>
            </a:r>
            <a:r>
              <a:rPr lang="en-US" sz="2800" baseline="-25000" dirty="0">
                <a:solidFill>
                  <a:prstClr val="black"/>
                </a:solidFill>
              </a:rPr>
              <a:t>M</a:t>
            </a:r>
            <a:r>
              <a:rPr lang="en-US" sz="2800" dirty="0">
                <a:solidFill>
                  <a:prstClr val="black"/>
                </a:solidFill>
              </a:rPr>
              <a:t> * x</a:t>
            </a:r>
            <a:r>
              <a:rPr lang="en-US" sz="2800" baseline="-25000" dirty="0">
                <a:solidFill>
                  <a:prstClr val="black"/>
                </a:solidFill>
              </a:rPr>
              <a:t>M </a:t>
            </a:r>
            <a:r>
              <a:rPr lang="en-US" sz="2800" dirty="0">
                <a:solidFill>
                  <a:prstClr val="black"/>
                </a:solidFill>
              </a:rPr>
              <a:t>+ μ </a:t>
            </a:r>
            <a:endParaRPr lang="en-US" sz="2800" baseline="-25000" dirty="0">
              <a:solidFill>
                <a:prstClr val="black"/>
              </a:solidFill>
            </a:endParaRPr>
          </a:p>
        </p:txBody>
      </p:sp>
      <p:sp>
        <p:nvSpPr>
          <p:cNvPr id="7" name="Slide Number Placeholder 6"/>
          <p:cNvSpPr>
            <a:spLocks noGrp="1"/>
          </p:cNvSpPr>
          <p:nvPr>
            <p:ph type="sldNum" sz="quarter" idx="12"/>
          </p:nvPr>
        </p:nvSpPr>
        <p:spPr/>
        <p:txBody>
          <a:bodyPr/>
          <a:lstStyle/>
          <a:p>
            <a:fld id="{6E830265-E1E1-4D77-B62B-49667CF08184}" type="slidenum">
              <a:rPr lang="en-US" smtClean="0"/>
              <a:t>7</a:t>
            </a:fld>
            <a:endParaRPr lang="en-US" dirty="0"/>
          </a:p>
        </p:txBody>
      </p:sp>
    </p:spTree>
    <p:extLst>
      <p:ext uri="{BB962C8B-B14F-4D97-AF65-F5344CB8AC3E}">
        <p14:creationId xmlns:p14="http://schemas.microsoft.com/office/powerpoint/2010/main" val="204604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143000"/>
          </a:xfrm>
        </p:spPr>
        <p:txBody>
          <a:bodyPr>
            <a:normAutofit fontScale="90000"/>
          </a:bodyPr>
          <a:lstStyle/>
          <a:p>
            <a:r>
              <a:rPr lang="en-US" u="sng" dirty="0"/>
              <a:t>Methodology: Multiple Linear Regression</a:t>
            </a:r>
            <a:endParaRPr lang="en-US" dirty="0"/>
          </a:p>
        </p:txBody>
      </p:sp>
      <p:sp>
        <p:nvSpPr>
          <p:cNvPr id="3" name="Content Placeholder 2"/>
          <p:cNvSpPr>
            <a:spLocks noGrp="1"/>
          </p:cNvSpPr>
          <p:nvPr>
            <p:ph idx="1"/>
          </p:nvPr>
        </p:nvSpPr>
        <p:spPr>
          <a:xfrm>
            <a:off x="152400" y="1447800"/>
            <a:ext cx="8763000" cy="5410200"/>
          </a:xfrm>
        </p:spPr>
        <p:txBody>
          <a:bodyPr>
            <a:noAutofit/>
          </a:bodyPr>
          <a:lstStyle/>
          <a:p>
            <a:r>
              <a:rPr lang="en-US" sz="2800" dirty="0" smtClean="0"/>
              <a:t>Dependent and independent variables are normalized</a:t>
            </a:r>
          </a:p>
          <a:p>
            <a:pPr marL="0" indent="0">
              <a:buNone/>
            </a:pPr>
            <a:endParaRPr lang="en-US" sz="2800" dirty="0" smtClean="0"/>
          </a:p>
          <a:p>
            <a:r>
              <a:rPr lang="en-US" sz="2800" dirty="0" smtClean="0"/>
              <a:t>Separate regressions performed for each forecast interval (12, 24,  …, 120 hr), model, and training period</a:t>
            </a:r>
          </a:p>
          <a:p>
            <a:endParaRPr lang="en-US" sz="2800" dirty="0" smtClean="0"/>
          </a:p>
          <a:p>
            <a:r>
              <a:rPr lang="en-US" sz="2800" dirty="0"/>
              <a:t>Backward-stepping </a:t>
            </a:r>
            <a:r>
              <a:rPr lang="en-US" sz="2800" dirty="0" smtClean="0"/>
              <a:t>used: predictor is used in regression model if the probability that the regression coefficient is different from zero exceeds 95% (F statistic)</a:t>
            </a:r>
            <a:endParaRPr lang="en-US" sz="2800" dirty="0"/>
          </a:p>
          <a:p>
            <a:endParaRPr lang="en-US" sz="2800" dirty="0" smtClean="0"/>
          </a:p>
          <a:p>
            <a:r>
              <a:rPr lang="en-US" sz="2800" dirty="0" smtClean="0"/>
              <a:t>Dependent and independent verification (cross-validated) </a:t>
            </a:r>
          </a:p>
          <a:p>
            <a:endParaRPr lang="en-US" sz="2800" dirty="0" smtClean="0"/>
          </a:p>
        </p:txBody>
      </p:sp>
      <p:sp>
        <p:nvSpPr>
          <p:cNvPr id="6" name="Slide Number Placeholder 5"/>
          <p:cNvSpPr>
            <a:spLocks noGrp="1"/>
          </p:cNvSpPr>
          <p:nvPr>
            <p:ph type="sldNum" sz="quarter" idx="12"/>
          </p:nvPr>
        </p:nvSpPr>
        <p:spPr/>
        <p:txBody>
          <a:bodyPr/>
          <a:lstStyle/>
          <a:p>
            <a:fld id="{6E830265-E1E1-4D77-B62B-49667CF08184}" type="slidenum">
              <a:rPr lang="en-US" smtClean="0"/>
              <a:t>8</a:t>
            </a:fld>
            <a:endParaRPr lang="en-US" dirty="0"/>
          </a:p>
        </p:txBody>
      </p:sp>
    </p:spTree>
    <p:extLst>
      <p:ext uri="{BB962C8B-B14F-4D97-AF65-F5344CB8AC3E}">
        <p14:creationId xmlns:p14="http://schemas.microsoft.com/office/powerpoint/2010/main" val="25267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u="sng" dirty="0" smtClean="0">
                <a:solidFill>
                  <a:prstClr val="black"/>
                </a:solidFill>
              </a:rPr>
              <a:t>Predictor and </a:t>
            </a:r>
            <a:r>
              <a:rPr lang="en-US" sz="4000" u="sng" dirty="0" smtClean="0">
                <a:solidFill>
                  <a:prstClr val="black"/>
                </a:solidFill>
              </a:rPr>
              <a:t>Predictand</a:t>
            </a:r>
            <a:r>
              <a:rPr lang="en-US" sz="4000" u="sng" dirty="0" smtClean="0">
                <a:solidFill>
                  <a:prstClr val="black"/>
                </a:solidFill>
              </a:rPr>
              <a:t> Transformations</a:t>
            </a:r>
            <a:endParaRPr lang="en-US" sz="4000" dirty="0"/>
          </a:p>
        </p:txBody>
      </p:sp>
      <p:sp>
        <p:nvSpPr>
          <p:cNvPr id="3" name="Content Placeholder 2"/>
          <p:cNvSpPr>
            <a:spLocks noGrp="1"/>
          </p:cNvSpPr>
          <p:nvPr>
            <p:ph idx="1"/>
          </p:nvPr>
        </p:nvSpPr>
        <p:spPr>
          <a:xfrm>
            <a:off x="152400" y="1752600"/>
            <a:ext cx="8839200" cy="5257800"/>
          </a:xfrm>
        </p:spPr>
        <p:txBody>
          <a:bodyPr>
            <a:normAutofit/>
          </a:bodyPr>
          <a:lstStyle/>
          <a:p>
            <a:r>
              <a:rPr lang="en-US" sz="2800" dirty="0" smtClean="0"/>
              <a:t>AE is </a:t>
            </a:r>
            <a:r>
              <a:rPr lang="en-US" sz="2800" dirty="0" smtClean="0"/>
              <a:t>bounded by 0, which leads to a positively skewed distribution</a:t>
            </a:r>
          </a:p>
          <a:p>
            <a:r>
              <a:rPr lang="en-US" sz="2800" dirty="0" smtClean="0"/>
              <a:t>Box-Cox </a:t>
            </a:r>
            <a:r>
              <a:rPr lang="en-US" sz="2800" dirty="0" smtClean="0"/>
              <a:t>transformation </a:t>
            </a:r>
            <a:r>
              <a:rPr lang="en-US" sz="2800" dirty="0" smtClean="0"/>
              <a:t> applied to AE to make it approximately Gaussian before regression is applied </a:t>
            </a:r>
          </a:p>
          <a:p>
            <a:r>
              <a:rPr lang="en-US" sz="2800" dirty="0" smtClean="0"/>
              <a:t>To </a:t>
            </a:r>
            <a:r>
              <a:rPr lang="en-US" sz="2800" dirty="0"/>
              <a:t>account for non-linear relationships between </a:t>
            </a:r>
            <a:r>
              <a:rPr lang="en-US" sz="2800" dirty="0" smtClean="0"/>
              <a:t>predictors </a:t>
            </a:r>
            <a:r>
              <a:rPr lang="en-US" sz="2800" dirty="0"/>
              <a:t>and forecast error, low order polynomials and Gaussian functions are applied to the predictors and </a:t>
            </a:r>
            <a:r>
              <a:rPr lang="en-US" sz="2800" dirty="0" smtClean="0"/>
              <a:t>tested</a:t>
            </a:r>
            <a:endParaRPr lang="en-US" sz="2800" dirty="0"/>
          </a:p>
          <a:p>
            <a:r>
              <a:rPr lang="en-US" sz="2800" dirty="0" smtClean="0"/>
              <a:t>For example, 0-hour relative humidity (RH) is fitted using a Gaussian to account for peak error at medium RH values</a:t>
            </a:r>
            <a:endParaRPr lang="en-US" sz="2800" dirty="0"/>
          </a:p>
        </p:txBody>
      </p:sp>
      <p:sp>
        <p:nvSpPr>
          <p:cNvPr id="6" name="Slide Number Placeholder 5"/>
          <p:cNvSpPr>
            <a:spLocks noGrp="1"/>
          </p:cNvSpPr>
          <p:nvPr>
            <p:ph type="sldNum" sz="quarter" idx="12"/>
          </p:nvPr>
        </p:nvSpPr>
        <p:spPr/>
        <p:txBody>
          <a:bodyPr/>
          <a:lstStyle/>
          <a:p>
            <a:fld id="{6E830265-E1E1-4D77-B62B-49667CF08184}" type="slidenum">
              <a:rPr lang="en-US" smtClean="0"/>
              <a:t>9</a:t>
            </a:fld>
            <a:endParaRPr lang="en-US" dirty="0"/>
          </a:p>
        </p:txBody>
      </p:sp>
    </p:spTree>
    <p:extLst>
      <p:ext uri="{BB962C8B-B14F-4D97-AF65-F5344CB8AC3E}">
        <p14:creationId xmlns:p14="http://schemas.microsoft.com/office/powerpoint/2010/main" val="2894990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9485</TotalTime>
  <Words>2554</Words>
  <Application>Microsoft Office PowerPoint</Application>
  <PresentationFormat>On-screen Show (4:3)</PresentationFormat>
  <Paragraphs>658</Paragraphs>
  <Slides>48</Slides>
  <Notes>20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Guidance on Intensity Guidance</vt:lpstr>
      <vt:lpstr>Project Outline</vt:lpstr>
      <vt:lpstr>Project Motivation</vt:lpstr>
      <vt:lpstr>Data Sample</vt:lpstr>
      <vt:lpstr>Dynamical Predictors</vt:lpstr>
      <vt:lpstr>Initial Condition Error and Atmospheric Stability Predictors: </vt:lpstr>
      <vt:lpstr>Methodology: Multiple Linear Regression</vt:lpstr>
      <vt:lpstr>Methodology: Multiple Linear Regression</vt:lpstr>
      <vt:lpstr>Predictor and Predictand Transformations</vt:lpstr>
      <vt:lpstr>Results</vt:lpstr>
      <vt:lpstr>R^2 of AE Predictions</vt:lpstr>
      <vt:lpstr>R^2 of Bias Predictions</vt:lpstr>
      <vt:lpstr>Percent Improvement Over AE Climatology Forecasts</vt:lpstr>
      <vt:lpstr>Percent Improvement Over Bias Climatology Forecasts</vt:lpstr>
      <vt:lpstr>Applications</vt:lpstr>
      <vt:lpstr>Motivation</vt:lpstr>
      <vt:lpstr>PowerPoint Presentation</vt:lpstr>
      <vt:lpstr>Methodology For Unequally Weighted Ensemble</vt:lpstr>
      <vt:lpstr>PowerPoint Presentation</vt:lpstr>
      <vt:lpstr>Conclusions</vt:lpstr>
      <vt:lpstr>Extra Slides</vt:lpstr>
      <vt:lpstr>Future Work</vt:lpstr>
      <vt:lpstr>Sample Output File</vt:lpstr>
      <vt:lpstr>Potential Output Product 1</vt:lpstr>
      <vt:lpstr>Potential Output Product 2</vt:lpstr>
      <vt:lpstr>Potential Output Product 3a</vt:lpstr>
      <vt:lpstr>Potential Output Product 3b</vt:lpstr>
      <vt:lpstr>COEFFICIENT FILE</vt:lpstr>
      <vt:lpstr>R=0.75, Skill Score = 31%</vt:lpstr>
      <vt:lpstr>R=0.93, Skill Score = 64%</vt:lpstr>
      <vt:lpstr>Probabilistic Forecasts of AE and Bias  </vt:lpstr>
      <vt:lpstr>Logistic Regression</vt:lpstr>
      <vt:lpstr>Methodology: Probabilistic Forecasts</vt:lpstr>
      <vt:lpstr>Reliability Diagram</vt:lpstr>
      <vt:lpstr>60-Hour LGEM AE Tercile Forecast </vt:lpstr>
      <vt:lpstr>96-Hour DSHP BIAS Tercile Forecast </vt:lpstr>
      <vt:lpstr>36-Hour GHMI AE Binary Forecast </vt:lpstr>
      <vt:lpstr>84-Hour HWFI BIAS Binary Forecast </vt:lpstr>
      <vt:lpstr>Example of Atmospheric Instability Proxy</vt:lpstr>
      <vt:lpstr>Goerss and Sampson (2014) Results</vt:lpstr>
      <vt:lpstr>PowerPoint Presentation</vt:lpstr>
      <vt:lpstr>Boutique Predictors: Gaussian Fit of Relative Humidity vs. AE</vt:lpstr>
      <vt:lpstr>Boutique Predictors: 2nd Order Polynomial Fit of Dist. To Land vs. Bias</vt:lpstr>
      <vt:lpstr>Example of AE Transformation</vt:lpstr>
      <vt:lpstr>Methodology: Nonlinear Fits of Predictors</vt:lpstr>
      <vt:lpstr>2014 RESULTS</vt:lpstr>
      <vt:lpstr>Percent Improvement Over AE Climatology Forecasts</vt:lpstr>
      <vt:lpstr>Percent Improvement Over Bias Climatology Forecasts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using the weights I gave Andrea</dc:title>
  <dc:creator>Kieran Bhatia</dc:creator>
  <cp:lastModifiedBy>Windows User</cp:lastModifiedBy>
  <cp:revision>44</cp:revision>
  <dcterms:created xsi:type="dcterms:W3CDTF">2015-02-14T03:13:56Z</dcterms:created>
  <dcterms:modified xsi:type="dcterms:W3CDTF">2015-03-02T22:17:22Z</dcterms:modified>
</cp:coreProperties>
</file>