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313" r:id="rId1"/>
  </p:sldMasterIdLst>
  <p:notesMasterIdLst>
    <p:notesMasterId r:id="rId20"/>
  </p:notesMasterIdLst>
  <p:sldIdLst>
    <p:sldId id="256" r:id="rId2"/>
    <p:sldId id="277" r:id="rId3"/>
    <p:sldId id="260" r:id="rId4"/>
    <p:sldId id="258" r:id="rId5"/>
    <p:sldId id="261" r:id="rId6"/>
    <p:sldId id="280" r:id="rId7"/>
    <p:sldId id="270" r:id="rId8"/>
    <p:sldId id="279" r:id="rId9"/>
    <p:sldId id="286" r:id="rId10"/>
    <p:sldId id="273" r:id="rId11"/>
    <p:sldId id="266" r:id="rId12"/>
    <p:sldId id="281" r:id="rId13"/>
    <p:sldId id="282" r:id="rId14"/>
    <p:sldId id="283" r:id="rId15"/>
    <p:sldId id="278" r:id="rId16"/>
    <p:sldId id="284" r:id="rId17"/>
    <p:sldId id="285" r:id="rId18"/>
    <p:sldId id="25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3E"/>
    <a:srgbClr val="FFFD27"/>
    <a:srgbClr val="2D4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0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BF82F-41EB-407F-8409-EE734E7A3A05}" type="datetimeFigureOut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D2E1C4-08D8-44C1-A5B1-CCEB9C19C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987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646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12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9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13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14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8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16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9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7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717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07262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295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r" defTabSz="914400" eaLnBrk="1" hangingPunct="1"/>
            <a:fld id="{AE96844A-CD1D-413F-A2D2-2430C1A64AF9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algn="r" defTabSz="914400" eaLnBrk="1" hangingPunct="1"/>
              <a:t>6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Forecast or Analysis Benefit:</a:t>
            </a:r>
            <a:r>
              <a:rPr lang="en-US" altLang="en-US" b="1" smtClean="0">
                <a:latin typeface="Arial" pitchFamily="34" charset="0"/>
              </a:rPr>
              <a:t> expected improvement in operational forecast and/or analysis accuracy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Efficiency:</a:t>
            </a:r>
            <a:r>
              <a:rPr lang="en-US" altLang="en-US" b="1" smtClean="0">
                <a:latin typeface="Arial" pitchFamily="34" charset="0"/>
              </a:rPr>
              <a:t>  adherence to forecaster time constraints and ease of use needs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Compatibility:</a:t>
            </a:r>
            <a:r>
              <a:rPr lang="en-US" altLang="en-US" b="1" smtClean="0">
                <a:latin typeface="Arial" pitchFamily="34" charset="0"/>
              </a:rPr>
              <a:t>  IT compatibility with operational hardware, software, data, communications, etc.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smtClean="0">
                <a:solidFill>
                  <a:schemeClr val="hlink"/>
                </a:solidFill>
                <a:latin typeface="Arial" pitchFamily="34" charset="0"/>
              </a:rPr>
              <a:t>Sustainability:</a:t>
            </a:r>
            <a:r>
              <a:rPr lang="en-US" altLang="en-US" b="1" smtClean="0">
                <a:latin typeface="Arial" pitchFamily="34" charset="0"/>
              </a:rPr>
              <a:t>  availability of resources to operate, upgrade, and/or provide support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9009DC5F-6E0E-41B5-BE72-0D9C377A244D}" type="slidenum">
              <a:rPr lang="en-US" altLang="en-US" sz="1200">
                <a:latin typeface="Arial" pitchFamily="34" charset="0"/>
              </a:rPr>
              <a:pPr defTabSz="914400" eaLnBrk="1" hangingPunct="1"/>
              <a:t>7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9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9009DC5F-6E0E-41B5-BE72-0D9C377A244D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8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9009DC5F-6E0E-41B5-BE72-0D9C377A244D}" type="slidenum">
              <a:rPr lang="en-US" altLang="en-US" sz="1200">
                <a:solidFill>
                  <a:prstClr val="black"/>
                </a:solidFill>
                <a:latin typeface="Arial" pitchFamily="34" charset="0"/>
              </a:rPr>
              <a:pPr defTabSz="914400" eaLnBrk="1" hangingPunct="1"/>
              <a:t>9</a:t>
            </a:fld>
            <a:endParaRPr lang="en-US" alt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4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fld id="{FF916D6B-57FE-4F4E-9699-08E53823277F}" type="slidenum">
              <a:rPr lang="en-US" altLang="en-US" sz="1200">
                <a:latin typeface="Arial" pitchFamily="34" charset="0"/>
              </a:rPr>
              <a:pPr defTabSz="914400" eaLnBrk="1" hangingPunct="1"/>
              <a:t>11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9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CBFBE-F973-435A-AF13-FDE863C1AD3B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51585-3711-41EF-AD56-7AA2EE456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4A2DE-3F23-4D54-BB1F-78BD15030E08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1FA3-9F75-4833-BC6D-379106C5A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89FBA-98A9-4542-B335-BE53A32AB085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6387B-521C-4119-91ED-774A08072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9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0012F-CC9B-4537-8990-5A157644A7A9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B757-F58F-4CEE-B1E4-F2CB57CE1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2A5555-F7F9-434D-A125-23CF5F7F0CF7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9D7D3-4F9C-485C-B129-396C6F08F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8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3BF63-A47B-43E2-AF21-A84BB017D43E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040E5-C29E-4D06-8668-5F8CBA1EA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11432-6CEC-4CE2-9C65-0F9C39137796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BFDF-5678-4B59-8BC8-641750006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8A9EF5-0FBA-4F24-82CA-B478FE0332D9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9E992-C7A8-4E6F-9A69-A33314A9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1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4049B9-B59F-437B-9939-4434A84A7B56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4A376-B910-4A81-B768-EC5FBCED6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4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6D9F8-5425-4B13-80EF-317D522AB31B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64B1-6C92-4085-87B0-05DB2B84F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9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B11EB128-0D48-4EAF-ABED-94EEED56BE5D}" type="datetime1">
              <a:rPr lang="en-US" altLang="en-US"/>
              <a:pPr/>
              <a:t>2/24/2015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4D47F5B-403E-4872-9E00-0C962DE279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387350" y="1696588"/>
            <a:ext cx="8459787" cy="708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rebuchet MS" charset="0"/>
                <a:ea typeface="+mj-ea"/>
                <a:cs typeface="+mj-cs"/>
              </a:rPr>
              <a:t>The Joint Hurricane </a:t>
            </a:r>
            <a:r>
              <a:rPr lang="en-US" dirty="0" err="1">
                <a:latin typeface="Trebuchet MS" charset="0"/>
                <a:ea typeface="+mj-ea"/>
                <a:cs typeface="+mj-cs"/>
              </a:rPr>
              <a:t>Testbed</a:t>
            </a:r>
            <a:endParaRPr lang="en-US" dirty="0">
              <a:latin typeface="Trebuchet MS" charset="0"/>
              <a:ea typeface="+mj-ea"/>
              <a:cs typeface="+mj-cs"/>
            </a:endParaRPr>
          </a:p>
        </p:txBody>
      </p:sp>
      <p:pic>
        <p:nvPicPr>
          <p:cNvPr id="13315" name="Picture 19" descr="WSF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403225"/>
            <a:ext cx="9683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67307" y="4529247"/>
            <a:ext cx="72182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CDE6E8"/>
                </a:solidFill>
                <a:latin typeface="Calibri" pitchFamily="34" charset="0"/>
              </a:rPr>
              <a:t>The Joint </a:t>
            </a:r>
            <a:r>
              <a:rPr lang="en-US" altLang="en-US" sz="2800" b="1" dirty="0">
                <a:solidFill>
                  <a:srgbClr val="CDE6E8"/>
                </a:solidFill>
                <a:latin typeface="Calibri" pitchFamily="34" charset="0"/>
              </a:rPr>
              <a:t>Hurricane </a:t>
            </a:r>
            <a:r>
              <a:rPr lang="en-US" altLang="en-US" sz="2800" b="1" dirty="0" err="1">
                <a:solidFill>
                  <a:srgbClr val="CDE6E8"/>
                </a:solidFill>
                <a:latin typeface="Calibri" pitchFamily="34" charset="0"/>
              </a:rPr>
              <a:t>Testbed</a:t>
            </a:r>
            <a:r>
              <a:rPr lang="en-US" altLang="en-US" sz="2800" b="1" dirty="0">
                <a:solidFill>
                  <a:srgbClr val="CDE6E8"/>
                </a:solidFill>
                <a:latin typeface="Calibri" pitchFamily="34" charset="0"/>
              </a:rPr>
              <a:t> is funded by the US Weather Research Program in NOAA/OAR's Office of Weather and Air </a:t>
            </a:r>
            <a:r>
              <a:rPr lang="en-US" altLang="en-US" sz="2800" b="1" dirty="0" smtClean="0">
                <a:solidFill>
                  <a:srgbClr val="CDE6E8"/>
                </a:solidFill>
                <a:latin typeface="Calibri" pitchFamily="34" charset="0"/>
              </a:rPr>
              <a:t>Quality</a:t>
            </a:r>
            <a:endParaRPr lang="en-US" altLang="en-US" sz="2800" b="1" dirty="0">
              <a:solidFill>
                <a:srgbClr val="CDE6E8"/>
              </a:solidFill>
              <a:latin typeface="Calibri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88243" y="3310248"/>
            <a:ext cx="8576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Chris </a:t>
            </a:r>
            <a:r>
              <a:rPr lang="en-US" altLang="en-US" dirty="0" err="1">
                <a:solidFill>
                  <a:srgbClr val="FFFFFF"/>
                </a:solidFill>
              </a:rPr>
              <a:t>Landsea</a:t>
            </a:r>
            <a:r>
              <a:rPr lang="en-US" altLang="en-US" dirty="0">
                <a:solidFill>
                  <a:srgbClr val="FFFFFF"/>
                </a:solidFill>
              </a:rPr>
              <a:t> – </a:t>
            </a:r>
            <a:r>
              <a:rPr lang="en-US" altLang="en-US" dirty="0" smtClean="0">
                <a:solidFill>
                  <a:srgbClr val="FFFFFF"/>
                </a:solidFill>
              </a:rPr>
              <a:t>NOAA/NWS/NCEP/National Hurricane Center</a:t>
            </a:r>
            <a:endParaRPr lang="en-US" alt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758280" y="2747158"/>
            <a:ext cx="3581400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Picture 3" descr="logo_noa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28613"/>
            <a:ext cx="94773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243010" y="3761580"/>
            <a:ext cx="8866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Shirley Murillo – </a:t>
            </a:r>
            <a:r>
              <a:rPr lang="en-US" altLang="en-US" dirty="0" smtClean="0">
                <a:solidFill>
                  <a:srgbClr val="FFFFFF"/>
                </a:solidFill>
              </a:rPr>
              <a:t>NOAA/OAR/AOML/Hurricane Research Division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3322" name="TextBox 4"/>
          <p:cNvSpPr txBox="1">
            <a:spLocks noChangeArrowheads="1"/>
          </p:cNvSpPr>
          <p:nvPr/>
        </p:nvSpPr>
        <p:spPr bwMode="auto">
          <a:xfrm>
            <a:off x="2138022" y="6256923"/>
            <a:ext cx="55581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 err="1" smtClean="0">
                <a:solidFill>
                  <a:srgbClr val="CDE6E8"/>
                </a:solidFill>
                <a:latin typeface="Calibri" pitchFamily="34" charset="0"/>
              </a:rPr>
              <a:t>Interdepartemental</a:t>
            </a:r>
            <a:r>
              <a:rPr lang="en-US" altLang="en-US" sz="1600" b="1" dirty="0" smtClean="0">
                <a:solidFill>
                  <a:srgbClr val="CDE6E8"/>
                </a:solidFill>
                <a:latin typeface="Calibri" pitchFamily="34" charset="0"/>
              </a:rPr>
              <a:t> Hurricane Conference – 3 March, 2015</a:t>
            </a:r>
            <a:endParaRPr lang="en-US" altLang="en-US" sz="1600" b="1" dirty="0">
              <a:solidFill>
                <a:srgbClr val="CDE6E8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0150-4A19-485A-95BD-003B6641174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4675"/>
            <a:ext cx="9144000" cy="1143000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 Considered in </a:t>
            </a:r>
            <a:r>
              <a:rPr lang="en-US" altLang="en-US" sz="3600" b="1" dirty="0" smtClean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NHC </a:t>
            </a:r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Decisions</a:t>
            </a:r>
            <a:b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Operational Implementation</a:t>
            </a:r>
            <a:br>
              <a:rPr lang="en-US" altLang="en-US" sz="3600" b="1" dirty="0">
                <a:solidFill>
                  <a:srgbClr val="FF82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400" b="1" dirty="0">
              <a:solidFill>
                <a:srgbClr val="FF823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51001"/>
            <a:ext cx="9144000" cy="5070474"/>
          </a:xfrm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Forecast or Analysis Benefit: </a:t>
            </a:r>
            <a:r>
              <a:rPr lang="en-US" altLang="en-US" b="1" dirty="0">
                <a:latin typeface="Calibri"/>
                <a:cs typeface="Calibri"/>
              </a:rPr>
              <a:t>expected improvement in operational forecast and/or analysis </a:t>
            </a:r>
            <a:r>
              <a:rPr lang="en-US" altLang="en-US" b="1" dirty="0" smtClean="0">
                <a:latin typeface="Calibri"/>
                <a:cs typeface="Calibri"/>
              </a:rPr>
              <a:t>accuracy</a:t>
            </a:r>
            <a:endParaRPr lang="en-US" alt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altLang="en-US" b="1" dirty="0" smtClean="0">
                <a:solidFill>
                  <a:srgbClr val="FFFF00"/>
                </a:solidFill>
                <a:latin typeface="Calibri"/>
                <a:cs typeface="Calibri"/>
              </a:rPr>
              <a:t>Efficiency</a:t>
            </a: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:  </a:t>
            </a:r>
            <a:r>
              <a:rPr lang="en-US" altLang="en-US" b="1" dirty="0">
                <a:latin typeface="Calibri"/>
                <a:cs typeface="Calibri"/>
              </a:rPr>
              <a:t>adherence to forecaster time constraints and ease of use needs</a:t>
            </a:r>
          </a:p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Compatibility:  </a:t>
            </a:r>
            <a:r>
              <a:rPr lang="en-US" altLang="en-US" b="1" dirty="0">
                <a:latin typeface="Calibri"/>
                <a:cs typeface="Calibri"/>
              </a:rPr>
              <a:t>IT compatibility with operational hardware, software, data, communications, etc.</a:t>
            </a:r>
          </a:p>
          <a:p>
            <a:pPr>
              <a:lnSpc>
                <a:spcPct val="100000"/>
              </a:lnSpc>
            </a:pPr>
            <a:r>
              <a:rPr lang="en-US" altLang="en-US" b="1" dirty="0">
                <a:solidFill>
                  <a:srgbClr val="FFFF00"/>
                </a:solidFill>
                <a:latin typeface="Calibri"/>
                <a:cs typeface="Calibri"/>
              </a:rPr>
              <a:t>Sustainability:  </a:t>
            </a:r>
            <a:r>
              <a:rPr lang="en-US" altLang="en-US" b="1" dirty="0">
                <a:latin typeface="Calibri"/>
                <a:cs typeface="Calibri"/>
              </a:rPr>
              <a:t>availability of resources to operate, upgrade, and/or provide support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8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0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86" y="812800"/>
            <a:ext cx="82695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August 2012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Calibri"/>
                <a:cs typeface="Calibri"/>
              </a:rPr>
              <a:t>Announcement of Opportunity released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October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2012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latin typeface="Calibri"/>
                <a:cs typeface="Calibri"/>
              </a:rPr>
              <a:t>36 Letters of Intent </a:t>
            </a:r>
            <a:r>
              <a:rPr lang="en-US" dirty="0" smtClean="0">
                <a:latin typeface="Calibri"/>
                <a:cs typeface="Calibri"/>
              </a:rPr>
              <a:t>reviewed by Steering Committee</a:t>
            </a:r>
            <a:endParaRPr lang="en-US" dirty="0"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2012 - January 2013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22 Full proposals reviewed by Steering Committee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February - April 2013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Rank and select 7 proposals for funding 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Point-of-contacts established among NHC/EMC staff 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Work with PIs to setup timelines for their projects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September 2013 – May 2014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PIs begin projects in coordination with points-of-contact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March 2014</a:t>
            </a:r>
            <a:endParaRPr lang="en-US" dirty="0" smtClean="0"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latin typeface="Calibri"/>
                <a:cs typeface="Calibri"/>
              </a:rPr>
              <a:t>Present progress at Interdepartmental Hurricane Conf.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263237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7243" y="1458496"/>
            <a:ext cx="82695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April 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Mid-year report and renewal proposal due 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May-June 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Steering Committee reviews progress and renewal proposals - all 7 projects are renewed for year two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</a:t>
            </a: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– November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Begin real-time testing during hurricane season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December 2014 – April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PI refine their projects and interact with points-of-contact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March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2015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Present progress at Interdepartmental Hurricane Conf.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June – November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2015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Continued </a:t>
            </a: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real-time testing during hurricane season</a:t>
            </a:r>
          </a:p>
          <a:p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3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16625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50" y="1276251"/>
            <a:ext cx="826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PI provide their final report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January-May 2015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Operational implementation decisions made by NHC/EMC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2015 – April 2016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Implementation of accepted projects by NHC/EMC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9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16625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7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R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ound Timetable (continued)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450" y="1276251"/>
            <a:ext cx="8269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December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PI provide their final report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January-May 2016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Operational implementation decisions made by NHC/EMC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June 2015 – April 2016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Implementation of accepted projects by NHC/EMC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707" y="4157662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0000"/>
                </a:solidFill>
                <a:latin typeface="Trebuchet MS Bold" charset="0"/>
              </a:rPr>
              <a:t>FOUR YEARS FROM ANNOUNCEMENT TO IMPLEMENTATION</a:t>
            </a:r>
            <a:endParaRPr lang="en-US" altLang="en-US" sz="3200" dirty="0">
              <a:solidFill>
                <a:srgbClr val="FF0000"/>
              </a:solidFill>
              <a:latin typeface="Trebuchet M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1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30628424"/>
              </p:ext>
            </p:extLst>
          </p:nvPr>
        </p:nvGraphicFramePr>
        <p:xfrm>
          <a:off x="1" y="679060"/>
          <a:ext cx="9144000" cy="6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7263"/>
                <a:gridCol w="2337994"/>
                <a:gridCol w="2058743"/>
              </a:tblGrid>
              <a:tr h="610447">
                <a:tc>
                  <a:txBody>
                    <a:bodyPr/>
                    <a:lstStyle/>
                    <a:p>
                      <a:r>
                        <a:rPr lang="en-US"/>
                        <a:t>Project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Principal Investigator(s)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NHC Point of Contact</a:t>
                      </a:r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A Visualization Application for Distributed ADCIRC-based Coastal Storm Surge, Inundation, and Wave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Brian </a:t>
                      </a:r>
                      <a:r>
                        <a:rPr lang="en-US" sz="1600" dirty="0" smtClean="0"/>
                        <a:t>Blanton, </a:t>
                      </a:r>
                      <a:r>
                        <a:rPr lang="en-US" sz="1600" dirty="0"/>
                        <a:t>Rick </a:t>
                      </a:r>
                      <a:r>
                        <a:rPr lang="en-US" sz="1600" dirty="0" err="1"/>
                        <a:t>Luettich</a:t>
                      </a:r>
                      <a:r>
                        <a:rPr lang="en-US" sz="1600" dirty="0"/>
                        <a:t> (Univ. of N Carolina)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Feyen (NOS), Rhome, Berg, Schauer, Landsea</a:t>
                      </a:r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Improving the GFDL/GFDN Operational Tropical Cyclone Models at NOAA/NCEP and Navy/FNMOC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Isaac </a:t>
                      </a:r>
                      <a:r>
                        <a:rPr lang="en-US" sz="1600" dirty="0" err="1"/>
                        <a:t>Ginis</a:t>
                      </a:r>
                      <a:r>
                        <a:rPr lang="en-US" sz="1600" dirty="0"/>
                        <a:t> (Univ. of Rhode Island</a:t>
                      </a:r>
                      <a:r>
                        <a:rPr lang="en-US" sz="1600" dirty="0" smtClean="0"/>
                        <a:t>), </a:t>
                      </a:r>
                      <a:r>
                        <a:rPr lang="en-US" sz="1600" dirty="0"/>
                        <a:t>Morris Bender (NOAA/GFDL)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Pasch, Mattocks, </a:t>
                      </a:r>
                      <a:r>
                        <a:rPr lang="en-US" sz="1600" dirty="0" err="1"/>
                        <a:t>Tallapragada</a:t>
                      </a:r>
                      <a:r>
                        <a:rPr lang="en-US" sz="1600" dirty="0"/>
                        <a:t> (EMC),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 dirty="0"/>
                        <a:t>A Probabilistic TC Genesis Forecast Tool Utilizing an Ensemble of Global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Bob </a:t>
                      </a:r>
                      <a:r>
                        <a:rPr lang="en-US" sz="1600" dirty="0" smtClean="0"/>
                        <a:t>Hart, </a:t>
                      </a:r>
                      <a:r>
                        <a:rPr lang="en-US" sz="1600" dirty="0"/>
                        <a:t>Henry </a:t>
                      </a:r>
                      <a:r>
                        <a:rPr lang="en-US" sz="1600" dirty="0" err="1"/>
                        <a:t>Fuelberg</a:t>
                      </a:r>
                      <a:r>
                        <a:rPr lang="en-US" sz="1600" dirty="0"/>
                        <a:t> (Florida State Univ.)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Pasch, Mattocks, </a:t>
                      </a:r>
                      <a:r>
                        <a:rPr lang="en-US" sz="1600" dirty="0" err="1"/>
                        <a:t>Kimberlain</a:t>
                      </a:r>
                      <a:r>
                        <a:rPr lang="en-US" sz="1600" dirty="0"/>
                        <a:t>, Blake,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684710">
                <a:tc>
                  <a:txBody>
                    <a:bodyPr/>
                    <a:lstStyle/>
                    <a:p>
                      <a:r>
                        <a:rPr lang="en-US" sz="1600"/>
                        <a:t>Improvement to the Satellite-based 37 GHz Ring Rapid Intensification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Haiyan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Jiang</a:t>
                      </a:r>
                      <a:r>
                        <a:rPr lang="es-ES" sz="1600" dirty="0"/>
                        <a:t> (Florida </a:t>
                      </a:r>
                      <a:r>
                        <a:rPr lang="es-ES" sz="1600" dirty="0" err="1"/>
                        <a:t>Intl</a:t>
                      </a:r>
                      <a:r>
                        <a:rPr lang="es-ES" sz="1600" dirty="0"/>
                        <a:t> Univ.)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Stewart, </a:t>
                      </a:r>
                      <a:r>
                        <a:rPr lang="en-US" sz="1600" dirty="0" err="1"/>
                        <a:t>Cangialosi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/>
                        <a:t>Guidance on Intensity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Dave Nolan (U of Miami/RSMAS</a:t>
                      </a:r>
                      <a:r>
                        <a:rPr lang="en-US" sz="1600" dirty="0" smtClean="0"/>
                        <a:t>), </a:t>
                      </a:r>
                      <a:r>
                        <a:rPr lang="en-US" sz="1600" dirty="0"/>
                        <a:t>Andrea Schumacher (CSU/CIRA)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Avila, Blake,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684710">
                <a:tc>
                  <a:txBody>
                    <a:bodyPr/>
                    <a:lstStyle/>
                    <a:p>
                      <a:r>
                        <a:rPr lang="en-US" sz="1600"/>
                        <a:t>Upgrades to the Operational Monte Carlo Wind Speed Probability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Andrea Schumacher (CSU/CIRA)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Brown, Brennan, Mattocks,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  <a:tr h="784861">
                <a:tc>
                  <a:txBody>
                    <a:bodyPr/>
                    <a:lstStyle/>
                    <a:p>
                      <a:r>
                        <a:rPr lang="en-US" sz="1600"/>
                        <a:t>Integration of an Objective, Automated TC Center-fixing Algorithm Based on Multispectral Satellite Imagery into NHC/TAFB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Tony </a:t>
                      </a:r>
                      <a:r>
                        <a:rPr lang="en-US" sz="1600" dirty="0" err="1" smtClean="0"/>
                        <a:t>Wimmers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/>
                        <a:t>Chris </a:t>
                      </a:r>
                      <a:r>
                        <a:rPr lang="en-US" sz="1600" dirty="0" err="1"/>
                        <a:t>Velden</a:t>
                      </a:r>
                      <a:r>
                        <a:rPr lang="en-US" sz="1600" dirty="0"/>
                        <a:t> (Univ. of Wisc./CIMSS)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Beven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Mundell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Landsea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A376-B910-4A81-B768-EC5FBCED66F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8741" y="42123"/>
            <a:ext cx="7562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823E"/>
                </a:solidFill>
              </a:rPr>
              <a:t>7</a:t>
            </a:r>
            <a:r>
              <a:rPr lang="en-US" sz="3200" b="1" baseline="30000" dirty="0" smtClean="0">
                <a:solidFill>
                  <a:srgbClr val="FF823E"/>
                </a:solidFill>
              </a:rPr>
              <a:t>th</a:t>
            </a:r>
            <a:r>
              <a:rPr lang="en-US" sz="3200" b="1" dirty="0" smtClean="0">
                <a:solidFill>
                  <a:srgbClr val="FF823E"/>
                </a:solidFill>
              </a:rPr>
              <a:t> Round JHT Projects – 2013 to 2015</a:t>
            </a:r>
            <a:endParaRPr lang="en-US" sz="3200" b="1" dirty="0">
              <a:solidFill>
                <a:srgbClr val="FF82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59969D4-EC8B-4A42-8AD7-1CCA67F1DA78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190500" y="0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8</a:t>
            </a:r>
            <a:r>
              <a:rPr lang="en-US" altLang="en-US" sz="3200" baseline="30000" dirty="0" smtClean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 Round Timetable</a:t>
            </a:r>
            <a:endParaRPr lang="en-US" altLang="en-US" sz="3200" dirty="0">
              <a:solidFill>
                <a:srgbClr val="FF823E"/>
              </a:solidFill>
              <a:latin typeface="Trebuchet M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286" y="656046"/>
            <a:ext cx="8269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August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Announcement of Opportunity released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October 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35 </a:t>
            </a:r>
            <a:r>
              <a:rPr lang="en-US" dirty="0">
                <a:solidFill>
                  <a:prstClr val="white"/>
                </a:solidFill>
                <a:latin typeface="Calibri"/>
                <a:cs typeface="Calibri"/>
              </a:rPr>
              <a:t>Letters of Intent </a:t>
            </a: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reviewed by Steering Committee</a:t>
            </a:r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February 2015</a:t>
            </a:r>
          </a:p>
          <a:p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-    </a:t>
            </a:r>
            <a:r>
              <a:rPr lang="en-US" dirty="0" smtClean="0">
                <a:latin typeface="Calibri"/>
                <a:cs typeface="Calibri"/>
              </a:rPr>
              <a:t>20 Full Proposals reviewed by Steering Committee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April 2015</a:t>
            </a:r>
          </a:p>
          <a:p>
            <a:pPr marL="800100" lvl="1" indent="-342900">
              <a:buFont typeface="Lucida Grande"/>
              <a:buChar char="-"/>
            </a:pPr>
            <a:r>
              <a:rPr lang="en-US" dirty="0" smtClean="0">
                <a:solidFill>
                  <a:prstClr val="white"/>
                </a:solidFill>
                <a:latin typeface="Calibri"/>
                <a:cs typeface="Calibri"/>
              </a:rPr>
              <a:t>Funding decision</a:t>
            </a:r>
          </a:p>
          <a:p>
            <a:endParaRPr lang="en-US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359" y="3875530"/>
            <a:ext cx="8593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Review </a:t>
            </a:r>
            <a:r>
              <a:rPr lang="en-US" dirty="0"/>
              <a:t>criteria and their maximum points are: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Importance/relevance </a:t>
            </a:r>
            <a:r>
              <a:rPr lang="en-US" dirty="0"/>
              <a:t>and applicability of proposal to the program goals (30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Technical </a:t>
            </a:r>
            <a:r>
              <a:rPr lang="en-US" dirty="0"/>
              <a:t>merit (50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Overall </a:t>
            </a:r>
            <a:r>
              <a:rPr lang="en-US" dirty="0"/>
              <a:t>qualifications of applicants (10 points),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Project </a:t>
            </a:r>
            <a:r>
              <a:rPr lang="en-US" dirty="0"/>
              <a:t>Costs (10 points), and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Outreach </a:t>
            </a:r>
            <a:r>
              <a:rPr lang="en-US" dirty="0"/>
              <a:t>and education (0 points)</a:t>
            </a:r>
          </a:p>
        </p:txBody>
      </p:sp>
    </p:spTree>
    <p:extLst>
      <p:ext uri="{BB962C8B-B14F-4D97-AF65-F5344CB8AC3E}">
        <p14:creationId xmlns:p14="http://schemas.microsoft.com/office/powerpoint/2010/main" val="3087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36"/>
            <a:ext cx="9144000" cy="1143000"/>
          </a:xfrm>
        </p:spPr>
        <p:txBody>
          <a:bodyPr/>
          <a:lstStyle/>
          <a:p>
            <a:r>
              <a:rPr lang="en-US" dirty="0" smtClean="0"/>
              <a:t>Top 5 Priorities for New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sz="1800" b="1" dirty="0"/>
              <a:t>NHC-1/JTWC-1. Guidance for tropical cyclone intensity change, especially for the onset, duration, and magnitude of </a:t>
            </a:r>
            <a:r>
              <a:rPr lang="en-US" sz="1800" b="1" dirty="0">
                <a:solidFill>
                  <a:srgbClr val="FF823E"/>
                </a:solidFill>
              </a:rPr>
              <a:t>rapid intensification </a:t>
            </a:r>
            <a:r>
              <a:rPr lang="en-US" sz="1800" b="1" dirty="0"/>
              <a:t>events, as well as for over-water rapid weakening events. </a:t>
            </a:r>
          </a:p>
          <a:p>
            <a:r>
              <a:rPr lang="en-US" sz="1800" b="1" dirty="0"/>
              <a:t>NHC-2/JTWC-2. Improved capability to </a:t>
            </a:r>
            <a:r>
              <a:rPr lang="en-US" sz="1800" b="1" dirty="0">
                <a:solidFill>
                  <a:srgbClr val="FF823E"/>
                </a:solidFill>
              </a:rPr>
              <a:t>observe the tropical cyclone and its environment</a:t>
            </a:r>
            <a:r>
              <a:rPr lang="en-US" sz="1800" b="1" dirty="0"/>
              <a:t> to support forecaster analysis and model initialization. </a:t>
            </a:r>
          </a:p>
          <a:p>
            <a:r>
              <a:rPr lang="en-US" sz="1800" b="1" dirty="0"/>
              <a:t>NHC-3/JTWC-8. Statistically based real-time </a:t>
            </a:r>
            <a:r>
              <a:rPr lang="en-US" sz="1800" b="1" dirty="0">
                <a:solidFill>
                  <a:srgbClr val="FF823E"/>
                </a:solidFill>
              </a:rPr>
              <a:t>guidance on guidance </a:t>
            </a:r>
            <a:r>
              <a:rPr lang="en-US" sz="1800" b="1" dirty="0"/>
              <a:t>to assist in the determination of official track and intensity forecasts. This could include multi-model consensus approaches, provided in probabilistic and other formats. </a:t>
            </a:r>
          </a:p>
          <a:p>
            <a:r>
              <a:rPr lang="en-US" sz="1800" b="1" dirty="0"/>
              <a:t>NHC-4/JTWC-9. Enhancements to the </a:t>
            </a:r>
            <a:r>
              <a:rPr lang="en-US" sz="1800" b="1" dirty="0">
                <a:solidFill>
                  <a:srgbClr val="FF823E"/>
                </a:solidFill>
              </a:rPr>
              <a:t>operational environment </a:t>
            </a:r>
            <a:r>
              <a:rPr lang="en-US" sz="1800" b="1" dirty="0"/>
              <a:t>(e.g., ATCF, AWIPS-II) to increase forecaster efficiency, by expediting analysis, forecast, coordination, and/or communication activities. </a:t>
            </a:r>
          </a:p>
          <a:p>
            <a:r>
              <a:rPr lang="en-US" sz="1800" b="1" dirty="0"/>
              <a:t>NHC-5/JTWC-11. Techniques or products to support </a:t>
            </a:r>
            <a:r>
              <a:rPr lang="en-US" sz="1800" b="1" dirty="0">
                <a:solidFill>
                  <a:srgbClr val="FF823E"/>
                </a:solidFill>
              </a:rPr>
              <a:t>pre-genesis</a:t>
            </a:r>
            <a:r>
              <a:rPr lang="en-US" sz="1800" b="1" dirty="0"/>
              <a:t> disturbance track, intensity, size, and wind speed probability forecasts.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387B-521C-4119-91ED-774A08072050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6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9E572593-FE3B-449D-B447-294321CE957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29698" name="Picture 6" descr="jht_webp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6" y="840169"/>
            <a:ext cx="4678363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1705284" y="193838"/>
            <a:ext cx="6336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823E"/>
                </a:solidFill>
              </a:rPr>
              <a:t>The Joint Hurricane </a:t>
            </a:r>
            <a:r>
              <a:rPr lang="en-US" altLang="en-US" sz="3600" b="1" dirty="0" err="1" smtClean="0">
                <a:solidFill>
                  <a:srgbClr val="FF823E"/>
                </a:solidFill>
              </a:rPr>
              <a:t>Testbed</a:t>
            </a:r>
            <a:endParaRPr lang="en-US" altLang="en-US" sz="3600" b="1" dirty="0">
              <a:solidFill>
                <a:srgbClr val="FF823E"/>
              </a:solidFill>
            </a:endParaRP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744536" y="1069026"/>
            <a:ext cx="336124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/>
              <a:t>www.nhc.noaa.gov/jht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35" y="3263462"/>
            <a:ext cx="5801975" cy="34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06542" y="3666563"/>
            <a:ext cx="478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Rappaport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et. al., 2012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i="1" dirty="0" smtClean="0">
                <a:solidFill>
                  <a:schemeClr val="bg1"/>
                </a:solidFill>
              </a:rPr>
              <a:t>BAMS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387B-521C-4119-91ED-774A08072050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09903" y="173421"/>
            <a:ext cx="5383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D27"/>
                </a:solidFill>
              </a:rPr>
              <a:t>The Forecasters (Us)</a:t>
            </a:r>
            <a:endParaRPr lang="en-US" sz="4400" dirty="0">
              <a:solidFill>
                <a:srgbClr val="FFFD2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21420"/>
            <a:ext cx="6298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D27"/>
                </a:solidFill>
              </a:rPr>
              <a:t>The Researchers (Them)</a:t>
            </a:r>
            <a:endParaRPr lang="en-US" sz="4400" dirty="0">
              <a:solidFill>
                <a:srgbClr val="FFFD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973" y="1621341"/>
            <a:ext cx="2822027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How to bridge the “valley of death”?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log.chron.com/sciguy/files/2011/06/NW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27" y="942862"/>
            <a:ext cx="2040915" cy="20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Description: nhc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215" y="980809"/>
            <a:ext cx="2271875" cy="197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ac.450f.edgecastcdn.net/80450F/planet1051.com/files/2011/08/the-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458"/>
            <a:ext cx="2617076" cy="19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navy on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99" y="3990861"/>
            <a:ext cx="2192412" cy="20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21" y="4738804"/>
            <a:ext cx="2198687" cy="209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89D19451-547A-43EB-AF52-4E9196442D35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Bridge hurricane research and operations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Began in 2001 under the USWRP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 smtClean="0">
                <a:solidFill>
                  <a:srgbClr val="FFFD27"/>
                </a:solidFill>
                <a:latin typeface="Trebuchet MS" pitchFamily="34" charset="0"/>
              </a:rPr>
              <a:t>Our Mission:</a:t>
            </a:r>
            <a:r>
              <a:rPr lang="en-US" altLang="en-US" sz="2800" dirty="0" smtClean="0">
                <a:latin typeface="Trebuchet MS" pitchFamily="34" charset="0"/>
              </a:rPr>
              <a:t> successfully </a:t>
            </a:r>
            <a:r>
              <a:rPr lang="en-US" altLang="en-US" sz="2800" u="sng" dirty="0" smtClean="0">
                <a:latin typeface="Trebuchet MS" pitchFamily="34" charset="0"/>
              </a:rPr>
              <a:t>transfer</a:t>
            </a:r>
            <a:r>
              <a:rPr lang="en-US" altLang="en-US" sz="2800" dirty="0" smtClean="0">
                <a:latin typeface="Trebuchet MS" pitchFamily="34" charset="0"/>
              </a:rPr>
              <a:t> new technology, research results &amp; observational advances from research groups to operational centers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800" dirty="0" smtClean="0">
                <a:latin typeface="Trebuchet MS" pitchFamily="34" charset="0"/>
              </a:rPr>
              <a:t>Testing is done at National Hurricane Center or Environmental Modeling center</a:t>
            </a:r>
          </a:p>
          <a:p>
            <a:pPr eaLnBrk="1" hangingPunct="1">
              <a:lnSpc>
                <a:spcPct val="140000"/>
              </a:lnSpc>
            </a:pPr>
            <a:endParaRPr lang="en-US" altLang="en-US" sz="2800" dirty="0" smtClean="0">
              <a:latin typeface="Trebuchet MS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836541" y="361047"/>
            <a:ext cx="7421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Joint Hurricane </a:t>
            </a:r>
            <a:r>
              <a:rPr lang="en-US" altLang="en-US" sz="4000" b="1" dirty="0" err="1">
                <a:solidFill>
                  <a:srgbClr val="FF823E"/>
                </a:solidFill>
              </a:rPr>
              <a:t>Testbed</a:t>
            </a:r>
            <a:r>
              <a:rPr lang="en-US" altLang="en-US" sz="4000" b="1" dirty="0">
                <a:solidFill>
                  <a:srgbClr val="FF823E"/>
                </a:solidFill>
              </a:rPr>
              <a:t> (</a:t>
            </a:r>
            <a:r>
              <a:rPr lang="en-US" altLang="en-US" sz="4000" b="1" dirty="0" smtClean="0">
                <a:solidFill>
                  <a:srgbClr val="FF823E"/>
                </a:solidFill>
              </a:rPr>
              <a:t>JHT)</a:t>
            </a:r>
            <a:endParaRPr lang="en-US" altLang="en-US" sz="4000" b="1" i="1" dirty="0">
              <a:solidFill>
                <a:srgbClr val="FF823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40EB207-D41F-4334-A55A-A3500CD5CDF9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143481" y="245613"/>
            <a:ext cx="4278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JHT: The Process</a:t>
            </a:r>
            <a:endParaRPr lang="en-US" altLang="en-US" sz="4000" b="1" dirty="0">
              <a:solidFill>
                <a:srgbClr val="FFFD27"/>
              </a:solidFill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2875" y="1103503"/>
            <a:ext cx="8772525" cy="57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Call for Proposals – drafted and disseminated (bi-annually)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Principal Investigators apply for funding through NOAA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7 member Steering Committee rates all proposals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Funded projects are tested during 1 or 2 hurricane seasons in conjunction with NHC/EMC points of contact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At the project’</a:t>
            </a:r>
            <a:r>
              <a:rPr lang="en-US" altLang="ja-JP" sz="2600" dirty="0">
                <a:solidFill>
                  <a:srgbClr val="FFFFFF"/>
                </a:solidFill>
              </a:rPr>
              <a:t>s end, each are evaluated by NHC/EMC staff</a:t>
            </a:r>
          </a:p>
          <a:p>
            <a:pPr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</a:rPr>
              <a:t>Implementation of successful projects are then carried out by NHC/EMC staff/PIs</a:t>
            </a:r>
          </a:p>
          <a:p>
            <a:pPr eaLnBrk="1" hangingPunct="1">
              <a:lnSpc>
                <a:spcPct val="130000"/>
              </a:lnSpc>
            </a:pPr>
            <a:endParaRPr lang="en-US" altLang="en-US" sz="2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6D35DB86-93D8-47A8-80CD-737EA4692B9D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1971946" y="206327"/>
            <a:ext cx="45812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823E"/>
                </a:solidFill>
              </a:rPr>
              <a:t>JHT: The </a:t>
            </a:r>
            <a:r>
              <a:rPr lang="en-US" altLang="en-US" sz="4000" b="1" dirty="0" smtClean="0">
                <a:solidFill>
                  <a:srgbClr val="FF823E"/>
                </a:solidFill>
              </a:rPr>
              <a:t>statistics</a:t>
            </a:r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0" y="921085"/>
            <a:ext cx="9239534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2001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Number of projects supported: </a:t>
            </a:r>
            <a:r>
              <a:rPr lang="en-US" altLang="en-US" dirty="0" smtClean="0">
                <a:solidFill>
                  <a:srgbClr val="FFFD27"/>
                </a:solidFill>
              </a:rPr>
              <a:t>81</a:t>
            </a:r>
            <a:endParaRPr lang="en-US" altLang="en-US" dirty="0">
              <a:solidFill>
                <a:srgbClr val="FFFD27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74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completed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52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accepted for operational implementation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18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completed but rejected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D27"/>
                </a:solidFill>
              </a:rPr>
              <a:t>4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</a:t>
            </a:r>
            <a:r>
              <a:rPr lang="en-US" altLang="en-US" dirty="0" smtClean="0">
                <a:solidFill>
                  <a:srgbClr val="FFFFFF"/>
                </a:solidFill>
              </a:rPr>
              <a:t>completed, deferred pending </a:t>
            </a:r>
            <a:r>
              <a:rPr lang="en-US" altLang="en-US" dirty="0">
                <a:solidFill>
                  <a:srgbClr val="FFFFFF"/>
                </a:solidFill>
              </a:rPr>
              <a:t>further </a:t>
            </a:r>
            <a:r>
              <a:rPr lang="en-US" altLang="en-US" dirty="0" smtClean="0">
                <a:solidFill>
                  <a:srgbClr val="FFFFFF"/>
                </a:solidFill>
              </a:rPr>
              <a:t>investigation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>
                <a:solidFill>
                  <a:srgbClr val="FFFD27"/>
                </a:solidFill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</a:rPr>
              <a:t> projects with decisions soon forthcoming</a:t>
            </a:r>
            <a:endParaRPr lang="en-US" altLang="en-US" dirty="0">
              <a:solidFill>
                <a:srgbClr val="FFFF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7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FF"/>
                </a:solidFill>
              </a:rPr>
              <a:t>projects started in fall </a:t>
            </a:r>
            <a:r>
              <a:rPr lang="en-US" altLang="en-US" dirty="0" smtClean="0">
                <a:solidFill>
                  <a:srgbClr val="FFFFFF"/>
                </a:solidFill>
              </a:rPr>
              <a:t>2013</a:t>
            </a:r>
            <a:endParaRPr lang="en-US" altLang="en-US" dirty="0">
              <a:solidFill>
                <a:srgbClr val="FFFFFF"/>
              </a:solidFill>
            </a:endParaRPr>
          </a:p>
          <a:p>
            <a:pPr eaLnBrk="1" hangingPunct="1">
              <a:buFont typeface="Arial" pitchFamily="34" charset="0"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FFF"/>
                </a:solidFill>
              </a:rPr>
              <a:t>Implementation </a:t>
            </a:r>
            <a:endParaRPr lang="en-US" altLang="en-US" dirty="0">
              <a:solidFill>
                <a:srgbClr val="FFFF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45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/>
              <a:t>projects implemented: 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14</a:t>
            </a:r>
            <a:r>
              <a:rPr lang="en-US" altLang="en-US" dirty="0" smtClean="0"/>
              <a:t> </a:t>
            </a:r>
            <a:r>
              <a:rPr lang="en-US" altLang="en-US" dirty="0"/>
              <a:t>numerical modeling </a:t>
            </a:r>
            <a:r>
              <a:rPr lang="en-US" altLang="en-US" dirty="0" smtClean="0"/>
              <a:t>projects </a:t>
            </a:r>
            <a:r>
              <a:rPr lang="en-US" altLang="en-US" dirty="0"/>
              <a:t>implemented by </a:t>
            </a:r>
            <a:r>
              <a:rPr lang="en-US" altLang="en-US" dirty="0" smtClean="0"/>
              <a:t>EMC/NCO</a:t>
            </a:r>
            <a:endParaRPr lang="en-US" altLang="en-US" dirty="0"/>
          </a:p>
          <a:p>
            <a:pPr lvl="2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31 </a:t>
            </a:r>
            <a:r>
              <a:rPr lang="en-US" altLang="en-US" dirty="0"/>
              <a:t>projects implemented by </a:t>
            </a:r>
            <a:r>
              <a:rPr lang="en-US" altLang="en-US" dirty="0" smtClean="0"/>
              <a:t>NHC</a:t>
            </a:r>
            <a:endParaRPr lang="en-US" altLang="en-US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5</a:t>
            </a:r>
            <a:r>
              <a:rPr lang="en-US" altLang="en-US" dirty="0" smtClean="0"/>
              <a:t> projects </a:t>
            </a:r>
            <a:r>
              <a:rPr lang="en-US" altLang="en-US" dirty="0"/>
              <a:t>accepted but not yet fully implemented by </a:t>
            </a:r>
            <a:r>
              <a:rPr lang="en-US" altLang="en-US" dirty="0" smtClean="0"/>
              <a:t>NHC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FFFD27"/>
                </a:solidFill>
              </a:rPr>
              <a:t>2</a:t>
            </a:r>
            <a:r>
              <a:rPr lang="en-US" altLang="en-US" dirty="0" smtClean="0"/>
              <a:t> projects unable to be implemented after acceptance</a:t>
            </a:r>
            <a:endParaRPr lang="en-US" altLang="en-US" dirty="0"/>
          </a:p>
          <a:p>
            <a:pPr eaLnBrk="1" hangingPunct="1">
              <a:buFont typeface="Arial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525CDA25-76A6-4C5E-A760-3042AC360E0C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244259"/>
            <a:ext cx="8991600" cy="7540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823E"/>
                </a:solidFill>
                <a:latin typeface="Arial" pitchFamily="34" charset="0"/>
              </a:rPr>
              <a:t>On-going JHT Activities</a:t>
            </a:r>
            <a:endParaRPr lang="en-US" altLang="en-US" sz="3600" dirty="0" smtClean="0">
              <a:latin typeface="Arial" pitchFamily="34" charset="0"/>
            </a:endParaRPr>
          </a:p>
        </p:txBody>
      </p:sp>
      <p:sp>
        <p:nvSpPr>
          <p:cNvPr id="6225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23331"/>
            <a:ext cx="9017000" cy="4977974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6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All 12 completed after the 2013 hurricane season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Implementation decisions being finalized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7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  <a:endParaRPr lang="en-US" altLang="en-US" sz="3000" dirty="0">
              <a:solidFill>
                <a:schemeClr val="hlink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7 projects begun September 2013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On-going testing during 2014/2015 hurricane seasons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Implementation decisions to be made in 2015/2016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8</a:t>
            </a:r>
            <a:r>
              <a:rPr lang="en-US" altLang="en-US" sz="3000" baseline="30000" dirty="0" smtClean="0">
                <a:solidFill>
                  <a:srgbClr val="FFFD27"/>
                </a:solidFill>
                <a:latin typeface="Arial" pitchFamily="34" charset="0"/>
              </a:rPr>
              <a:t>th</a:t>
            </a:r>
            <a:r>
              <a:rPr lang="en-US" altLang="en-US" sz="3000" dirty="0" smtClean="0">
                <a:solidFill>
                  <a:srgbClr val="FFFD27"/>
                </a:solidFill>
                <a:latin typeface="Arial" pitchFamily="34" charset="0"/>
              </a:rPr>
              <a:t> Round Projects</a:t>
            </a:r>
            <a:endParaRPr lang="en-US" altLang="en-US" sz="3000" dirty="0" smtClean="0">
              <a:solidFill>
                <a:schemeClr val="hlink"/>
              </a:solidFill>
              <a:latin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dirty="0" smtClean="0">
                <a:latin typeface="Arial" pitchFamily="34" charset="0"/>
              </a:rPr>
              <a:t>New projects to begin September 2015</a:t>
            </a:r>
            <a:endParaRPr lang="en-US" altLang="en-US" sz="2600" dirty="0" smtClean="0">
              <a:solidFill>
                <a:schemeClr val="hlink"/>
              </a:solidFill>
              <a:latin typeface="Arial" pitchFamily="34" charset="0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2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7A88B93C-8DCA-4663-811B-9F16AA69141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90500" y="9207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Projects Accepted for Operational Implementation -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6</a:t>
            </a:r>
            <a:r>
              <a:rPr lang="en-US" altLang="en-US" sz="3200" baseline="30000" dirty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 round</a:t>
            </a: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48725" y="5842337"/>
            <a:ext cx="4246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sz="2000" dirty="0"/>
              <a:t>Assimilation of </a:t>
            </a:r>
            <a:r>
              <a:rPr lang="en-US" sz="2000" dirty="0" smtClean="0"/>
              <a:t>Non-NOAA </a:t>
            </a:r>
            <a:r>
              <a:rPr lang="en-US" sz="2000" dirty="0"/>
              <a:t>and </a:t>
            </a:r>
            <a:r>
              <a:rPr lang="en-US" sz="2000" dirty="0" smtClean="0"/>
              <a:t>Non-AF </a:t>
            </a:r>
            <a:r>
              <a:rPr lang="en-US" sz="2000" dirty="0"/>
              <a:t>GPS </a:t>
            </a:r>
            <a:r>
              <a:rPr lang="en-US" sz="2000" dirty="0" err="1" smtClean="0"/>
              <a:t>Dropwindsonde</a:t>
            </a:r>
            <a:r>
              <a:rPr lang="en-US" sz="2000" dirty="0" smtClean="0"/>
              <a:t> Data </a:t>
            </a:r>
            <a:r>
              <a:rPr lang="en-US" sz="2000" dirty="0"/>
              <a:t>into </a:t>
            </a:r>
            <a:r>
              <a:rPr lang="en-US" sz="2000" dirty="0" smtClean="0"/>
              <a:t>NOAA </a:t>
            </a:r>
            <a:r>
              <a:rPr lang="en-US" sz="2000" dirty="0"/>
              <a:t>Numerical </a:t>
            </a:r>
            <a:r>
              <a:rPr lang="en-US" sz="2000" dirty="0" smtClean="0"/>
              <a:t>Models - </a:t>
            </a:r>
            <a:r>
              <a:rPr lang="en-US" sz="2000" dirty="0" err="1" smtClean="0"/>
              <a:t>Aberson</a:t>
            </a:r>
            <a:endParaRPr lang="en-US" sz="2000" dirty="0"/>
          </a:p>
        </p:txBody>
      </p:sp>
      <p:sp>
        <p:nvSpPr>
          <p:cNvPr id="23564" name="TextBox 4"/>
          <p:cNvSpPr txBox="1">
            <a:spLocks noChangeArrowheads="1"/>
          </p:cNvSpPr>
          <p:nvPr/>
        </p:nvSpPr>
        <p:spPr bwMode="auto">
          <a:xfrm>
            <a:off x="4624666" y="6081713"/>
            <a:ext cx="4492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dirty="0" smtClean="0"/>
              <a:t>Improvements in Statistical Tropical Cyclone Forecast Models - </a:t>
            </a:r>
            <a:r>
              <a:rPr lang="en-US" altLang="en-US" sz="2000" dirty="0" err="1" smtClean="0"/>
              <a:t>DeMaria</a:t>
            </a:r>
            <a:endParaRPr lang="en-US" alt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3" y="3523875"/>
            <a:ext cx="1324627" cy="237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557" y="3523875"/>
            <a:ext cx="2680368" cy="237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216" y="1014943"/>
            <a:ext cx="3852954" cy="2775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216" y="3523875"/>
            <a:ext cx="3852954" cy="2523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" y="1014943"/>
            <a:ext cx="3967522" cy="2508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7A88B93C-8DCA-4663-811B-9F16AA69141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90500" y="9207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Projects Accepted for Operational Implementation -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6</a:t>
            </a:r>
            <a:r>
              <a:rPr lang="en-US" altLang="en-US" sz="3200" baseline="30000" dirty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 round</a:t>
            </a:r>
          </a:p>
        </p:txBody>
      </p:sp>
      <p:pic>
        <p:nvPicPr>
          <p:cNvPr id="23556" name="Picture 8" descr="C:\Users\mb\Desktop\COMBINED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" r="1514" b="6248"/>
          <a:stretch>
            <a:fillRect/>
          </a:stretch>
        </p:blipFill>
        <p:spPr bwMode="auto">
          <a:xfrm>
            <a:off x="5223164" y="1143000"/>
            <a:ext cx="3730336" cy="2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190500" y="5712409"/>
            <a:ext cx="4811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solidFill>
                  <a:srgbClr val="FFFFFF"/>
                </a:solidFill>
              </a:rPr>
              <a:t>Improved Stepped Frequency Microwave Radiometer Surface Wind Measurements in Intense Rain conditions -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Uhlhorn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5112327" y="5699450"/>
            <a:ext cx="40316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prstClr val="white"/>
                </a:solidFill>
              </a:rPr>
              <a:t>Improving the Operational Tropical Cyclone Models at NOAA/NCEP and Navy/FNMOC- Bender/</a:t>
            </a:r>
            <a:r>
              <a:rPr lang="en-US" altLang="en-US" sz="1800" dirty="0" err="1" smtClean="0">
                <a:solidFill>
                  <a:prstClr val="white"/>
                </a:solidFill>
              </a:rPr>
              <a:t>Ginis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164" y="3456652"/>
            <a:ext cx="3730335" cy="2168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82288"/>
            <a:ext cx="3519055" cy="3330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832" y="1130440"/>
            <a:ext cx="3439392" cy="239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7A88B93C-8DCA-4663-811B-9F16AA69141A}" type="slidenum">
              <a:rPr lang="en-US" altLang="en-US" sz="120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190500" y="92075"/>
            <a:ext cx="8763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823E"/>
                </a:solidFill>
                <a:latin typeface="Trebuchet MS Bold" charset="0"/>
              </a:rPr>
              <a:t>Projects Accepted for Operational Implementation - 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6</a:t>
            </a:r>
            <a:r>
              <a:rPr lang="en-US" altLang="en-US" sz="3200" baseline="30000" dirty="0">
                <a:solidFill>
                  <a:srgbClr val="FF823E"/>
                </a:solidFill>
                <a:latin typeface="Trebuchet MS Bold" charset="0"/>
              </a:rPr>
              <a:t>th</a:t>
            </a:r>
            <a:r>
              <a:rPr lang="en-US" altLang="en-US" sz="3200" dirty="0">
                <a:solidFill>
                  <a:srgbClr val="FF823E"/>
                </a:solidFill>
                <a:latin typeface="Trebuchet MS Bold" charset="0"/>
              </a:rPr>
              <a:t> round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190500" y="5712409"/>
            <a:ext cx="48117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FFFFFF"/>
                </a:solidFill>
              </a:rPr>
              <a:t>Development of a Probabilistic Tropical Cyclone Genesis Prediction Scheme- </a:t>
            </a:r>
            <a:r>
              <a:rPr lang="en-US" altLang="en-US" sz="2000" dirty="0" err="1" smtClean="0">
                <a:solidFill>
                  <a:srgbClr val="FFFFFF"/>
                </a:solidFill>
              </a:rPr>
              <a:t>Dunion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5112327" y="5699450"/>
            <a:ext cx="40316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prstClr val="white"/>
                </a:solidFill>
              </a:rPr>
              <a:t>Improvement to the SHIPS Rapid Intensification </a:t>
            </a:r>
            <a:r>
              <a:rPr lang="en-US" altLang="en-US" sz="1800" dirty="0" smtClean="0">
                <a:solidFill>
                  <a:prstClr val="white"/>
                </a:solidFill>
              </a:rPr>
              <a:t>Index - Kaplan</a:t>
            </a:r>
            <a:endParaRPr lang="en-US" altLang="en-US" sz="18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7" y="1188719"/>
            <a:ext cx="4597845" cy="251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66431"/>
            <a:ext cx="4678242" cy="1687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222" y="1670415"/>
            <a:ext cx="4277899" cy="36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1583</TotalTime>
  <Words>1200</Words>
  <Application>Microsoft Office PowerPoint</Application>
  <PresentationFormat>On-screen Show (4:3)</PresentationFormat>
  <Paragraphs>181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The Joint Hurricane Testbed</vt:lpstr>
      <vt:lpstr>PowerPoint Presentation</vt:lpstr>
      <vt:lpstr>PowerPoint Presentation</vt:lpstr>
      <vt:lpstr>PowerPoint Presentation</vt:lpstr>
      <vt:lpstr>PowerPoint Presentation</vt:lpstr>
      <vt:lpstr>On-going JHT Activities</vt:lpstr>
      <vt:lpstr>PowerPoint Presentation</vt:lpstr>
      <vt:lpstr>PowerPoint Presentation</vt:lpstr>
      <vt:lpstr>PowerPoint Presentation</vt:lpstr>
      <vt:lpstr>Factors Considered in NHC Decisions on Operational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5 Priorities for New Funding</vt:lpstr>
      <vt:lpstr>PowerPoint Presentation</vt:lpstr>
    </vt:vector>
  </TitlesOfParts>
  <Company>NOAA/AOML/HRD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Hurricane Testbed</dc:title>
  <dc:creator>Shirley Murillo</dc:creator>
  <cp:lastModifiedBy>Kenneth Barnett</cp:lastModifiedBy>
  <cp:revision>84</cp:revision>
  <dcterms:created xsi:type="dcterms:W3CDTF">2012-04-13T19:08:35Z</dcterms:created>
  <dcterms:modified xsi:type="dcterms:W3CDTF">2015-02-24T21:47:13Z</dcterms:modified>
</cp:coreProperties>
</file>