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D"/>
    <a:srgbClr val="FFF873"/>
    <a:srgbClr val="FFFC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450" autoAdjust="0"/>
  </p:normalViewPr>
  <p:slideViewPr>
    <p:cSldViewPr snapToGrid="0" snapToObjects="1">
      <p:cViewPr varScale="1">
        <p:scale>
          <a:sx n="130" d="100"/>
          <a:sy n="130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6BD-7ECC-A541-A723-E5D317A49F9A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8E89-261D-D647-8F09-60BF13C7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887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6BD-7ECC-A541-A723-E5D317A49F9A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8E89-261D-D647-8F09-60BF13C7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2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6BD-7ECC-A541-A723-E5D317A49F9A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8E89-261D-D647-8F09-60BF13C7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23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6BD-7ECC-A541-A723-E5D317A49F9A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8E89-261D-D647-8F09-60BF13C7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40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6BD-7ECC-A541-A723-E5D317A49F9A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8E89-261D-D647-8F09-60BF13C7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31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6BD-7ECC-A541-A723-E5D317A49F9A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8E89-261D-D647-8F09-60BF13C7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1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6BD-7ECC-A541-A723-E5D317A49F9A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8E89-261D-D647-8F09-60BF13C7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68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6BD-7ECC-A541-A723-E5D317A49F9A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8E89-261D-D647-8F09-60BF13C7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1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6BD-7ECC-A541-A723-E5D317A49F9A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8E89-261D-D647-8F09-60BF13C7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20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6BD-7ECC-A541-A723-E5D317A49F9A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8E89-261D-D647-8F09-60BF13C7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25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6BD-7ECC-A541-A723-E5D317A49F9A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8E89-261D-D647-8F09-60BF13C7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64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856BD-7ECC-A541-A723-E5D317A49F9A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68E89-261D-D647-8F09-60BF13C7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1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06836"/>
            <a:ext cx="9144000" cy="1470025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Arial"/>
                <a:cs typeface="Arial"/>
              </a:rPr>
              <a:t>Towards Developing a Guidance Product for Tropical Cyclogenesis Probabilities </a:t>
            </a:r>
            <a:r>
              <a:rPr lang="en-US" sz="3200" b="1" dirty="0" smtClean="0">
                <a:latin typeface="Arial"/>
                <a:cs typeface="Arial"/>
              </a:rPr>
              <a:t>Using </a:t>
            </a:r>
            <a:r>
              <a:rPr lang="en-US" sz="3200" b="1" dirty="0">
                <a:latin typeface="Arial"/>
                <a:cs typeface="Arial"/>
              </a:rPr>
              <a:t>a Comprehensive Historical Dataset of Precipitation and Environmental Properties</a:t>
            </a:r>
            <a:r>
              <a:rPr lang="en-US" sz="3200" dirty="0">
                <a:latin typeface="Arial"/>
                <a:cs typeface="Arial"/>
              </a:rPr>
              <a:t/>
            </a:r>
            <a:br>
              <a:rPr lang="en-US" sz="3200" dirty="0">
                <a:latin typeface="Arial"/>
                <a:cs typeface="Arial"/>
              </a:rPr>
            </a:br>
            <a:endParaRPr lang="en-US" sz="3200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4717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Arial"/>
                <a:cs typeface="Arial"/>
              </a:rPr>
              <a:t>Jonathan Zawislak</a:t>
            </a:r>
            <a:r>
              <a:rPr lang="en-US" sz="2400" baseline="30000" dirty="0" smtClean="0">
                <a:latin typeface="Arial"/>
                <a:cs typeface="Arial"/>
              </a:rPr>
              <a:t>1</a:t>
            </a:r>
            <a:r>
              <a:rPr lang="en-US" sz="2400" dirty="0" smtClean="0">
                <a:latin typeface="Arial"/>
                <a:cs typeface="Arial"/>
              </a:rPr>
              <a:t>, Brandon Kerns</a:t>
            </a:r>
            <a:r>
              <a:rPr lang="en-US" sz="2400" baseline="30000" dirty="0" smtClean="0">
                <a:latin typeface="Arial"/>
                <a:cs typeface="Arial"/>
              </a:rPr>
              <a:t>2</a:t>
            </a:r>
            <a:r>
              <a:rPr lang="en-US" sz="2400" dirty="0" smtClean="0">
                <a:latin typeface="Arial"/>
                <a:cs typeface="Arial"/>
              </a:rPr>
              <a:t>, Haiyan Jiang</a:t>
            </a:r>
            <a:r>
              <a:rPr lang="en-US" sz="2400" baseline="30000" dirty="0" smtClean="0">
                <a:latin typeface="Arial"/>
                <a:cs typeface="Arial"/>
              </a:rPr>
              <a:t>1</a:t>
            </a:r>
            <a:r>
              <a:rPr lang="en-US" sz="2400" dirty="0" smtClean="0">
                <a:latin typeface="Arial"/>
                <a:cs typeface="Arial"/>
              </a:rPr>
              <a:t>, </a:t>
            </a:r>
          </a:p>
          <a:p>
            <a:pPr algn="ctr"/>
            <a:r>
              <a:rPr lang="en-US" sz="2400" dirty="0" smtClean="0">
                <a:latin typeface="Arial"/>
                <a:cs typeface="Arial"/>
              </a:rPr>
              <a:t>Shuyi Chen</a:t>
            </a:r>
            <a:r>
              <a:rPr lang="en-US" sz="2400" baseline="30000" dirty="0" smtClean="0">
                <a:latin typeface="Arial"/>
                <a:cs typeface="Arial"/>
              </a:rPr>
              <a:t>2</a:t>
            </a:r>
            <a:r>
              <a:rPr lang="en-US" sz="2400" dirty="0" smtClean="0">
                <a:latin typeface="Arial"/>
                <a:cs typeface="Arial"/>
              </a:rPr>
              <a:t>, and Ed Zipser</a:t>
            </a:r>
            <a:r>
              <a:rPr lang="en-US" sz="2400" baseline="30000" dirty="0" smtClean="0">
                <a:latin typeface="Arial"/>
                <a:cs typeface="Arial"/>
              </a:rPr>
              <a:t>3</a:t>
            </a:r>
            <a:endParaRPr lang="en-US" sz="2400" baseline="300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10328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aseline="30000" dirty="0" smtClean="0">
                <a:latin typeface="Arial"/>
                <a:cs typeface="Arial"/>
              </a:rPr>
              <a:t>1</a:t>
            </a:r>
            <a:r>
              <a:rPr lang="en-US" dirty="0" smtClean="0">
                <a:latin typeface="Arial"/>
                <a:cs typeface="Arial"/>
              </a:rPr>
              <a:t> Florida International University, Miami, FL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4726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aseline="30000" dirty="0" smtClean="0">
                <a:latin typeface="Arial"/>
                <a:cs typeface="Arial"/>
              </a:rPr>
              <a:t>2</a:t>
            </a:r>
            <a:r>
              <a:rPr lang="en-US" dirty="0" smtClean="0">
                <a:latin typeface="Arial"/>
                <a:cs typeface="Arial"/>
              </a:rPr>
              <a:t> Rosenstiel School of Marine and Atmospheric Science, Univ. of Miami, Miami, FL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84195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aseline="30000" dirty="0" smtClean="0">
                <a:latin typeface="Arial"/>
                <a:cs typeface="Arial"/>
              </a:rPr>
              <a:t>3</a:t>
            </a:r>
            <a:r>
              <a:rPr lang="en-US" dirty="0" smtClean="0">
                <a:latin typeface="Arial"/>
                <a:cs typeface="Arial"/>
              </a:rPr>
              <a:t> University of Utah, Salt Lake City, UT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02576"/>
            <a:ext cx="85683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69th Interdepartmental Hurricane Conference, 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Tropical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Cyclone Research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Forum,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March 3, 2015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		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S2_04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"/>
                <a:cs typeface="Arial"/>
              </a:rPr>
              <a:t> 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13711" y="6406151"/>
            <a:ext cx="530289" cy="460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613711" y="6459530"/>
            <a:ext cx="53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1</a:t>
            </a:r>
            <a:endParaRPr lang="en-US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449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35" y="2438264"/>
            <a:ext cx="7215385" cy="3095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6530"/>
            <a:ext cx="9144000" cy="539750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Genesis Probabilities from Cloud Cluster Longevity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2327" y="1725214"/>
            <a:ext cx="8673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/>
              <a:buChar char="o"/>
            </a:pPr>
            <a:r>
              <a:rPr lang="en-US" dirty="0" smtClean="0">
                <a:latin typeface="Arial"/>
                <a:cs typeface="Arial"/>
              </a:rPr>
              <a:t>Tracked </a:t>
            </a:r>
            <a:r>
              <a:rPr lang="en-US" dirty="0">
                <a:latin typeface="Arial"/>
                <a:cs typeface="Arial"/>
              </a:rPr>
              <a:t>forward and backward in time (e.g., “time clusters”) when they overlap by 50% between consecutive hourly IR </a:t>
            </a:r>
            <a:r>
              <a:rPr lang="en-US" dirty="0" smtClean="0">
                <a:latin typeface="Arial"/>
                <a:cs typeface="Arial"/>
              </a:rPr>
              <a:t>images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2327" y="658806"/>
            <a:ext cx="8673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/>
              <a:buChar char="o"/>
            </a:pPr>
            <a:r>
              <a:rPr lang="en-US" dirty="0" smtClean="0">
                <a:latin typeface="Arial"/>
                <a:cs typeface="Arial"/>
              </a:rPr>
              <a:t>Kerns and Chen (2013) used an objective cloud cluster tracking algorithm based on Chen et al. (1996)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2327" y="1340973"/>
            <a:ext cx="8673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/>
              <a:buChar char="o"/>
            </a:pPr>
            <a:r>
              <a:rPr lang="en-US" dirty="0" smtClean="0">
                <a:latin typeface="Arial"/>
                <a:cs typeface="Arial"/>
              </a:rPr>
              <a:t>Cloud clusters are identified as contiguous areas of &lt;208 K IR T</a:t>
            </a:r>
            <a:r>
              <a:rPr lang="en-US" baseline="-25000" dirty="0" smtClean="0">
                <a:latin typeface="Arial"/>
                <a:cs typeface="Arial"/>
              </a:rPr>
              <a:t>B</a:t>
            </a:r>
            <a:endParaRPr lang="en-US" baseline="-25000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13711" y="6406151"/>
            <a:ext cx="530289" cy="460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613711" y="6459530"/>
            <a:ext cx="53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10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2327" y="5628567"/>
            <a:ext cx="86735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solidFill>
                  <a:srgbClr val="254061"/>
                </a:solidFill>
                <a:latin typeface="Arial"/>
                <a:cs typeface="Arial"/>
              </a:rPr>
              <a:t>Highest </a:t>
            </a:r>
            <a:r>
              <a:rPr lang="en-US" b="1" u="sng" dirty="0">
                <a:solidFill>
                  <a:srgbClr val="254061"/>
                </a:solidFill>
                <a:latin typeface="Arial"/>
                <a:cs typeface="Arial"/>
              </a:rPr>
              <a:t>probabilities</a:t>
            </a:r>
            <a:r>
              <a:rPr lang="en-US" u="sng" dirty="0">
                <a:latin typeface="Arial"/>
                <a:cs typeface="Arial"/>
              </a:rPr>
              <a:t> </a:t>
            </a:r>
            <a:r>
              <a:rPr lang="en-US" u="sng" dirty="0" smtClean="0">
                <a:latin typeface="Arial"/>
                <a:cs typeface="Arial"/>
              </a:rPr>
              <a:t>(</a:t>
            </a:r>
            <a:r>
              <a:rPr lang="en-US" b="1" u="sng" dirty="0">
                <a:solidFill>
                  <a:srgbClr val="FFE69D"/>
                </a:solidFill>
                <a:latin typeface="Arial"/>
                <a:cs typeface="Arial"/>
              </a:rPr>
              <a:t>yellow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u="sng" dirty="0">
                <a:latin typeface="Arial"/>
                <a:cs typeface="Arial"/>
              </a:rPr>
              <a:t>and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orange </a:t>
            </a:r>
            <a:r>
              <a:rPr lang="en-US" u="sng" dirty="0">
                <a:solidFill>
                  <a:srgbClr val="000000"/>
                </a:solidFill>
                <a:latin typeface="Arial"/>
                <a:cs typeface="Arial"/>
              </a:rPr>
              <a:t>shading</a:t>
            </a:r>
            <a:r>
              <a:rPr lang="en-US" u="sng" dirty="0" smtClean="0">
                <a:latin typeface="Arial"/>
                <a:cs typeface="Arial"/>
              </a:rPr>
              <a:t>)….</a:t>
            </a:r>
          </a:p>
          <a:p>
            <a:r>
              <a:rPr lang="en-US" dirty="0" smtClean="0">
                <a:latin typeface="Arial"/>
                <a:cs typeface="Arial"/>
              </a:rPr>
              <a:t>accumulated </a:t>
            </a:r>
            <a:r>
              <a:rPr lang="en-US" dirty="0">
                <a:latin typeface="Arial"/>
                <a:cs typeface="Arial"/>
              </a:rPr>
              <a:t>cloud cluster longevity </a:t>
            </a:r>
            <a:r>
              <a:rPr lang="en-US" dirty="0" smtClean="0">
                <a:latin typeface="Arial"/>
                <a:cs typeface="Arial"/>
              </a:rPr>
              <a:t>reaches… </a:t>
            </a:r>
          </a:p>
          <a:p>
            <a:r>
              <a:rPr lang="en-US" b="1" dirty="0" smtClean="0">
                <a:latin typeface="Arial"/>
                <a:cs typeface="Arial"/>
              </a:rPr>
              <a:t>100 </a:t>
            </a:r>
            <a:r>
              <a:rPr lang="en-US" b="1" dirty="0">
                <a:latin typeface="Arial"/>
                <a:cs typeface="Arial"/>
              </a:rPr>
              <a:t>hours for </a:t>
            </a:r>
            <a:r>
              <a:rPr lang="en-US" b="1" dirty="0" smtClean="0">
                <a:latin typeface="Arial"/>
                <a:cs typeface="Arial"/>
              </a:rPr>
              <a:t>invests tracked </a:t>
            </a:r>
            <a:r>
              <a:rPr lang="en-US" b="1" dirty="0">
                <a:latin typeface="Arial"/>
                <a:cs typeface="Arial"/>
              </a:rPr>
              <a:t>for less than 5 days,</a:t>
            </a:r>
            <a:r>
              <a:rPr lang="en-US" dirty="0">
                <a:latin typeface="Arial"/>
                <a:cs typeface="Arial"/>
              </a:rPr>
              <a:t> and 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b="1" dirty="0" smtClean="0">
                <a:latin typeface="Arial"/>
                <a:cs typeface="Arial"/>
              </a:rPr>
              <a:t>150 </a:t>
            </a:r>
            <a:r>
              <a:rPr lang="en-US" b="1" dirty="0">
                <a:latin typeface="Arial"/>
                <a:cs typeface="Arial"/>
              </a:rPr>
              <a:t>hours for </a:t>
            </a:r>
            <a:r>
              <a:rPr lang="en-US" b="1" dirty="0" smtClean="0">
                <a:latin typeface="Arial"/>
                <a:cs typeface="Arial"/>
              </a:rPr>
              <a:t>invests tracked </a:t>
            </a:r>
            <a:r>
              <a:rPr lang="en-US" b="1" dirty="0">
                <a:latin typeface="Arial"/>
                <a:cs typeface="Arial"/>
              </a:rPr>
              <a:t>for longer than 5 days.</a:t>
            </a:r>
            <a:r>
              <a:rPr lang="en-US" b="1" dirty="0" smtClean="0">
                <a:effectLst/>
                <a:latin typeface="Arial"/>
                <a:cs typeface="Arial"/>
              </a:rPr>
              <a:t> 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44372" y="2875088"/>
            <a:ext cx="725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DEV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32012" y="2852504"/>
            <a:ext cx="127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NONDEV</a:t>
            </a:r>
            <a:endParaRPr lang="en-US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7870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6530"/>
            <a:ext cx="9144000" cy="539750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Summary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13711" y="6406151"/>
            <a:ext cx="530289" cy="460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613711" y="6459530"/>
            <a:ext cx="53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11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498" y="840233"/>
            <a:ext cx="854963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/>
              <a:buChar char="o"/>
            </a:pPr>
            <a:r>
              <a:rPr lang="en-US" sz="2000" dirty="0" smtClean="0">
                <a:latin typeface="Arial"/>
                <a:cs typeface="Arial"/>
              </a:rPr>
              <a:t>Most important 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“environmental” predictors </a:t>
            </a:r>
            <a:r>
              <a:rPr lang="en-US" sz="2000" dirty="0" smtClean="0">
                <a:latin typeface="Arial"/>
                <a:cs typeface="Arial"/>
              </a:rPr>
              <a:t>are </a:t>
            </a:r>
            <a:r>
              <a:rPr lang="en-US" sz="2000" b="1" u="sng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midlevel RH </a:t>
            </a:r>
            <a:r>
              <a:rPr lang="en-US" sz="2000" b="1" u="sng" dirty="0" smtClean="0">
                <a:solidFill>
                  <a:srgbClr val="254061"/>
                </a:solidFill>
                <a:latin typeface="Arial"/>
                <a:cs typeface="Arial"/>
              </a:rPr>
              <a:t>and mixing ratio</a:t>
            </a:r>
          </a:p>
          <a:p>
            <a:pPr marL="342900" indent="-342900">
              <a:buFont typeface="Courier New"/>
              <a:buChar char="o"/>
            </a:pPr>
            <a:endParaRPr lang="en-US" sz="2000" b="1" u="sng" dirty="0">
              <a:solidFill>
                <a:srgbClr val="254061"/>
              </a:solidFill>
              <a:latin typeface="Arial"/>
              <a:cs typeface="Arial"/>
            </a:endParaRPr>
          </a:p>
          <a:p>
            <a:pPr marL="342900" indent="-342900">
              <a:buFont typeface="Courier New"/>
              <a:buChar char="o"/>
            </a:pPr>
            <a:r>
              <a:rPr lang="en-US" sz="2000" dirty="0">
                <a:latin typeface="Arial"/>
                <a:cs typeface="Arial"/>
              </a:rPr>
              <a:t>Most important </a:t>
            </a:r>
            <a:r>
              <a:rPr lang="en-US" sz="2000" dirty="0">
                <a:solidFill>
                  <a:srgbClr val="FF0000"/>
                </a:solidFill>
                <a:latin typeface="Arial"/>
                <a:cs typeface="Arial"/>
              </a:rPr>
              <a:t>“precipitation” predictors </a:t>
            </a:r>
            <a:r>
              <a:rPr lang="en-US" sz="2000" dirty="0">
                <a:latin typeface="Arial"/>
                <a:cs typeface="Arial"/>
              </a:rPr>
              <a:t>are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any proxy for 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    </a:t>
            </a:r>
            <a:r>
              <a:rPr lang="en-US" sz="2000" b="1" u="sng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raining </a:t>
            </a:r>
            <a:r>
              <a:rPr lang="en-US" sz="2000" b="1" u="sng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area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(fractional coverage of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250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K at 85-91 GHz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)</a:t>
            </a:r>
          </a:p>
          <a:p>
            <a:pPr marL="342900" indent="-342900">
              <a:buFont typeface="Courier New"/>
              <a:buChar char="o"/>
            </a:pPr>
            <a:endParaRPr lang="en-US" sz="20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342900" indent="-342900">
              <a:buFont typeface="Courier New"/>
              <a:buChar char="o"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Longer the cloud cluster longevity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(single or multiple clusters), the </a:t>
            </a:r>
            <a:r>
              <a:rPr lang="en-US" sz="2000" u="sng" dirty="0">
                <a:latin typeface="Arial"/>
                <a:cs typeface="Arial"/>
              </a:rPr>
              <a:t>higher probability of </a:t>
            </a:r>
            <a:r>
              <a:rPr lang="en-US" sz="2000" u="sng" dirty="0" smtClean="0">
                <a:latin typeface="Arial"/>
                <a:cs typeface="Arial"/>
              </a:rPr>
              <a:t>genesis</a:t>
            </a:r>
          </a:p>
          <a:p>
            <a:pPr marL="342900" indent="-342900">
              <a:buFont typeface="Courier New"/>
              <a:buChar char="o"/>
            </a:pPr>
            <a:endParaRPr lang="en-US" sz="2000" u="sng" dirty="0">
              <a:latin typeface="Arial"/>
              <a:cs typeface="Arial"/>
            </a:endParaRPr>
          </a:p>
          <a:p>
            <a:pPr marL="342900" indent="-342900">
              <a:buFont typeface="Courier New"/>
              <a:buChar char="o"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Dataset provides a useful tool to determine the probability of genesis in the short- and medium-range by placing an “invest” in a historical context</a:t>
            </a:r>
          </a:p>
          <a:p>
            <a:pPr marL="342900" indent="-342900">
              <a:buFont typeface="Courier New"/>
              <a:buChar char="o"/>
            </a:pPr>
            <a:endParaRPr lang="en-US" sz="2000" u="sng" dirty="0">
              <a:latin typeface="Arial"/>
              <a:cs typeface="Arial"/>
            </a:endParaRPr>
          </a:p>
          <a:p>
            <a:pPr marL="342900" indent="-342900">
              <a:buFont typeface="Courier New"/>
              <a:buChar char="o"/>
            </a:pPr>
            <a:endParaRPr lang="en-US" sz="2000" dirty="0">
              <a:solidFill>
                <a:srgbClr val="254061"/>
              </a:solidFill>
              <a:latin typeface="Arial"/>
              <a:cs typeface="Arial"/>
            </a:endParaRPr>
          </a:p>
          <a:p>
            <a:pPr marL="342900" indent="-342900">
              <a:buFont typeface="Courier New"/>
              <a:buChar char="o"/>
            </a:pPr>
            <a:endParaRPr lang="en-US" sz="2000" b="1" u="sng" dirty="0" smtClean="0">
              <a:solidFill>
                <a:srgbClr val="254061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1870" y="4665937"/>
            <a:ext cx="7671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 Additional real-time tool (TCGSatP) to be used in conjunction with current operational methods for genesis probabilities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189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6530"/>
            <a:ext cx="9144000" cy="539750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13711" y="6406151"/>
            <a:ext cx="530289" cy="460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13711" y="6459530"/>
            <a:ext cx="53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/>
                <a:cs typeface="Arial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4585" y="720695"/>
            <a:ext cx="8436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Using a 10-year dataset of satellite and model analysis statistics (TC-PMW), IR cloud cluster longevity: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4585" y="1623755"/>
            <a:ext cx="8626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/>
              <a:buChar char="o"/>
            </a:pPr>
            <a:r>
              <a:rPr lang="en-US" sz="2000" dirty="0" smtClean="0">
                <a:latin typeface="Arial"/>
                <a:cs typeface="Arial"/>
              </a:rPr>
              <a:t>Identify the differences between developing and nondeveloping “invests”</a:t>
            </a:r>
          </a:p>
          <a:p>
            <a:pPr marL="285750" indent="-285750">
              <a:buFont typeface="Courier New"/>
              <a:buChar char="o"/>
            </a:pPr>
            <a:r>
              <a:rPr lang="en-US" sz="2000" b="1" dirty="0" smtClean="0">
                <a:latin typeface="Arial"/>
                <a:cs typeface="Arial"/>
              </a:rPr>
              <a:t>Identify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i="1" dirty="0" smtClean="0">
                <a:latin typeface="Arial"/>
                <a:cs typeface="Arial"/>
              </a:rPr>
              <a:t>the most important </a:t>
            </a:r>
            <a:r>
              <a:rPr lang="en-US" sz="2000" dirty="0" smtClean="0">
                <a:latin typeface="Arial"/>
                <a:cs typeface="Arial"/>
              </a:rPr>
              <a:t>“</a:t>
            </a:r>
            <a:r>
              <a:rPr lang="en-US" sz="2000" b="1" dirty="0" smtClean="0">
                <a:latin typeface="Arial"/>
                <a:cs typeface="Arial"/>
              </a:rPr>
              <a:t>precipitation” predictors </a:t>
            </a:r>
          </a:p>
          <a:p>
            <a:pPr marL="285750" indent="-285750">
              <a:buFont typeface="Courier New"/>
              <a:buChar char="o"/>
            </a:pPr>
            <a:r>
              <a:rPr lang="en-US" sz="2000" b="1" dirty="0" smtClean="0">
                <a:latin typeface="Arial"/>
                <a:cs typeface="Arial"/>
              </a:rPr>
              <a:t>Identify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i="1" dirty="0" smtClean="0">
                <a:latin typeface="Arial"/>
                <a:cs typeface="Arial"/>
              </a:rPr>
              <a:t>the most important </a:t>
            </a:r>
            <a:r>
              <a:rPr lang="en-US" sz="2000" b="1" dirty="0" smtClean="0">
                <a:latin typeface="Arial"/>
                <a:cs typeface="Arial"/>
              </a:rPr>
              <a:t>“environmental” predictors</a:t>
            </a:r>
            <a:endParaRPr lang="en-US" sz="2000" dirty="0" smtClean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4585" y="3102049"/>
            <a:ext cx="8436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For each predictor, quantify genesis probability for TC genesis in short- (0-48 hr) and medium-range (0-120 hr)</a:t>
            </a:r>
            <a:endParaRPr lang="en-US" sz="2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4585" y="4885898"/>
            <a:ext cx="8436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Develop a genesis guidance product, the</a:t>
            </a: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Tropical Cyclogenesis Satellite Guidance Product (TCGSatP)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4585" y="4429125"/>
            <a:ext cx="2578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Ultimate goal….</a:t>
            </a:r>
            <a:endParaRPr lang="en-US" sz="2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Objectives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924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4668" y="1371298"/>
            <a:ext cx="8974666" cy="506189"/>
          </a:xfrm>
          <a:prstGeom prst="rect">
            <a:avLst/>
          </a:prstGeom>
          <a:solidFill>
            <a:schemeClr val="bg2">
              <a:lumMod val="50000"/>
              <a:alpha val="1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4402" y="2606519"/>
            <a:ext cx="8144932" cy="253095"/>
          </a:xfrm>
          <a:prstGeom prst="rect">
            <a:avLst/>
          </a:prstGeom>
          <a:solidFill>
            <a:srgbClr val="FF6600">
              <a:alpha val="1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0263" y="3021896"/>
            <a:ext cx="77893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/>
                <a:cs typeface="Arial"/>
              </a:rPr>
              <a:t>2003-2012 Atlantic (ATL) &amp; East Pacific (EPAC) </a:t>
            </a:r>
          </a:p>
          <a:p>
            <a:pPr marL="285750" indent="-285750">
              <a:buFontTx/>
              <a:buChar char="-"/>
            </a:pPr>
            <a:r>
              <a:rPr lang="en-US" sz="1600" b="1" dirty="0" smtClean="0">
                <a:solidFill>
                  <a:srgbClr val="215968"/>
                </a:solidFill>
                <a:latin typeface="Arial"/>
                <a:cs typeface="Arial"/>
              </a:rPr>
              <a:t>DEV: 		497 (256 ATL; 241 EPAC)</a:t>
            </a:r>
          </a:p>
          <a:p>
            <a:pPr marL="285750" indent="-285750">
              <a:buFontTx/>
              <a:buChar char="-"/>
            </a:pPr>
            <a:r>
              <a:rPr lang="en-US" sz="1600" b="1" dirty="0" smtClean="0">
                <a:solidFill>
                  <a:srgbClr val="215968"/>
                </a:solidFill>
                <a:latin typeface="Arial"/>
                <a:cs typeface="Arial"/>
              </a:rPr>
              <a:t>NONDEV: 	273 (172 ATL; 101 EPAC)</a:t>
            </a:r>
            <a:endParaRPr lang="en-US" sz="1600" b="1" dirty="0" smtClean="0">
              <a:latin typeface="Arial"/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en-US" sz="1600" b="1" i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5369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are</a:t>
            </a:r>
            <a:r>
              <a:rPr lang="en-US" sz="1600" b="1" i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NONDEV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(16.5% of dataset)</a:t>
            </a:r>
          </a:p>
          <a:p>
            <a:pPr marL="285750" indent="-285750">
              <a:buFontTx/>
              <a:buChar char="-"/>
            </a:pPr>
            <a:r>
              <a:rPr lang="en-US" sz="1600" b="1" i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6062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are</a:t>
            </a:r>
            <a:r>
              <a:rPr lang="en-US" sz="1600" b="1" i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PREGENESIS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(18.5% of dataset)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Arial"/>
                <a:cs typeface="Arial"/>
              </a:rPr>
              <a:t>47% full data coverage within a 3° of center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Arial"/>
                <a:cs typeface="Arial"/>
              </a:rPr>
              <a:t>78% full data coverage within a 1° of center</a:t>
            </a:r>
          </a:p>
          <a:p>
            <a:pPr marL="285750" indent="-285750">
              <a:buFontTx/>
              <a:buChar char="-"/>
            </a:pPr>
            <a:r>
              <a:rPr lang="en-US" sz="1600" b="1" dirty="0" smtClean="0">
                <a:solidFill>
                  <a:srgbClr val="E46C0A"/>
                </a:solidFill>
                <a:latin typeface="Arial"/>
                <a:cs typeface="Arial"/>
              </a:rPr>
              <a:t>WP, SH, IO </a:t>
            </a:r>
            <a:r>
              <a:rPr lang="en-US" sz="1600" b="1" dirty="0" smtClean="0">
                <a:solidFill>
                  <a:srgbClr val="E46C0A"/>
                </a:solidFill>
                <a:latin typeface="Arial"/>
                <a:cs typeface="Arial"/>
                <a:sym typeface="Wingdings"/>
              </a:rPr>
              <a:t> </a:t>
            </a:r>
            <a:r>
              <a:rPr lang="en-US" sz="1600" b="1" dirty="0" smtClean="0">
                <a:solidFill>
                  <a:srgbClr val="E46C0A"/>
                </a:solidFill>
                <a:latin typeface="Arial"/>
                <a:cs typeface="Arial"/>
              </a:rPr>
              <a:t>soon</a:t>
            </a:r>
          </a:p>
        </p:txBody>
      </p:sp>
      <p:sp>
        <p:nvSpPr>
          <p:cNvPr id="14" name="Rectangle 13"/>
          <p:cNvSpPr/>
          <p:nvPr/>
        </p:nvSpPr>
        <p:spPr>
          <a:xfrm flipV="1">
            <a:off x="7687734" y="1374935"/>
            <a:ext cx="1358732" cy="504493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243530"/>
              </p:ext>
            </p:extLst>
          </p:nvPr>
        </p:nvGraphicFramePr>
        <p:xfrm>
          <a:off x="84668" y="1341068"/>
          <a:ext cx="8974666" cy="1525172"/>
        </p:xfrm>
        <a:graphic>
          <a:graphicData uri="http://schemas.openxmlformats.org/drawingml/2006/table">
            <a:tbl>
              <a:tblPr/>
              <a:tblGrid>
                <a:gridCol w="822106"/>
                <a:gridCol w="685089"/>
                <a:gridCol w="548071"/>
                <a:gridCol w="835809"/>
                <a:gridCol w="548071"/>
                <a:gridCol w="835809"/>
                <a:gridCol w="548071"/>
                <a:gridCol w="835809"/>
                <a:gridCol w="548071"/>
                <a:gridCol w="835809"/>
                <a:gridCol w="548071"/>
                <a:gridCol w="835809"/>
                <a:gridCol w="548071"/>
              </a:tblGrid>
              <a:tr h="253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ATL</a:t>
                      </a:r>
                    </a:p>
                  </a:txBody>
                  <a:tcPr marL="12564" marR="12564" marT="12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19295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40.4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9210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47.7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15030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77.9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3506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effectLst/>
                          <a:latin typeface="Times New Roman"/>
                        </a:rPr>
                        <a:t>18.2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215968"/>
                          </a:solidFill>
                          <a:effectLst/>
                          <a:latin typeface="Times New Roman"/>
                        </a:rPr>
                        <a:t>3457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effectLst/>
                          <a:latin typeface="Times New Roman"/>
                        </a:rPr>
                        <a:t>17.9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12332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63.9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3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EPAC</a:t>
                      </a:r>
                    </a:p>
                  </a:txBody>
                  <a:tcPr marL="12564" marR="12564" marT="12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13305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27.9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6221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46.8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10330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77.6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1863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effectLst/>
                          <a:latin typeface="Times New Roman"/>
                        </a:rPr>
                        <a:t>14.0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215968"/>
                          </a:solidFill>
                          <a:effectLst/>
                          <a:latin typeface="Times New Roman"/>
                        </a:rPr>
                        <a:t>2605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effectLst/>
                          <a:latin typeface="Times New Roman"/>
                        </a:rPr>
                        <a:t>19.6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8837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66.4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CPAC</a:t>
                      </a:r>
                    </a:p>
                  </a:txBody>
                  <a:tcPr marL="12564" marR="12564" marT="12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1565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3.3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729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46.6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1197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76.5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729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46.6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206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13.2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630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40.3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WPAC</a:t>
                      </a:r>
                    </a:p>
                  </a:txBody>
                  <a:tcPr marL="12564" marR="12564" marT="12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11835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24.8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5806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49.1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9276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78.4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0.0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1670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14.1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10165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85.9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(N)OI</a:t>
                      </a:r>
                    </a:p>
                  </a:txBody>
                  <a:tcPr marL="12564" marR="12564" marT="12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1710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3.6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801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46.8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1327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77.6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0.0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280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16.4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1430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83.6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9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Times New Roman"/>
                        </a:rPr>
                        <a:t>47710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100.0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Times New Roman"/>
                        </a:rPr>
                        <a:t>22767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47.7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Times New Roman"/>
                        </a:rPr>
                        <a:t>37160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77.9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215968"/>
                          </a:solidFill>
                          <a:effectLst/>
                          <a:latin typeface="Times New Roman"/>
                        </a:rPr>
                        <a:t>6098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12.8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215968"/>
                          </a:solidFill>
                          <a:effectLst/>
                          <a:latin typeface="Times New Roman"/>
                        </a:rPr>
                        <a:t>8218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17.2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Times New Roman"/>
                        </a:rPr>
                        <a:t>33394</a:t>
                      </a:r>
                    </a:p>
                  </a:txBody>
                  <a:tcPr marL="12564" marR="12564" marT="125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>
                          <a:effectLst/>
                          <a:latin typeface="Times New Roman"/>
                        </a:rPr>
                        <a:t>70.0</a:t>
                      </a:r>
                    </a:p>
                  </a:txBody>
                  <a:tcPr marL="12564" marR="12564" marT="125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491314"/>
              </p:ext>
            </p:extLst>
          </p:nvPr>
        </p:nvGraphicFramePr>
        <p:xfrm>
          <a:off x="84668" y="588731"/>
          <a:ext cx="8974667" cy="714835"/>
        </p:xfrm>
        <a:graphic>
          <a:graphicData uri="http://schemas.openxmlformats.org/drawingml/2006/table">
            <a:tbl>
              <a:tblPr/>
              <a:tblGrid>
                <a:gridCol w="822107"/>
                <a:gridCol w="685089"/>
                <a:gridCol w="548071"/>
                <a:gridCol w="835809"/>
                <a:gridCol w="548071"/>
                <a:gridCol w="835809"/>
                <a:gridCol w="548071"/>
                <a:gridCol w="835809"/>
                <a:gridCol w="548071"/>
                <a:gridCol w="835809"/>
                <a:gridCol w="548071"/>
                <a:gridCol w="835809"/>
                <a:gridCol w="548071"/>
              </a:tblGrid>
              <a:tr h="7148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Satellite</a:t>
                      </a:r>
                    </a:p>
                  </a:txBody>
                  <a:tcPr marL="12564" marR="12564" marT="12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Total Passes</a:t>
                      </a:r>
                    </a:p>
                  </a:txBody>
                  <a:tcPr marL="12564" marR="12564" marT="12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% of Total</a:t>
                      </a:r>
                    </a:p>
                  </a:txBody>
                  <a:tcPr marL="12564" marR="12564" marT="125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Passes with 100% Data Coverage in 3deg</a:t>
                      </a:r>
                    </a:p>
                  </a:txBody>
                  <a:tcPr marL="12564" marR="12564" marT="12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% of Total Sat Passes</a:t>
                      </a:r>
                    </a:p>
                  </a:txBody>
                  <a:tcPr marL="12564" marR="12564" marT="125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Passes with 100% Data Coverage in 1deg</a:t>
                      </a:r>
                    </a:p>
                  </a:txBody>
                  <a:tcPr marL="12564" marR="12564" marT="12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% of Total Sat Passes</a:t>
                      </a:r>
                    </a:p>
                  </a:txBody>
                  <a:tcPr marL="12564" marR="12564" marT="125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NONDEV Passes</a:t>
                      </a:r>
                    </a:p>
                  </a:txBody>
                  <a:tcPr marL="12564" marR="12564" marT="12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% of Total Sat Passes</a:t>
                      </a:r>
                    </a:p>
                  </a:txBody>
                  <a:tcPr marL="12564" marR="12564" marT="125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PRE Passes</a:t>
                      </a:r>
                    </a:p>
                  </a:txBody>
                  <a:tcPr marL="12564" marR="12564" marT="12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% of Total Sat Passes</a:t>
                      </a:r>
                    </a:p>
                  </a:txBody>
                  <a:tcPr marL="12564" marR="12564" marT="125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POST Passes</a:t>
                      </a:r>
                    </a:p>
                  </a:txBody>
                  <a:tcPr marL="12564" marR="12564" marT="125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imes New Roman"/>
                        </a:rPr>
                        <a:t>% of Total Sat Passes</a:t>
                      </a:r>
                    </a:p>
                  </a:txBody>
                  <a:tcPr marL="12564" marR="12564" marT="125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86270" y="5636330"/>
            <a:ext cx="3928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AMSR-E</a:t>
            </a:r>
          </a:p>
          <a:p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TMI</a:t>
            </a:r>
          </a:p>
          <a:p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SSMI-11, -13, -14, -15</a:t>
            </a:r>
          </a:p>
          <a:p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SSMIS-16, -17, -18</a:t>
            </a:r>
            <a:endParaRPr lang="en-US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15020" y="3109844"/>
            <a:ext cx="3876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DEV: 1998-2012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(soon 2013)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NONDEV: 2003-2012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(soon 2013)</a:t>
            </a:r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271299"/>
            <a:ext cx="92964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86270" y="5310721"/>
            <a:ext cx="2319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PMW S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ENSORS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: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14128" y="5317069"/>
            <a:ext cx="6350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Arial"/>
                <a:cs typeface="Arial"/>
              </a:rPr>
              <a:t>“P</a:t>
            </a:r>
            <a:r>
              <a:rPr lang="en-US" sz="1600" dirty="0" smtClean="0">
                <a:solidFill>
                  <a:srgbClr val="008000"/>
                </a:solidFill>
                <a:latin typeface="Arial"/>
                <a:cs typeface="Arial"/>
              </a:rPr>
              <a:t>RECIPITATION</a:t>
            </a:r>
            <a:r>
              <a:rPr lang="en-US" dirty="0" smtClean="0">
                <a:solidFill>
                  <a:srgbClr val="008000"/>
                </a:solidFill>
                <a:latin typeface="Arial"/>
                <a:cs typeface="Arial"/>
              </a:rPr>
              <a:t> P</a:t>
            </a:r>
            <a:r>
              <a:rPr lang="en-US" sz="1600" dirty="0" smtClean="0">
                <a:solidFill>
                  <a:srgbClr val="008000"/>
                </a:solidFill>
                <a:latin typeface="Arial"/>
                <a:cs typeface="Arial"/>
              </a:rPr>
              <a:t>REDICTORS”</a:t>
            </a:r>
            <a:r>
              <a:rPr lang="en-US" dirty="0" smtClean="0">
                <a:latin typeface="Arial"/>
                <a:cs typeface="Arial"/>
              </a:rPr>
              <a:t>:</a:t>
            </a: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59200" y="4094560"/>
            <a:ext cx="3887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latin typeface="Arial"/>
                <a:cs typeface="Arial"/>
              </a:rPr>
              <a:t>Centers adjusted to  1x1° </a:t>
            </a:r>
            <a:r>
              <a:rPr lang="en-US" sz="1600" i="1" u="sng" dirty="0" smtClean="0">
                <a:latin typeface="Arial"/>
                <a:cs typeface="Arial"/>
              </a:rPr>
              <a:t>NCEP FNL</a:t>
            </a:r>
            <a:r>
              <a:rPr lang="en-US" sz="1600" i="1" dirty="0" smtClean="0">
                <a:latin typeface="Arial"/>
                <a:cs typeface="Arial"/>
              </a:rPr>
              <a:t> interpolated 3-hourly location for </a:t>
            </a:r>
            <a:r>
              <a:rPr lang="en-US" sz="1600" dirty="0" smtClean="0">
                <a:solidFill>
                  <a:srgbClr val="008000"/>
                </a:solidFill>
                <a:latin typeface="Arial"/>
                <a:cs typeface="Arial"/>
              </a:rPr>
              <a:t>“ENVIRONMENTAL PREDICTORS”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115020" y="3997766"/>
            <a:ext cx="3876505" cy="1058319"/>
          </a:xfrm>
          <a:prstGeom prst="rect">
            <a:avLst/>
          </a:prstGeom>
          <a:noFill/>
          <a:ln w="15875"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014128" y="5618669"/>
            <a:ext cx="60452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Minimum PCT at 85-91, 37 GHz</a:t>
            </a:r>
          </a:p>
          <a:p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Fractional area of 250 K, 210 K, 160 K PCT at 85-91 GHz</a:t>
            </a:r>
          </a:p>
          <a:p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Fractional area of 270 and 235 K PCT at 37 GHz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-16530"/>
            <a:ext cx="9144000" cy="478195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-3175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/>
                <a:cs typeface="Arial"/>
              </a:rPr>
              <a:t>Tropical Cyclone - Passive Microwave (</a:t>
            </a:r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TC-PMW</a:t>
            </a:r>
            <a:r>
              <a:rPr lang="en-US" sz="2400" dirty="0" smtClean="0">
                <a:latin typeface="Arial"/>
                <a:cs typeface="Arial"/>
              </a:rPr>
              <a:t>) Dataset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613711" y="6406151"/>
            <a:ext cx="530289" cy="460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613711" y="6459530"/>
            <a:ext cx="53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3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8398" y="2995275"/>
            <a:ext cx="4715845" cy="2116638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467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412"/>
    </mc:Choice>
    <mc:Fallback xmlns="">
      <p:transition xmlns:p14="http://schemas.microsoft.com/office/powerpoint/2010/main" spd="slow" advTm="20041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6530"/>
            <a:ext cx="9144000" cy="539750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“Environmental” Predictors</a:t>
            </a: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6" name="Picture 5" descr="summary_3_FNL_cdf_all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4872"/>
            <a:ext cx="9144000" cy="56270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46251" y="1729866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PREGEN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46251" y="2163849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NONDEV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428753" y="2083720"/>
            <a:ext cx="380998" cy="168274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1587501" y="1468023"/>
            <a:ext cx="317499" cy="30371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8625" y="665595"/>
            <a:ext cx="2666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DEV slightly </a:t>
            </a:r>
            <a:r>
              <a:rPr lang="en-US" sz="1600" b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lower</a:t>
            </a: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 VWSH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30651" y="1407197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PREGEN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873625" y="1745751"/>
            <a:ext cx="476250" cy="50624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14776" y="1944925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NONDEV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762500" y="2251994"/>
            <a:ext cx="285750" cy="250409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373694" y="665595"/>
            <a:ext cx="2746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DEV </a:t>
            </a:r>
            <a:r>
              <a:rPr lang="en-US" sz="1600" b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higher</a:t>
            </a: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 midlevel RH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77051" y="1155871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PREGEN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31" name="Straight Arrow Connector 30"/>
          <p:cNvCxnSpPr>
            <a:stCxn id="30" idx="2"/>
          </p:cNvCxnSpPr>
          <p:nvPr/>
        </p:nvCxnSpPr>
        <p:spPr>
          <a:xfrm>
            <a:off x="7464426" y="1494425"/>
            <a:ext cx="290511" cy="50950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870901" y="2115118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NONDEV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7754937" y="1864228"/>
            <a:ext cx="434978" cy="303629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496051" y="515199"/>
            <a:ext cx="27463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DEV &amp; NONDEV DGP </a:t>
            </a:r>
            <a:r>
              <a:rPr lang="en-US" sz="1600" b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identical</a:t>
            </a:r>
            <a:endParaRPr lang="en-US" sz="1600" b="1" u="sng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23706" y="5549976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PREGEN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1968500" y="5288133"/>
            <a:ext cx="317499" cy="30371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41378" y="4695581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NONDEV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412878" y="5020178"/>
            <a:ext cx="317498" cy="571669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3216" y="6452711"/>
            <a:ext cx="3730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DEV slightly </a:t>
            </a:r>
            <a:r>
              <a:rPr lang="en-US" sz="1600" b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higher</a:t>
            </a: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 midlevel MR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762500" y="5044576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PREGEN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4635500" y="4750556"/>
            <a:ext cx="317499" cy="30371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756154" y="5347372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NONDEV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flipH="1" flipV="1">
            <a:off x="4508500" y="5183775"/>
            <a:ext cx="254000" cy="327194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8613711" y="6406151"/>
            <a:ext cx="530289" cy="460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8613711" y="6459530"/>
            <a:ext cx="53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/>
                <a:cs typeface="Arial"/>
              </a:rPr>
              <a:t>4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238499" y="6450144"/>
            <a:ext cx="3241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RVOR nearly </a:t>
            </a:r>
            <a:r>
              <a:rPr lang="en-US" sz="1600" b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identical</a:t>
            </a:r>
            <a:endParaRPr lang="en-US" sz="1600" b="1" u="sng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16534" y="6437808"/>
            <a:ext cx="3241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SST nearly </a:t>
            </a:r>
            <a:r>
              <a:rPr lang="en-US" sz="1600" b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identical</a:t>
            </a:r>
            <a:endParaRPr lang="en-US" sz="1600" b="1" u="sng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0960" y="4581279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PREGEN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7913687" y="4766431"/>
            <a:ext cx="388938" cy="16927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930960" y="4897693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NONDEV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7929562" y="5086020"/>
            <a:ext cx="192023" cy="328860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55592" y="3972778"/>
            <a:ext cx="1112908" cy="5847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/>
                <a:cs typeface="Arial"/>
              </a:rPr>
              <a:t>Within 3° </a:t>
            </a:r>
          </a:p>
          <a:p>
            <a:r>
              <a:rPr lang="en-US" sz="1600" b="1" dirty="0" smtClean="0">
                <a:latin typeface="Arial"/>
                <a:cs typeface="Arial"/>
              </a:rPr>
              <a:t>of center</a:t>
            </a:r>
            <a:endParaRPr lang="en-US" sz="1600" b="1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55333" y="1169760"/>
            <a:ext cx="746123" cy="1980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8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6530"/>
            <a:ext cx="9144000" cy="539750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“Environmental” Predictors</a:t>
            </a: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6" name="Picture 5" descr="summary_3_FNL_genprob_cdf_all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8200"/>
            <a:ext cx="9144001" cy="56270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" y="551134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This figure separates by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TWO short-range categorized genesis probability </a:t>
            </a:r>
            <a:endParaRPr lang="en-US" b="1" u="sng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7000" y="1194987"/>
            <a:ext cx="14763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Midlevel RH increases w/ increasing</a:t>
            </a:r>
          </a:p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probability</a:t>
            </a:r>
            <a:endParaRPr lang="en-US" sz="1400" b="1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3570" y="1504114"/>
            <a:ext cx="14763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VWSH decreases w/ increasing</a:t>
            </a:r>
          </a:p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probability</a:t>
            </a:r>
            <a:endParaRPr lang="en-US" sz="1400" b="1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30700" y="2320993"/>
            <a:ext cx="32543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DGP increases </a:t>
            </a:r>
          </a:p>
          <a:p>
            <a:r>
              <a:rPr lang="en-US" sz="1400" b="1" i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w/ increasing</a:t>
            </a:r>
          </a:p>
          <a:p>
            <a:r>
              <a:rPr lang="en-US" sz="1400" b="1" i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probability</a:t>
            </a:r>
            <a:endParaRPr lang="en-US" sz="1400" b="1" i="1" u="sng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80226" y="4162614"/>
            <a:ext cx="32543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RVOR increases </a:t>
            </a:r>
          </a:p>
          <a:p>
            <a:r>
              <a:rPr lang="en-US" sz="1400" b="1" i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w/ increasing</a:t>
            </a:r>
          </a:p>
          <a:p>
            <a:r>
              <a:rPr lang="en-US" sz="1400" b="1" i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probability</a:t>
            </a:r>
            <a:endParaRPr lang="en-US" sz="1400" b="1" i="1" u="sng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0664" y="3988830"/>
            <a:ext cx="14509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Midlevel MR increases </a:t>
            </a:r>
          </a:p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w/ increasing</a:t>
            </a:r>
          </a:p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probability</a:t>
            </a:r>
            <a:endParaRPr lang="en-US" sz="1400" b="1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92925" y="4597957"/>
            <a:ext cx="1450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SST unchanged</a:t>
            </a:r>
          </a:p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w/ probability</a:t>
            </a:r>
            <a:endParaRPr lang="en-US" sz="1400" b="1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1124" y="4483711"/>
            <a:ext cx="80962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No/</a:t>
            </a:r>
          </a:p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Low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143378" y="5103506"/>
            <a:ext cx="317498" cy="161147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906962" y="5142044"/>
            <a:ext cx="80962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Med/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High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4698999" y="5079417"/>
            <a:ext cx="255588" cy="18523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8613711" y="6406151"/>
            <a:ext cx="530289" cy="460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613711" y="6459530"/>
            <a:ext cx="53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5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21075" y="1211726"/>
            <a:ext cx="80962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No/</a:t>
            </a:r>
          </a:p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Low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282144" y="1759773"/>
            <a:ext cx="337275" cy="389321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129647" y="1183812"/>
            <a:ext cx="80962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Med/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High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7828744" y="1759773"/>
            <a:ext cx="515156" cy="2131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855333" y="1169760"/>
            <a:ext cx="746123" cy="1980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6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6530"/>
            <a:ext cx="9144000" cy="539750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“Precipitation” Predictors</a:t>
            </a: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6" name="Picture 5" descr="summary_3_pmw_cdf_all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31513"/>
            <a:ext cx="9144000" cy="56270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09752" y="1954547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PREGEN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1923383" y="1430423"/>
            <a:ext cx="317500" cy="52412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16305" y="1114107"/>
            <a:ext cx="110707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NONDEV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809752" y="1283384"/>
            <a:ext cx="391027" cy="13356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46316" y="1893805"/>
            <a:ext cx="307473" cy="32025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31986" y="1608723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PREGEN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31986" y="1951205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NONDEV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932361" y="2150560"/>
            <a:ext cx="307473" cy="298372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733963" y="2346494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PREGEN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7352633" y="2214058"/>
            <a:ext cx="414420" cy="28834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20595" y="1872493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NONDEV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7486317" y="1608723"/>
            <a:ext cx="280736" cy="329114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593261" y="4252909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NONDEV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7345949" y="4093985"/>
            <a:ext cx="280736" cy="329114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272252" y="4537991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PREGEN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7091779" y="4252911"/>
            <a:ext cx="260854" cy="33855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666876" y="4226173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PREGEN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39" name="Straight Arrow Connector 38"/>
          <p:cNvCxnSpPr>
            <a:stCxn id="38" idx="1"/>
          </p:cNvCxnSpPr>
          <p:nvPr/>
        </p:nvCxnSpPr>
        <p:spPr>
          <a:xfrm flipH="1" flipV="1">
            <a:off x="1376945" y="4275929"/>
            <a:ext cx="289931" cy="11952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656847" y="4497887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NONDEV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42" name="Straight Arrow Connector 41"/>
          <p:cNvCxnSpPr>
            <a:stCxn id="41" idx="1"/>
          </p:cNvCxnSpPr>
          <p:nvPr/>
        </p:nvCxnSpPr>
        <p:spPr>
          <a:xfrm flipH="1" flipV="1">
            <a:off x="1094037" y="4395450"/>
            <a:ext cx="562810" cy="271714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27169" y="4631567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PREGEN</a:t>
            </a:r>
            <a:endParaRPr lang="en-US" sz="16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H="1" flipV="1">
            <a:off x="4655549" y="4667166"/>
            <a:ext cx="290767" cy="4010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851774" y="3938161"/>
            <a:ext cx="1174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NONDEV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304631" y="4249193"/>
            <a:ext cx="254000" cy="391235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98719" y="668425"/>
            <a:ext cx="2780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“Convective Intensity”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78718" y="668425"/>
            <a:ext cx="2780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“Convective Intensity”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777198" y="668425"/>
            <a:ext cx="2526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“Raining Fraction”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80116" y="6394236"/>
            <a:ext cx="2526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“Raining Fraction”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282392" y="6395685"/>
            <a:ext cx="388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“Moderate Conv. Fraction”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89591" y="6386445"/>
            <a:ext cx="298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“Intense Fraction”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613711" y="6406151"/>
            <a:ext cx="530289" cy="460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8613711" y="6459530"/>
            <a:ext cx="53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/>
                <a:cs typeface="Arial"/>
              </a:rPr>
              <a:t>6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519828" y="2399966"/>
            <a:ext cx="14763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No difference in convective intensity</a:t>
            </a:r>
            <a:endParaRPr lang="en-US" sz="1400" b="1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838406" y="2292159"/>
            <a:ext cx="14763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No difference in convective intensity</a:t>
            </a:r>
            <a:endParaRPr lang="en-US" sz="1400" b="1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12091" y="2587811"/>
            <a:ext cx="1790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DEV have more raining area</a:t>
            </a:r>
            <a:endParaRPr lang="en-US" sz="1400" b="1" i="1" u="sng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281189" y="4851345"/>
            <a:ext cx="1790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DEV have more raining area</a:t>
            </a:r>
            <a:endParaRPr lang="en-US" sz="1400" b="1" i="1" u="sng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238871" y="5138913"/>
            <a:ext cx="22854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DEV have more “moderate </a:t>
            </a:r>
          </a:p>
          <a:p>
            <a:r>
              <a:rPr lang="en-US" sz="1400" b="1" i="1" u="sng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convective” area</a:t>
            </a:r>
            <a:endParaRPr lang="en-US" sz="1400" b="1" i="1" u="sng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938197" y="5138913"/>
            <a:ext cx="22854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No difference in </a:t>
            </a:r>
          </a:p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“intense convective” area</a:t>
            </a:r>
            <a:endParaRPr lang="en-US" sz="1400" b="1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3185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6530"/>
            <a:ext cx="9144000" cy="539750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Genesis Probabilities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965" y="740054"/>
            <a:ext cx="85264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Genesis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probability 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= *** number </a:t>
            </a:r>
            <a:r>
              <a:rPr lang="en-US" dirty="0">
                <a:latin typeface="Arial"/>
                <a:cs typeface="Arial"/>
              </a:rPr>
              <a:t>of </a:t>
            </a:r>
            <a:r>
              <a:rPr lang="en-US" dirty="0" smtClean="0">
                <a:latin typeface="Arial"/>
                <a:cs typeface="Arial"/>
              </a:rPr>
              <a:t>cases </a:t>
            </a:r>
            <a:r>
              <a:rPr lang="en-US" dirty="0">
                <a:latin typeface="Arial"/>
                <a:cs typeface="Arial"/>
              </a:rPr>
              <a:t>that satisfy a given </a:t>
            </a:r>
            <a:r>
              <a:rPr lang="en-US" b="1" dirty="0" smtClean="0">
                <a:solidFill>
                  <a:schemeClr val="accent1"/>
                </a:solidFill>
                <a:latin typeface="Arial"/>
                <a:cs typeface="Arial"/>
              </a:rPr>
              <a:t>threshold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÷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combined </a:t>
            </a:r>
            <a:r>
              <a:rPr lang="en-US" dirty="0">
                <a:latin typeface="Arial"/>
                <a:cs typeface="Arial"/>
              </a:rPr>
              <a:t>number </a:t>
            </a:r>
            <a:r>
              <a:rPr lang="en-US" dirty="0" smtClean="0">
                <a:latin typeface="Arial"/>
                <a:cs typeface="Arial"/>
              </a:rPr>
              <a:t>of PREGEN </a:t>
            </a:r>
            <a:r>
              <a:rPr lang="en-US" dirty="0">
                <a:latin typeface="Arial"/>
                <a:cs typeface="Arial"/>
              </a:rPr>
              <a:t>and </a:t>
            </a:r>
            <a:r>
              <a:rPr lang="en-US" dirty="0" smtClean="0">
                <a:latin typeface="Arial"/>
                <a:cs typeface="Arial"/>
              </a:rPr>
              <a:t>NONDEV </a:t>
            </a:r>
            <a:r>
              <a:rPr lang="en-US" dirty="0">
                <a:latin typeface="Arial"/>
                <a:cs typeface="Arial"/>
              </a:rPr>
              <a:t>cases meeting the threshold criteria.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" y="223588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4F81BD"/>
                </a:solidFill>
                <a:latin typeface="Arial"/>
                <a:cs typeface="Arial"/>
              </a:rPr>
              <a:t>t</a:t>
            </a:r>
            <a:r>
              <a:rPr lang="en-US" b="1" dirty="0" smtClean="0">
                <a:solidFill>
                  <a:srgbClr val="4F81BD"/>
                </a:solidFill>
                <a:latin typeface="Arial"/>
                <a:cs typeface="Arial"/>
              </a:rPr>
              <a:t>hreshold</a:t>
            </a:r>
            <a:r>
              <a:rPr lang="en-US" dirty="0" smtClean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4F81BD"/>
                </a:solidFill>
                <a:latin typeface="Arial"/>
                <a:cs typeface="Arial"/>
              </a:rPr>
              <a:t>= mean value within +/- 12 hours of genesis</a:t>
            </a:r>
            <a:endParaRPr lang="en-US" b="1" dirty="0">
              <a:solidFill>
                <a:srgbClr val="4F81BD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396" y="1694363"/>
            <a:ext cx="90046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***i.e., the number of cases that, when the threshold is satisfied, </a:t>
            </a:r>
          </a:p>
          <a:p>
            <a:r>
              <a:rPr lang="en-US" sz="1600" dirty="0">
                <a:latin typeface="Arial"/>
                <a:cs typeface="Arial"/>
              </a:rPr>
              <a:t>	</a:t>
            </a:r>
            <a:r>
              <a:rPr lang="en-US" sz="1600" dirty="0" smtClean="0">
                <a:latin typeface="Arial"/>
                <a:cs typeface="Arial"/>
              </a:rPr>
              <a:t>	form within 48 hours and within 120 hours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" y="2635511"/>
            <a:ext cx="9143998" cy="371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“Environmental” Predictor Thresholds</a:t>
            </a:r>
            <a:endParaRPr lang="en-US" b="1" u="sng" dirty="0">
              <a:latin typeface="Arial"/>
              <a:cs typeface="Arial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67462"/>
              </p:ext>
            </p:extLst>
          </p:nvPr>
        </p:nvGraphicFramePr>
        <p:xfrm>
          <a:off x="206418" y="4929519"/>
          <a:ext cx="871493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78"/>
                <a:gridCol w="1053215"/>
                <a:gridCol w="1285542"/>
                <a:gridCol w="1079124"/>
                <a:gridCol w="1301030"/>
                <a:gridCol w="1192612"/>
                <a:gridCol w="1161634"/>
              </a:tblGrid>
              <a:tr h="61765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Mean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threshold for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frac250_hi [%]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frac210</a:t>
                      </a:r>
                    </a:p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_hi [%]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frac270</a:t>
                      </a:r>
                    </a:p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_lo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[%]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frac160</a:t>
                      </a:r>
                    </a:p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_hi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[%]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Arial"/>
                          <a:cs typeface="Arial"/>
                        </a:rPr>
                        <a:t>minPCT</a:t>
                      </a:r>
                      <a:endParaRPr lang="en-US" dirty="0" smtClean="0">
                        <a:latin typeface="Arial"/>
                        <a:cs typeface="Arial"/>
                      </a:endParaRPr>
                    </a:p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_hi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[K]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Arial"/>
                          <a:cs typeface="Arial"/>
                        </a:rPr>
                        <a:t>minPCT</a:t>
                      </a:r>
                      <a:endParaRPr lang="en-US" dirty="0" smtClean="0">
                        <a:latin typeface="Arial"/>
                        <a:cs typeface="Arial"/>
                      </a:endParaRPr>
                    </a:p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_lo [K]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  <a:tr h="61765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within 12 hr of genesis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7.4 (9.7)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0.85 (0.90)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4.5 (5.3)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0.09 (0.08)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161 (162)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256 (256)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" y="4557770"/>
            <a:ext cx="9143998" cy="371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“Precipitation” Predictor Thresholds</a:t>
            </a:r>
            <a:endParaRPr lang="en-US" b="1" u="sng" dirty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613711" y="6406151"/>
            <a:ext cx="530289" cy="460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613711" y="6459530"/>
            <a:ext cx="53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7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11832" y="4061414"/>
            <a:ext cx="921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/>
                <a:cs typeface="Arial"/>
              </a:rPr>
              <a:t>AL (EP)</a:t>
            </a:r>
            <a:endParaRPr lang="en-US" sz="1600" b="1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69967" y="5871125"/>
            <a:ext cx="1046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/>
                <a:cs typeface="Arial"/>
              </a:rPr>
              <a:t>AL  (EP)</a:t>
            </a:r>
            <a:endParaRPr lang="en-US" sz="1600" b="1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965" y="6236221"/>
            <a:ext cx="385157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/>
                <a:cs typeface="Arial"/>
              </a:rPr>
              <a:t>‘hi’ = 85-91 GHz</a:t>
            </a:r>
          </a:p>
          <a:p>
            <a:r>
              <a:rPr lang="en-US" sz="1600" b="1" dirty="0" smtClean="0">
                <a:latin typeface="Arial"/>
                <a:cs typeface="Arial"/>
              </a:rPr>
              <a:t>‘lo’ = 37 GHz</a:t>
            </a:r>
            <a:endParaRPr lang="en-US" sz="1600" b="1" dirty="0">
              <a:latin typeface="Arial"/>
              <a:cs typeface="Arial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222840"/>
              </p:ext>
            </p:extLst>
          </p:nvPr>
        </p:nvGraphicFramePr>
        <p:xfrm>
          <a:off x="201349" y="3124300"/>
          <a:ext cx="872993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925"/>
                <a:gridCol w="1067995"/>
                <a:gridCol w="1208100"/>
                <a:gridCol w="1053215"/>
                <a:gridCol w="1130658"/>
                <a:gridCol w="1270053"/>
                <a:gridCol w="1362985"/>
              </a:tblGrid>
              <a:tr h="57164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Mean threshold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for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midRH [%]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midMR [g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kg</a:t>
                      </a:r>
                      <a:r>
                        <a:rPr lang="en-US" baseline="30000" dirty="0" smtClean="0">
                          <a:latin typeface="Arial"/>
                          <a:cs typeface="Arial"/>
                        </a:rPr>
                        <a:t>-1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VWSH [m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baseline="30000" dirty="0" smtClean="0">
                          <a:latin typeface="Arial"/>
                          <a:cs typeface="Arial"/>
                        </a:rPr>
                        <a:t>-1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DGP </a:t>
                      </a:r>
                    </a:p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[s</a:t>
                      </a:r>
                      <a:r>
                        <a:rPr lang="en-US" baseline="30000" dirty="0" smtClean="0">
                          <a:latin typeface="Arial"/>
                          <a:cs typeface="Arial"/>
                        </a:rPr>
                        <a:t>-1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RVOR850 [s</a:t>
                      </a:r>
                      <a:r>
                        <a:rPr lang="en-US" baseline="30000" dirty="0" smtClean="0">
                          <a:latin typeface="Arial"/>
                          <a:cs typeface="Arial"/>
                        </a:rPr>
                        <a:t>-1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SST [C]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  <a:tr h="57164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within 12 hr of genesis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76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(84)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5.8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(6.8)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6.7 (5.2)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5.0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(4.9)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4.9 (4.3)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27.8 (28.1)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37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6530"/>
            <a:ext cx="9144000" cy="539750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Genesis Probabilities</a:t>
            </a:r>
            <a:endParaRPr lang="en-US" sz="2800" dirty="0"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948072"/>
              </p:ext>
            </p:extLst>
          </p:nvPr>
        </p:nvGraphicFramePr>
        <p:xfrm>
          <a:off x="201349" y="1168040"/>
          <a:ext cx="8729931" cy="2926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925"/>
                <a:gridCol w="1067995"/>
                <a:gridCol w="1208100"/>
                <a:gridCol w="1053215"/>
                <a:gridCol w="1130658"/>
                <a:gridCol w="1270053"/>
                <a:gridCol w="1362985"/>
              </a:tblGrid>
              <a:tr h="5716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Probability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midRH [%]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midMR [g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kg</a:t>
                      </a:r>
                      <a:r>
                        <a:rPr lang="en-US" baseline="30000" dirty="0" smtClean="0">
                          <a:latin typeface="Arial"/>
                          <a:cs typeface="Arial"/>
                        </a:rPr>
                        <a:t>-1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VWSH [m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baseline="30000" dirty="0" smtClean="0">
                          <a:latin typeface="Arial"/>
                          <a:cs typeface="Arial"/>
                        </a:rPr>
                        <a:t>-1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DGP </a:t>
                      </a:r>
                    </a:p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[s</a:t>
                      </a:r>
                      <a:r>
                        <a:rPr lang="en-US" baseline="30000" dirty="0" smtClean="0">
                          <a:latin typeface="Arial"/>
                          <a:cs typeface="Arial"/>
                        </a:rPr>
                        <a:t>-1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RVOR850 [s</a:t>
                      </a:r>
                      <a:r>
                        <a:rPr lang="en-US" baseline="30000" dirty="0" smtClean="0">
                          <a:latin typeface="Arial"/>
                          <a:cs typeface="Arial"/>
                        </a:rPr>
                        <a:t>-1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SST [C]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  <a:tr h="57164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0-48</a:t>
                      </a:r>
                      <a:r>
                        <a:rPr lang="en-US" b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 hr</a:t>
                      </a:r>
                      <a:endParaRPr lang="en-US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36</a:t>
                      </a: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 (49)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36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 (52)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36</a:t>
                      </a: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 (46)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37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 (47)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40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 (60)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 (40)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  <a:tr h="57164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0-120 hr </a:t>
                      </a:r>
                      <a:endParaRPr lang="en-US" b="0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52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(67)</a:t>
                      </a:r>
                      <a:endParaRPr lang="en-US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52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(67)</a:t>
                      </a:r>
                      <a:endParaRPr lang="en-US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52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(62)</a:t>
                      </a:r>
                      <a:endParaRPr lang="en-US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(54)</a:t>
                      </a:r>
                      <a:endParaRPr lang="en-US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49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(68)</a:t>
                      </a:r>
                      <a:endParaRPr lang="en-US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47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(63)</a:t>
                      </a:r>
                      <a:endParaRPr lang="en-US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  <a:tr h="57164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  <a:cs typeface="Arial"/>
                        </a:rPr>
                        <a:t>DEV</a:t>
                      </a:r>
                      <a:endParaRPr lang="en-US" b="0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  <a:cs typeface="Arial"/>
                        </a:rPr>
                        <a:t>56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(68)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  <a:cs typeface="Arial"/>
                        </a:rPr>
                        <a:t>57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(68)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  <a:cs typeface="Arial"/>
                        </a:rPr>
                        <a:t>55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(64)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  <a:cs typeface="Arial"/>
                        </a:rPr>
                        <a:t>51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(54)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  <a:cs typeface="Arial"/>
                        </a:rPr>
                        <a:t>51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(68)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  <a:cs typeface="Arial"/>
                        </a:rPr>
                        <a:t>50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(64)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  <a:tr h="57164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  <a:cs typeface="Arial"/>
                        </a:rPr>
                        <a:t>NONDEV</a:t>
                      </a:r>
                      <a:endParaRPr lang="en-US" b="0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  <a:cs typeface="Arial"/>
                        </a:rPr>
                        <a:t>44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(32)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  <a:cs typeface="Arial"/>
                        </a:rPr>
                        <a:t>43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(32)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  <a:cs typeface="Arial"/>
                        </a:rPr>
                        <a:t>45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(36)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  <a:cs typeface="Arial"/>
                        </a:rPr>
                        <a:t>49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(46)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  <a:cs typeface="Arial"/>
                        </a:rPr>
                        <a:t>49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(32)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/>
                          <a:cs typeface="Arial"/>
                        </a:rPr>
                        <a:t>50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(36)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738916"/>
            <a:ext cx="9143998" cy="371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“Environmental” Predictor Probabilities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613711" y="6406151"/>
            <a:ext cx="530289" cy="460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613711" y="6459530"/>
            <a:ext cx="53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/>
                <a:cs typeface="Arial"/>
              </a:rPr>
              <a:t>8</a:t>
            </a:r>
          </a:p>
        </p:txBody>
      </p:sp>
      <p:sp>
        <p:nvSpPr>
          <p:cNvPr id="2" name="Rectangle 1"/>
          <p:cNvSpPr/>
          <p:nvPr/>
        </p:nvSpPr>
        <p:spPr>
          <a:xfrm>
            <a:off x="201349" y="2944875"/>
            <a:ext cx="8729931" cy="1149817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37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6530"/>
            <a:ext cx="9144000" cy="539750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Genesis Probabilities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738916"/>
            <a:ext cx="9143998" cy="371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“Precipitation” Predictor Probabilities</a:t>
            </a:r>
            <a:endParaRPr lang="en-US" b="1" dirty="0"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945438"/>
              </p:ext>
            </p:extLst>
          </p:nvPr>
        </p:nvGraphicFramePr>
        <p:xfrm>
          <a:off x="190930" y="1176470"/>
          <a:ext cx="8714935" cy="3110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78"/>
                <a:gridCol w="1053215"/>
                <a:gridCol w="1285542"/>
                <a:gridCol w="1321378"/>
                <a:gridCol w="1089753"/>
                <a:gridCol w="1161635"/>
                <a:gridCol w="1161634"/>
              </a:tblGrid>
              <a:tr h="6176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Probability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Frac250_hi [%]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Frac210</a:t>
                      </a:r>
                    </a:p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_hi [%]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Frac270</a:t>
                      </a:r>
                    </a:p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_lo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[%]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Frac160_hi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[%]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/>
                          <a:cs typeface="Arial"/>
                        </a:rPr>
                        <a:t>minPCT</a:t>
                      </a:r>
                      <a:endParaRPr lang="en-US" dirty="0" smtClean="0">
                        <a:latin typeface="Arial"/>
                        <a:cs typeface="Arial"/>
                      </a:endParaRPr>
                    </a:p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_hi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[K]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/>
                          <a:cs typeface="Arial"/>
                        </a:rPr>
                        <a:t>minPCT</a:t>
                      </a:r>
                      <a:endParaRPr lang="en-US" dirty="0" smtClean="0">
                        <a:latin typeface="Arial"/>
                        <a:cs typeface="Arial"/>
                      </a:endParaRPr>
                    </a:p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_lo [K]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  <a:tr h="617658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0-48</a:t>
                      </a:r>
                      <a:r>
                        <a:rPr lang="en-US" b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cs typeface="Arial"/>
                        </a:rPr>
                        <a:t> hr</a:t>
                      </a:r>
                      <a:endParaRPr lang="en-US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E46C0A"/>
                          </a:solidFill>
                          <a:latin typeface="Arial"/>
                          <a:cs typeface="Arial"/>
                        </a:rPr>
                        <a:t>43</a:t>
                      </a:r>
                      <a:r>
                        <a:rPr lang="en-US" baseline="0" dirty="0" smtClean="0">
                          <a:solidFill>
                            <a:srgbClr val="E46C0A"/>
                          </a:solidFill>
                          <a:latin typeface="Arial"/>
                          <a:cs typeface="Arial"/>
                        </a:rPr>
                        <a:t> (53)</a:t>
                      </a:r>
                      <a:endParaRPr lang="en-US" dirty="0">
                        <a:solidFill>
                          <a:srgbClr val="E46C0A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E46C0A"/>
                          </a:solidFill>
                          <a:latin typeface="Arial"/>
                          <a:cs typeface="Arial"/>
                        </a:rPr>
                        <a:t>38</a:t>
                      </a:r>
                      <a:r>
                        <a:rPr lang="en-US" baseline="0" dirty="0" smtClean="0">
                          <a:solidFill>
                            <a:srgbClr val="E46C0A"/>
                          </a:solidFill>
                          <a:latin typeface="Arial"/>
                          <a:cs typeface="Arial"/>
                        </a:rPr>
                        <a:t> (43)</a:t>
                      </a:r>
                      <a:endParaRPr lang="en-US" dirty="0">
                        <a:solidFill>
                          <a:srgbClr val="E46C0A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E46C0A"/>
                          </a:solidFill>
                          <a:latin typeface="Arial"/>
                          <a:cs typeface="Arial"/>
                        </a:rPr>
                        <a:t>42</a:t>
                      </a:r>
                      <a:r>
                        <a:rPr lang="en-US" baseline="0" dirty="0" smtClean="0">
                          <a:solidFill>
                            <a:srgbClr val="E46C0A"/>
                          </a:solidFill>
                          <a:latin typeface="Arial"/>
                          <a:cs typeface="Arial"/>
                        </a:rPr>
                        <a:t> (52)</a:t>
                      </a:r>
                      <a:endParaRPr lang="en-US" dirty="0">
                        <a:solidFill>
                          <a:srgbClr val="E46C0A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baseline="0" dirty="0" smtClean="0">
                          <a:solidFill>
                            <a:srgbClr val="E46C0A"/>
                          </a:solidFill>
                          <a:latin typeface="Arial"/>
                          <a:cs typeface="Arial"/>
                        </a:rPr>
                        <a:t>34</a:t>
                      </a:r>
                      <a:r>
                        <a:rPr lang="en-US" baseline="0" dirty="0" smtClean="0">
                          <a:solidFill>
                            <a:srgbClr val="E46C0A"/>
                          </a:solidFill>
                          <a:latin typeface="Arial"/>
                          <a:cs typeface="Arial"/>
                        </a:rPr>
                        <a:t> (37) </a:t>
                      </a:r>
                      <a:endParaRPr lang="en-US" dirty="0">
                        <a:solidFill>
                          <a:srgbClr val="E46C0A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E46C0A"/>
                          </a:solidFill>
                          <a:latin typeface="Arial"/>
                          <a:cs typeface="Arial"/>
                        </a:rPr>
                        <a:t>35</a:t>
                      </a:r>
                      <a:r>
                        <a:rPr lang="en-US" baseline="0" dirty="0" smtClean="0">
                          <a:solidFill>
                            <a:srgbClr val="E46C0A"/>
                          </a:solidFill>
                          <a:latin typeface="Arial"/>
                          <a:cs typeface="Arial"/>
                        </a:rPr>
                        <a:t> (40)</a:t>
                      </a:r>
                      <a:endParaRPr lang="en-US" dirty="0">
                        <a:solidFill>
                          <a:srgbClr val="E46C0A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E46C0A"/>
                          </a:solidFill>
                          <a:latin typeface="Arial"/>
                          <a:cs typeface="Arial"/>
                        </a:rPr>
                        <a:t>34</a:t>
                      </a:r>
                      <a:r>
                        <a:rPr lang="en-US" baseline="0" dirty="0" smtClean="0">
                          <a:solidFill>
                            <a:srgbClr val="E46C0A"/>
                          </a:solidFill>
                          <a:latin typeface="Arial"/>
                          <a:cs typeface="Arial"/>
                        </a:rPr>
                        <a:t> (40)</a:t>
                      </a:r>
                      <a:endParaRPr lang="en-US" dirty="0">
                        <a:solidFill>
                          <a:srgbClr val="E46C0A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  <a:tr h="617658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0-120 hr</a:t>
                      </a:r>
                      <a:endParaRPr lang="en-US" b="0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60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(67)</a:t>
                      </a:r>
                      <a:endParaRPr lang="en-US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56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(57)</a:t>
                      </a:r>
                      <a:endParaRPr lang="en-US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58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(67)</a:t>
                      </a:r>
                      <a:endParaRPr lang="en-US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51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(51)</a:t>
                      </a:r>
                      <a:endParaRPr lang="en-US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(55)</a:t>
                      </a:r>
                      <a:endParaRPr lang="en-US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 (55)</a:t>
                      </a:r>
                      <a:endParaRPr lang="en-US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  <a:tr h="617658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/>
                          <a:cs typeface="Arial"/>
                        </a:rPr>
                        <a:t>DEV</a:t>
                      </a:r>
                      <a:endParaRPr lang="en-US" b="0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64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(69)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58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(59)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61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(69)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54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(54)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53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(57)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52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(57)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  <a:tr h="6176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NONDEV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36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(31)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42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(41)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39</a:t>
                      </a:r>
                      <a:r>
                        <a:rPr lang="en-US" baseline="0" dirty="0" smtClean="0">
                          <a:latin typeface="Arial"/>
                          <a:cs typeface="Arial"/>
                        </a:rPr>
                        <a:t> (31)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46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(46)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47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(43)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48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(43)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613711" y="6406151"/>
            <a:ext cx="530289" cy="4605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613711" y="6459530"/>
            <a:ext cx="53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/>
                <a:cs typeface="Arial"/>
              </a:rPr>
              <a:t>9</a:t>
            </a:r>
          </a:p>
        </p:txBody>
      </p:sp>
      <p:sp>
        <p:nvSpPr>
          <p:cNvPr id="8" name="Rectangle 7"/>
          <p:cNvSpPr/>
          <p:nvPr/>
        </p:nvSpPr>
        <p:spPr>
          <a:xfrm>
            <a:off x="201350" y="3056531"/>
            <a:ext cx="8704516" cy="1230651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73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4232</TotalTime>
  <Words>1270</Words>
  <Application>Microsoft Office PowerPoint</Application>
  <PresentationFormat>On-screen Show (4:3)</PresentationFormat>
  <Paragraphs>359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Towards Developing a Guidance Product for Tropical Cyclogenesis Probabilities Using a Comprehensive Historical Dataset of Precipitation and Environmental Properties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Developing a Guidance Product for Tropical Cyclogenesis Probabilities Using a Comprehensive Historical Dataset of Precipitation and Environmental Properties </dc:title>
  <dc:creator>Jonathan Zawislak</dc:creator>
  <cp:lastModifiedBy>Erin McNamara</cp:lastModifiedBy>
  <cp:revision>62</cp:revision>
  <dcterms:created xsi:type="dcterms:W3CDTF">2015-02-20T14:47:06Z</dcterms:created>
  <dcterms:modified xsi:type="dcterms:W3CDTF">2016-12-05T19:40:29Z</dcterms:modified>
</cp:coreProperties>
</file>