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9" r:id="rId1"/>
  </p:sldMasterIdLst>
  <p:notesMasterIdLst>
    <p:notesMasterId r:id="rId27"/>
  </p:notesMasterIdLst>
  <p:sldIdLst>
    <p:sldId id="276" r:id="rId2"/>
    <p:sldId id="316" r:id="rId3"/>
    <p:sldId id="321" r:id="rId4"/>
    <p:sldId id="319" r:id="rId5"/>
    <p:sldId id="322" r:id="rId6"/>
    <p:sldId id="323" r:id="rId7"/>
    <p:sldId id="324" r:id="rId8"/>
    <p:sldId id="318" r:id="rId9"/>
    <p:sldId id="328" r:id="rId10"/>
    <p:sldId id="327" r:id="rId11"/>
    <p:sldId id="326" r:id="rId12"/>
    <p:sldId id="325" r:id="rId13"/>
    <p:sldId id="320" r:id="rId14"/>
    <p:sldId id="330" r:id="rId15"/>
    <p:sldId id="338" r:id="rId16"/>
    <p:sldId id="339" r:id="rId17"/>
    <p:sldId id="331" r:id="rId18"/>
    <p:sldId id="332" r:id="rId19"/>
    <p:sldId id="333" r:id="rId20"/>
    <p:sldId id="334" r:id="rId21"/>
    <p:sldId id="335" r:id="rId22"/>
    <p:sldId id="336" r:id="rId23"/>
    <p:sldId id="337" r:id="rId24"/>
    <p:sldId id="340" r:id="rId25"/>
    <p:sldId id="341" r:id="rId26"/>
  </p:sldIdLst>
  <p:sldSz cx="13004800" cy="9753600"/>
  <p:notesSz cx="7315200" cy="9601200"/>
  <p:embeddedFontLst>
    <p:embeddedFont>
      <p:font typeface="Gill Sans MT" panose="020B0502020104020203" pitchFamily="34" charset="0"/>
      <p:regular r:id="rId28"/>
      <p:bold r:id="rId29"/>
      <p:italic r:id="rId30"/>
      <p:boldItalic r:id="rId31"/>
    </p:embeddedFont>
    <p:embeddedFont>
      <p:font typeface="ＭＳ Ｐゴシック" panose="020B0600070205080204" pitchFamily="34" charset="-128"/>
      <p:regular r:id="rId32"/>
    </p:embeddedFont>
    <p:embeddedFont>
      <p:font typeface="Star Jedi" panose="020B0604020202020204"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xmlns="">
        <p15:guide id="1" orient="horz" pos="1344">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900"/>
    <a:srgbClr val="8FA858"/>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6" d="100"/>
          <a:sy n="86" d="100"/>
        </p:scale>
        <p:origin x="-360" y="-90"/>
      </p:cViewPr>
      <p:guideLst>
        <p:guide orient="horz" pos="1344"/>
        <p:guide pos="409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0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wrap="square" lIns="96661" tIns="48331" rIns="96661" bIns="48331" numCol="1" anchor="t" anchorCtr="0" compatLnSpc="1">
            <a:prstTxWarp prst="textNoShape">
              <a:avLst/>
            </a:prstTxWarp>
          </a:bodyPr>
          <a:lstStyle>
            <a:lvl1pPr algn="l">
              <a:defRPr sz="1300"/>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2DB7023A-DA6C-1D4C-BE28-91AB37FBFFAA}" type="datetimeFigureOut">
              <a:rPr lang="en-US"/>
              <a:pPr>
                <a:defRPr/>
              </a:pPr>
              <a:t>12/5/2016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wrap="square" lIns="96661" tIns="48331" rIns="96661" bIns="48331" numCol="1" anchor="b" anchorCtr="0" compatLnSpc="1">
            <a:prstTxWarp prst="textNoShape">
              <a:avLst/>
            </a:prstTxWarp>
          </a:bodyPr>
          <a:lstStyle>
            <a:lvl1pPr algn="l">
              <a:defRPr sz="1300"/>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C03EC172-1589-2D43-9AA2-5774679FB183}" type="slidenum">
              <a:rPr lang="en-US"/>
              <a:pPr>
                <a:defRPr/>
              </a:pPr>
              <a:t>‹#›</a:t>
            </a:fld>
            <a:endParaRPr lang="en-US"/>
          </a:p>
        </p:txBody>
      </p:sp>
    </p:spTree>
    <p:extLst>
      <p:ext uri="{BB962C8B-B14F-4D97-AF65-F5344CB8AC3E}">
        <p14:creationId xmlns:p14="http://schemas.microsoft.com/office/powerpoint/2010/main" val="2975986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I_know_it_when_I_see_i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But </a:t>
            </a:r>
            <a:r>
              <a:rPr lang="en-US" i="1" dirty="0" smtClean="0">
                <a:hlinkClick r:id="rId3" tooltip="I know it when I see it"/>
              </a:rPr>
              <a:t>I know it when I see it</a:t>
            </a:r>
            <a:r>
              <a:rPr lang="en-US" dirty="0" smtClean="0"/>
              <a:t>, and the motion picture involved in this case is not that." (emphasis added)</a:t>
            </a:r>
            <a:endParaRPr lang="en-US" dirty="0"/>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13</a:t>
            </a:fld>
            <a:endParaRPr lang="en-US"/>
          </a:p>
        </p:txBody>
      </p:sp>
    </p:spTree>
    <p:extLst>
      <p:ext uri="{BB962C8B-B14F-4D97-AF65-F5344CB8AC3E}">
        <p14:creationId xmlns:p14="http://schemas.microsoft.com/office/powerpoint/2010/main" val="235965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But </a:t>
            </a:r>
            <a:r>
              <a:rPr lang="en-US" i="1" dirty="0" smtClean="0">
                <a:hlinkClick r:id="rId3" tooltip="I know it when I see it"/>
              </a:rPr>
              <a:t>I know it when I see it</a:t>
            </a:r>
            <a:r>
              <a:rPr lang="en-US" dirty="0" smtClean="0"/>
              <a:t>, and the motion picture involved in this case is not that." (emphasis added)</a:t>
            </a:r>
            <a:endParaRPr lang="en-US" dirty="0"/>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22</a:t>
            </a:fld>
            <a:endParaRPr lang="en-US"/>
          </a:p>
        </p:txBody>
      </p:sp>
    </p:spTree>
    <p:extLst>
      <p:ext uri="{BB962C8B-B14F-4D97-AF65-F5344CB8AC3E}">
        <p14:creationId xmlns:p14="http://schemas.microsoft.com/office/powerpoint/2010/main" val="235965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But </a:t>
            </a:r>
            <a:r>
              <a:rPr lang="en-US" i="1" dirty="0" smtClean="0">
                <a:hlinkClick r:id="rId3" tooltip="I know it when I see it"/>
              </a:rPr>
              <a:t>I know it when I see it</a:t>
            </a:r>
            <a:r>
              <a:rPr lang="en-US" dirty="0" smtClean="0"/>
              <a:t>, and the motion picture involved in this case is not that." (emphasis added)</a:t>
            </a:r>
            <a:endParaRPr lang="en-US" dirty="0"/>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23</a:t>
            </a:fld>
            <a:endParaRPr lang="en-US"/>
          </a:p>
        </p:txBody>
      </p:sp>
    </p:spTree>
    <p:extLst>
      <p:ext uri="{BB962C8B-B14F-4D97-AF65-F5344CB8AC3E}">
        <p14:creationId xmlns:p14="http://schemas.microsoft.com/office/powerpoint/2010/main" val="235965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a:t>
            </a:r>
            <a:r>
              <a:rPr lang="en-US" smtClean="0"/>
              <a:t>But </a:t>
            </a:r>
            <a:r>
              <a:rPr lang="en-US" i="1" smtClean="0">
                <a:hlinkClick r:id="rId3" tooltip="I know it when I see it"/>
              </a:rPr>
              <a:t>I know it when I see it</a:t>
            </a:r>
            <a:r>
              <a:rPr lang="en-US" smtClean="0"/>
              <a:t>, and the motion picture involved in this case is not that." (emphasis added)</a:t>
            </a:r>
            <a:endParaRPr lang="en-US"/>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14</a:t>
            </a:fld>
            <a:endParaRPr lang="en-US"/>
          </a:p>
        </p:txBody>
      </p:sp>
    </p:spTree>
    <p:extLst>
      <p:ext uri="{BB962C8B-B14F-4D97-AF65-F5344CB8AC3E}">
        <p14:creationId xmlns:p14="http://schemas.microsoft.com/office/powerpoint/2010/main" val="235965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a:t>
            </a:r>
            <a:r>
              <a:rPr lang="en-US" smtClean="0"/>
              <a:t>But </a:t>
            </a:r>
            <a:r>
              <a:rPr lang="en-US" i="1" smtClean="0">
                <a:hlinkClick r:id="rId3" tooltip="I know it when I see it"/>
              </a:rPr>
              <a:t>I know it when I see it</a:t>
            </a:r>
            <a:r>
              <a:rPr lang="en-US" smtClean="0"/>
              <a:t>, and the motion picture involved in this case is not that." (emphasis added)</a:t>
            </a:r>
            <a:endParaRPr lang="en-US"/>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15</a:t>
            </a:fld>
            <a:endParaRPr lang="en-US"/>
          </a:p>
        </p:txBody>
      </p:sp>
    </p:spTree>
    <p:extLst>
      <p:ext uri="{BB962C8B-B14F-4D97-AF65-F5344CB8AC3E}">
        <p14:creationId xmlns:p14="http://schemas.microsoft.com/office/powerpoint/2010/main" val="235965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a:t>
            </a:r>
            <a:r>
              <a:rPr lang="en-US" smtClean="0"/>
              <a:t>But </a:t>
            </a:r>
            <a:r>
              <a:rPr lang="en-US" i="1" smtClean="0">
                <a:hlinkClick r:id="rId3" tooltip="I know it when I see it"/>
              </a:rPr>
              <a:t>I know it when I see it</a:t>
            </a:r>
            <a:r>
              <a:rPr lang="en-US" smtClean="0"/>
              <a:t>, and the motion picture involved in this case is not that." (emphasis added)</a:t>
            </a:r>
            <a:endParaRPr lang="en-US"/>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16</a:t>
            </a:fld>
            <a:endParaRPr lang="en-US"/>
          </a:p>
        </p:txBody>
      </p:sp>
    </p:spTree>
    <p:extLst>
      <p:ext uri="{BB962C8B-B14F-4D97-AF65-F5344CB8AC3E}">
        <p14:creationId xmlns:p14="http://schemas.microsoft.com/office/powerpoint/2010/main" val="235965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But </a:t>
            </a:r>
            <a:r>
              <a:rPr lang="en-US" i="1" dirty="0" smtClean="0">
                <a:hlinkClick r:id="rId3" tooltip="I know it when I see it"/>
              </a:rPr>
              <a:t>I know it when I see it</a:t>
            </a:r>
            <a:r>
              <a:rPr lang="en-US" dirty="0" smtClean="0"/>
              <a:t>, and the motion picture involved in this case is not that." (emphasis added)</a:t>
            </a:r>
            <a:endParaRPr lang="en-US" dirty="0"/>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17</a:t>
            </a:fld>
            <a:endParaRPr lang="en-US"/>
          </a:p>
        </p:txBody>
      </p:sp>
    </p:spTree>
    <p:extLst>
      <p:ext uri="{BB962C8B-B14F-4D97-AF65-F5344CB8AC3E}">
        <p14:creationId xmlns:p14="http://schemas.microsoft.com/office/powerpoint/2010/main" val="235965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But </a:t>
            </a:r>
            <a:r>
              <a:rPr lang="en-US" i="1" dirty="0" smtClean="0">
                <a:hlinkClick r:id="rId3" tooltip="I know it when I see it"/>
              </a:rPr>
              <a:t>I know it when I see it</a:t>
            </a:r>
            <a:r>
              <a:rPr lang="en-US" dirty="0" smtClean="0"/>
              <a:t>, and the motion picture involved in this case is not that." (emphasis added)</a:t>
            </a:r>
            <a:endParaRPr lang="en-US" dirty="0"/>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18</a:t>
            </a:fld>
            <a:endParaRPr lang="en-US"/>
          </a:p>
        </p:txBody>
      </p:sp>
    </p:spTree>
    <p:extLst>
      <p:ext uri="{BB962C8B-B14F-4D97-AF65-F5344CB8AC3E}">
        <p14:creationId xmlns:p14="http://schemas.microsoft.com/office/powerpoint/2010/main" val="235965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But </a:t>
            </a:r>
            <a:r>
              <a:rPr lang="en-US" i="1" dirty="0" smtClean="0">
                <a:hlinkClick r:id="rId3" tooltip="I know it when I see it"/>
              </a:rPr>
              <a:t>I know it when I see it</a:t>
            </a:r>
            <a:r>
              <a:rPr lang="en-US" dirty="0" smtClean="0"/>
              <a:t>, and the motion picture involved in this case is not that." (emphasis added)</a:t>
            </a:r>
            <a:endParaRPr lang="en-US" dirty="0"/>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19</a:t>
            </a:fld>
            <a:endParaRPr lang="en-US"/>
          </a:p>
        </p:txBody>
      </p:sp>
    </p:spTree>
    <p:extLst>
      <p:ext uri="{BB962C8B-B14F-4D97-AF65-F5344CB8AC3E}">
        <p14:creationId xmlns:p14="http://schemas.microsoft.com/office/powerpoint/2010/main" val="235965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But </a:t>
            </a:r>
            <a:r>
              <a:rPr lang="en-US" i="1" dirty="0" smtClean="0">
                <a:hlinkClick r:id="rId3" tooltip="I know it when I see it"/>
              </a:rPr>
              <a:t>I know it when I see it</a:t>
            </a:r>
            <a:r>
              <a:rPr lang="en-US" dirty="0" smtClean="0"/>
              <a:t>, and the motion picture involved in this case is not that." (emphasis added)</a:t>
            </a:r>
            <a:endParaRPr lang="en-US" dirty="0"/>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20</a:t>
            </a:fld>
            <a:endParaRPr lang="en-US"/>
          </a:p>
        </p:txBody>
      </p:sp>
    </p:spTree>
    <p:extLst>
      <p:ext uri="{BB962C8B-B14F-4D97-AF65-F5344CB8AC3E}">
        <p14:creationId xmlns:p14="http://schemas.microsoft.com/office/powerpoint/2010/main" val="235965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Potter Stewart Stewart wrote, "I shall not today attempt further to define the kinds of material I understand to be embraced within that shorthand description; and perhaps I could never succeed in intelligibly doing so. But </a:t>
            </a:r>
            <a:r>
              <a:rPr lang="en-US" i="1" dirty="0" smtClean="0">
                <a:hlinkClick r:id="rId3" tooltip="I know it when I see it"/>
              </a:rPr>
              <a:t>I know it when I see it</a:t>
            </a:r>
            <a:r>
              <a:rPr lang="en-US" dirty="0" smtClean="0"/>
              <a:t>, and the motion picture involved in this case is not that." (emphasis added)</a:t>
            </a:r>
            <a:endParaRPr lang="en-US" dirty="0"/>
          </a:p>
        </p:txBody>
      </p:sp>
      <p:sp>
        <p:nvSpPr>
          <p:cNvPr id="4" name="Slide Number Placeholder 3"/>
          <p:cNvSpPr>
            <a:spLocks noGrp="1"/>
          </p:cNvSpPr>
          <p:nvPr>
            <p:ph type="sldNum" sz="quarter" idx="10"/>
          </p:nvPr>
        </p:nvSpPr>
        <p:spPr/>
        <p:txBody>
          <a:bodyPr/>
          <a:lstStyle/>
          <a:p>
            <a:pPr>
              <a:defRPr/>
            </a:pPr>
            <a:fld id="{C03EC172-1589-2D43-9AA2-5774679FB183}" type="slidenum">
              <a:rPr lang="en-US" smtClean="0"/>
              <a:pPr>
                <a:defRPr/>
              </a:pPr>
              <a:t>21</a:t>
            </a:fld>
            <a:endParaRPr lang="en-US"/>
          </a:p>
        </p:txBody>
      </p:sp>
    </p:spTree>
    <p:extLst>
      <p:ext uri="{BB962C8B-B14F-4D97-AF65-F5344CB8AC3E}">
        <p14:creationId xmlns:p14="http://schemas.microsoft.com/office/powerpoint/2010/main" val="235965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147768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2700" y="-12700"/>
            <a:ext cx="129794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dirty="0">
                <a:sym typeface="Gill Sans" charset="0"/>
              </a:rPr>
              <a:t>Click to edit Master title style</a:t>
            </a:r>
          </a:p>
        </p:txBody>
      </p:sp>
      <p:sp>
        <p:nvSpPr>
          <p:cNvPr id="2051" name="Rectangle 2"/>
          <p:cNvSpPr>
            <a:spLocks noGrp="1" noChangeArrowheads="1"/>
          </p:cNvSpPr>
          <p:nvPr>
            <p:ph type="body" idx="1"/>
          </p:nvPr>
        </p:nvSpPr>
        <p:spPr bwMode="auto">
          <a:xfrm>
            <a:off x="533400" y="1524000"/>
            <a:ext cx="11925300" cy="670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a:sym typeface="Gill Sans" charset="0"/>
              </a:rPr>
              <a:t>Click to edit Master text styles</a:t>
            </a:r>
          </a:p>
          <a:p>
            <a:pPr lvl="1"/>
            <a:r>
              <a:rPr lang="en-US" dirty="0">
                <a:sym typeface="Gill Sans" charset="0"/>
              </a:rPr>
              <a:t>Second level</a:t>
            </a:r>
          </a:p>
          <a:p>
            <a:pPr lvl="2"/>
            <a:r>
              <a:rPr lang="en-US" dirty="0">
                <a:sym typeface="Gill Sans" charset="0"/>
              </a:rPr>
              <a:t>Third level</a:t>
            </a:r>
          </a:p>
          <a:p>
            <a:pPr lvl="3"/>
            <a:r>
              <a:rPr lang="en-US" dirty="0">
                <a:sym typeface="Gill Sans" charset="0"/>
              </a:rPr>
              <a:t>Fourth level</a:t>
            </a:r>
          </a:p>
          <a:p>
            <a:pPr lvl="4"/>
            <a:r>
              <a:rPr lang="en-US" dirty="0">
                <a:sym typeface="Gill Sans" charset="0"/>
              </a:rPr>
              <a:t>Fifth level</a:t>
            </a:r>
          </a:p>
        </p:txBody>
      </p:sp>
      <p:pic>
        <p:nvPicPr>
          <p:cNvPr id="3076"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03200" y="8723313"/>
            <a:ext cx="9144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658600" y="8724900"/>
            <a:ext cx="12303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055" name="TextBox 7"/>
          <p:cNvSpPr txBox="1">
            <a:spLocks noChangeArrowheads="1"/>
          </p:cNvSpPr>
          <p:nvPr userDrawn="1"/>
        </p:nvSpPr>
        <p:spPr bwMode="auto">
          <a:xfrm>
            <a:off x="2844800" y="8723313"/>
            <a:ext cx="7696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000">
                <a:solidFill>
                  <a:srgbClr val="000000"/>
                </a:solidFill>
                <a:latin typeface="Gill Sans" charset="0"/>
                <a:ea typeface="ヒラギノ角ゴ ProN W3" charset="0"/>
                <a:cs typeface="ヒラギノ角ゴ ProN W3" charset="0"/>
                <a:sym typeface="Gill Sans" charset="0"/>
              </a:defRPr>
            </a:lvl9pPr>
          </a:lstStyle>
          <a:p>
            <a:pPr eaLnBrk="1" hangingPunct="1">
              <a:defRPr/>
            </a:pPr>
            <a:r>
              <a:rPr lang="en-US" sz="2400" b="0" dirty="0" smtClean="0">
                <a:solidFill>
                  <a:srgbClr val="FFFF00"/>
                </a:solidFill>
                <a:latin typeface="Gill Sans MT" panose="020B0502020104020203" pitchFamily="34" charset="0"/>
              </a:rPr>
              <a:t>M. Fiorino :: </a:t>
            </a:r>
            <a:r>
              <a:rPr lang="en-US" sz="2400" b="0" baseline="0" dirty="0" smtClean="0">
                <a:solidFill>
                  <a:srgbClr val="FFFF00"/>
                </a:solidFill>
                <a:latin typeface="Gill Sans MT" panose="020B0502020104020203" pitchFamily="34" charset="0"/>
              </a:rPr>
              <a:t> </a:t>
            </a:r>
            <a:r>
              <a:rPr lang="en-US" altLang="ja-JP" sz="2400" b="0" baseline="0" dirty="0" smtClean="0">
                <a:solidFill>
                  <a:srgbClr val="FFFF00"/>
                </a:solidFill>
                <a:latin typeface="Gill Sans MT" panose="020B0502020104020203" pitchFamily="34" charset="0"/>
              </a:rPr>
              <a:t>TCgen2 IHC 69</a:t>
            </a:r>
            <a:endParaRPr lang="en-US" sz="2400" b="0" dirty="0" smtClean="0">
              <a:solidFill>
                <a:srgbClr val="FFFF00"/>
              </a:solidFill>
              <a:latin typeface="Gill Sans MT" panose="020B0502020104020203" pitchFamily="34" charset="0"/>
            </a:endParaRPr>
          </a:p>
          <a:p>
            <a:pPr eaLnBrk="1" hangingPunct="1">
              <a:defRPr/>
            </a:pPr>
            <a:r>
              <a:rPr lang="en-US" sz="1800" b="0" dirty="0" smtClean="0">
                <a:solidFill>
                  <a:srgbClr val="FFFF00"/>
                </a:solidFill>
                <a:latin typeface="Gill Sans MT" panose="020B0502020104020203" pitchFamily="34" charset="0"/>
              </a:rPr>
              <a:t>JAX 20150303</a:t>
            </a:r>
          </a:p>
        </p:txBody>
      </p:sp>
    </p:spTree>
  </p:cSld>
  <p:clrMap bg1="lt1" tx1="dk1" bg2="lt2" tx2="dk2" accent1="accent1" accent2="accent2" accent3="accent3" accent4="accent4" accent5="accent5" accent6="accent6" hlink="hlink" folHlink="folHlink"/>
  <p:sldLayoutIdLst>
    <p:sldLayoutId id="2147483651" r:id="rId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800">
          <a:solidFill>
            <a:schemeClr val="tx1"/>
          </a:solidFill>
          <a:latin typeface="Gill Sans MT" panose="020B0502020104020203" pitchFamily="34" charset="0"/>
          <a:ea typeface="+mj-ea"/>
          <a:cs typeface="+mj-cs"/>
          <a:sym typeface="Gill Sans" charset="0"/>
        </a:defRPr>
      </a:lvl1pPr>
      <a:lvl2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marL="609600" indent="-342900" algn="l" rtl="0" eaLnBrk="0" fontAlgn="base" hangingPunct="0">
        <a:spcBef>
          <a:spcPts val="800"/>
        </a:spcBef>
        <a:spcAft>
          <a:spcPct val="0"/>
        </a:spcAft>
        <a:buClr>
          <a:srgbClr val="000000"/>
        </a:buClr>
        <a:buSzPct val="100000"/>
        <a:buFont typeface="Gill Sans" charset="0"/>
        <a:buChar char="•"/>
        <a:defRPr sz="3500">
          <a:solidFill>
            <a:schemeClr val="tx1"/>
          </a:solidFill>
          <a:latin typeface="Gill Sans MT" panose="020B0502020104020203" pitchFamily="34" charset="0"/>
          <a:ea typeface="+mn-ea"/>
          <a:cs typeface="+mn-cs"/>
          <a:sym typeface="Gill Sans" charset="0"/>
        </a:defRPr>
      </a:lvl1pPr>
      <a:lvl2pPr marL="1054100" indent="-342900" algn="l" rtl="0" eaLnBrk="0" fontAlgn="base" hangingPunct="0">
        <a:spcBef>
          <a:spcPct val="0"/>
        </a:spcBef>
        <a:spcAft>
          <a:spcPct val="0"/>
        </a:spcAft>
        <a:buSzPct val="100000"/>
        <a:buFont typeface="Lucida Grande" charset="0"/>
        <a:buChar char="‣"/>
        <a:defRPr sz="3300">
          <a:solidFill>
            <a:schemeClr val="tx1"/>
          </a:solidFill>
          <a:latin typeface="Gill Sans MT" panose="020B0502020104020203" pitchFamily="34" charset="0"/>
          <a:ea typeface="+mn-ea"/>
          <a:cs typeface="+mn-cs"/>
          <a:sym typeface="Gill Sans" charset="0"/>
        </a:defRPr>
      </a:lvl2pPr>
      <a:lvl3pPr marL="1498600" indent="-342900" algn="l" rtl="0" eaLnBrk="0" fontAlgn="base" hangingPunct="0">
        <a:spcBef>
          <a:spcPct val="0"/>
        </a:spcBef>
        <a:spcAft>
          <a:spcPct val="0"/>
        </a:spcAft>
        <a:buClr>
          <a:srgbClr val="000000"/>
        </a:buClr>
        <a:buSzPct val="100000"/>
        <a:buFont typeface="Gill Sans" charset="0"/>
        <a:buChar char="•"/>
        <a:defRPr sz="3100">
          <a:solidFill>
            <a:schemeClr val="tx1"/>
          </a:solidFill>
          <a:latin typeface="Gill Sans MT" panose="020B0502020104020203" pitchFamily="34" charset="0"/>
          <a:ea typeface="+mn-ea"/>
          <a:cs typeface="+mn-cs"/>
          <a:sym typeface="Gill Sans" charset="0"/>
        </a:defRPr>
      </a:lvl3pPr>
      <a:lvl4pPr marL="1943100" indent="-342900" algn="l" rtl="0" eaLnBrk="0" fontAlgn="base" hangingPunct="0">
        <a:spcBef>
          <a:spcPct val="0"/>
        </a:spcBef>
        <a:spcAft>
          <a:spcPct val="0"/>
        </a:spcAft>
        <a:buClr>
          <a:srgbClr val="000000"/>
        </a:buClr>
        <a:buSzPct val="100000"/>
        <a:buFont typeface="Gill Sans" charset="0"/>
        <a:buChar char="•"/>
        <a:defRPr sz="2900">
          <a:solidFill>
            <a:schemeClr val="tx1"/>
          </a:solidFill>
          <a:latin typeface="Gill Sans MT" panose="020B0502020104020203" pitchFamily="34" charset="0"/>
          <a:ea typeface="+mn-ea"/>
          <a:cs typeface="+mn-cs"/>
          <a:sym typeface="Gill Sans" charset="0"/>
        </a:defRPr>
      </a:lvl4pPr>
      <a:lvl5pPr marL="2387600" indent="-342900" algn="l" rtl="0" eaLnBrk="0" fontAlgn="base" hangingPunct="0">
        <a:spcBef>
          <a:spcPct val="0"/>
        </a:spcBef>
        <a:spcAft>
          <a:spcPct val="0"/>
        </a:spcAft>
        <a:buClr>
          <a:srgbClr val="000000"/>
        </a:buClr>
        <a:buSzPct val="100000"/>
        <a:buFont typeface="Gill Sans" charset="0"/>
        <a:buChar char="•"/>
        <a:defRPr sz="2700">
          <a:solidFill>
            <a:schemeClr val="tx1"/>
          </a:solidFill>
          <a:latin typeface="Gill Sans MT" panose="020B0502020104020203" pitchFamily="34" charset="0"/>
          <a:ea typeface="+mn-ea"/>
          <a:cs typeface="+mn-cs"/>
          <a:sym typeface="Gill Sans" charset="0"/>
        </a:defRPr>
      </a:lvl5pPr>
      <a:lvl6pPr marL="2844800" indent="-342900" algn="l" rtl="0" fontAlgn="base">
        <a:spcBef>
          <a:spcPct val="0"/>
        </a:spcBef>
        <a:spcAft>
          <a:spcPct val="0"/>
        </a:spcAft>
        <a:buClr>
          <a:srgbClr val="000000"/>
        </a:buClr>
        <a:buSzPct val="100000"/>
        <a:buFont typeface="Gill Sans" charset="0"/>
        <a:buChar char="•"/>
        <a:defRPr sz="2700">
          <a:solidFill>
            <a:schemeClr val="tx1"/>
          </a:solidFill>
          <a:latin typeface="+mn-lt"/>
          <a:ea typeface="+mn-ea"/>
          <a:cs typeface="+mn-cs"/>
          <a:sym typeface="Gill Sans" charset="0"/>
        </a:defRPr>
      </a:lvl6pPr>
      <a:lvl7pPr marL="3302000" indent="-342900" algn="l" rtl="0" fontAlgn="base">
        <a:spcBef>
          <a:spcPct val="0"/>
        </a:spcBef>
        <a:spcAft>
          <a:spcPct val="0"/>
        </a:spcAft>
        <a:buClr>
          <a:srgbClr val="000000"/>
        </a:buClr>
        <a:buSzPct val="100000"/>
        <a:buFont typeface="Gill Sans" charset="0"/>
        <a:buChar char="•"/>
        <a:defRPr sz="2700">
          <a:solidFill>
            <a:schemeClr val="tx1"/>
          </a:solidFill>
          <a:latin typeface="+mn-lt"/>
          <a:ea typeface="+mn-ea"/>
          <a:cs typeface="+mn-cs"/>
          <a:sym typeface="Gill Sans" charset="0"/>
        </a:defRPr>
      </a:lvl7pPr>
      <a:lvl8pPr marL="3759200" indent="-342900" algn="l" rtl="0" fontAlgn="base">
        <a:spcBef>
          <a:spcPct val="0"/>
        </a:spcBef>
        <a:spcAft>
          <a:spcPct val="0"/>
        </a:spcAft>
        <a:buClr>
          <a:srgbClr val="000000"/>
        </a:buClr>
        <a:buSzPct val="100000"/>
        <a:buFont typeface="Gill Sans" charset="0"/>
        <a:buChar char="•"/>
        <a:defRPr sz="2700">
          <a:solidFill>
            <a:schemeClr val="tx1"/>
          </a:solidFill>
          <a:latin typeface="+mn-lt"/>
          <a:ea typeface="+mn-ea"/>
          <a:cs typeface="+mn-cs"/>
          <a:sym typeface="Gill Sans" charset="0"/>
        </a:defRPr>
      </a:lvl8pPr>
      <a:lvl9pPr marL="4216400" indent="-342900" algn="l" rtl="0" fontAlgn="base">
        <a:spcBef>
          <a:spcPct val="0"/>
        </a:spcBef>
        <a:spcAft>
          <a:spcPct val="0"/>
        </a:spcAft>
        <a:buClr>
          <a:srgbClr val="000000"/>
        </a:buClr>
        <a:buSzPct val="100000"/>
        <a:buFont typeface="Gill Sans" charset="0"/>
        <a:buChar char="•"/>
        <a:defRPr sz="27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1"/>
          <p:cNvSpPr>
            <a:spLocks noGrp="1" noChangeArrowheads="1"/>
          </p:cNvSpPr>
          <p:nvPr>
            <p:ph type="title"/>
          </p:nvPr>
        </p:nvSpPr>
        <p:spPr>
          <a:xfrm>
            <a:off x="577850" y="1066800"/>
            <a:ext cx="11849100" cy="7543800"/>
          </a:xfrm>
        </p:spPr>
        <p:txBody>
          <a:bodyPr/>
          <a:lstStyle/>
          <a:p>
            <a:pPr eaLnBrk="1" hangingPunct="1">
              <a:defRPr/>
            </a:pPr>
            <a:r>
              <a:rPr lang="en-US" dirty="0" smtClean="0">
                <a:solidFill>
                  <a:srgbClr val="191919"/>
                </a:solidFill>
                <a:ea typeface="ヒラギノ角ゴ ProN W3" charset="0"/>
                <a:cs typeface="ヒラギノ角ゴ ProN W3" charset="0"/>
              </a:rPr>
              <a:t>Deterministic TC Genesis Prediction in a Suite of Operational Global NWP models</a:t>
            </a:r>
            <a:r>
              <a:rPr lang="en-US" sz="3600" dirty="0">
                <a:solidFill>
                  <a:srgbClr val="191919"/>
                </a:solidFill>
                <a:ea typeface="ヒラギノ角ゴ ProN W3" charset="0"/>
                <a:cs typeface="ヒラギノ角ゴ ProN W3" charset="0"/>
              </a:rPr>
              <a:t/>
            </a:r>
            <a:br>
              <a:rPr lang="en-US" sz="3600" dirty="0">
                <a:solidFill>
                  <a:srgbClr val="191919"/>
                </a:solidFill>
                <a:ea typeface="ヒラギノ角ゴ ProN W3" charset="0"/>
                <a:cs typeface="ヒラギノ角ゴ ProN W3" charset="0"/>
              </a:rPr>
            </a:br>
            <a:r>
              <a:rPr lang="en-US" sz="2800" dirty="0" smtClean="0">
                <a:solidFill>
                  <a:schemeClr val="tx1"/>
                </a:solidFill>
                <a:ea typeface="ヒラギノ角ゴ ProN W3" charset="0"/>
                <a:cs typeface="ヒラギノ角ゴ ProN W3" charset="0"/>
              </a:rPr>
              <a:t>Mike </a:t>
            </a:r>
            <a:r>
              <a:rPr lang="en-US" sz="2800" dirty="0">
                <a:solidFill>
                  <a:schemeClr val="tx1"/>
                </a:solidFill>
                <a:ea typeface="ヒラギノ角ゴ ProN W3" charset="0"/>
                <a:cs typeface="ヒラギノ角ゴ ProN W3" charset="0"/>
              </a:rPr>
              <a:t>Fiorino</a:t>
            </a:r>
            <a:br>
              <a:rPr lang="en-US" sz="2800" dirty="0">
                <a:solidFill>
                  <a:schemeClr val="tx1"/>
                </a:solidFill>
                <a:ea typeface="ヒラギノ角ゴ ProN W3" charset="0"/>
                <a:cs typeface="ヒラギノ角ゴ ProN W3" charset="0"/>
              </a:rPr>
            </a:br>
            <a:r>
              <a:rPr lang="en-US" sz="1800" dirty="0">
                <a:solidFill>
                  <a:schemeClr val="tx1"/>
                </a:solidFill>
                <a:ea typeface="ヒラギノ角ゴ ProN W3" charset="0"/>
                <a:cs typeface="ヒラギノ角ゴ ProN W3" charset="0"/>
              </a:rPr>
              <a:t>Commander, United States Navy (retired)</a:t>
            </a:r>
            <a:br>
              <a:rPr lang="en-US" sz="1800" dirty="0">
                <a:solidFill>
                  <a:schemeClr val="tx1"/>
                </a:solidFill>
                <a:ea typeface="ヒラギノ角ゴ ProN W3" charset="0"/>
                <a:cs typeface="ヒラギノ角ゴ ProN W3" charset="0"/>
              </a:rPr>
            </a:br>
            <a:r>
              <a:rPr lang="en-US" sz="1800" dirty="0">
                <a:solidFill>
                  <a:schemeClr val="tx1"/>
                </a:solidFill>
                <a:ea typeface="ヒラギノ角ゴ ProN W3" charset="0"/>
                <a:cs typeface="ヒラギノ角ゴ ProN W3" charset="0"/>
              </a:rPr>
              <a:t>B.S. (</a:t>
            </a:r>
            <a:r>
              <a:rPr lang="ja-JP" altLang="en-US" sz="1800" dirty="0">
                <a:solidFill>
                  <a:schemeClr val="tx1"/>
                </a:solidFill>
                <a:ea typeface="ヒラギノ角ゴ ProN W3" charset="0"/>
                <a:cs typeface="ヒラギノ角ゴ ProN W3" charset="0"/>
              </a:rPr>
              <a:t>’</a:t>
            </a:r>
            <a:r>
              <a:rPr lang="en-US" sz="1800" dirty="0">
                <a:solidFill>
                  <a:schemeClr val="tx1"/>
                </a:solidFill>
                <a:ea typeface="ヒラギノ角ゴ ProN W3" charset="0"/>
                <a:cs typeface="ヒラギノ角ゴ ProN W3" charset="0"/>
              </a:rPr>
              <a:t>75 PSU), M.S. (</a:t>
            </a:r>
            <a:r>
              <a:rPr lang="ja-JP" altLang="en-US" sz="1800" dirty="0">
                <a:solidFill>
                  <a:schemeClr val="tx1"/>
                </a:solidFill>
                <a:ea typeface="ヒラギノ角ゴ ProN W3" charset="0"/>
                <a:cs typeface="ヒラギノ角ゴ ProN W3" charset="0"/>
              </a:rPr>
              <a:t>’</a:t>
            </a:r>
            <a:r>
              <a:rPr lang="en-US" sz="1800" dirty="0">
                <a:solidFill>
                  <a:schemeClr val="tx1"/>
                </a:solidFill>
                <a:ea typeface="ヒラギノ角ゴ ProN W3" charset="0"/>
                <a:cs typeface="ヒラギノ角ゴ ProN W3" charset="0"/>
              </a:rPr>
              <a:t>78 PSU), Ph.D. (</a:t>
            </a:r>
            <a:r>
              <a:rPr lang="ja-JP" altLang="en-US" sz="1800" dirty="0">
                <a:solidFill>
                  <a:schemeClr val="tx1"/>
                </a:solidFill>
                <a:ea typeface="ヒラギノ角ゴ ProN W3" charset="0"/>
                <a:cs typeface="ヒラギノ角ゴ ProN W3" charset="0"/>
              </a:rPr>
              <a:t>’</a:t>
            </a:r>
            <a:r>
              <a:rPr lang="en-US" sz="1800" dirty="0">
                <a:solidFill>
                  <a:schemeClr val="tx1"/>
                </a:solidFill>
                <a:ea typeface="ヒラギノ角ゴ ProN W3" charset="0"/>
                <a:cs typeface="ヒラギノ角ゴ ProN W3" charset="0"/>
              </a:rPr>
              <a:t>87 NPS) all in Meteorology</a:t>
            </a:r>
            <a:r>
              <a:rPr lang="en-US" sz="1600" dirty="0">
                <a:solidFill>
                  <a:schemeClr val="tx1"/>
                </a:solidFill>
                <a:ea typeface="ヒラギノ角ゴ ProN W3" charset="0"/>
                <a:cs typeface="ヒラギノ角ゴ ProN W3" charset="0"/>
              </a:rPr>
              <a:t/>
            </a:r>
            <a:br>
              <a:rPr lang="en-US" sz="1600" dirty="0">
                <a:solidFill>
                  <a:schemeClr val="tx1"/>
                </a:solidFill>
                <a:ea typeface="ヒラギノ角ゴ ProN W3" charset="0"/>
                <a:cs typeface="ヒラギノ角ゴ ProN W3" charset="0"/>
              </a:rPr>
            </a:br>
            <a:r>
              <a:rPr lang="en-US" sz="2000" b="1" dirty="0" err="1">
                <a:solidFill>
                  <a:schemeClr val="tx1"/>
                </a:solidFill>
                <a:latin typeface="Courier New" charset="0"/>
                <a:ea typeface="ヒラギノ角ゴ ProN W3" charset="0"/>
                <a:cs typeface="Courier New" charset="0"/>
              </a:rPr>
              <a:t>michael.fiorino@noaa.gov</a:t>
            </a:r>
            <a:r>
              <a:rPr lang="en-US" sz="1600" dirty="0">
                <a:solidFill>
                  <a:schemeClr val="tx1"/>
                </a:solidFill>
                <a:latin typeface="Gill Sans" charset="0"/>
                <a:ea typeface="ヒラギノ角ゴ ProN W3" charset="0"/>
                <a:cs typeface="ヒラギノ角ゴ ProN W3" charset="0"/>
              </a:rPr>
              <a:t/>
            </a:r>
            <a:br>
              <a:rPr lang="en-US" sz="1600" dirty="0">
                <a:solidFill>
                  <a:schemeClr val="tx1"/>
                </a:solidFill>
                <a:latin typeface="Gill Sans" charset="0"/>
                <a:ea typeface="ヒラギノ角ゴ ProN W3" charset="0"/>
                <a:cs typeface="ヒラギノ角ゴ ProN W3" charset="0"/>
              </a:rPr>
            </a:br>
            <a:r>
              <a:rPr lang="en-US" sz="1600" dirty="0">
                <a:solidFill>
                  <a:schemeClr val="tx1"/>
                </a:solidFill>
                <a:latin typeface="Gill Sans" charset="0"/>
                <a:ea typeface="ヒラギノ角ゴ ProN W3" charset="0"/>
                <a:cs typeface="ヒラギノ角ゴ ProN W3" charset="0"/>
              </a:rPr>
              <a:t/>
            </a:r>
            <a:br>
              <a:rPr lang="en-US" sz="1600" dirty="0">
                <a:solidFill>
                  <a:schemeClr val="tx1"/>
                </a:solidFill>
                <a:latin typeface="Gill Sans" charset="0"/>
                <a:ea typeface="ヒラギノ角ゴ ProN W3" charset="0"/>
                <a:cs typeface="ヒラギノ角ゴ ProN W3" charset="0"/>
              </a:rPr>
            </a:br>
            <a:r>
              <a:rPr lang="en-US" sz="2000" b="1" dirty="0" smtClean="0">
                <a:solidFill>
                  <a:schemeClr val="tx1"/>
                </a:solidFill>
                <a:ea typeface="ヒラギノ角ゴ ProN W3" charset="0"/>
                <a:cs typeface="ヒラギノ角ゴ ProN W3" charset="0"/>
              </a:rPr>
              <a:t>Earth </a:t>
            </a:r>
            <a:r>
              <a:rPr lang="en-US" sz="2000" b="1" dirty="0">
                <a:solidFill>
                  <a:schemeClr val="tx1"/>
                </a:solidFill>
                <a:ea typeface="ヒラギノ角ゴ ProN W3" charset="0"/>
                <a:cs typeface="ヒラギノ角ゴ ProN W3" charset="0"/>
              </a:rPr>
              <a:t>System Research Laboratory, Boulder CO</a:t>
            </a:r>
            <a:r>
              <a:rPr lang="en-US" sz="1700" dirty="0">
                <a:solidFill>
                  <a:schemeClr val="tx1"/>
                </a:solidFill>
                <a:ea typeface="ヒラギノ角ゴ ProN W3" charset="0"/>
                <a:cs typeface="ヒラギノ角ゴ ProN W3" charset="0"/>
              </a:rPr>
              <a:t/>
            </a:r>
            <a:br>
              <a:rPr lang="en-US" sz="1700" dirty="0">
                <a:solidFill>
                  <a:schemeClr val="tx1"/>
                </a:solidFill>
                <a:ea typeface="ヒラギノ角ゴ ProN W3" charset="0"/>
                <a:cs typeface="ヒラギノ角ゴ ProN W3" charset="0"/>
              </a:rPr>
            </a:br>
            <a:r>
              <a:rPr lang="en-US" sz="1800" dirty="0" smtClean="0">
                <a:ea typeface="ヒラギノ角ゴ ProN W3" charset="0"/>
                <a:cs typeface="ヒラギノ角ゴ ProN W3" charset="0"/>
              </a:rPr>
              <a:t>MAS</a:t>
            </a:r>
            <a:r>
              <a:rPr lang="en-US" sz="1800" dirty="0">
                <a:ea typeface="ヒラギノ角ゴ ProN W3" charset="0"/>
                <a:cs typeface="ヒラギノ角ゴ ProN W3" charset="0"/>
              </a:rPr>
              <a:t>/EMB/GSD/ESRL/OAR/NOAA/</a:t>
            </a:r>
            <a:r>
              <a:rPr lang="en-US" sz="1800" dirty="0" err="1">
                <a:ea typeface="ヒラギノ角ゴ ProN W3" charset="0"/>
                <a:cs typeface="ヒラギノ角ゴ ProN W3" charset="0"/>
              </a:rPr>
              <a:t>DoC</a:t>
            </a:r>
            <a:r>
              <a:rPr lang="en-US" sz="1800" dirty="0">
                <a:ea typeface="ヒラギノ角ゴ ProN W3" charset="0"/>
                <a:cs typeface="ヒラギノ角ゴ ProN W3" charset="0"/>
              </a:rPr>
              <a:t/>
            </a:r>
            <a:br>
              <a:rPr lang="en-US" sz="1800" dirty="0">
                <a:ea typeface="ヒラギノ角ゴ ProN W3" charset="0"/>
                <a:cs typeface="ヒラギノ角ゴ ProN W3" charset="0"/>
              </a:rPr>
            </a:br>
            <a:r>
              <a:rPr lang="en-US" sz="1800" b="1" i="1" dirty="0" smtClean="0">
                <a:solidFill>
                  <a:srgbClr val="FF0000"/>
                </a:solidFill>
                <a:ea typeface="ヒラギノ角ゴ ProN W3" charset="0"/>
                <a:cs typeface="ヒラギノ角ゴ ProN W3" charset="0"/>
              </a:rPr>
              <a:t>National </a:t>
            </a:r>
            <a:r>
              <a:rPr lang="en-US" sz="1800" b="1" i="1" dirty="0">
                <a:solidFill>
                  <a:srgbClr val="FF0000"/>
                </a:solidFill>
                <a:ea typeface="ヒラギノ角ゴ ProN W3" charset="0"/>
                <a:cs typeface="ヒラギノ角ゴ ProN W3" charset="0"/>
              </a:rPr>
              <a:t>Hurricane Center, Miami FL</a:t>
            </a:r>
            <a:r>
              <a:rPr lang="en-US" sz="1800" b="1" i="1" dirty="0">
                <a:solidFill>
                  <a:srgbClr val="FF0000"/>
                </a:solidFill>
                <a:ea typeface="ヒラギノ角ゴ ProN W6" charset="0"/>
                <a:cs typeface="ヒラギノ角ゴ ProN W6" charset="0"/>
              </a:rPr>
              <a:t/>
            </a:r>
            <a:br>
              <a:rPr lang="en-US" sz="1800" b="1" i="1" dirty="0">
                <a:solidFill>
                  <a:srgbClr val="FF0000"/>
                </a:solidFill>
                <a:ea typeface="ヒラギノ角ゴ ProN W6" charset="0"/>
                <a:cs typeface="ヒラギノ角ゴ ProN W6" charset="0"/>
              </a:rPr>
            </a:br>
            <a:r>
              <a:rPr lang="en-US" sz="1800" b="1" i="1" dirty="0" smtClean="0">
                <a:solidFill>
                  <a:srgbClr val="FF0000"/>
                </a:solidFill>
                <a:ea typeface="ヒラギノ角ゴ ProN W3" charset="0"/>
                <a:cs typeface="ヒラギノ角ゴ ProN W3" charset="0"/>
              </a:rPr>
              <a:t>Joint </a:t>
            </a:r>
            <a:r>
              <a:rPr lang="en-US" sz="1800" b="1" i="1" dirty="0">
                <a:solidFill>
                  <a:srgbClr val="FF0000"/>
                </a:solidFill>
                <a:ea typeface="ヒラギノ角ゴ ProN W3" charset="0"/>
                <a:cs typeface="ヒラギノ角ゴ ProN W3" charset="0"/>
              </a:rPr>
              <a:t>Typhoon Warning Center, Pearl Harbor HI</a:t>
            </a:r>
            <a:r>
              <a:rPr lang="en-US" sz="1800" b="1" i="1" dirty="0">
                <a:solidFill>
                  <a:srgbClr val="FF0000"/>
                </a:solidFill>
                <a:ea typeface="ヒラギノ角ゴ ProN W6" charset="0"/>
                <a:cs typeface="ヒラギノ角ゴ ProN W6" charset="0"/>
              </a:rPr>
              <a:t/>
            </a:r>
            <a:br>
              <a:rPr lang="en-US" sz="1800" b="1" i="1" dirty="0">
                <a:solidFill>
                  <a:srgbClr val="FF0000"/>
                </a:solidFill>
                <a:ea typeface="ヒラギノ角ゴ ProN W6" charset="0"/>
                <a:cs typeface="ヒラギノ角ゴ ProN W6" charset="0"/>
              </a:rPr>
            </a:br>
            <a:r>
              <a:rPr lang="en-US" sz="1700" dirty="0" smtClean="0">
                <a:solidFill>
                  <a:schemeClr val="tx1"/>
                </a:solidFill>
                <a:ea typeface="ヒラギノ角ゴ ProN W3" charset="0"/>
                <a:cs typeface="ヒラギノ角ゴ ProN W3" charset="0"/>
              </a:rPr>
              <a:t>Lawrence Livermore National Laboratory, Livermore CA</a:t>
            </a:r>
            <a:br>
              <a:rPr lang="en-US" sz="1700" dirty="0" smtClean="0">
                <a:solidFill>
                  <a:schemeClr val="tx1"/>
                </a:solidFill>
                <a:ea typeface="ヒラギノ角ゴ ProN W3" charset="0"/>
                <a:cs typeface="ヒラギノ角ゴ ProN W3" charset="0"/>
              </a:rPr>
            </a:br>
            <a:r>
              <a:rPr lang="en-US" sz="1800" b="1" i="1" dirty="0" smtClean="0">
                <a:solidFill>
                  <a:srgbClr val="FF0000"/>
                </a:solidFill>
                <a:ea typeface="ヒラギノ角ゴ ProN W3" charset="0"/>
                <a:cs typeface="ヒラギノ角ゴ ProN W3" charset="0"/>
              </a:rPr>
              <a:t>European Centre for Medium-Range Weather Forecasts, </a:t>
            </a:r>
            <a:r>
              <a:rPr lang="en-US" sz="1800" b="1" i="1" dirty="0" err="1" smtClean="0">
                <a:solidFill>
                  <a:srgbClr val="FF0000"/>
                </a:solidFill>
                <a:ea typeface="ヒラギノ角ゴ ProN W3" charset="0"/>
                <a:cs typeface="ヒラギノ角ゴ ProN W3" charset="0"/>
              </a:rPr>
              <a:t>Shinfield</a:t>
            </a:r>
            <a:r>
              <a:rPr lang="en-US" sz="1800" b="1" i="1" dirty="0" smtClean="0">
                <a:solidFill>
                  <a:srgbClr val="FF0000"/>
                </a:solidFill>
                <a:ea typeface="ヒラギノ角ゴ ProN W3" charset="0"/>
                <a:cs typeface="ヒラギノ角ゴ ProN W3" charset="0"/>
              </a:rPr>
              <a:t> Park, </a:t>
            </a:r>
            <a:r>
              <a:rPr lang="en-US" sz="1800" b="1" i="1" dirty="0" err="1" smtClean="0">
                <a:solidFill>
                  <a:srgbClr val="FF0000"/>
                </a:solidFill>
                <a:ea typeface="ヒラギノ角ゴ ProN W3" charset="0"/>
                <a:cs typeface="ヒラギノ角ゴ ProN W3" charset="0"/>
              </a:rPr>
              <a:t>Berskshire</a:t>
            </a:r>
            <a:r>
              <a:rPr lang="en-US" sz="1800" b="1" i="1" dirty="0" smtClean="0">
                <a:solidFill>
                  <a:srgbClr val="FF0000"/>
                </a:solidFill>
                <a:ea typeface="ヒラギノ角ゴ ProN W3" charset="0"/>
                <a:cs typeface="ヒラギノ角ゴ ProN W3" charset="0"/>
              </a:rPr>
              <a:t>, UK</a:t>
            </a:r>
            <a:r>
              <a:rPr lang="en-US" sz="1800" b="1" i="1" dirty="0" smtClean="0">
                <a:solidFill>
                  <a:srgbClr val="FF0000"/>
                </a:solidFill>
                <a:ea typeface="ヒラギノ角ゴ ProN W6" charset="0"/>
                <a:cs typeface="ヒラギノ角ゴ ProN W6" charset="0"/>
              </a:rPr>
              <a:t/>
            </a:r>
            <a:br>
              <a:rPr lang="en-US" sz="1800" b="1" i="1" dirty="0" smtClean="0">
                <a:solidFill>
                  <a:srgbClr val="FF0000"/>
                </a:solidFill>
                <a:ea typeface="ヒラギノ角ゴ ProN W6" charset="0"/>
                <a:cs typeface="ヒラギノ角ゴ ProN W6" charset="0"/>
              </a:rPr>
            </a:br>
            <a:r>
              <a:rPr lang="en-US" sz="1800" b="1" i="1" dirty="0">
                <a:solidFill>
                  <a:srgbClr val="FF0000"/>
                </a:solidFill>
                <a:ea typeface="ヒラギノ角ゴ ProN W3" charset="0"/>
                <a:cs typeface="ヒラギノ角ゴ ProN W3" charset="0"/>
              </a:rPr>
              <a:t>Meteorological Research Institute – Japan Meteorological Agency, Tsukuba JAPAN</a:t>
            </a:r>
            <a:br>
              <a:rPr lang="en-US" sz="1800" b="1" i="1" dirty="0">
                <a:solidFill>
                  <a:srgbClr val="FF0000"/>
                </a:solidFill>
                <a:ea typeface="ヒラギノ角ゴ ProN W3" charset="0"/>
                <a:cs typeface="ヒラギノ角ゴ ProN W3" charset="0"/>
              </a:rPr>
            </a:br>
            <a:r>
              <a:rPr lang="en-US" sz="1700" dirty="0">
                <a:solidFill>
                  <a:schemeClr val="tx1"/>
                </a:solidFill>
                <a:ea typeface="ヒラギノ角ゴ ProN W3" charset="0"/>
                <a:cs typeface="ヒラギノ角ゴ ProN W3" charset="0"/>
              </a:rPr>
              <a:t>Space and Naval Warfare Systems Command,  Arlington VA</a:t>
            </a:r>
            <a:br>
              <a:rPr lang="en-US" sz="1700" dirty="0">
                <a:solidFill>
                  <a:schemeClr val="tx1"/>
                </a:solidFill>
                <a:ea typeface="ヒラギノ角ゴ ProN W3" charset="0"/>
                <a:cs typeface="ヒラギノ角ゴ ProN W3" charset="0"/>
              </a:rPr>
            </a:br>
            <a:r>
              <a:rPr lang="en-US" sz="1700" dirty="0" smtClean="0">
                <a:solidFill>
                  <a:schemeClr val="tx1"/>
                </a:solidFill>
                <a:ea typeface="ヒラギノ角ゴ ProN W3" charset="0"/>
                <a:cs typeface="ヒラギノ角ゴ ProN W3" charset="0"/>
              </a:rPr>
              <a:t>NASA Goddard </a:t>
            </a:r>
            <a:r>
              <a:rPr lang="en-US" sz="1700" dirty="0">
                <a:solidFill>
                  <a:schemeClr val="tx1"/>
                </a:solidFill>
                <a:ea typeface="ヒラギノ角ゴ ProN W3" charset="0"/>
                <a:cs typeface="ヒラギノ角ゴ ProN W3" charset="0"/>
              </a:rPr>
              <a:t>Space Flight Center, Greenbelt MD</a:t>
            </a:r>
            <a:br>
              <a:rPr lang="en-US" sz="1700" dirty="0">
                <a:solidFill>
                  <a:schemeClr val="tx1"/>
                </a:solidFill>
                <a:ea typeface="ヒラギノ角ゴ ProN W3" charset="0"/>
                <a:cs typeface="ヒラギノ角ゴ ProN W3" charset="0"/>
              </a:rPr>
            </a:br>
            <a:r>
              <a:rPr lang="en-US" sz="1700" dirty="0">
                <a:ea typeface="ヒラギノ角ゴ ProN W3" charset="0"/>
                <a:cs typeface="ヒラギノ角ゴ ProN W3" charset="0"/>
              </a:rPr>
              <a:t>National Centers for Environmental Prediction, Camp Springs MD</a:t>
            </a:r>
            <a:br>
              <a:rPr lang="en-US" sz="1700" dirty="0">
                <a:ea typeface="ヒラギノ角ゴ ProN W3" charset="0"/>
                <a:cs typeface="ヒラギノ角ゴ ProN W3" charset="0"/>
              </a:rPr>
            </a:br>
            <a:r>
              <a:rPr lang="en-US" sz="1800" b="1" i="1" dirty="0">
                <a:solidFill>
                  <a:srgbClr val="FF0000"/>
                </a:solidFill>
                <a:ea typeface="ヒラギノ角ゴ ProN W3" charset="0"/>
                <a:cs typeface="ヒラギノ角ゴ ProN W3" charset="0"/>
              </a:rPr>
              <a:t>Naval Postgraduate School, Monterey CA</a:t>
            </a:r>
            <a:br>
              <a:rPr lang="en-US" sz="1800" b="1" i="1" dirty="0">
                <a:solidFill>
                  <a:srgbClr val="FF0000"/>
                </a:solidFill>
                <a:ea typeface="ヒラギノ角ゴ ProN W3" charset="0"/>
                <a:cs typeface="ヒラギノ角ゴ ProN W3" charset="0"/>
              </a:rPr>
            </a:br>
            <a:r>
              <a:rPr lang="en-US" sz="1800" b="1" i="1" dirty="0">
                <a:solidFill>
                  <a:srgbClr val="FF0000"/>
                </a:solidFill>
                <a:ea typeface="ヒラギノ角ゴ ProN W3" charset="0"/>
                <a:cs typeface="ヒラギノ角ゴ ProN W3" charset="0"/>
              </a:rPr>
              <a:t>Fleet Numerical Meteorology and Oceanography Center, Monterey CA</a:t>
            </a:r>
            <a:r>
              <a:rPr lang="en-US" sz="1800" b="1" i="1" dirty="0">
                <a:solidFill>
                  <a:srgbClr val="FF0000"/>
                </a:solidFill>
                <a:ea typeface="ヒラギノ角ゴ ProN W6" charset="0"/>
                <a:cs typeface="ヒラギノ角ゴ ProN W6" charset="0"/>
              </a:rPr>
              <a:t/>
            </a:r>
            <a:br>
              <a:rPr lang="en-US" sz="1800" b="1" i="1" dirty="0">
                <a:solidFill>
                  <a:srgbClr val="FF0000"/>
                </a:solidFill>
                <a:ea typeface="ヒラギノ角ゴ ProN W6" charset="0"/>
                <a:cs typeface="ヒラギノ角ゴ ProN W6" charset="0"/>
              </a:rPr>
            </a:br>
            <a:r>
              <a:rPr lang="en-US" sz="1800" b="1" i="1" dirty="0">
                <a:solidFill>
                  <a:srgbClr val="FF0000"/>
                </a:solidFill>
                <a:ea typeface="ヒラギノ角ゴ ProN W3" charset="0"/>
                <a:cs typeface="ヒラギノ角ゴ ProN W3" charset="0"/>
              </a:rPr>
              <a:t>Naval Research Laboratory, Monterey CA</a:t>
            </a:r>
            <a:br>
              <a:rPr lang="en-US" sz="1800" b="1" i="1" dirty="0">
                <a:solidFill>
                  <a:srgbClr val="FF0000"/>
                </a:solidFill>
                <a:ea typeface="ヒラギノ角ゴ ProN W3" charset="0"/>
                <a:cs typeface="ヒラギノ角ゴ ProN W3" charset="0"/>
              </a:rPr>
            </a:br>
            <a:r>
              <a:rPr lang="en-US" sz="1800" b="1" i="1" dirty="0">
                <a:solidFill>
                  <a:srgbClr val="FF0000"/>
                </a:solidFill>
                <a:ea typeface="ヒラギノ角ゴ ProN W3" charset="0"/>
                <a:cs typeface="ヒラギノ角ゴ ProN W3" charset="0"/>
              </a:rPr>
              <a:t>Atlantic Oceanographic and Meteorological Laboratory, Miami FL</a:t>
            </a:r>
            <a:r>
              <a:rPr lang="en-US" sz="1600" dirty="0">
                <a:solidFill>
                  <a:schemeClr val="tx1"/>
                </a:solidFill>
                <a:ea typeface="ヒラギノ角ゴ ProN W3" charset="0"/>
                <a:cs typeface="ヒラギノ角ゴ ProN W3" charset="0"/>
              </a:rPr>
              <a:t/>
            </a:r>
            <a:br>
              <a:rPr lang="en-US" sz="1600" dirty="0">
                <a:solidFill>
                  <a:schemeClr val="tx1"/>
                </a:solidFill>
                <a:ea typeface="ヒラギノ角ゴ ProN W3" charset="0"/>
                <a:cs typeface="ヒラギノ角ゴ ProN W3" charset="0"/>
              </a:rPr>
            </a:br>
            <a:r>
              <a:rPr lang="en-US" sz="1800" b="1" i="1" dirty="0">
                <a:solidFill>
                  <a:srgbClr val="FF0000"/>
                </a:solidFill>
                <a:ea typeface="ヒラギノ角ゴ ProN W3" charset="0"/>
                <a:cs typeface="ヒラギノ角ゴ ProN W3" charset="0"/>
              </a:rPr>
              <a:t>Pennsylvania State University, University Park PA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ar Jedi"/>
              </a:rPr>
              <a:t>Slide Wars </a:t>
            </a:r>
            <a:r>
              <a:rPr lang="en-US" dirty="0" smtClean="0"/>
              <a:t>– ROE III</a:t>
            </a:r>
            <a:endParaRPr lang="en-US" dirty="0"/>
          </a:p>
        </p:txBody>
      </p:sp>
      <p:sp>
        <p:nvSpPr>
          <p:cNvPr id="3" name="Content Placeholder 2"/>
          <p:cNvSpPr>
            <a:spLocks noGrp="1"/>
          </p:cNvSpPr>
          <p:nvPr>
            <p:ph idx="1"/>
          </p:nvPr>
        </p:nvSpPr>
        <p:spPr>
          <a:xfrm>
            <a:off x="558800" y="1524000"/>
            <a:ext cx="11925300" cy="6705600"/>
          </a:xfrm>
        </p:spPr>
        <p:txBody>
          <a:bodyPr/>
          <a:lstStyle/>
          <a:p>
            <a:r>
              <a:rPr lang="en-US" dirty="0" smtClean="0"/>
              <a:t>FNMOC – ‘you’re only as good as what you measure’</a:t>
            </a:r>
          </a:p>
          <a:p>
            <a:pPr lvl="1"/>
            <a:r>
              <a:rPr lang="en-US" sz="2600" dirty="0" smtClean="0"/>
              <a:t>FNMOC = Fleet Numerical Meteorology and Oceanography Center</a:t>
            </a:r>
          </a:p>
          <a:p>
            <a:pPr lvl="1"/>
            <a:r>
              <a:rPr lang="en-US" sz="2600" dirty="0" smtClean="0"/>
              <a:t>pronounced ‘</a:t>
            </a:r>
            <a:r>
              <a:rPr lang="en-US" sz="2600" dirty="0" err="1" smtClean="0"/>
              <a:t>FinMock</a:t>
            </a:r>
            <a:r>
              <a:rPr lang="en-US" sz="2600" dirty="0" smtClean="0"/>
              <a:t>’ != jokes about the Finns</a:t>
            </a:r>
          </a:p>
          <a:p>
            <a:r>
              <a:rPr lang="en-US" dirty="0" smtClean="0"/>
              <a:t>ONR – answer the ‘So What? Who Cares?’</a:t>
            </a:r>
          </a:p>
          <a:p>
            <a:r>
              <a:rPr lang="en-US" dirty="0" smtClean="0"/>
              <a:t>CNE-C6F </a:t>
            </a:r>
          </a:p>
          <a:p>
            <a:pPr lvl="1"/>
            <a:r>
              <a:rPr lang="en-US" sz="2800" dirty="0" smtClean="0"/>
              <a:t>make maximum use of local acronyms</a:t>
            </a:r>
          </a:p>
          <a:p>
            <a:pPr lvl="2"/>
            <a:r>
              <a:rPr lang="en-US" sz="2600" dirty="0" smtClean="0"/>
              <a:t>so that no one, especially the CO, fully understands… </a:t>
            </a:r>
          </a:p>
          <a:p>
            <a:pPr lvl="2"/>
            <a:r>
              <a:rPr lang="en-US" sz="2600" dirty="0" smtClean="0"/>
              <a:t>so as to be the SME</a:t>
            </a:r>
          </a:p>
          <a:p>
            <a:pPr lvl="1"/>
            <a:r>
              <a:rPr lang="en-US" sz="2800" dirty="0" smtClean="0"/>
              <a:t>local quality of brief proportional # of WOFs</a:t>
            </a:r>
          </a:p>
          <a:p>
            <a:pPr lvl="2"/>
            <a:r>
              <a:rPr lang="en-US" sz="2600" dirty="0" smtClean="0"/>
              <a:t>WOF != Warn On Forecast</a:t>
            </a:r>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3c</a:t>
            </a:r>
            <a:endParaRPr lang="en-US" sz="3600" dirty="0">
              <a:solidFill>
                <a:srgbClr val="FCD900"/>
              </a:solidFill>
              <a:latin typeface="Gill Sans MT" panose="020B0502020104020203" pitchFamily="34" charset="0"/>
            </a:endParaRPr>
          </a:p>
        </p:txBody>
      </p:sp>
    </p:spTree>
    <p:extLst>
      <p:ext uri="{BB962C8B-B14F-4D97-AF65-F5344CB8AC3E}">
        <p14:creationId xmlns:p14="http://schemas.microsoft.com/office/powerpoint/2010/main" val="39951091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ar Jedi"/>
              </a:rPr>
              <a:t>Slide Wars </a:t>
            </a:r>
            <a:r>
              <a:rPr lang="en-US" dirty="0" smtClean="0"/>
              <a:t>– ROE III</a:t>
            </a:r>
            <a:endParaRPr lang="en-US" dirty="0"/>
          </a:p>
        </p:txBody>
      </p:sp>
      <p:sp>
        <p:nvSpPr>
          <p:cNvPr id="3" name="Content Placeholder 2"/>
          <p:cNvSpPr>
            <a:spLocks noGrp="1"/>
          </p:cNvSpPr>
          <p:nvPr>
            <p:ph idx="1"/>
          </p:nvPr>
        </p:nvSpPr>
        <p:spPr>
          <a:xfrm>
            <a:off x="558800" y="1524000"/>
            <a:ext cx="11925300" cy="6705600"/>
          </a:xfrm>
        </p:spPr>
        <p:txBody>
          <a:bodyPr/>
          <a:lstStyle/>
          <a:p>
            <a:r>
              <a:rPr lang="en-US" dirty="0" smtClean="0"/>
              <a:t>FNMOC – ‘you’re only as good as what you measure’</a:t>
            </a:r>
          </a:p>
          <a:p>
            <a:pPr lvl="1"/>
            <a:r>
              <a:rPr lang="en-US" sz="2600" dirty="0" smtClean="0"/>
              <a:t>FNMOC = Fleet Numerical Meteorology and Oceanography Center</a:t>
            </a:r>
          </a:p>
          <a:p>
            <a:pPr lvl="1"/>
            <a:r>
              <a:rPr lang="en-US" sz="2600" dirty="0" smtClean="0"/>
              <a:t>pronounced ‘</a:t>
            </a:r>
            <a:r>
              <a:rPr lang="en-US" sz="2600" dirty="0" err="1" smtClean="0"/>
              <a:t>FinMock</a:t>
            </a:r>
            <a:r>
              <a:rPr lang="en-US" sz="2600" dirty="0" smtClean="0"/>
              <a:t>’ != jokes about the Finns</a:t>
            </a:r>
          </a:p>
          <a:p>
            <a:r>
              <a:rPr lang="en-US" dirty="0" smtClean="0"/>
              <a:t>ONR – answer the ‘So What? Who Cares?’</a:t>
            </a:r>
          </a:p>
          <a:p>
            <a:r>
              <a:rPr lang="en-US" dirty="0" smtClean="0"/>
              <a:t>CNE-C6F </a:t>
            </a:r>
          </a:p>
          <a:p>
            <a:pPr lvl="1"/>
            <a:r>
              <a:rPr lang="en-US" sz="2800" dirty="0" smtClean="0"/>
              <a:t>make maximum use of local acronyms</a:t>
            </a:r>
          </a:p>
          <a:p>
            <a:pPr lvl="2"/>
            <a:r>
              <a:rPr lang="en-US" sz="2600" dirty="0" smtClean="0"/>
              <a:t>so that no one, especially the CO, fully understands… </a:t>
            </a:r>
          </a:p>
          <a:p>
            <a:pPr lvl="2"/>
            <a:r>
              <a:rPr lang="en-US" sz="2600" dirty="0" smtClean="0"/>
              <a:t>so as to be the SME</a:t>
            </a:r>
          </a:p>
          <a:p>
            <a:pPr lvl="1"/>
            <a:r>
              <a:rPr lang="en-US" sz="2800" dirty="0" smtClean="0"/>
              <a:t>local quality of brief proportional # of WOFs</a:t>
            </a:r>
          </a:p>
          <a:p>
            <a:pPr lvl="2"/>
            <a:r>
              <a:rPr lang="en-US" sz="2600" dirty="0" smtClean="0"/>
              <a:t>WOF != Warn On Forecast</a:t>
            </a:r>
          </a:p>
          <a:p>
            <a:pPr lvl="2"/>
            <a:r>
              <a:rPr lang="en-US" sz="2600" dirty="0" smtClean="0"/>
              <a:t>WOF = Warheads On Foreheads</a:t>
            </a:r>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3d</a:t>
            </a:r>
            <a:endParaRPr lang="en-US" sz="2800" dirty="0">
              <a:solidFill>
                <a:srgbClr val="FCD900"/>
              </a:solidFill>
              <a:latin typeface="Gill Sans MT" panose="020B0502020104020203" pitchFamily="34" charset="0"/>
            </a:endParaRPr>
          </a:p>
        </p:txBody>
      </p:sp>
    </p:spTree>
    <p:extLst>
      <p:ext uri="{BB962C8B-B14F-4D97-AF65-F5344CB8AC3E}">
        <p14:creationId xmlns:p14="http://schemas.microsoft.com/office/powerpoint/2010/main" val="35765664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17000" y="4191000"/>
            <a:ext cx="3824176" cy="2252598"/>
          </a:xfrm>
          <a:prstGeom prst="rect">
            <a:avLst/>
          </a:prstGeom>
        </p:spPr>
      </p:pic>
      <p:sp>
        <p:nvSpPr>
          <p:cNvPr id="2" name="Title 1"/>
          <p:cNvSpPr>
            <a:spLocks noGrp="1"/>
          </p:cNvSpPr>
          <p:nvPr>
            <p:ph type="title"/>
          </p:nvPr>
        </p:nvSpPr>
        <p:spPr/>
        <p:txBody>
          <a:bodyPr/>
          <a:lstStyle/>
          <a:p>
            <a:r>
              <a:rPr lang="en-US" sz="5400" dirty="0" smtClean="0">
                <a:latin typeface="Star Jedi"/>
              </a:rPr>
              <a:t>Slide Wars </a:t>
            </a:r>
            <a:r>
              <a:rPr lang="en-US" dirty="0" smtClean="0"/>
              <a:t>– ROE III</a:t>
            </a:r>
            <a:endParaRPr lang="en-US" dirty="0"/>
          </a:p>
        </p:txBody>
      </p:sp>
      <p:sp>
        <p:nvSpPr>
          <p:cNvPr id="3" name="Content Placeholder 2"/>
          <p:cNvSpPr>
            <a:spLocks noGrp="1"/>
          </p:cNvSpPr>
          <p:nvPr>
            <p:ph idx="1"/>
          </p:nvPr>
        </p:nvSpPr>
        <p:spPr>
          <a:xfrm>
            <a:off x="101600" y="1143000"/>
            <a:ext cx="12903200" cy="7391400"/>
          </a:xfrm>
        </p:spPr>
        <p:txBody>
          <a:bodyPr/>
          <a:lstStyle/>
          <a:p>
            <a:r>
              <a:rPr lang="en-US" dirty="0" smtClean="0"/>
              <a:t>FNMOC – ‘you’re only as good as what you measure’</a:t>
            </a:r>
          </a:p>
          <a:p>
            <a:pPr lvl="1"/>
            <a:r>
              <a:rPr lang="en-US" sz="2600" dirty="0" smtClean="0"/>
              <a:t>FNMOC = Fleet Numerical Meteorology and Oceanography Center</a:t>
            </a:r>
          </a:p>
          <a:p>
            <a:pPr lvl="1"/>
            <a:r>
              <a:rPr lang="en-US" sz="2600" dirty="0" smtClean="0"/>
              <a:t>pronounced ‘</a:t>
            </a:r>
            <a:r>
              <a:rPr lang="en-US" sz="2600" dirty="0" err="1" smtClean="0"/>
              <a:t>FinMock</a:t>
            </a:r>
            <a:r>
              <a:rPr lang="en-US" sz="2600" dirty="0" smtClean="0"/>
              <a:t>’ != jokes about the Finns</a:t>
            </a:r>
          </a:p>
          <a:p>
            <a:r>
              <a:rPr lang="en-US" dirty="0" smtClean="0"/>
              <a:t>ONR – answer the ‘So What? Who Cares?’</a:t>
            </a:r>
          </a:p>
          <a:p>
            <a:r>
              <a:rPr lang="en-US" dirty="0" smtClean="0"/>
              <a:t>CNE-C6F </a:t>
            </a:r>
          </a:p>
          <a:p>
            <a:pPr lvl="1"/>
            <a:r>
              <a:rPr lang="en-US" sz="2800" dirty="0" smtClean="0"/>
              <a:t>make maximum use of local acronyms</a:t>
            </a:r>
          </a:p>
          <a:p>
            <a:pPr lvl="2"/>
            <a:r>
              <a:rPr lang="en-US" sz="2600" dirty="0" smtClean="0"/>
              <a:t>so that no one, especially the CO, fully understands… </a:t>
            </a:r>
          </a:p>
          <a:p>
            <a:pPr lvl="2"/>
            <a:r>
              <a:rPr lang="en-US" sz="2600" dirty="0" smtClean="0"/>
              <a:t>so as to be the SME</a:t>
            </a:r>
          </a:p>
          <a:p>
            <a:pPr lvl="1"/>
            <a:r>
              <a:rPr lang="en-US" sz="2800" dirty="0" smtClean="0"/>
              <a:t>local quality of brief proportional # of WOFs</a:t>
            </a:r>
          </a:p>
          <a:p>
            <a:pPr lvl="2"/>
            <a:r>
              <a:rPr lang="en-US" sz="2600" dirty="0" smtClean="0"/>
              <a:t>WOF != Warn On Forecast</a:t>
            </a:r>
          </a:p>
          <a:p>
            <a:pPr lvl="2"/>
            <a:r>
              <a:rPr lang="en-US" sz="2600" dirty="0" smtClean="0"/>
              <a:t>WOF = Warheads On Foreheads</a:t>
            </a:r>
          </a:p>
          <a:p>
            <a:r>
              <a:rPr lang="en-US" dirty="0" smtClean="0"/>
              <a:t>MF rule – because of the Bill-Steve wars – no .</a:t>
            </a:r>
            <a:r>
              <a:rPr lang="en-US" dirty="0" err="1" smtClean="0"/>
              <a:t>ppt</a:t>
            </a:r>
            <a:r>
              <a:rPr lang="en-US" dirty="0" smtClean="0"/>
              <a:t>(x) </a:t>
            </a:r>
            <a:r>
              <a:rPr lang="en-US" b="1" dirty="0" smtClean="0">
                <a:solidFill>
                  <a:srgbClr val="FF0000"/>
                </a:solidFill>
              </a:rPr>
              <a:t>only (simple).</a:t>
            </a:r>
            <a:r>
              <a:rPr lang="en-US" b="1" dirty="0" err="1" smtClean="0">
                <a:solidFill>
                  <a:srgbClr val="FF0000"/>
                </a:solidFill>
              </a:rPr>
              <a:t>pdf</a:t>
            </a:r>
            <a:endParaRPr lang="en-US" b="1" dirty="0" smtClean="0">
              <a:solidFill>
                <a:srgbClr val="FF0000"/>
              </a:solidFill>
            </a:endParaRPr>
          </a:p>
          <a:p>
            <a:pPr lvl="1"/>
            <a:r>
              <a:rPr lang="en-US" dirty="0" smtClean="0"/>
              <a:t>progressing forward to the 1980s – </a:t>
            </a:r>
            <a:r>
              <a:rPr lang="en-US" b="1" dirty="0" smtClean="0">
                <a:solidFill>
                  <a:srgbClr val="FF0000"/>
                </a:solidFill>
              </a:rPr>
              <a:t>.</a:t>
            </a:r>
            <a:r>
              <a:rPr lang="en-US" b="1" dirty="0" err="1" smtClean="0">
                <a:solidFill>
                  <a:srgbClr val="FF0000"/>
                </a:solidFill>
              </a:rPr>
              <a:t>pdf</a:t>
            </a:r>
            <a:r>
              <a:rPr lang="en-US" b="1" dirty="0" smtClean="0">
                <a:solidFill>
                  <a:srgbClr val="FF0000"/>
                </a:solidFill>
              </a:rPr>
              <a:t> = digital acetate slides</a:t>
            </a:r>
          </a:p>
          <a:p>
            <a:endParaRPr lang="en-US" dirty="0" smtClean="0"/>
          </a:p>
          <a:p>
            <a:pPr lvl="1"/>
            <a:endParaRPr lang="en-US"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3600" dirty="0" smtClean="0">
                <a:solidFill>
                  <a:srgbClr val="FCD900"/>
                </a:solidFill>
                <a:latin typeface="Gill Sans MT" panose="020B0502020104020203" pitchFamily="34" charset="0"/>
              </a:rPr>
              <a:t>3</a:t>
            </a:r>
            <a:endParaRPr lang="en-US" sz="3600" dirty="0">
              <a:solidFill>
                <a:srgbClr val="FCD900"/>
              </a:solidFill>
              <a:latin typeface="Gill Sans MT" panose="020B05020201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74200" y="2286000"/>
            <a:ext cx="3041963" cy="1703499"/>
          </a:xfrm>
          <a:prstGeom prst="rect">
            <a:avLst/>
          </a:prstGeom>
        </p:spPr>
      </p:pic>
    </p:spTree>
    <p:extLst>
      <p:ext uri="{BB962C8B-B14F-4D97-AF65-F5344CB8AC3E}">
        <p14:creationId xmlns:p14="http://schemas.microsoft.com/office/powerpoint/2010/main" val="122413615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Who Cares?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0305113"/>
              </p:ext>
            </p:extLst>
          </p:nvPr>
        </p:nvGraphicFramePr>
        <p:xfrm>
          <a:off x="406400" y="1503045"/>
          <a:ext cx="12192000" cy="6747510"/>
        </p:xfrm>
        <a:graphic>
          <a:graphicData uri="http://schemas.openxmlformats.org/drawingml/2006/table">
            <a:tbl>
              <a:tblPr firstRow="1" bandRow="1">
                <a:tableStyleId>{72833802-FEF1-4C79-8D5D-14CF1EAF98D9}</a:tableStyleId>
              </a:tblPr>
              <a:tblGrid>
                <a:gridCol w="3048000"/>
                <a:gridCol w="4152819"/>
                <a:gridCol w="1943181"/>
                <a:gridCol w="3048000"/>
              </a:tblGrid>
              <a:tr h="685800">
                <a:tc>
                  <a:txBody>
                    <a:bodyPr/>
                    <a:lstStyle/>
                    <a:p>
                      <a:r>
                        <a:rPr lang="en-US" dirty="0" smtClean="0"/>
                        <a:t>WHO?</a:t>
                      </a:r>
                      <a:endParaRPr lang="en-US" dirty="0"/>
                    </a:p>
                  </a:txBody>
                  <a:tcPr anchor="ctr" anchorCtr="1"/>
                </a:tc>
                <a:tc>
                  <a:txBody>
                    <a:bodyPr/>
                    <a:lstStyle/>
                    <a:p>
                      <a:r>
                        <a:rPr lang="en-US" dirty="0" smtClean="0"/>
                        <a:t>WHAT?</a:t>
                      </a:r>
                      <a:endParaRPr lang="en-US" dirty="0"/>
                    </a:p>
                  </a:txBody>
                  <a:tcPr anchor="ctr" anchorCtr="1"/>
                </a:tc>
                <a:tc>
                  <a:txBody>
                    <a:bodyPr/>
                    <a:lstStyle/>
                    <a:p>
                      <a:r>
                        <a:rPr lang="en-US" dirty="0" smtClean="0"/>
                        <a:t>WHY?</a:t>
                      </a:r>
                      <a:endParaRPr lang="en-US" dirty="0"/>
                    </a:p>
                  </a:txBody>
                  <a:tcPr anchor="ctr" anchorCtr="1"/>
                </a:tc>
                <a:tc>
                  <a:txBody>
                    <a:bodyPr/>
                    <a:lstStyle/>
                    <a:p>
                      <a:r>
                        <a:rPr lang="en-US" dirty="0" smtClean="0"/>
                        <a:t>Comments</a:t>
                      </a:r>
                      <a:endParaRPr lang="en-US" dirty="0"/>
                    </a:p>
                  </a:txBody>
                  <a:tcPr anchor="ctr" anchorCtr="1"/>
                </a:tc>
              </a:tr>
              <a:tr h="1276350">
                <a:tc>
                  <a:txBody>
                    <a:bodyPr/>
                    <a:lstStyle/>
                    <a:p>
                      <a:r>
                        <a:rPr lang="en-US" sz="3600" dirty="0" smtClean="0">
                          <a:latin typeface="Gill Sans MT" panose="020B0502020104020203" pitchFamily="34" charset="0"/>
                        </a:rPr>
                        <a:t>JTWC</a:t>
                      </a:r>
                      <a:endParaRPr lang="en-US" sz="3600" dirty="0">
                        <a:latin typeface="Gill Sans MT" panose="020B0502020104020203" pitchFamily="34" charset="0"/>
                      </a:endParaRPr>
                    </a:p>
                  </a:txBody>
                  <a:tcPr anchor="ctr" anchorCtr="1"/>
                </a:tc>
                <a:tc>
                  <a:txBody>
                    <a:bodyPr/>
                    <a:lstStyle/>
                    <a:p>
                      <a:pPr algn="ctr"/>
                      <a:r>
                        <a:rPr lang="en-US" sz="2000" b="1" dirty="0" smtClean="0">
                          <a:latin typeface="Gill Sans MT" panose="020B0502020104020203" pitchFamily="34" charset="0"/>
                        </a:rPr>
                        <a:t>TCFA</a:t>
                      </a:r>
                      <a:endParaRPr lang="en-US" b="1" dirty="0" smtClean="0">
                        <a:latin typeface="Gill Sans MT" panose="020B0502020104020203" pitchFamily="34" charset="0"/>
                      </a:endParaRPr>
                    </a:p>
                    <a:p>
                      <a:pPr algn="ctr"/>
                      <a:r>
                        <a:rPr lang="en-US" dirty="0" smtClean="0">
                          <a:latin typeface="Gill Sans MT" panose="020B0502020104020203" pitchFamily="34" charset="0"/>
                        </a:rPr>
                        <a:t>T</a:t>
                      </a:r>
                      <a:r>
                        <a:rPr lang="en-US" sz="2000" dirty="0" smtClean="0">
                          <a:latin typeface="Gill Sans MT" panose="020B0502020104020203" pitchFamily="34" charset="0"/>
                        </a:rPr>
                        <a:t>ropical</a:t>
                      </a:r>
                      <a:r>
                        <a:rPr lang="en-US" sz="2000" baseline="0" dirty="0" smtClean="0">
                          <a:latin typeface="Gill Sans MT" panose="020B0502020104020203" pitchFamily="34" charset="0"/>
                        </a:rPr>
                        <a:t> Cyclone Formation Alert</a:t>
                      </a:r>
                    </a:p>
                    <a:p>
                      <a:pPr algn="ctr"/>
                      <a:r>
                        <a:rPr lang="en-US" sz="1800" b="1" i="1" baseline="0" dirty="0" smtClean="0">
                          <a:latin typeface="Gill Sans MT" panose="020B0502020104020203" pitchFamily="34" charset="0"/>
                        </a:rPr>
                        <a:t>deterministic</a:t>
                      </a:r>
                      <a:r>
                        <a:rPr lang="en-US" sz="1800" baseline="0" dirty="0" smtClean="0">
                          <a:latin typeface="Gill Sans MT" panose="020B0502020104020203" pitchFamily="34" charset="0"/>
                        </a:rPr>
                        <a:t> </a:t>
                      </a:r>
                      <a:r>
                        <a:rPr lang="en-US" baseline="0" dirty="0" smtClean="0">
                          <a:latin typeface="Gill Sans MT" panose="020B0502020104020203" pitchFamily="34" charset="0"/>
                        </a:rPr>
                        <a:t>D+1 forecast that a </a:t>
                      </a:r>
                      <a:r>
                        <a:rPr lang="en-US" baseline="0" dirty="0" err="1" smtClean="0">
                          <a:latin typeface="Gill Sans MT" panose="020B0502020104020203" pitchFamily="34" charset="0"/>
                        </a:rPr>
                        <a:t>pTC</a:t>
                      </a:r>
                      <a:r>
                        <a:rPr lang="en-US" baseline="0" dirty="0" smtClean="0">
                          <a:latin typeface="Gill Sans MT" panose="020B0502020104020203" pitchFamily="34" charset="0"/>
                        </a:rPr>
                        <a:t> (INVEST or 9X) will become a TC</a:t>
                      </a:r>
                      <a:endParaRPr lang="en-US" dirty="0">
                        <a:latin typeface="Gill Sans MT" panose="020B0502020104020203" pitchFamily="34" charset="0"/>
                      </a:endParaRPr>
                    </a:p>
                  </a:txBody>
                  <a:tcPr/>
                </a:tc>
                <a:tc>
                  <a:txBody>
                    <a:bodyPr/>
                    <a:lstStyle/>
                    <a:p>
                      <a:r>
                        <a:rPr lang="en-US" sz="2000" dirty="0" smtClean="0">
                          <a:latin typeface="Gill Sans MT" panose="020B0502020104020203" pitchFamily="34" charset="0"/>
                        </a:rPr>
                        <a:t>PACOM</a:t>
                      </a:r>
                      <a:endParaRPr lang="en-US" sz="2000" dirty="0">
                        <a:latin typeface="Gill Sans MT" panose="020B0502020104020203" pitchFamily="34" charset="0"/>
                      </a:endParaRPr>
                    </a:p>
                  </a:txBody>
                  <a:tcPr anchor="ctr" anchorCtr="1"/>
                </a:tc>
                <a:tc>
                  <a:txBody>
                    <a:bodyPr/>
                    <a:lstStyle/>
                    <a:p>
                      <a:pPr marL="285750" indent="-285750">
                        <a:buFont typeface="Arial" panose="020B0604020202020204" pitchFamily="34" charset="0"/>
                        <a:buChar char="•"/>
                      </a:pPr>
                      <a:r>
                        <a:rPr lang="en-US" dirty="0" err="1" smtClean="0">
                          <a:latin typeface="Gill Sans MT" panose="020B0502020104020203" pitchFamily="34" charset="0"/>
                        </a:rPr>
                        <a:t>pTC</a:t>
                      </a:r>
                      <a:r>
                        <a:rPr lang="en-US" dirty="0" smtClean="0">
                          <a:latin typeface="Gill Sans MT" panose="020B0502020104020203" pitchFamily="34" charset="0"/>
                        </a:rPr>
                        <a:t> analysis</a:t>
                      </a:r>
                      <a:r>
                        <a:rPr lang="en-US" baseline="0" dirty="0" smtClean="0">
                          <a:latin typeface="Gill Sans MT" panose="020B0502020104020203" pitchFamily="34" charset="0"/>
                        </a:rPr>
                        <a:t> procedure similar to JMA EDA (Early Dvorak Analysis)</a:t>
                      </a:r>
                      <a:endParaRPr lang="en-US" dirty="0">
                        <a:latin typeface="Gill Sans MT" panose="020B0502020104020203" pitchFamily="34" charset="0"/>
                      </a:endParaRPr>
                    </a:p>
                  </a:txBody>
                  <a:tcPr/>
                </a:tc>
              </a:tr>
              <a:tr h="1276350">
                <a:tc>
                  <a:txBody>
                    <a:bodyPr/>
                    <a:lstStyle/>
                    <a:p>
                      <a:r>
                        <a:rPr lang="en-US" sz="3600" dirty="0" smtClean="0">
                          <a:latin typeface="Gill Sans MT" panose="020B0502020104020203" pitchFamily="34" charset="0"/>
                        </a:rPr>
                        <a:t>NHC</a:t>
                      </a:r>
                      <a:endParaRPr lang="en-US" sz="3600" dirty="0">
                        <a:latin typeface="Gill Sans MT" panose="020B0502020104020203" pitchFamily="34" charset="0"/>
                      </a:endParaRPr>
                    </a:p>
                  </a:txBody>
                  <a:tcPr anchor="ctr" anchorCtr="1"/>
                </a:tc>
                <a:tc>
                  <a:txBody>
                    <a:bodyPr/>
                    <a:lstStyle/>
                    <a:p>
                      <a:pPr algn="ctr"/>
                      <a:r>
                        <a:rPr lang="en-US" sz="2000" b="1" dirty="0" smtClean="0">
                          <a:latin typeface="Gill Sans MT" panose="020B0502020104020203" pitchFamily="34" charset="0"/>
                        </a:rPr>
                        <a:t>GTWO</a:t>
                      </a:r>
                    </a:p>
                    <a:p>
                      <a:pPr algn="ctr"/>
                      <a:r>
                        <a:rPr lang="en-US" sz="2000" b="0" dirty="0" smtClean="0">
                          <a:latin typeface="Gill Sans MT" panose="020B0502020104020203" pitchFamily="34" charset="0"/>
                        </a:rPr>
                        <a:t>Graphical</a:t>
                      </a:r>
                      <a:r>
                        <a:rPr lang="en-US" sz="2000" b="0" baseline="0" dirty="0" smtClean="0">
                          <a:latin typeface="Gill Sans MT" panose="020B0502020104020203" pitchFamily="34" charset="0"/>
                        </a:rPr>
                        <a:t> Tropical Weather Outlook</a:t>
                      </a:r>
                    </a:p>
                    <a:p>
                      <a:pPr algn="ctr"/>
                      <a:r>
                        <a:rPr lang="en-US" sz="1800" b="1" i="1" baseline="0" dirty="0" smtClean="0">
                          <a:latin typeface="Gill Sans MT" panose="020B0502020104020203" pitchFamily="34" charset="0"/>
                        </a:rPr>
                        <a:t>probabilistic</a:t>
                      </a:r>
                      <a:r>
                        <a:rPr lang="en-US" sz="1800" b="0" baseline="0" dirty="0" smtClean="0">
                          <a:latin typeface="Gill Sans MT" panose="020B0502020104020203" pitchFamily="34" charset="0"/>
                        </a:rPr>
                        <a:t> </a:t>
                      </a:r>
                      <a:r>
                        <a:rPr lang="en-US" sz="2000" b="0" baseline="0" dirty="0" smtClean="0">
                          <a:latin typeface="Gill Sans MT" panose="020B0502020104020203" pitchFamily="34" charset="0"/>
                        </a:rPr>
                        <a:t>D+2 and D+5 of TC </a:t>
                      </a:r>
                      <a:r>
                        <a:rPr lang="en-US" sz="2000" b="0" baseline="0" dirty="0" err="1" smtClean="0">
                          <a:latin typeface="Gill Sans MT" panose="020B0502020104020203" pitchFamily="34" charset="0"/>
                        </a:rPr>
                        <a:t>dev</a:t>
                      </a:r>
                      <a:r>
                        <a:rPr lang="en-US" sz="2000" b="0" baseline="0" dirty="0" smtClean="0">
                          <a:latin typeface="Gill Sans MT" panose="020B0502020104020203" pitchFamily="34" charset="0"/>
                        </a:rPr>
                        <a:t>/form</a:t>
                      </a:r>
                      <a:endParaRPr lang="en-US" sz="2000" b="0" dirty="0">
                        <a:latin typeface="Gill Sans MT" panose="020B0502020104020203" pitchFamily="34" charset="0"/>
                      </a:endParaRPr>
                    </a:p>
                  </a:txBody>
                  <a:tcPr/>
                </a:tc>
                <a:tc>
                  <a:txBody>
                    <a:bodyPr/>
                    <a:lstStyle/>
                    <a:p>
                      <a:pPr algn="ctr"/>
                      <a:r>
                        <a:rPr lang="en-US" sz="2000" dirty="0" smtClean="0">
                          <a:latin typeface="Gill Sans MT" panose="020B0502020104020203" pitchFamily="34" charset="0"/>
                        </a:rPr>
                        <a:t>NHOP</a:t>
                      </a:r>
                    </a:p>
                    <a:p>
                      <a:pPr algn="ctr"/>
                      <a:r>
                        <a:rPr lang="en-US" sz="2000" dirty="0" smtClean="0">
                          <a:latin typeface="Gill Sans MT" panose="020B0502020104020203" pitchFamily="34" charset="0"/>
                        </a:rPr>
                        <a:t>non-GPRA goal</a:t>
                      </a:r>
                      <a:endParaRPr lang="en-US" sz="2000" dirty="0">
                        <a:latin typeface="Gill Sans MT" panose="020B0502020104020203" pitchFamily="34" charset="0"/>
                      </a:endParaRPr>
                    </a:p>
                  </a:txBody>
                  <a:tcPr anchor="ctr" anchorCtr="1"/>
                </a:tc>
                <a:tc>
                  <a:txBody>
                    <a:bodyPr/>
                    <a:lstStyle/>
                    <a:p>
                      <a:pPr marL="285750" indent="-285750">
                        <a:buFont typeface="Arial" panose="020B0604020202020204" pitchFamily="34" charset="0"/>
                        <a:buChar char="•"/>
                      </a:pPr>
                      <a:r>
                        <a:rPr lang="en-US" dirty="0" smtClean="0">
                          <a:latin typeface="Gill Sans MT" panose="020B0502020104020203" pitchFamily="34" charset="0"/>
                        </a:rPr>
                        <a:t>1</a:t>
                      </a:r>
                      <a:r>
                        <a:rPr lang="en-US" baseline="30000" dirty="0" smtClean="0">
                          <a:latin typeface="Gill Sans MT" panose="020B0502020104020203" pitchFamily="34" charset="0"/>
                        </a:rPr>
                        <a:t>st</a:t>
                      </a:r>
                      <a:r>
                        <a:rPr lang="en-US" dirty="0" smtClean="0">
                          <a:latin typeface="Gill Sans MT" panose="020B0502020104020203" pitchFamily="34" charset="0"/>
                        </a:rPr>
                        <a:t> true forecaster (HS) probability product</a:t>
                      </a:r>
                      <a:endParaRPr lang="en-US" dirty="0">
                        <a:latin typeface="Gill Sans MT" panose="020B0502020104020203" pitchFamily="34" charset="0"/>
                      </a:endParaRPr>
                    </a:p>
                  </a:txBody>
                  <a:tcPr/>
                </a:tc>
              </a:tr>
              <a:tr h="1276350">
                <a:tc>
                  <a:txBody>
                    <a:bodyPr/>
                    <a:lstStyle/>
                    <a:p>
                      <a:r>
                        <a:rPr lang="en-US" sz="3600" dirty="0" smtClean="0">
                          <a:latin typeface="Gill Sans MT" panose="020B0502020104020203" pitchFamily="34" charset="0"/>
                        </a:rPr>
                        <a:t>MF</a:t>
                      </a:r>
                      <a:endParaRPr lang="en-US" sz="3600" dirty="0">
                        <a:latin typeface="Gill Sans MT" panose="020B0502020104020203" pitchFamily="34" charset="0"/>
                      </a:endParaRPr>
                    </a:p>
                  </a:txBody>
                  <a:tcPr anchor="ctr" anchorCtr="1"/>
                </a:tc>
                <a:tc>
                  <a:txBody>
                    <a:bodyPr/>
                    <a:lstStyle/>
                    <a:p>
                      <a:pPr algn="ctr"/>
                      <a:r>
                        <a:rPr lang="en-US" sz="2000" b="1" dirty="0" smtClean="0">
                          <a:latin typeface="Gill Sans MT" panose="020B0502020104020203" pitchFamily="34" charset="0"/>
                        </a:rPr>
                        <a:t>TCgen2</a:t>
                      </a:r>
                    </a:p>
                    <a:p>
                      <a:pPr algn="ctr"/>
                      <a:r>
                        <a:rPr lang="en-US" dirty="0" smtClean="0">
                          <a:latin typeface="Gill Sans MT" panose="020B0502020104020203" pitchFamily="34" charset="0"/>
                        </a:rPr>
                        <a:t>http://ruc.noaa.gov/hfip/tcgen</a:t>
                      </a:r>
                    </a:p>
                    <a:p>
                      <a:pPr algn="ctr"/>
                      <a:r>
                        <a:rPr lang="en-US" sz="1800" b="1" i="1" baseline="0" dirty="0" smtClean="0">
                          <a:latin typeface="Gill Sans MT" panose="020B0502020104020203" pitchFamily="34" charset="0"/>
                        </a:rPr>
                        <a:t>deterministic</a:t>
                      </a:r>
                      <a:r>
                        <a:rPr lang="en-US" sz="1800" baseline="0" dirty="0" smtClean="0">
                          <a:latin typeface="Gill Sans MT" panose="020B0502020104020203" pitchFamily="34" charset="0"/>
                        </a:rPr>
                        <a:t> </a:t>
                      </a:r>
                      <a:r>
                        <a:rPr lang="en-US" baseline="0" dirty="0" smtClean="0">
                          <a:latin typeface="Gill Sans MT" panose="020B0502020104020203" pitchFamily="34" charset="0"/>
                        </a:rPr>
                        <a:t>D+1,2,3,4,5 forecast </a:t>
                      </a:r>
                      <a:endParaRPr lang="en-US" dirty="0">
                        <a:latin typeface="Gill Sans MT" panose="020B0502020104020203" pitchFamily="34" charset="0"/>
                      </a:endParaRPr>
                    </a:p>
                  </a:txBody>
                  <a:tcPr/>
                </a:tc>
                <a:tc>
                  <a:txBody>
                    <a:bodyPr/>
                    <a:lstStyle/>
                    <a:p>
                      <a:r>
                        <a:rPr lang="en-US" sz="2000" dirty="0" smtClean="0">
                          <a:latin typeface="Gill Sans MT" panose="020B0502020104020203" pitchFamily="34" charset="0"/>
                        </a:rPr>
                        <a:t>Bob Gall</a:t>
                      </a:r>
                      <a:endParaRPr lang="en-US" sz="2000" dirty="0">
                        <a:latin typeface="Gill Sans MT" panose="020B0502020104020203" pitchFamily="34" charset="0"/>
                      </a:endParaRPr>
                    </a:p>
                  </a:txBody>
                  <a:tcPr anchor="ctr" anchorCtr="1"/>
                </a:tc>
                <a:tc>
                  <a:txBody>
                    <a:bodyPr/>
                    <a:lstStyle/>
                    <a:p>
                      <a:pPr marL="285750" indent="-285750">
                        <a:buFont typeface="Arial"/>
                        <a:buChar char="•"/>
                      </a:pPr>
                      <a:r>
                        <a:rPr lang="en-US" dirty="0" smtClean="0">
                          <a:latin typeface="Gill Sans MT" panose="020B0502020104020203" pitchFamily="34" charset="0"/>
                        </a:rPr>
                        <a:t>developed</a:t>
                      </a:r>
                      <a:r>
                        <a:rPr lang="en-US" baseline="0" dirty="0" smtClean="0">
                          <a:latin typeface="Gill Sans MT" panose="020B0502020104020203" pitchFamily="34" charset="0"/>
                        </a:rPr>
                        <a:t> a validated set of pre/potential TCs (</a:t>
                      </a:r>
                      <a:r>
                        <a:rPr lang="en-US" baseline="0" dirty="0" err="1" smtClean="0">
                          <a:latin typeface="Gill Sans MT" panose="020B0502020104020203" pitchFamily="34" charset="0"/>
                        </a:rPr>
                        <a:t>pTCs</a:t>
                      </a:r>
                      <a:r>
                        <a:rPr lang="en-US" baseline="0" dirty="0" smtClean="0">
                          <a:latin typeface="Gill Sans MT" panose="020B0502020104020203" pitchFamily="34" charset="0"/>
                        </a:rPr>
                        <a:t>) based on operations</a:t>
                      </a:r>
                    </a:p>
                    <a:p>
                      <a:pPr marL="285750" indent="-285750">
                        <a:buFont typeface="Arial"/>
                        <a:buChar char="•"/>
                      </a:pPr>
                      <a:r>
                        <a:rPr lang="en-US" baseline="0" dirty="0" smtClean="0">
                          <a:latin typeface="Gill Sans MT" panose="020B0502020104020203" pitchFamily="34" charset="0"/>
                        </a:rPr>
                        <a:t>genesis window based on operations</a:t>
                      </a:r>
                      <a:endParaRPr lang="en-US" dirty="0">
                        <a:latin typeface="Gill Sans MT" panose="020B0502020104020203" pitchFamily="34" charset="0"/>
                      </a:endParaRPr>
                    </a:p>
                  </a:txBody>
                  <a:tcPr/>
                </a:tc>
              </a:tr>
              <a:tr h="1276350">
                <a:tc>
                  <a:txBody>
                    <a:bodyPr/>
                    <a:lstStyle/>
                    <a:p>
                      <a:r>
                        <a:rPr lang="en-US" sz="3600" dirty="0" smtClean="0">
                          <a:latin typeface="Gill Sans MT" panose="020B0502020104020203" pitchFamily="34" charset="0"/>
                        </a:rPr>
                        <a:t>AMS 31</a:t>
                      </a:r>
                      <a:r>
                        <a:rPr lang="en-US" sz="3600" baseline="30000" dirty="0" smtClean="0">
                          <a:latin typeface="Gill Sans MT" panose="020B0502020104020203" pitchFamily="34" charset="0"/>
                        </a:rPr>
                        <a:t>st</a:t>
                      </a:r>
                      <a:r>
                        <a:rPr lang="en-US" sz="3600" dirty="0" smtClean="0">
                          <a:latin typeface="Gill Sans MT" panose="020B0502020104020203" pitchFamily="34" charset="0"/>
                        </a:rPr>
                        <a:t> </a:t>
                      </a:r>
                      <a:r>
                        <a:rPr lang="en-US" sz="3600" dirty="0" err="1" smtClean="0">
                          <a:latin typeface="Gill Sans MT" panose="020B0502020104020203" pitchFamily="34" charset="0"/>
                        </a:rPr>
                        <a:t>Hurr</a:t>
                      </a:r>
                      <a:r>
                        <a:rPr lang="en-US" sz="3600" dirty="0" smtClean="0">
                          <a:latin typeface="Gill Sans MT" panose="020B0502020104020203" pitchFamily="34" charset="0"/>
                        </a:rPr>
                        <a:t> Trop</a:t>
                      </a:r>
                      <a:r>
                        <a:rPr lang="en-US" sz="3600" baseline="0" dirty="0" smtClean="0">
                          <a:latin typeface="Gill Sans MT" panose="020B0502020104020203" pitchFamily="34" charset="0"/>
                        </a:rPr>
                        <a:t> </a:t>
                      </a:r>
                      <a:r>
                        <a:rPr lang="en-US" sz="3600" baseline="0" dirty="0" err="1" smtClean="0">
                          <a:latin typeface="Gill Sans MT" panose="020B0502020104020203" pitchFamily="34" charset="0"/>
                        </a:rPr>
                        <a:t>Conf</a:t>
                      </a:r>
                      <a:endParaRPr lang="en-US" sz="3600" dirty="0">
                        <a:latin typeface="Gill Sans MT" panose="020B0502020104020203" pitchFamily="34" charset="0"/>
                      </a:endParaRPr>
                    </a:p>
                  </a:txBody>
                  <a:tcPr anchor="ctr" anchorCtr="1"/>
                </a:tc>
                <a:tc>
                  <a:txBody>
                    <a:bodyPr/>
                    <a:lstStyle/>
                    <a:p>
                      <a:pPr algn="ctr"/>
                      <a:r>
                        <a:rPr lang="en-US" sz="2000" b="1" dirty="0" smtClean="0">
                          <a:latin typeface="Gill Sans MT" panose="020B0502020104020203" pitchFamily="34" charset="0"/>
                        </a:rPr>
                        <a:t>4 sessions on TC</a:t>
                      </a:r>
                      <a:r>
                        <a:rPr lang="en-US" sz="2000" b="1" baseline="0" dirty="0" smtClean="0">
                          <a:latin typeface="Gill Sans MT" panose="020B0502020104020203" pitchFamily="34" charset="0"/>
                        </a:rPr>
                        <a:t> genesis</a:t>
                      </a:r>
                      <a:endParaRPr lang="en-US" sz="2000" b="1" dirty="0">
                        <a:latin typeface="Gill Sans MT" panose="020B0502020104020203" pitchFamily="34" charset="0"/>
                      </a:endParaRPr>
                    </a:p>
                  </a:txBody>
                  <a:tcPr/>
                </a:tc>
                <a:tc>
                  <a:txBody>
                    <a:bodyPr/>
                    <a:lstStyle/>
                    <a:p>
                      <a:r>
                        <a:rPr lang="en-US" sz="2000" dirty="0" smtClean="0">
                          <a:latin typeface="Gill Sans MT" panose="020B0502020104020203" pitchFamily="34" charset="0"/>
                        </a:rPr>
                        <a:t>NSF? NHC? ONR? – somebody must be funding </a:t>
                      </a:r>
                      <a:r>
                        <a:rPr lang="en-US" sz="2000" dirty="0" err="1" smtClean="0">
                          <a:latin typeface="Gill Sans MT" panose="020B0502020104020203" pitchFamily="34" charset="0"/>
                        </a:rPr>
                        <a:t>TCgen</a:t>
                      </a:r>
                      <a:r>
                        <a:rPr lang="en-US" sz="2000" baseline="0" dirty="0" smtClean="0">
                          <a:latin typeface="Gill Sans MT" panose="020B0502020104020203" pitchFamily="34" charset="0"/>
                        </a:rPr>
                        <a:t> research</a:t>
                      </a:r>
                      <a:endParaRPr lang="en-US" sz="2000" dirty="0">
                        <a:latin typeface="Gill Sans MT" panose="020B0502020104020203" pitchFamily="34" charset="0"/>
                      </a:endParaRPr>
                    </a:p>
                  </a:txBody>
                  <a:tcPr anchor="ctr" anchorCtr="1"/>
                </a:tc>
                <a:tc>
                  <a:txBody>
                    <a:bodyPr/>
                    <a:lstStyle/>
                    <a:p>
                      <a:pPr marL="285750" indent="-285750">
                        <a:buFont typeface="Arial"/>
                        <a:buChar char="•"/>
                      </a:pPr>
                      <a:r>
                        <a:rPr lang="en-US" dirty="0" smtClean="0">
                          <a:latin typeface="Gill Sans MT" panose="020B0502020104020203" pitchFamily="34" charset="0"/>
                        </a:rPr>
                        <a:t>no consistent definition</a:t>
                      </a:r>
                      <a:r>
                        <a:rPr lang="en-US" baseline="0" dirty="0" smtClean="0">
                          <a:latin typeface="Gill Sans MT" panose="020B0502020104020203" pitchFamily="34" charset="0"/>
                        </a:rPr>
                        <a:t> of genesis – “I don’t know how to define *.*, but </a:t>
                      </a:r>
                      <a:r>
                        <a:rPr lang="en-US" b="1" i="1" baseline="0" dirty="0" smtClean="0">
                          <a:latin typeface="Gill Sans MT" panose="020B0502020104020203" pitchFamily="34" charset="0"/>
                        </a:rPr>
                        <a:t>I know it when I see it</a:t>
                      </a:r>
                      <a:r>
                        <a:rPr lang="en-US" baseline="0" dirty="0" smtClean="0">
                          <a:latin typeface="Gill Sans MT" panose="020B0502020104020203" pitchFamily="34" charset="0"/>
                        </a:rPr>
                        <a:t>”</a:t>
                      </a:r>
                    </a:p>
                    <a:p>
                      <a:pPr marL="285750" indent="-285750">
                        <a:buFont typeface="Arial"/>
                        <a:buChar char="•"/>
                      </a:pPr>
                      <a:r>
                        <a:rPr lang="en-US" baseline="0" dirty="0" smtClean="0">
                          <a:latin typeface="Gill Sans MT" panose="020B0502020104020203" pitchFamily="34" charset="0"/>
                        </a:rPr>
                        <a:t>no consistent definition and/or use of </a:t>
                      </a:r>
                      <a:r>
                        <a:rPr lang="en-US" baseline="0" dirty="0" err="1" smtClean="0">
                          <a:latin typeface="Gill Sans MT" panose="020B0502020104020203" pitchFamily="34" charset="0"/>
                        </a:rPr>
                        <a:t>pTCs</a:t>
                      </a:r>
                      <a:endParaRPr lang="en-US" baseline="0" dirty="0" smtClean="0">
                        <a:latin typeface="Gill Sans MT" panose="020B0502020104020203" pitchFamily="34" charset="0"/>
                      </a:endParaRPr>
                    </a:p>
                    <a:p>
                      <a:pPr marL="285750" indent="-285750">
                        <a:buFont typeface="Arial"/>
                        <a:buChar char="•"/>
                      </a:pPr>
                      <a:endParaRPr lang="en-US" dirty="0">
                        <a:latin typeface="Gill Sans MT" panose="020B0502020104020203" pitchFamily="34" charset="0"/>
                      </a:endParaRPr>
                    </a:p>
                  </a:txBody>
                  <a:tcPr/>
                </a:tc>
              </a:tr>
            </a:tbl>
          </a:graphicData>
        </a:graphic>
      </p:graphicFrame>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3600" dirty="0" smtClean="0">
                <a:solidFill>
                  <a:srgbClr val="FCD900"/>
                </a:solidFill>
                <a:latin typeface="Gill Sans MT" panose="020B0502020104020203" pitchFamily="34" charset="0"/>
              </a:rPr>
              <a:t>4</a:t>
            </a:r>
            <a:endParaRPr lang="en-US" sz="3600" dirty="0">
              <a:solidFill>
                <a:srgbClr val="FCD900"/>
              </a:solidFill>
              <a:latin typeface="Gill Sans MT" panose="020B0502020104020203" pitchFamily="34" charset="0"/>
            </a:endParaRPr>
          </a:p>
        </p:txBody>
      </p:sp>
    </p:spTree>
    <p:extLst>
      <p:ext uri="{BB962C8B-B14F-4D97-AF65-F5344CB8AC3E}">
        <p14:creationId xmlns:p14="http://schemas.microsoft.com/office/powerpoint/2010/main" val="22197272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4400" y="-1"/>
            <a:ext cx="1916555" cy="1073272"/>
          </a:xfrm>
          <a:prstGeom prst="rect">
            <a:avLst/>
          </a:prstGeom>
        </p:spPr>
      </p:pic>
      <p:sp>
        <p:nvSpPr>
          <p:cNvPr id="2" name="Title 1"/>
          <p:cNvSpPr>
            <a:spLocks noGrp="1"/>
          </p:cNvSpPr>
          <p:nvPr>
            <p:ph type="title"/>
          </p:nvPr>
        </p:nvSpPr>
        <p:spPr/>
        <p:txBody>
          <a:bodyPr/>
          <a:lstStyle/>
          <a:p>
            <a:r>
              <a:rPr lang="en-US" sz="4200" dirty="0" smtClean="0"/>
              <a:t>One </a:t>
            </a:r>
            <a:r>
              <a:rPr lang="en-US" sz="4200" dirty="0" smtClean="0">
                <a:latin typeface="Star Jedi"/>
              </a:rPr>
              <a:t>Slide</a:t>
            </a:r>
            <a:r>
              <a:rPr lang="en-US" sz="4200" dirty="0" smtClean="0"/>
              <a:t> to rule them all </a:t>
            </a:r>
            <a:r>
              <a:rPr lang="en-US" sz="4200" dirty="0" smtClean="0">
                <a:latin typeface="Gill Sans MT" panose="020B0502020104020203" pitchFamily="34" charset="0"/>
              </a:rPr>
              <a:t>and</a:t>
            </a:r>
            <a:r>
              <a:rPr lang="en-US" sz="4200" dirty="0" smtClean="0"/>
              <a:t> in the…</a:t>
            </a:r>
            <a:endParaRPr lang="en-US" sz="4200"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5a</a:t>
            </a:r>
            <a:endParaRPr lang="en-US" sz="2800" dirty="0">
              <a:solidFill>
                <a:srgbClr val="FCD900"/>
              </a:solidFill>
              <a:latin typeface="Gill Sans MT" panose="020B0502020104020203"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5400"/>
            <a:ext cx="1092200" cy="1092200"/>
          </a:xfrm>
          <a:prstGeom prst="rect">
            <a:avLst/>
          </a:prstGeom>
        </p:spPr>
      </p:pic>
      <p:pic>
        <p:nvPicPr>
          <p:cNvPr id="8" name="Picture 7" descr="su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1097280"/>
            <a:ext cx="10058400" cy="75438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02800" y="2129682"/>
            <a:ext cx="1981200" cy="1961584"/>
          </a:xfrm>
          <a:prstGeom prst="rect">
            <a:avLst/>
          </a:prstGeom>
        </p:spPr>
      </p:pic>
      <p:sp>
        <p:nvSpPr>
          <p:cNvPr id="13" name="Rounded Rectangular Callout 12"/>
          <p:cNvSpPr/>
          <p:nvPr/>
        </p:nvSpPr>
        <p:spPr bwMode="auto">
          <a:xfrm>
            <a:off x="9550400" y="1524000"/>
            <a:ext cx="1447800" cy="510778"/>
          </a:xfrm>
          <a:prstGeom prst="wedgeRoundRectCallout">
            <a:avLst>
              <a:gd name="adj1" fmla="val 11679"/>
              <a:gd name="adj2" fmla="val 142614"/>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000090"/>
                </a:solidFill>
                <a:latin typeface="Gill Sans MT" panose="020B0502020104020203" pitchFamily="34" charset="0"/>
              </a:rPr>
              <a:t>GEN%</a:t>
            </a:r>
          </a:p>
        </p:txBody>
      </p:sp>
      <p:sp>
        <p:nvSpPr>
          <p:cNvPr id="14" name="Rounded Rectangular Callout 13"/>
          <p:cNvSpPr/>
          <p:nvPr/>
        </p:nvSpPr>
        <p:spPr bwMode="auto">
          <a:xfrm>
            <a:off x="10388600" y="4267200"/>
            <a:ext cx="1447800" cy="510778"/>
          </a:xfrm>
          <a:prstGeom prst="wedgeRoundRectCallout">
            <a:avLst>
              <a:gd name="adj1" fmla="val 3857"/>
              <a:gd name="adj2" fmla="val -150372"/>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000090"/>
                </a:solidFill>
                <a:latin typeface="Gill Sans MT" panose="020B0502020104020203" pitchFamily="34" charset="0"/>
              </a:rPr>
              <a:t>FAR%</a:t>
            </a:r>
          </a:p>
        </p:txBody>
      </p:sp>
      <p:sp>
        <p:nvSpPr>
          <p:cNvPr id="15" name="Rounded Rectangular Callout 14"/>
          <p:cNvSpPr/>
          <p:nvPr/>
        </p:nvSpPr>
        <p:spPr bwMode="auto">
          <a:xfrm>
            <a:off x="482600" y="1185555"/>
            <a:ext cx="2057400" cy="919401"/>
          </a:xfrm>
          <a:prstGeom prst="wedgeRoundRectCallout">
            <a:avLst>
              <a:gd name="adj1" fmla="val 127173"/>
              <a:gd name="adj2" fmla="val -42328"/>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000090"/>
                </a:solidFill>
                <a:latin typeface="Gill Sans MT" panose="020B0502020104020203" pitchFamily="34" charset="0"/>
              </a:rPr>
              <a:t>2014 NHEM Season</a:t>
            </a:r>
          </a:p>
        </p:txBody>
      </p:sp>
    </p:spTree>
    <p:extLst>
      <p:ext uri="{BB962C8B-B14F-4D97-AF65-F5344CB8AC3E}">
        <p14:creationId xmlns:p14="http://schemas.microsoft.com/office/powerpoint/2010/main" val="368215692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4400" y="-1"/>
            <a:ext cx="1916555" cy="1073272"/>
          </a:xfrm>
          <a:prstGeom prst="rect">
            <a:avLst/>
          </a:prstGeom>
        </p:spPr>
      </p:pic>
      <p:sp>
        <p:nvSpPr>
          <p:cNvPr id="2" name="Title 1"/>
          <p:cNvSpPr>
            <a:spLocks noGrp="1"/>
          </p:cNvSpPr>
          <p:nvPr>
            <p:ph type="title"/>
          </p:nvPr>
        </p:nvSpPr>
        <p:spPr/>
        <p:txBody>
          <a:bodyPr/>
          <a:lstStyle/>
          <a:p>
            <a:r>
              <a:rPr lang="en-US" sz="4200" dirty="0" smtClean="0"/>
              <a:t>One </a:t>
            </a:r>
            <a:r>
              <a:rPr lang="en-US" sz="4200" dirty="0" smtClean="0">
                <a:latin typeface="Star Jedi"/>
              </a:rPr>
              <a:t>Slide</a:t>
            </a:r>
            <a:r>
              <a:rPr lang="en-US" sz="4200" dirty="0" smtClean="0"/>
              <a:t> to rule them all and in the…</a:t>
            </a:r>
            <a:endParaRPr lang="en-US" sz="4200"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5b</a:t>
            </a:r>
            <a:endParaRPr lang="en-US" sz="2800" dirty="0">
              <a:solidFill>
                <a:srgbClr val="FCD900"/>
              </a:solidFill>
              <a:latin typeface="Gill Sans MT" panose="020B0502020104020203"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5400"/>
            <a:ext cx="1092200" cy="1092200"/>
          </a:xfrm>
          <a:prstGeom prst="rect">
            <a:avLst/>
          </a:prstGeom>
        </p:spPr>
      </p:pic>
      <p:pic>
        <p:nvPicPr>
          <p:cNvPr id="8" name="Picture 7" descr="su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1097280"/>
            <a:ext cx="10058400" cy="7543800"/>
          </a:xfrm>
          <a:prstGeom prst="rect">
            <a:avLst/>
          </a:prstGeom>
        </p:spPr>
      </p:pic>
      <p:sp>
        <p:nvSpPr>
          <p:cNvPr id="11" name="Rounded Rectangular Callout 10"/>
          <p:cNvSpPr/>
          <p:nvPr/>
        </p:nvSpPr>
        <p:spPr bwMode="auto">
          <a:xfrm>
            <a:off x="177800" y="1261349"/>
            <a:ext cx="3810000" cy="987504"/>
          </a:xfrm>
          <a:prstGeom prst="wedgeRoundRectCallout">
            <a:avLst>
              <a:gd name="adj1" fmla="val 65696"/>
              <a:gd name="adj2" fmla="val 142636"/>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000090"/>
                </a:solidFill>
                <a:latin typeface="Gill Sans MT" panose="020B0502020104020203" pitchFamily="34" charset="0"/>
              </a:rPr>
              <a:t>the greener the better</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000090"/>
                </a:solidFill>
                <a:latin typeface="Gill Sans MT" panose="020B0502020104020203" pitchFamily="34" charset="0"/>
              </a:rPr>
              <a:t> </a:t>
            </a:r>
            <a:r>
              <a:rPr lang="en-US" sz="1800" dirty="0" smtClean="0">
                <a:solidFill>
                  <a:srgbClr val="000090"/>
                </a:solidFill>
                <a:latin typeface="Gill Sans MT" panose="020B0502020104020203" pitchFamily="34" charset="0"/>
              </a:rPr>
              <a:t>are the genesis forecasts</a:t>
            </a:r>
          </a:p>
        </p:txBody>
      </p:sp>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02800" y="2129682"/>
            <a:ext cx="1981200" cy="1961584"/>
          </a:xfrm>
          <a:prstGeom prst="rect">
            <a:avLst/>
          </a:prstGeom>
        </p:spPr>
      </p:pic>
      <p:sp>
        <p:nvSpPr>
          <p:cNvPr id="13" name="Rounded Rectangular Callout 12"/>
          <p:cNvSpPr/>
          <p:nvPr/>
        </p:nvSpPr>
        <p:spPr bwMode="auto">
          <a:xfrm>
            <a:off x="9550400" y="1524000"/>
            <a:ext cx="1447800" cy="510778"/>
          </a:xfrm>
          <a:prstGeom prst="wedgeRoundRectCallout">
            <a:avLst>
              <a:gd name="adj1" fmla="val 11679"/>
              <a:gd name="adj2" fmla="val 142614"/>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000090"/>
                </a:solidFill>
                <a:latin typeface="Gill Sans MT" panose="020B0502020104020203" pitchFamily="34" charset="0"/>
              </a:rPr>
              <a:t>GEN%</a:t>
            </a:r>
          </a:p>
        </p:txBody>
      </p:sp>
      <p:sp>
        <p:nvSpPr>
          <p:cNvPr id="14" name="Rounded Rectangular Callout 13"/>
          <p:cNvSpPr/>
          <p:nvPr/>
        </p:nvSpPr>
        <p:spPr bwMode="auto">
          <a:xfrm>
            <a:off x="10388600" y="4267200"/>
            <a:ext cx="1447800" cy="510778"/>
          </a:xfrm>
          <a:prstGeom prst="wedgeRoundRectCallout">
            <a:avLst>
              <a:gd name="adj1" fmla="val 3857"/>
              <a:gd name="adj2" fmla="val -150372"/>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000090"/>
                </a:solidFill>
                <a:latin typeface="Gill Sans MT" panose="020B0502020104020203" pitchFamily="34" charset="0"/>
              </a:rPr>
              <a:t>FAR%</a:t>
            </a:r>
          </a:p>
        </p:txBody>
      </p:sp>
      <p:sp>
        <p:nvSpPr>
          <p:cNvPr id="15" name="Rounded Rectangular Callout 14"/>
          <p:cNvSpPr/>
          <p:nvPr/>
        </p:nvSpPr>
        <p:spPr bwMode="auto">
          <a:xfrm>
            <a:off x="8864600" y="6780967"/>
            <a:ext cx="3581400" cy="1293971"/>
          </a:xfrm>
          <a:prstGeom prst="wedgeRoundRectCallout">
            <a:avLst>
              <a:gd name="adj1" fmla="val -70959"/>
              <a:gd name="adj2" fmla="val -12321"/>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000090"/>
                </a:solidFill>
                <a:latin typeface="Gill Sans MT" panose="020B0502020104020203" pitchFamily="34" charset="0"/>
              </a:rPr>
              <a:t>the redder the worse</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000090"/>
                </a:solidFill>
                <a:latin typeface="Gill Sans MT" panose="020B0502020104020203" pitchFamily="34" charset="0"/>
              </a:rPr>
              <a:t> </a:t>
            </a:r>
            <a:r>
              <a:rPr lang="en-US" sz="1800" dirty="0" smtClean="0">
                <a:solidFill>
                  <a:srgbClr val="000090"/>
                </a:solidFill>
                <a:latin typeface="Gill Sans MT" panose="020B0502020104020203" pitchFamily="34" charset="0"/>
              </a:rPr>
              <a:t>are the false alarms, i.e., more </a:t>
            </a:r>
            <a:r>
              <a:rPr lang="en-US" sz="1800" dirty="0" err="1" smtClean="0">
                <a:solidFill>
                  <a:srgbClr val="000090"/>
                </a:solidFill>
                <a:latin typeface="Gill Sans MT" panose="020B0502020104020203" pitchFamily="34" charset="0"/>
              </a:rPr>
              <a:t>spuricanes</a:t>
            </a:r>
            <a:endParaRPr lang="en-US" sz="1800" dirty="0" smtClean="0">
              <a:solidFill>
                <a:srgbClr val="000090"/>
              </a:solidFill>
              <a:latin typeface="Gill Sans MT" panose="020B0502020104020203" pitchFamily="34" charset="0"/>
            </a:endParaRPr>
          </a:p>
        </p:txBody>
      </p:sp>
    </p:spTree>
    <p:extLst>
      <p:ext uri="{BB962C8B-B14F-4D97-AF65-F5344CB8AC3E}">
        <p14:creationId xmlns:p14="http://schemas.microsoft.com/office/powerpoint/2010/main" val="23253068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74400" y="-1"/>
            <a:ext cx="1916555" cy="1073272"/>
          </a:xfrm>
          <a:prstGeom prst="rect">
            <a:avLst/>
          </a:prstGeom>
        </p:spPr>
      </p:pic>
      <p:sp>
        <p:nvSpPr>
          <p:cNvPr id="2" name="Title 1"/>
          <p:cNvSpPr>
            <a:spLocks noGrp="1"/>
          </p:cNvSpPr>
          <p:nvPr>
            <p:ph type="title"/>
          </p:nvPr>
        </p:nvSpPr>
        <p:spPr/>
        <p:txBody>
          <a:bodyPr/>
          <a:lstStyle/>
          <a:p>
            <a:r>
              <a:rPr lang="en-US" sz="4200" dirty="0" smtClean="0"/>
              <a:t>One </a:t>
            </a:r>
            <a:r>
              <a:rPr lang="en-US" sz="4200" dirty="0" smtClean="0">
                <a:latin typeface="Star Jedi"/>
              </a:rPr>
              <a:t>Slide</a:t>
            </a:r>
            <a:r>
              <a:rPr lang="en-US" sz="4200" dirty="0" smtClean="0"/>
              <a:t> to rule them all and in the…</a:t>
            </a:r>
            <a:endParaRPr lang="en-US" sz="4200"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3200" dirty="0">
                <a:solidFill>
                  <a:srgbClr val="FCD900"/>
                </a:solidFill>
                <a:latin typeface="Gill Sans MT" panose="020B0502020104020203" pitchFamily="34" charset="0"/>
              </a:rPr>
              <a:t>5</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5400"/>
            <a:ext cx="1092200" cy="1092200"/>
          </a:xfrm>
          <a:prstGeom prst="rect">
            <a:avLst/>
          </a:prstGeom>
        </p:spPr>
      </p:pic>
      <p:pic>
        <p:nvPicPr>
          <p:cNvPr id="8" name="Picture 7" descr="su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1600" y="1097280"/>
            <a:ext cx="10058400" cy="7543800"/>
          </a:xfrm>
          <a:prstGeom prst="rect">
            <a:avLst/>
          </a:prstGeom>
        </p:spPr>
      </p:pic>
      <p:sp>
        <p:nvSpPr>
          <p:cNvPr id="15" name="Rounded Rectangular Callout 14"/>
          <p:cNvSpPr/>
          <p:nvPr/>
        </p:nvSpPr>
        <p:spPr bwMode="auto">
          <a:xfrm>
            <a:off x="8864600" y="6900149"/>
            <a:ext cx="3581400" cy="1055608"/>
          </a:xfrm>
          <a:prstGeom prst="wedgeRoundRectCallout">
            <a:avLst>
              <a:gd name="adj1" fmla="val -70959"/>
              <a:gd name="adj2" fmla="val -12321"/>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000090"/>
                </a:solidFill>
              </a:rPr>
              <a:t>.</a:t>
            </a:r>
            <a:r>
              <a:rPr lang="en-US" sz="2800" dirty="0" err="1" smtClean="0">
                <a:solidFill>
                  <a:srgbClr val="000090"/>
                </a:solidFill>
                <a:latin typeface="Gill Sans MT" panose="020B0502020104020203" pitchFamily="34" charset="0"/>
              </a:rPr>
              <a:t>ca</a:t>
            </a:r>
            <a:r>
              <a:rPr lang="en-US" sz="2800" dirty="0" smtClean="0">
                <a:solidFill>
                  <a:srgbClr val="000090"/>
                </a:solidFill>
                <a:latin typeface="Gill Sans MT" panose="020B0502020104020203" pitchFamily="34" charset="0"/>
              </a:rPr>
              <a:t> – very high FAR</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000090"/>
                </a:solidFill>
                <a:latin typeface="Gill Sans MT" panose="020B0502020104020203" pitchFamily="34" charset="0"/>
              </a:rPr>
              <a:t>in all basins, eh?</a:t>
            </a:r>
            <a:endParaRPr lang="en-US" sz="1800" dirty="0" smtClean="0">
              <a:solidFill>
                <a:srgbClr val="000090"/>
              </a:solidFill>
              <a:latin typeface="Gill Sans MT" panose="020B0502020104020203" pitchFamily="34" charset="0"/>
            </a:endParaRPr>
          </a:p>
        </p:txBody>
      </p:sp>
      <p:sp>
        <p:nvSpPr>
          <p:cNvPr id="16" name="Rounded Rectangular Callout 15"/>
          <p:cNvSpPr/>
          <p:nvPr/>
        </p:nvSpPr>
        <p:spPr bwMode="auto">
          <a:xfrm>
            <a:off x="9779000" y="4724400"/>
            <a:ext cx="2921000" cy="1123712"/>
          </a:xfrm>
          <a:prstGeom prst="wedgeRoundRectCallout">
            <a:avLst>
              <a:gd name="adj1" fmla="val -163298"/>
              <a:gd name="adj2" fmla="val 58970"/>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000090"/>
                </a:solidFill>
                <a:latin typeface="Gill Sans MT" panose="020B0502020104020203" pitchFamily="34" charset="0"/>
              </a:rPr>
              <a:t>USN best FAR in the LANT; other models have more </a:t>
            </a:r>
            <a:r>
              <a:rPr lang="en-US" sz="2000" dirty="0" err="1" smtClean="0">
                <a:solidFill>
                  <a:srgbClr val="000090"/>
                </a:solidFill>
                <a:latin typeface="Gill Sans MT" panose="020B0502020104020203" pitchFamily="34" charset="0"/>
              </a:rPr>
              <a:t>spuricanes</a:t>
            </a:r>
            <a:endParaRPr lang="en-US" sz="1400" dirty="0" smtClean="0">
              <a:solidFill>
                <a:srgbClr val="000090"/>
              </a:solidFill>
              <a:latin typeface="Gill Sans MT" panose="020B0502020104020203" pitchFamily="34" charset="0"/>
            </a:endParaRPr>
          </a:p>
        </p:txBody>
      </p:sp>
      <p:sp>
        <p:nvSpPr>
          <p:cNvPr id="17" name="Rounded Rectangular Callout 16"/>
          <p:cNvSpPr/>
          <p:nvPr/>
        </p:nvSpPr>
        <p:spPr bwMode="auto">
          <a:xfrm>
            <a:off x="101600" y="5792866"/>
            <a:ext cx="2692400" cy="919401"/>
          </a:xfrm>
          <a:prstGeom prst="wedgeRoundRectCallout">
            <a:avLst>
              <a:gd name="adj1" fmla="val 69454"/>
              <a:gd name="adj2" fmla="val 13940"/>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000090"/>
                </a:solidFill>
                <a:latin typeface="Gill Sans MT" panose="020B0502020104020203" pitchFamily="34" charset="0"/>
              </a:rPr>
              <a:t>UKMO consistent and good GEN</a:t>
            </a:r>
            <a:endParaRPr lang="en-US" sz="1600" dirty="0" smtClean="0">
              <a:solidFill>
                <a:srgbClr val="000090"/>
              </a:solidFill>
              <a:latin typeface="Gill Sans MT" panose="020B0502020104020203" pitchFamily="34" charset="0"/>
            </a:endParaRPr>
          </a:p>
        </p:txBody>
      </p:sp>
      <p:sp>
        <p:nvSpPr>
          <p:cNvPr id="18" name="Rounded Rectangular Callout 17"/>
          <p:cNvSpPr/>
          <p:nvPr/>
        </p:nvSpPr>
        <p:spPr bwMode="auto">
          <a:xfrm>
            <a:off x="254000" y="3352800"/>
            <a:ext cx="2689888" cy="1600438"/>
          </a:xfrm>
          <a:prstGeom prst="wedgeRoundRectCallout">
            <a:avLst>
              <a:gd name="adj1" fmla="val 56394"/>
              <a:gd name="adj2" fmla="val 63412"/>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rgbClr val="000090"/>
                </a:solidFill>
                <a:latin typeface="Gill Sans MT" panose="020B0502020104020203" pitchFamily="34" charset="0"/>
              </a:rPr>
              <a:t>ECMWF lowest FAR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solidFill>
                  <a:srgbClr val="000090"/>
                </a:solidFill>
                <a:latin typeface="Gill Sans MT" panose="020B0502020104020203" pitchFamily="34" charset="0"/>
              </a:rPr>
              <a:t>except in the gulf of Mosquitos</a:t>
            </a:r>
            <a:endParaRPr lang="en-US" sz="1400" dirty="0" smtClean="0">
              <a:solidFill>
                <a:srgbClr val="000090"/>
              </a:solidFill>
              <a:latin typeface="Gill Sans MT" panose="020B0502020104020203" pitchFamily="34" charset="0"/>
            </a:endParaRPr>
          </a:p>
        </p:txBody>
      </p:sp>
    </p:spTree>
    <p:extLst>
      <p:ext uri="{BB962C8B-B14F-4D97-AF65-F5344CB8AC3E}">
        <p14:creationId xmlns:p14="http://schemas.microsoft.com/office/powerpoint/2010/main" val="1024120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000" dirty="0" smtClean="0"/>
              <a:t>STEP 1: generate a </a:t>
            </a:r>
            <a:r>
              <a:rPr lang="en-US" sz="4000" dirty="0" err="1" smtClean="0"/>
              <a:t>WxMAP</a:t>
            </a:r>
            <a:r>
              <a:rPr lang="en-US" sz="4000" dirty="0" smtClean="0"/>
              <a:t> with model v </a:t>
            </a:r>
            <a:r>
              <a:rPr lang="en-US" sz="4000" dirty="0" err="1" smtClean="0"/>
              <a:t>obs</a:t>
            </a:r>
            <a:r>
              <a:rPr lang="en-US" sz="4000" dirty="0" smtClean="0"/>
              <a:t> cyclones</a:t>
            </a:r>
            <a:br>
              <a:rPr lang="en-US" sz="4000" dirty="0" smtClean="0"/>
            </a:br>
            <a:r>
              <a:rPr lang="en-US" sz="2400" dirty="0" smtClean="0"/>
              <a:t>genesis of 02W.15 (TC) on 2015020700 – developed from 94W (</a:t>
            </a:r>
            <a:r>
              <a:rPr lang="en-US" sz="2400" dirty="0" err="1" smtClean="0"/>
              <a:t>pTC</a:t>
            </a:r>
            <a:r>
              <a:rPr lang="en-US" sz="2400" dirty="0" smtClean="0"/>
              <a:t>)</a:t>
            </a:r>
            <a:endParaRPr lang="en-US" sz="2400"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6a</a:t>
            </a:r>
            <a:endParaRPr lang="en-US" sz="2800" dirty="0">
              <a:solidFill>
                <a:srgbClr val="FCD900"/>
              </a:solidFill>
              <a:latin typeface="Gill Sans MT" panose="020B0502020104020203"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097280"/>
            <a:ext cx="10058400" cy="7543800"/>
          </a:xfrm>
          <a:prstGeom prst="rect">
            <a:avLst/>
          </a:prstGeom>
        </p:spPr>
      </p:pic>
      <p:sp>
        <p:nvSpPr>
          <p:cNvPr id="7" name="Rounded Rectangular Callout 6"/>
          <p:cNvSpPr/>
          <p:nvPr/>
        </p:nvSpPr>
        <p:spPr bwMode="auto">
          <a:xfrm>
            <a:off x="7721600" y="4513659"/>
            <a:ext cx="3670300" cy="1123712"/>
          </a:xfrm>
          <a:prstGeom prst="wedgeRoundRectCallout">
            <a:avLst>
              <a:gd name="adj1" fmla="val -52575"/>
              <a:gd name="adj2" fmla="val 114741"/>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000090"/>
                </a:solidFill>
                <a:latin typeface="Gill Sans MT" panose="020B0502020104020203" pitchFamily="34" charset="0"/>
              </a:rPr>
              <a:t>started as 94W on 020406 </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000090"/>
                </a:solidFill>
                <a:latin typeface="Gill Sans MT" panose="020B0502020104020203" pitchFamily="34" charset="0"/>
              </a:rPr>
              <a:t>1</a:t>
            </a:r>
            <a:r>
              <a:rPr lang="en-US" sz="2000" baseline="30000" dirty="0" smtClean="0">
                <a:solidFill>
                  <a:srgbClr val="000090"/>
                </a:solidFill>
                <a:latin typeface="Gill Sans MT" panose="020B0502020104020203" pitchFamily="34" charset="0"/>
              </a:rPr>
              <a:t>st</a:t>
            </a:r>
            <a:r>
              <a:rPr lang="en-US" sz="2000" dirty="0" smtClean="0">
                <a:solidFill>
                  <a:srgbClr val="000090"/>
                </a:solidFill>
                <a:latin typeface="Gill Sans MT" panose="020B0502020104020203" pitchFamily="34" charset="0"/>
              </a:rPr>
              <a:t> JTWC warning on 020706</a:t>
            </a:r>
          </a:p>
          <a:p>
            <a:pPr marL="0" marR="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000090"/>
                </a:solidFill>
                <a:latin typeface="Gill Sans MT" panose="020B0502020104020203" pitchFamily="34" charset="0"/>
              </a:rPr>
              <a:t>72 h as a </a:t>
            </a:r>
            <a:r>
              <a:rPr lang="en-US" sz="2000" dirty="0" err="1" smtClean="0">
                <a:solidFill>
                  <a:srgbClr val="000090"/>
                </a:solidFill>
                <a:latin typeface="Gill Sans MT" panose="020B0502020104020203" pitchFamily="34" charset="0"/>
              </a:rPr>
              <a:t>pTC</a:t>
            </a:r>
            <a:endParaRPr lang="en-US" sz="2000" dirty="0" smtClean="0">
              <a:solidFill>
                <a:srgbClr val="000090"/>
              </a:solidFill>
              <a:latin typeface="Gill Sans MT" panose="020B0502020104020203" pitchFamily="34" charset="0"/>
            </a:endParaRPr>
          </a:p>
        </p:txBody>
      </p:sp>
    </p:spTree>
    <p:extLst>
      <p:ext uri="{BB962C8B-B14F-4D97-AF65-F5344CB8AC3E}">
        <p14:creationId xmlns:p14="http://schemas.microsoft.com/office/powerpoint/2010/main" val="19345282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sz="4000" dirty="0" smtClean="0"/>
              <a:t>STEP 1: generate a </a:t>
            </a:r>
            <a:r>
              <a:rPr lang="en-US" sz="4000" dirty="0" err="1" smtClean="0"/>
              <a:t>WxMAP</a:t>
            </a:r>
            <a:r>
              <a:rPr lang="en-US" sz="4000" dirty="0" smtClean="0"/>
              <a:t> with model v </a:t>
            </a:r>
            <a:r>
              <a:rPr lang="en-US" sz="4000" dirty="0" err="1" smtClean="0"/>
              <a:t>obs</a:t>
            </a:r>
            <a:r>
              <a:rPr lang="en-US" sz="4000" dirty="0" smtClean="0"/>
              <a:t> cyclones</a:t>
            </a:r>
            <a:br>
              <a:rPr lang="en-US" sz="4000" dirty="0" smtClean="0"/>
            </a:br>
            <a:r>
              <a:rPr lang="en-US" sz="2400" dirty="0" smtClean="0"/>
              <a:t>genesis of 02W.15 (TC) on 2015020700 – developed from 94W (</a:t>
            </a:r>
            <a:r>
              <a:rPr lang="en-US" sz="2400" dirty="0" err="1" smtClean="0"/>
              <a:t>pTC</a:t>
            </a:r>
            <a:r>
              <a:rPr lang="en-US" sz="2400" dirty="0" smtClean="0"/>
              <a:t>)</a:t>
            </a:r>
            <a:endParaRPr lang="en-US" sz="2400"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6b</a:t>
            </a:r>
            <a:endParaRPr lang="en-US" sz="3600" dirty="0">
              <a:solidFill>
                <a:srgbClr val="FCD900"/>
              </a:solidFill>
              <a:latin typeface="Gill Sans MT" panose="020B0502020104020203"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097280"/>
            <a:ext cx="10058400" cy="7543800"/>
          </a:xfrm>
          <a:prstGeom prst="rect">
            <a:avLst/>
          </a:prstGeom>
        </p:spPr>
      </p:pic>
      <p:sp>
        <p:nvSpPr>
          <p:cNvPr id="7" name="Rounded Rectangular Callout 6"/>
          <p:cNvSpPr/>
          <p:nvPr/>
        </p:nvSpPr>
        <p:spPr bwMode="auto">
          <a:xfrm>
            <a:off x="8407400" y="4782741"/>
            <a:ext cx="2362200" cy="1055608"/>
          </a:xfrm>
          <a:prstGeom prst="wedgeRoundRectCallout">
            <a:avLst>
              <a:gd name="adj1" fmla="val -81641"/>
              <a:gd name="adj2" fmla="val 165599"/>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90"/>
                </a:solidFill>
                <a:latin typeface="Gill Sans MT" panose="020B0502020104020203" pitchFamily="34" charset="0"/>
              </a:rPr>
              <a:t>started as 94W on 020406 </a:t>
            </a:r>
          </a:p>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90"/>
                </a:solidFill>
                <a:latin typeface="Gill Sans MT" panose="020B0502020104020203" pitchFamily="34" charset="0"/>
              </a:rPr>
              <a:t>1</a:t>
            </a:r>
            <a:r>
              <a:rPr lang="en-US" sz="1400" baseline="30000" dirty="0" smtClean="0">
                <a:solidFill>
                  <a:srgbClr val="000090"/>
                </a:solidFill>
                <a:latin typeface="Gill Sans MT" panose="020B0502020104020203" pitchFamily="34" charset="0"/>
              </a:rPr>
              <a:t>st</a:t>
            </a:r>
            <a:r>
              <a:rPr lang="en-US" sz="1400" dirty="0" smtClean="0">
                <a:solidFill>
                  <a:srgbClr val="000090"/>
                </a:solidFill>
                <a:latin typeface="Gill Sans MT" panose="020B0502020104020203" pitchFamily="34" charset="0"/>
              </a:rPr>
              <a:t> JTWC warning on 020706</a:t>
            </a:r>
          </a:p>
          <a:p>
            <a:pPr marL="0" marR="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000090"/>
                </a:solidFill>
                <a:latin typeface="Gill Sans MT" panose="020B0502020104020203" pitchFamily="34" charset="0"/>
              </a:rPr>
              <a:t>72 h as a </a:t>
            </a:r>
            <a:r>
              <a:rPr lang="en-US" sz="1400" dirty="0" err="1" smtClean="0">
                <a:solidFill>
                  <a:srgbClr val="000090"/>
                </a:solidFill>
                <a:latin typeface="Gill Sans MT" panose="020B0502020104020203" pitchFamily="34" charset="0"/>
              </a:rPr>
              <a:t>pTC</a:t>
            </a:r>
            <a:endParaRPr lang="en-US" sz="1400" dirty="0" smtClean="0">
              <a:solidFill>
                <a:srgbClr val="000090"/>
              </a:solidFill>
              <a:latin typeface="Gill Sans MT" panose="020B0502020104020203" pitchFamily="34" charset="0"/>
            </a:endParaRPr>
          </a:p>
        </p:txBody>
      </p:sp>
      <p:sp>
        <p:nvSpPr>
          <p:cNvPr id="8" name="Rounded Rectangular Callout 7"/>
          <p:cNvSpPr/>
          <p:nvPr/>
        </p:nvSpPr>
        <p:spPr bwMode="auto">
          <a:xfrm>
            <a:off x="6883400" y="7010400"/>
            <a:ext cx="2286000" cy="646986"/>
          </a:xfrm>
          <a:prstGeom prst="wedgeRoundRectCallout">
            <a:avLst>
              <a:gd name="adj1" fmla="val -43673"/>
              <a:gd name="adj2" fmla="val -80856"/>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genesis track close to posit at 020706 = ‘HIT’</a:t>
            </a:r>
          </a:p>
        </p:txBody>
      </p:sp>
    </p:spTree>
    <p:extLst>
      <p:ext uri="{BB962C8B-B14F-4D97-AF65-F5344CB8AC3E}">
        <p14:creationId xmlns:p14="http://schemas.microsoft.com/office/powerpoint/2010/main" val="429377253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sz="4000" dirty="0" smtClean="0"/>
              <a:t>STEP 1: generate a </a:t>
            </a:r>
            <a:r>
              <a:rPr lang="en-US" sz="4000" dirty="0" err="1" smtClean="0"/>
              <a:t>WxMAP</a:t>
            </a:r>
            <a:r>
              <a:rPr lang="en-US" sz="4000" dirty="0" smtClean="0"/>
              <a:t> with model v </a:t>
            </a:r>
            <a:r>
              <a:rPr lang="en-US" sz="4000" dirty="0" err="1" smtClean="0"/>
              <a:t>obs</a:t>
            </a:r>
            <a:r>
              <a:rPr lang="en-US" sz="4000" dirty="0" smtClean="0"/>
              <a:t> cyclones</a:t>
            </a:r>
            <a:br>
              <a:rPr lang="en-US" sz="4000" dirty="0" smtClean="0"/>
            </a:br>
            <a:r>
              <a:rPr lang="en-US" sz="2400" dirty="0" smtClean="0"/>
              <a:t>genesis of 02W.15 (TC) on 2015020700 – developed from 94W (</a:t>
            </a:r>
            <a:r>
              <a:rPr lang="en-US" sz="2400" dirty="0" err="1" smtClean="0"/>
              <a:t>pTC</a:t>
            </a:r>
            <a:r>
              <a:rPr lang="en-US" sz="2400" dirty="0" smtClean="0"/>
              <a:t>)</a:t>
            </a:r>
            <a:endParaRPr lang="en-US" sz="2400"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rPr>
              <a:t>6c</a:t>
            </a:r>
            <a:endParaRPr lang="en-US" sz="3600" dirty="0">
              <a:solidFill>
                <a:srgbClr val="FCD9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097280"/>
            <a:ext cx="10058400" cy="7543800"/>
          </a:xfrm>
          <a:prstGeom prst="rect">
            <a:avLst/>
          </a:prstGeom>
        </p:spPr>
      </p:pic>
      <p:sp>
        <p:nvSpPr>
          <p:cNvPr id="7" name="Rounded Rectangular Callout 6"/>
          <p:cNvSpPr/>
          <p:nvPr/>
        </p:nvSpPr>
        <p:spPr bwMode="auto">
          <a:xfrm>
            <a:off x="8407400" y="4953000"/>
            <a:ext cx="2362200" cy="715089"/>
          </a:xfrm>
          <a:prstGeom prst="wedgeRoundRectCallout">
            <a:avLst>
              <a:gd name="adj1" fmla="val -81641"/>
              <a:gd name="adj2" fmla="val 165599"/>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90"/>
                </a:solidFill>
                <a:latin typeface="Gill Sans MT" panose="020B0502020104020203" pitchFamily="34" charset="0"/>
              </a:rPr>
              <a:t>started as 94W on 020406 </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90"/>
                </a:solidFill>
                <a:latin typeface="Gill Sans MT" panose="020B0502020104020203" pitchFamily="34" charset="0"/>
              </a:rPr>
              <a:t>1</a:t>
            </a:r>
            <a:r>
              <a:rPr lang="en-US" sz="1200" baseline="30000" dirty="0" smtClean="0">
                <a:solidFill>
                  <a:srgbClr val="000090"/>
                </a:solidFill>
                <a:latin typeface="Gill Sans MT" panose="020B0502020104020203" pitchFamily="34" charset="0"/>
              </a:rPr>
              <a:t>st</a:t>
            </a:r>
            <a:r>
              <a:rPr lang="en-US" sz="1200" dirty="0" smtClean="0">
                <a:solidFill>
                  <a:srgbClr val="000090"/>
                </a:solidFill>
                <a:latin typeface="Gill Sans MT" panose="020B0502020104020203" pitchFamily="34" charset="0"/>
              </a:rPr>
              <a:t> JTWC warning on 020706</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90"/>
                </a:solidFill>
                <a:latin typeface="Gill Sans MT" panose="020B0502020104020203" pitchFamily="34" charset="0"/>
              </a:rPr>
              <a:t>72 h as a </a:t>
            </a:r>
            <a:r>
              <a:rPr lang="en-US" sz="1200" dirty="0" err="1" smtClean="0">
                <a:solidFill>
                  <a:srgbClr val="000090"/>
                </a:solidFill>
                <a:latin typeface="Gill Sans MT" panose="020B0502020104020203" pitchFamily="34" charset="0"/>
              </a:rPr>
              <a:t>pTC</a:t>
            </a:r>
            <a:endParaRPr lang="en-US" sz="1200" dirty="0" smtClean="0">
              <a:solidFill>
                <a:srgbClr val="000090"/>
              </a:solidFill>
              <a:latin typeface="Gill Sans MT" panose="020B0502020104020203" pitchFamily="34" charset="0"/>
            </a:endParaRPr>
          </a:p>
        </p:txBody>
      </p:sp>
      <p:sp>
        <p:nvSpPr>
          <p:cNvPr id="8" name="Rounded Rectangular Callout 7"/>
          <p:cNvSpPr/>
          <p:nvPr/>
        </p:nvSpPr>
        <p:spPr bwMode="auto">
          <a:xfrm>
            <a:off x="6883400" y="7010400"/>
            <a:ext cx="2286000" cy="646986"/>
          </a:xfrm>
          <a:prstGeom prst="wedgeRoundRectCallout">
            <a:avLst>
              <a:gd name="adj1" fmla="val -43673"/>
              <a:gd name="adj2" fmla="val -80856"/>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genesis track close to posit at 020706 = ‘HIT</a:t>
            </a:r>
            <a:r>
              <a:rPr lang="en-US" sz="1600" dirty="0" smtClean="0">
                <a:solidFill>
                  <a:srgbClr val="000090"/>
                </a:solidFill>
              </a:rPr>
              <a:t>’</a:t>
            </a:r>
          </a:p>
        </p:txBody>
      </p:sp>
      <p:sp>
        <p:nvSpPr>
          <p:cNvPr id="9" name="Rounded Rectangular Callout 8"/>
          <p:cNvSpPr/>
          <p:nvPr/>
        </p:nvSpPr>
        <p:spPr bwMode="auto">
          <a:xfrm>
            <a:off x="2387600" y="4953000"/>
            <a:ext cx="3505200" cy="919401"/>
          </a:xfrm>
          <a:prstGeom prst="wedgeRoundRectCallout">
            <a:avLst>
              <a:gd name="adj1" fmla="val 58714"/>
              <a:gd name="adj2" fmla="val 80294"/>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these two genesis tracks NOT close to posit at 020706 = ‘MISS’ = </a:t>
            </a:r>
          </a:p>
          <a:p>
            <a:pPr marL="0" marR="0" indent="0" algn="ctr" defTabSz="914400" rtl="0" eaLnBrk="1" fontAlgn="base" latinLnBrk="0" hangingPunct="1">
              <a:lnSpc>
                <a:spcPct val="100000"/>
              </a:lnSpc>
              <a:spcBef>
                <a:spcPct val="0"/>
              </a:spcBef>
              <a:spcAft>
                <a:spcPct val="0"/>
              </a:spcAft>
              <a:buClrTx/>
              <a:buSzTx/>
              <a:buFontTx/>
              <a:buNone/>
              <a:tabLst/>
            </a:pPr>
            <a:r>
              <a:rPr lang="en-US" sz="1600" b="1" i="1" dirty="0" smtClean="0">
                <a:solidFill>
                  <a:srgbClr val="FF0000"/>
                </a:solidFill>
                <a:latin typeface="Gill Sans MT" panose="020B0502020104020203" pitchFamily="34" charset="0"/>
              </a:rPr>
              <a:t>class I </a:t>
            </a:r>
            <a:r>
              <a:rPr lang="en-US" sz="1600" b="1" i="1" dirty="0" err="1" smtClean="0">
                <a:solidFill>
                  <a:srgbClr val="FF0000"/>
                </a:solidFill>
                <a:latin typeface="Gill Sans MT" panose="020B0502020104020203" pitchFamily="34" charset="0"/>
              </a:rPr>
              <a:t>Spuricane</a:t>
            </a:r>
            <a:r>
              <a:rPr lang="en-US" sz="1600" b="1" i="1" dirty="0" smtClean="0">
                <a:solidFill>
                  <a:srgbClr val="FF0000"/>
                </a:solidFill>
                <a:latin typeface="Gill Sans MT" panose="020B0502020104020203" pitchFamily="34" charset="0"/>
              </a:rPr>
              <a:t> (SC1)</a:t>
            </a:r>
          </a:p>
        </p:txBody>
      </p:sp>
    </p:spTree>
    <p:extLst>
      <p:ext uri="{BB962C8B-B14F-4D97-AF65-F5344CB8AC3E}">
        <p14:creationId xmlns:p14="http://schemas.microsoft.com/office/powerpoint/2010/main" val="36494445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ar Jedi"/>
              </a:rPr>
              <a:t>Slide Wars </a:t>
            </a:r>
            <a:r>
              <a:rPr lang="en-US" dirty="0" smtClean="0"/>
              <a:t>– ROE I</a:t>
            </a:r>
            <a:endParaRPr lang="en-US" dirty="0"/>
          </a:p>
        </p:txBody>
      </p:sp>
      <p:sp>
        <p:nvSpPr>
          <p:cNvPr id="5" name="TextBox 4"/>
          <p:cNvSpPr txBox="1"/>
          <p:nvPr/>
        </p:nvSpPr>
        <p:spPr>
          <a:xfrm>
            <a:off x="1854200" y="1600200"/>
            <a:ext cx="9296400" cy="1200329"/>
          </a:xfrm>
          <a:prstGeom prst="rect">
            <a:avLst/>
          </a:prstGeom>
          <a:noFill/>
        </p:spPr>
        <p:txBody>
          <a:bodyPr wrap="square" rtlCol="0">
            <a:spAutoFit/>
          </a:bodyPr>
          <a:lstStyle/>
          <a:p>
            <a:r>
              <a:rPr lang="en-US" sz="7200" dirty="0" smtClean="0">
                <a:latin typeface="Gill Sans MT" panose="020B0502020104020203" pitchFamily="34" charset="0"/>
              </a:rPr>
              <a:t>The Peter</a:t>
            </a:r>
            <a:r>
              <a:rPr lang="en-US" sz="7200" baseline="30000" dirty="0" smtClean="0">
                <a:latin typeface="Gill Sans MT" panose="020B0502020104020203" pitchFamily="34" charset="0"/>
              </a:rPr>
              <a:t>*</a:t>
            </a:r>
            <a:r>
              <a:rPr lang="en-US" sz="7200" dirty="0" smtClean="0">
                <a:latin typeface="Gill Sans MT" panose="020B0502020104020203" pitchFamily="34" charset="0"/>
              </a:rPr>
              <a:t> Principle</a:t>
            </a:r>
            <a:endParaRPr lang="en-US" sz="7200" dirty="0">
              <a:latin typeface="Gill Sans MT" panose="020B0502020104020203" pitchFamily="34" charset="0"/>
            </a:endParaRPr>
          </a:p>
        </p:txBody>
      </p:sp>
      <p:sp>
        <p:nvSpPr>
          <p:cNvPr id="7" name="TextBox 6"/>
          <p:cNvSpPr txBox="1"/>
          <p:nvPr/>
        </p:nvSpPr>
        <p:spPr>
          <a:xfrm>
            <a:off x="1892300" y="7239000"/>
            <a:ext cx="9296400" cy="707886"/>
          </a:xfrm>
          <a:prstGeom prst="rect">
            <a:avLst/>
          </a:prstGeom>
          <a:noFill/>
        </p:spPr>
        <p:txBody>
          <a:bodyPr wrap="square" rtlCol="0">
            <a:spAutoFit/>
          </a:bodyPr>
          <a:lstStyle/>
          <a:p>
            <a:r>
              <a:rPr lang="en-US" baseline="30000" dirty="0" smtClean="0">
                <a:latin typeface="Gill Sans MT" panose="020B0502020104020203" pitchFamily="34" charset="0"/>
              </a:rPr>
              <a:t>*</a:t>
            </a:r>
            <a:r>
              <a:rPr lang="en-US" dirty="0" smtClean="0">
                <a:latin typeface="Gill Sans MT" panose="020B0502020104020203" pitchFamily="34" charset="0"/>
              </a:rPr>
              <a:t>Pete Black aka Pedro Negro circa 1978</a:t>
            </a:r>
            <a:endParaRPr lang="en-US" dirty="0">
              <a:latin typeface="Gill Sans MT" panose="020B0502020104020203" pitchFamily="34" charset="0"/>
            </a:endParaRPr>
          </a:p>
        </p:txBody>
      </p:sp>
      <p:sp>
        <p:nvSpPr>
          <p:cNvPr id="8"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1a</a:t>
            </a:r>
            <a:endParaRPr lang="en-US" sz="2800" dirty="0">
              <a:solidFill>
                <a:srgbClr val="FCD900"/>
              </a:solidFill>
              <a:latin typeface="Gill Sans MT" panose="020B0502020104020203" pitchFamily="34" charset="0"/>
            </a:endParaRPr>
          </a:p>
        </p:txBody>
      </p:sp>
    </p:spTree>
    <p:extLst>
      <p:ext uri="{BB962C8B-B14F-4D97-AF65-F5344CB8AC3E}">
        <p14:creationId xmlns:p14="http://schemas.microsoft.com/office/powerpoint/2010/main" val="35174134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sz="4000" dirty="0" smtClean="0"/>
              <a:t>STEP 1: generate a </a:t>
            </a:r>
            <a:r>
              <a:rPr lang="en-US" sz="4000" dirty="0" err="1" smtClean="0"/>
              <a:t>WxMAP</a:t>
            </a:r>
            <a:r>
              <a:rPr lang="en-US" sz="4000" dirty="0" smtClean="0"/>
              <a:t> with model v </a:t>
            </a:r>
            <a:r>
              <a:rPr lang="en-US" sz="4000" dirty="0" err="1" smtClean="0"/>
              <a:t>obs</a:t>
            </a:r>
            <a:r>
              <a:rPr lang="en-US" sz="4000" dirty="0" smtClean="0"/>
              <a:t> cyclones</a:t>
            </a:r>
            <a:br>
              <a:rPr lang="en-US" sz="4000" dirty="0" smtClean="0"/>
            </a:br>
            <a:r>
              <a:rPr lang="en-US" sz="2400" dirty="0" smtClean="0"/>
              <a:t>genesis of 02W.15 (TC) on 2015020700 – developed from 94W (</a:t>
            </a:r>
            <a:r>
              <a:rPr lang="en-US" sz="2400" dirty="0" err="1" smtClean="0"/>
              <a:t>pTC</a:t>
            </a:r>
            <a:r>
              <a:rPr lang="en-US" sz="2400" dirty="0" smtClean="0"/>
              <a:t>)</a:t>
            </a:r>
            <a:endParaRPr lang="en-US" sz="2400"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rPr>
              <a:t>6d</a:t>
            </a:r>
            <a:endParaRPr lang="en-US" sz="2800" dirty="0">
              <a:solidFill>
                <a:srgbClr val="FCD9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097280"/>
            <a:ext cx="10058400" cy="7543800"/>
          </a:xfrm>
          <a:prstGeom prst="rect">
            <a:avLst/>
          </a:prstGeom>
        </p:spPr>
      </p:pic>
      <p:sp>
        <p:nvSpPr>
          <p:cNvPr id="7" name="Rounded Rectangular Callout 6"/>
          <p:cNvSpPr/>
          <p:nvPr/>
        </p:nvSpPr>
        <p:spPr bwMode="auto">
          <a:xfrm>
            <a:off x="8407400" y="4953000"/>
            <a:ext cx="2362200" cy="715089"/>
          </a:xfrm>
          <a:prstGeom prst="wedgeRoundRectCallout">
            <a:avLst>
              <a:gd name="adj1" fmla="val -81641"/>
              <a:gd name="adj2" fmla="val 165599"/>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90"/>
                </a:solidFill>
                <a:latin typeface="Gill Sans MT" panose="020B0502020104020203" pitchFamily="34" charset="0"/>
              </a:rPr>
              <a:t>started as 94W on 020406 </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90"/>
                </a:solidFill>
                <a:latin typeface="Gill Sans MT" panose="020B0502020104020203" pitchFamily="34" charset="0"/>
              </a:rPr>
              <a:t>1</a:t>
            </a:r>
            <a:r>
              <a:rPr lang="en-US" sz="1200" baseline="30000" dirty="0" smtClean="0">
                <a:solidFill>
                  <a:srgbClr val="000090"/>
                </a:solidFill>
                <a:latin typeface="Gill Sans MT" panose="020B0502020104020203" pitchFamily="34" charset="0"/>
              </a:rPr>
              <a:t>st</a:t>
            </a:r>
            <a:r>
              <a:rPr lang="en-US" sz="1200" dirty="0" smtClean="0">
                <a:solidFill>
                  <a:srgbClr val="000090"/>
                </a:solidFill>
                <a:latin typeface="Gill Sans MT" panose="020B0502020104020203" pitchFamily="34" charset="0"/>
              </a:rPr>
              <a:t> JTWC warning on 020706</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90"/>
                </a:solidFill>
                <a:latin typeface="Gill Sans MT" panose="020B0502020104020203" pitchFamily="34" charset="0"/>
              </a:rPr>
              <a:t>72 h as a </a:t>
            </a:r>
            <a:r>
              <a:rPr lang="en-US" sz="1200" dirty="0" err="1" smtClean="0">
                <a:solidFill>
                  <a:srgbClr val="000090"/>
                </a:solidFill>
                <a:latin typeface="Gill Sans MT" panose="020B0502020104020203" pitchFamily="34" charset="0"/>
              </a:rPr>
              <a:t>pTC</a:t>
            </a:r>
            <a:endParaRPr lang="en-US" sz="1200" dirty="0" smtClean="0">
              <a:solidFill>
                <a:srgbClr val="000090"/>
              </a:solidFill>
              <a:latin typeface="Gill Sans MT" panose="020B0502020104020203" pitchFamily="34" charset="0"/>
            </a:endParaRPr>
          </a:p>
        </p:txBody>
      </p:sp>
      <p:sp>
        <p:nvSpPr>
          <p:cNvPr id="8" name="Rounded Rectangular Callout 7"/>
          <p:cNvSpPr/>
          <p:nvPr/>
        </p:nvSpPr>
        <p:spPr bwMode="auto">
          <a:xfrm>
            <a:off x="6883400" y="7010400"/>
            <a:ext cx="2286000" cy="646986"/>
          </a:xfrm>
          <a:prstGeom prst="wedgeRoundRectCallout">
            <a:avLst>
              <a:gd name="adj1" fmla="val -43673"/>
              <a:gd name="adj2" fmla="val -80856"/>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genesis track close to posit at 020706 = ‘HIT’</a:t>
            </a:r>
          </a:p>
        </p:txBody>
      </p:sp>
      <p:sp>
        <p:nvSpPr>
          <p:cNvPr id="9" name="Rounded Rectangular Callout 8"/>
          <p:cNvSpPr/>
          <p:nvPr/>
        </p:nvSpPr>
        <p:spPr bwMode="auto">
          <a:xfrm>
            <a:off x="2387600" y="4953000"/>
            <a:ext cx="3505200" cy="919401"/>
          </a:xfrm>
          <a:prstGeom prst="wedgeRoundRectCallout">
            <a:avLst>
              <a:gd name="adj1" fmla="val 58714"/>
              <a:gd name="adj2" fmla="val 80294"/>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these two genesis tracks NOT close to posit at 020706 = ‘MISS’ = </a:t>
            </a:r>
          </a:p>
          <a:p>
            <a:pPr marL="0" marR="0" indent="0" algn="ctr" defTabSz="914400" rtl="0" eaLnBrk="1" fontAlgn="base" latinLnBrk="0" hangingPunct="1">
              <a:lnSpc>
                <a:spcPct val="100000"/>
              </a:lnSpc>
              <a:spcBef>
                <a:spcPct val="0"/>
              </a:spcBef>
              <a:spcAft>
                <a:spcPct val="0"/>
              </a:spcAft>
              <a:buClrTx/>
              <a:buSzTx/>
              <a:buFontTx/>
              <a:buNone/>
              <a:tabLst/>
            </a:pPr>
            <a:r>
              <a:rPr lang="en-US" sz="1600" b="1" i="1" dirty="0" smtClean="0">
                <a:solidFill>
                  <a:srgbClr val="FF0000"/>
                </a:solidFill>
                <a:latin typeface="Gill Sans MT" panose="020B0502020104020203" pitchFamily="34" charset="0"/>
              </a:rPr>
              <a:t>class I </a:t>
            </a:r>
            <a:r>
              <a:rPr lang="en-US" sz="1600" b="1" i="1" dirty="0" err="1" smtClean="0">
                <a:solidFill>
                  <a:srgbClr val="FF0000"/>
                </a:solidFill>
                <a:latin typeface="Gill Sans MT" panose="020B0502020104020203" pitchFamily="34" charset="0"/>
              </a:rPr>
              <a:t>Spuricane</a:t>
            </a:r>
            <a:r>
              <a:rPr lang="en-US" sz="1600" b="1" i="1" dirty="0" smtClean="0">
                <a:solidFill>
                  <a:srgbClr val="FF0000"/>
                </a:solidFill>
                <a:latin typeface="Gill Sans MT" panose="020B0502020104020203" pitchFamily="34" charset="0"/>
              </a:rPr>
              <a:t> (SC1)</a:t>
            </a:r>
          </a:p>
        </p:txBody>
      </p:sp>
      <p:sp>
        <p:nvSpPr>
          <p:cNvPr id="10" name="Rounded Rectangular Callout 9"/>
          <p:cNvSpPr/>
          <p:nvPr/>
        </p:nvSpPr>
        <p:spPr bwMode="auto">
          <a:xfrm>
            <a:off x="2387600" y="6629400"/>
            <a:ext cx="2895600" cy="646986"/>
          </a:xfrm>
          <a:prstGeom prst="wedgeRoundRectCallout">
            <a:avLst>
              <a:gd name="adj1" fmla="val 82099"/>
              <a:gd name="adj2" fmla="val -85858"/>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strength of SC1 = </a:t>
            </a:r>
            <a:r>
              <a:rPr lang="en-US" sz="1600" dirty="0" err="1" smtClean="0">
                <a:solidFill>
                  <a:srgbClr val="000090"/>
                </a:solidFill>
                <a:latin typeface="Gill Sans MT" panose="020B0502020104020203" pitchFamily="34" charset="0"/>
              </a:rPr>
              <a:t>sTDd</a:t>
            </a:r>
            <a:r>
              <a:rPr lang="en-US" sz="1600" dirty="0" smtClean="0">
                <a:solidFill>
                  <a:srgbClr val="000090"/>
                </a:solidFill>
                <a:latin typeface="Gill Sans MT" panose="020B0502020104020203" pitchFamily="34" charset="0"/>
              </a:rPr>
              <a:t> = 0.4</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scaled TD (25 </a:t>
            </a:r>
            <a:r>
              <a:rPr lang="en-US" sz="1600" dirty="0" err="1" smtClean="0">
                <a:solidFill>
                  <a:srgbClr val="000090"/>
                </a:solidFill>
                <a:latin typeface="Gill Sans MT" panose="020B0502020104020203" pitchFamily="34" charset="0"/>
              </a:rPr>
              <a:t>kt</a:t>
            </a:r>
            <a:r>
              <a:rPr lang="en-US" sz="1600" dirty="0" smtClean="0">
                <a:solidFill>
                  <a:srgbClr val="000090"/>
                </a:solidFill>
                <a:latin typeface="Gill Sans MT" panose="020B0502020104020203" pitchFamily="34" charset="0"/>
              </a:rPr>
              <a:t>) days</a:t>
            </a:r>
          </a:p>
        </p:txBody>
      </p:sp>
    </p:spTree>
    <p:extLst>
      <p:ext uri="{BB962C8B-B14F-4D97-AF65-F5344CB8AC3E}">
        <p14:creationId xmlns:p14="http://schemas.microsoft.com/office/powerpoint/2010/main" val="17399999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STEP 1: generate a </a:t>
            </a:r>
            <a:r>
              <a:rPr lang="en-US" sz="4000" dirty="0" err="1" smtClean="0"/>
              <a:t>WxMAP</a:t>
            </a:r>
            <a:r>
              <a:rPr lang="en-US" sz="4000" dirty="0" smtClean="0"/>
              <a:t> with model v </a:t>
            </a:r>
            <a:r>
              <a:rPr lang="en-US" sz="4000" dirty="0" err="1" smtClean="0"/>
              <a:t>obs</a:t>
            </a:r>
            <a:r>
              <a:rPr lang="en-US" sz="4000" dirty="0" smtClean="0"/>
              <a:t> cyclones</a:t>
            </a:r>
            <a:br>
              <a:rPr lang="en-US" sz="4000" dirty="0" smtClean="0"/>
            </a:br>
            <a:r>
              <a:rPr lang="en-US" sz="2400" dirty="0" smtClean="0"/>
              <a:t>genesis of 02W.15 (TC) on 2015020700 – developed from 94W (</a:t>
            </a:r>
            <a:r>
              <a:rPr lang="en-US" sz="2400" dirty="0" err="1" smtClean="0"/>
              <a:t>pTC</a:t>
            </a:r>
            <a:r>
              <a:rPr lang="en-US" sz="2400" dirty="0" smtClean="0"/>
              <a:t>)</a:t>
            </a:r>
            <a:endParaRPr lang="en-US" sz="2400"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3600" dirty="0">
                <a:solidFill>
                  <a:srgbClr val="FCD900"/>
                </a:solidFill>
                <a:latin typeface="Gill Sans MT" panose="020B0502020104020203" pitchFamily="34" charset="0"/>
              </a:rPr>
              <a:t>6</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097280"/>
            <a:ext cx="10058400" cy="7543800"/>
          </a:xfrm>
          <a:prstGeom prst="rect">
            <a:avLst/>
          </a:prstGeom>
        </p:spPr>
      </p:pic>
      <p:sp>
        <p:nvSpPr>
          <p:cNvPr id="7" name="Rounded Rectangular Callout 6"/>
          <p:cNvSpPr/>
          <p:nvPr/>
        </p:nvSpPr>
        <p:spPr bwMode="auto">
          <a:xfrm>
            <a:off x="8407400" y="4869180"/>
            <a:ext cx="2362200" cy="715089"/>
          </a:xfrm>
          <a:prstGeom prst="wedgeRoundRectCallout">
            <a:avLst>
              <a:gd name="adj1" fmla="val -77936"/>
              <a:gd name="adj2" fmla="val 166943"/>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90"/>
                </a:solidFill>
                <a:latin typeface="Gill Sans MT" panose="020B0502020104020203" pitchFamily="34" charset="0"/>
              </a:rPr>
              <a:t>started as 94W on 020406 </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90"/>
                </a:solidFill>
                <a:latin typeface="Gill Sans MT" panose="020B0502020104020203" pitchFamily="34" charset="0"/>
              </a:rPr>
              <a:t>1</a:t>
            </a:r>
            <a:r>
              <a:rPr lang="en-US" sz="1200" baseline="30000" dirty="0" smtClean="0">
                <a:solidFill>
                  <a:srgbClr val="000090"/>
                </a:solidFill>
                <a:latin typeface="Gill Sans MT" panose="020B0502020104020203" pitchFamily="34" charset="0"/>
              </a:rPr>
              <a:t>st</a:t>
            </a:r>
            <a:r>
              <a:rPr lang="en-US" sz="1200" dirty="0" smtClean="0">
                <a:solidFill>
                  <a:srgbClr val="000090"/>
                </a:solidFill>
                <a:latin typeface="Gill Sans MT" panose="020B0502020104020203" pitchFamily="34" charset="0"/>
              </a:rPr>
              <a:t> JTWC warning on 020706</a:t>
            </a:r>
          </a:p>
          <a:p>
            <a:pPr marL="0" marR="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90"/>
                </a:solidFill>
                <a:latin typeface="Gill Sans MT" panose="020B0502020104020203" pitchFamily="34" charset="0"/>
              </a:rPr>
              <a:t>72 h as a </a:t>
            </a:r>
            <a:r>
              <a:rPr lang="en-US" sz="1200" dirty="0" err="1" smtClean="0">
                <a:solidFill>
                  <a:srgbClr val="000090"/>
                </a:solidFill>
                <a:latin typeface="Gill Sans MT" panose="020B0502020104020203" pitchFamily="34" charset="0"/>
              </a:rPr>
              <a:t>pTC</a:t>
            </a:r>
            <a:endParaRPr lang="en-US" sz="1200" dirty="0" smtClean="0">
              <a:solidFill>
                <a:srgbClr val="000090"/>
              </a:solidFill>
              <a:latin typeface="Gill Sans MT" panose="020B0502020104020203" pitchFamily="34" charset="0"/>
            </a:endParaRPr>
          </a:p>
        </p:txBody>
      </p:sp>
      <p:sp>
        <p:nvSpPr>
          <p:cNvPr id="8" name="Rounded Rectangular Callout 7"/>
          <p:cNvSpPr/>
          <p:nvPr/>
        </p:nvSpPr>
        <p:spPr bwMode="auto">
          <a:xfrm>
            <a:off x="6883400" y="7010400"/>
            <a:ext cx="2286000" cy="646986"/>
          </a:xfrm>
          <a:prstGeom prst="wedgeRoundRectCallout">
            <a:avLst>
              <a:gd name="adj1" fmla="val -43673"/>
              <a:gd name="adj2" fmla="val -80856"/>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genesis track close to posit at 020706 = ‘HIT’</a:t>
            </a:r>
          </a:p>
        </p:txBody>
      </p:sp>
      <p:sp>
        <p:nvSpPr>
          <p:cNvPr id="9" name="Rounded Rectangular Callout 8"/>
          <p:cNvSpPr/>
          <p:nvPr/>
        </p:nvSpPr>
        <p:spPr bwMode="auto">
          <a:xfrm>
            <a:off x="2387600" y="4953000"/>
            <a:ext cx="3505200" cy="919401"/>
          </a:xfrm>
          <a:prstGeom prst="wedgeRoundRectCallout">
            <a:avLst>
              <a:gd name="adj1" fmla="val 58714"/>
              <a:gd name="adj2" fmla="val 80294"/>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these two genesis tracks NOT close to posit at 020706 = ‘MISS’ = </a:t>
            </a:r>
          </a:p>
          <a:p>
            <a:pPr marL="0" marR="0" indent="0" algn="ctr" defTabSz="914400" rtl="0" eaLnBrk="1" fontAlgn="base" latinLnBrk="0" hangingPunct="1">
              <a:lnSpc>
                <a:spcPct val="100000"/>
              </a:lnSpc>
              <a:spcBef>
                <a:spcPct val="0"/>
              </a:spcBef>
              <a:spcAft>
                <a:spcPct val="0"/>
              </a:spcAft>
              <a:buClrTx/>
              <a:buSzTx/>
              <a:buFontTx/>
              <a:buNone/>
              <a:tabLst/>
            </a:pPr>
            <a:r>
              <a:rPr lang="en-US" sz="1600" b="1" i="1" dirty="0" smtClean="0">
                <a:solidFill>
                  <a:srgbClr val="FF0000"/>
                </a:solidFill>
                <a:latin typeface="Gill Sans MT" panose="020B0502020104020203" pitchFamily="34" charset="0"/>
              </a:rPr>
              <a:t>class I </a:t>
            </a:r>
            <a:r>
              <a:rPr lang="en-US" sz="1600" b="1" i="1" dirty="0" err="1" smtClean="0">
                <a:solidFill>
                  <a:srgbClr val="FF0000"/>
                </a:solidFill>
                <a:latin typeface="Gill Sans MT" panose="020B0502020104020203" pitchFamily="34" charset="0"/>
              </a:rPr>
              <a:t>Spuricane</a:t>
            </a:r>
            <a:r>
              <a:rPr lang="en-US" sz="1600" b="1" i="1" dirty="0" smtClean="0">
                <a:solidFill>
                  <a:srgbClr val="FF0000"/>
                </a:solidFill>
                <a:latin typeface="Gill Sans MT" panose="020B0502020104020203" pitchFamily="34" charset="0"/>
              </a:rPr>
              <a:t> (SC1)</a:t>
            </a:r>
          </a:p>
        </p:txBody>
      </p:sp>
      <p:sp>
        <p:nvSpPr>
          <p:cNvPr id="10" name="Rounded Rectangular Callout 9"/>
          <p:cNvSpPr/>
          <p:nvPr/>
        </p:nvSpPr>
        <p:spPr bwMode="auto">
          <a:xfrm>
            <a:off x="2387600" y="6629400"/>
            <a:ext cx="2895600" cy="646986"/>
          </a:xfrm>
          <a:prstGeom prst="wedgeRoundRectCallout">
            <a:avLst>
              <a:gd name="adj1" fmla="val 82099"/>
              <a:gd name="adj2" fmla="val -85858"/>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strength of SC1 = </a:t>
            </a:r>
            <a:r>
              <a:rPr lang="en-US" sz="1600" dirty="0" err="1" smtClean="0">
                <a:solidFill>
                  <a:srgbClr val="000090"/>
                </a:solidFill>
                <a:latin typeface="Gill Sans MT" panose="020B0502020104020203" pitchFamily="34" charset="0"/>
              </a:rPr>
              <a:t>sTDd</a:t>
            </a:r>
            <a:r>
              <a:rPr lang="en-US" sz="1600" dirty="0" smtClean="0">
                <a:solidFill>
                  <a:srgbClr val="000090"/>
                </a:solidFill>
                <a:latin typeface="Gill Sans MT" panose="020B0502020104020203" pitchFamily="34" charset="0"/>
              </a:rPr>
              <a:t> = 0.4</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scaled TD (25 </a:t>
            </a:r>
            <a:r>
              <a:rPr lang="en-US" sz="1600" dirty="0" err="1" smtClean="0">
                <a:solidFill>
                  <a:srgbClr val="000090"/>
                </a:solidFill>
                <a:latin typeface="Gill Sans MT" panose="020B0502020104020203" pitchFamily="34" charset="0"/>
              </a:rPr>
              <a:t>kt</a:t>
            </a:r>
            <a:r>
              <a:rPr lang="en-US" sz="1600" dirty="0" smtClean="0">
                <a:solidFill>
                  <a:srgbClr val="000090"/>
                </a:solidFill>
                <a:latin typeface="Gill Sans MT" panose="020B0502020104020203" pitchFamily="34" charset="0"/>
              </a:rPr>
              <a:t>) days</a:t>
            </a:r>
          </a:p>
        </p:txBody>
      </p:sp>
      <p:sp>
        <p:nvSpPr>
          <p:cNvPr id="11" name="Rounded Rectangular Callout 10"/>
          <p:cNvSpPr/>
          <p:nvPr/>
        </p:nvSpPr>
        <p:spPr bwMode="auto">
          <a:xfrm>
            <a:off x="2463800" y="2667000"/>
            <a:ext cx="2286000" cy="1736646"/>
          </a:xfrm>
          <a:prstGeom prst="wedgeRoundRectCallout">
            <a:avLst>
              <a:gd name="adj1" fmla="val 68858"/>
              <a:gd name="adj2" fmla="val -115769"/>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statistics of </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TCs</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err="1" smtClean="0">
                <a:solidFill>
                  <a:srgbClr val="000090"/>
                </a:solidFill>
                <a:latin typeface="Gill Sans MT" panose="020B0502020104020203" pitchFamily="34" charset="0"/>
              </a:rPr>
              <a:t>pTCs</a:t>
            </a:r>
            <a:endParaRPr lang="en-US" sz="1600" dirty="0" smtClean="0">
              <a:solidFill>
                <a:srgbClr val="000090"/>
              </a:solidFill>
              <a:latin typeface="Gill Sans MT" panose="020B05020201040202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dirty="0" err="1" smtClean="0">
                <a:solidFill>
                  <a:srgbClr val="000090"/>
                </a:solidFill>
                <a:latin typeface="Gill Sans MT" panose="020B0502020104020203" pitchFamily="34" charset="0"/>
              </a:rPr>
              <a:t>gTCs</a:t>
            </a:r>
            <a:endParaRPr lang="en-US" sz="1600" dirty="0" smtClean="0">
              <a:solidFill>
                <a:srgbClr val="000090"/>
              </a:solidFill>
              <a:latin typeface="Gill Sans MT" panose="020B05020201040202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dirty="0" err="1" smtClean="0">
                <a:solidFill>
                  <a:srgbClr val="000090"/>
                </a:solidFill>
                <a:latin typeface="Gill Sans MT" panose="020B0502020104020203" pitchFamily="34" charset="0"/>
              </a:rPr>
              <a:t>sTDd</a:t>
            </a:r>
            <a:endParaRPr lang="en-US" sz="1600" dirty="0" smtClean="0">
              <a:solidFill>
                <a:srgbClr val="000090"/>
              </a:solidFill>
              <a:latin typeface="Gill Sans MT" panose="020B0502020104020203"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stored in a .</a:t>
            </a:r>
            <a:r>
              <a:rPr lang="en-US" sz="1600" dirty="0" err="1" smtClean="0">
                <a:solidFill>
                  <a:srgbClr val="000090"/>
                </a:solidFill>
                <a:latin typeface="Gill Sans MT" panose="020B0502020104020203" pitchFamily="34" charset="0"/>
              </a:rPr>
              <a:t>pypdb</a:t>
            </a:r>
            <a:r>
              <a:rPr lang="en-US" sz="1600" dirty="0" smtClean="0">
                <a:solidFill>
                  <a:srgbClr val="000090"/>
                </a:solidFill>
                <a:latin typeface="Gill Sans MT" panose="020B0502020104020203" pitchFamily="34" charset="0"/>
              </a:rPr>
              <a:t> file</a:t>
            </a:r>
          </a:p>
        </p:txBody>
      </p:sp>
    </p:spTree>
    <p:extLst>
      <p:ext uri="{BB962C8B-B14F-4D97-AF65-F5344CB8AC3E}">
        <p14:creationId xmlns:p14="http://schemas.microsoft.com/office/powerpoint/2010/main" val="344860550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obs-gfs2-wpac-2014050100-2014103112-132-filtOpt-0.5-10.0-0.0-0.0-dogenplo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097280"/>
            <a:ext cx="10058400" cy="7543800"/>
          </a:xfrm>
          <a:prstGeom prst="rect">
            <a:avLst/>
          </a:prstGeom>
        </p:spPr>
      </p:pic>
      <p:sp>
        <p:nvSpPr>
          <p:cNvPr id="2" name="Title 1"/>
          <p:cNvSpPr>
            <a:spLocks noGrp="1"/>
          </p:cNvSpPr>
          <p:nvPr>
            <p:ph type="title"/>
          </p:nvPr>
        </p:nvSpPr>
        <p:spPr/>
        <p:txBody>
          <a:bodyPr/>
          <a:lstStyle/>
          <a:p>
            <a:r>
              <a:rPr lang="en-US" sz="4000" dirty="0" smtClean="0"/>
              <a:t>STEP 2: analyze stats from the </a:t>
            </a:r>
            <a:r>
              <a:rPr lang="en-US" sz="4000" dirty="0" err="1" smtClean="0"/>
              <a:t>WxMAPs</a:t>
            </a:r>
            <a:r>
              <a:rPr lang="en-US" sz="4000" dirty="0" smtClean="0"/>
              <a:t/>
            </a:r>
            <a:br>
              <a:rPr lang="en-US" sz="4000" dirty="0" smtClean="0"/>
            </a:br>
            <a:r>
              <a:rPr lang="en-US" sz="2400" dirty="0" smtClean="0"/>
              <a:t>May-October for NHEM seasons, by model and forecast – GFS D+5 WPAC </a:t>
            </a:r>
            <a:endParaRPr lang="en-US" sz="2400"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7a</a:t>
            </a:r>
            <a:endParaRPr lang="en-US" sz="3600" dirty="0">
              <a:solidFill>
                <a:srgbClr val="FCD900"/>
              </a:solidFill>
              <a:latin typeface="Gill Sans MT" panose="020B0502020104020203" pitchFamily="34" charset="0"/>
            </a:endParaRPr>
          </a:p>
        </p:txBody>
      </p:sp>
      <p:sp>
        <p:nvSpPr>
          <p:cNvPr id="12" name="Rounded Rectangular Callout 11"/>
          <p:cNvSpPr/>
          <p:nvPr/>
        </p:nvSpPr>
        <p:spPr bwMode="auto">
          <a:xfrm>
            <a:off x="8712200" y="7391400"/>
            <a:ext cx="1981200" cy="374571"/>
          </a:xfrm>
          <a:prstGeom prst="wedgeRoundRectCallout">
            <a:avLst>
              <a:gd name="adj1" fmla="val -50805"/>
              <a:gd name="adj2" fmla="val 169999"/>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colorize by </a:t>
            </a:r>
            <a:r>
              <a:rPr lang="en-US" sz="1600" dirty="0" err="1" smtClean="0">
                <a:solidFill>
                  <a:srgbClr val="000090"/>
                </a:solidFill>
                <a:latin typeface="Gill Sans MT" panose="020B0502020104020203" pitchFamily="34" charset="0"/>
              </a:rPr>
              <a:t>sTDd</a:t>
            </a:r>
            <a:r>
              <a:rPr lang="en-US" sz="1600" dirty="0" smtClean="0">
                <a:solidFill>
                  <a:srgbClr val="000090"/>
                </a:solidFill>
                <a:latin typeface="Gill Sans MT" panose="020B0502020104020203" pitchFamily="34" charset="0"/>
              </a:rPr>
              <a:t> [d]</a:t>
            </a:r>
          </a:p>
        </p:txBody>
      </p:sp>
      <p:sp>
        <p:nvSpPr>
          <p:cNvPr id="13" name="Rounded Rectangular Callout 12"/>
          <p:cNvSpPr/>
          <p:nvPr/>
        </p:nvSpPr>
        <p:spPr bwMode="auto">
          <a:xfrm>
            <a:off x="8940800" y="4422814"/>
            <a:ext cx="1524000" cy="374571"/>
          </a:xfrm>
          <a:prstGeom prst="wedgeRoundRectCallout">
            <a:avLst>
              <a:gd name="adj1" fmla="val -50805"/>
              <a:gd name="adj2" fmla="val 169999"/>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90"/>
                </a:solidFill>
                <a:latin typeface="Gill Sans MT" panose="020B0502020104020203" pitchFamily="34" charset="0"/>
              </a:rPr>
              <a:t>dots are SC1s</a:t>
            </a:r>
          </a:p>
        </p:txBody>
      </p:sp>
      <p:sp>
        <p:nvSpPr>
          <p:cNvPr id="14" name="Rounded Rectangular Callout 13"/>
          <p:cNvSpPr/>
          <p:nvPr/>
        </p:nvSpPr>
        <p:spPr bwMode="auto">
          <a:xfrm>
            <a:off x="6731000" y="3471149"/>
            <a:ext cx="2438400" cy="715089"/>
          </a:xfrm>
          <a:prstGeom prst="wedgeRoundRectCallout">
            <a:avLst>
              <a:gd name="adj1" fmla="val -84238"/>
              <a:gd name="adj2" fmla="val 116943"/>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solidFill>
                  <a:srgbClr val="000090"/>
                </a:solidFill>
                <a:latin typeface="Gill Sans MT" panose="020B0502020104020203" pitchFamily="34" charset="0"/>
              </a:rPr>
              <a:t>triangles are correct genesis forecasts</a:t>
            </a:r>
          </a:p>
        </p:txBody>
      </p:sp>
      <p:sp>
        <p:nvSpPr>
          <p:cNvPr id="15" name="Rounded Rectangular Callout 14"/>
          <p:cNvSpPr/>
          <p:nvPr/>
        </p:nvSpPr>
        <p:spPr bwMode="auto">
          <a:xfrm>
            <a:off x="4292600" y="6747749"/>
            <a:ext cx="2438400" cy="715089"/>
          </a:xfrm>
          <a:prstGeom prst="wedgeRoundRectCallout">
            <a:avLst>
              <a:gd name="adj1" fmla="val 21259"/>
              <a:gd name="adj2" fmla="val -121864"/>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solidFill>
                  <a:srgbClr val="000090"/>
                </a:solidFill>
                <a:latin typeface="Gill Sans MT" panose="020B0502020104020203" pitchFamily="34" charset="0"/>
              </a:rPr>
              <a:t>squares are missed </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solidFill>
                  <a:srgbClr val="000090"/>
                </a:solidFill>
                <a:latin typeface="Gill Sans MT" panose="020B0502020104020203" pitchFamily="34" charset="0"/>
              </a:rPr>
              <a:t>genesis forecasts</a:t>
            </a:r>
          </a:p>
        </p:txBody>
      </p:sp>
    </p:spTree>
    <p:extLst>
      <p:ext uri="{BB962C8B-B14F-4D97-AF65-F5344CB8AC3E}">
        <p14:creationId xmlns:p14="http://schemas.microsoft.com/office/powerpoint/2010/main" val="4701698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sC-obs-gfs2-wpac-2014050100-2014103112-132-filtOpt-0.5-10.0-0.0-0.0-dogenplo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1097280"/>
            <a:ext cx="10058400" cy="7543800"/>
          </a:xfrm>
          <a:prstGeom prst="rect">
            <a:avLst/>
          </a:prstGeom>
        </p:spPr>
      </p:pic>
      <p:sp>
        <p:nvSpPr>
          <p:cNvPr id="2" name="Title 1"/>
          <p:cNvSpPr>
            <a:spLocks noGrp="1"/>
          </p:cNvSpPr>
          <p:nvPr>
            <p:ph type="title"/>
          </p:nvPr>
        </p:nvSpPr>
        <p:spPr/>
        <p:txBody>
          <a:bodyPr/>
          <a:lstStyle/>
          <a:p>
            <a:r>
              <a:rPr lang="en-US" sz="4000" dirty="0" smtClean="0"/>
              <a:t>STEP 2: analyze stats from the </a:t>
            </a:r>
            <a:r>
              <a:rPr lang="en-US" sz="4000" dirty="0" err="1" smtClean="0"/>
              <a:t>WxMAPs</a:t>
            </a:r>
            <a:r>
              <a:rPr lang="en-US" sz="4000" dirty="0" smtClean="0"/>
              <a:t/>
            </a:r>
            <a:br>
              <a:rPr lang="en-US" sz="4000" dirty="0" smtClean="0"/>
            </a:br>
            <a:r>
              <a:rPr lang="en-US" sz="2400" dirty="0" smtClean="0"/>
              <a:t>May-October for NHEM seasons, by model and forecast – GFS D+5 WPAC </a:t>
            </a:r>
            <a:endParaRPr lang="en-US" sz="2400"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3600" dirty="0" smtClean="0">
                <a:solidFill>
                  <a:srgbClr val="FCD900"/>
                </a:solidFill>
                <a:latin typeface="Gill Sans MT" panose="020B0502020104020203" pitchFamily="34" charset="0"/>
              </a:rPr>
              <a:t>7</a:t>
            </a:r>
            <a:endParaRPr lang="en-US" sz="3600" dirty="0">
              <a:solidFill>
                <a:srgbClr val="FCD900"/>
              </a:solidFill>
              <a:latin typeface="Gill Sans MT" panose="020B0502020104020203" pitchFamily="34" charset="0"/>
            </a:endParaRPr>
          </a:p>
        </p:txBody>
      </p:sp>
      <p:sp>
        <p:nvSpPr>
          <p:cNvPr id="9" name="Rounded Rectangular Callout 8"/>
          <p:cNvSpPr/>
          <p:nvPr/>
        </p:nvSpPr>
        <p:spPr bwMode="auto">
          <a:xfrm>
            <a:off x="2463800" y="3210163"/>
            <a:ext cx="2895600" cy="1532334"/>
          </a:xfrm>
          <a:prstGeom prst="wedgeRoundRectCallout">
            <a:avLst>
              <a:gd name="adj1" fmla="val 46759"/>
              <a:gd name="adj2" fmla="val -164763"/>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FF0000"/>
                </a:solidFill>
                <a:latin typeface="Gill Sans MT" panose="020B0502020104020203" pitchFamily="34" charset="0"/>
              </a:rPr>
              <a:t>Genesis Rate</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000090"/>
                </a:solidFill>
                <a:latin typeface="Gill Sans MT" panose="020B0502020104020203" pitchFamily="34" charset="0"/>
              </a:rPr>
              <a:t>% correct genesis forecasts</a:t>
            </a:r>
          </a:p>
        </p:txBody>
      </p:sp>
      <p:sp>
        <p:nvSpPr>
          <p:cNvPr id="10" name="Rounded Rectangular Callout 9"/>
          <p:cNvSpPr/>
          <p:nvPr/>
        </p:nvSpPr>
        <p:spPr bwMode="auto">
          <a:xfrm>
            <a:off x="5892800" y="3200400"/>
            <a:ext cx="4800600" cy="1532334"/>
          </a:xfrm>
          <a:prstGeom prst="wedgeRoundRectCallout">
            <a:avLst>
              <a:gd name="adj1" fmla="val -44522"/>
              <a:gd name="adj2" fmla="val -163179"/>
              <a:gd name="adj3" fmla="val 16667"/>
            </a:avLst>
          </a:prstGeom>
          <a:solidFill>
            <a:srgbClr val="FCD900"/>
          </a:solidFill>
          <a:ln w="50800" cap="flat" cmpd="sng" algn="ctr">
            <a:solidFill>
              <a:srgbClr val="00009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800" b="1" dirty="0" smtClean="0">
                <a:solidFill>
                  <a:srgbClr val="FF0000"/>
                </a:solidFill>
                <a:latin typeface="Gill Sans MT" panose="020B0502020104020203" pitchFamily="34" charset="0"/>
              </a:rPr>
              <a:t>False Alarm Rate</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000090"/>
                </a:solidFill>
                <a:latin typeface="Gill Sans MT" panose="020B0502020104020203" pitchFamily="34" charset="0"/>
              </a:rPr>
              <a:t> #SC1/#</a:t>
            </a:r>
            <a:r>
              <a:rPr lang="en-US" sz="2800" dirty="0" err="1" smtClean="0">
                <a:solidFill>
                  <a:srgbClr val="000090"/>
                </a:solidFill>
                <a:latin typeface="Gill Sans MT" panose="020B0502020104020203" pitchFamily="34" charset="0"/>
              </a:rPr>
              <a:t>genTC</a:t>
            </a:r>
            <a:r>
              <a:rPr lang="en-US" sz="2800" dirty="0" smtClean="0">
                <a:solidFill>
                  <a:srgbClr val="000090"/>
                </a:solidFill>
                <a:latin typeface="Gill Sans MT" panose="020B0502020104020203" pitchFamily="34" charset="0"/>
              </a:rPr>
              <a:t> points</a:t>
            </a:r>
          </a:p>
          <a:p>
            <a:pPr marL="0" marR="0" indent="0" algn="ctr" defTabSz="914400" rtl="0" eaLnBrk="1" fontAlgn="base" latinLnBrk="0" hangingPunct="1">
              <a:lnSpc>
                <a:spcPct val="100000"/>
              </a:lnSpc>
              <a:spcBef>
                <a:spcPct val="0"/>
              </a:spcBef>
              <a:spcAft>
                <a:spcPct val="0"/>
              </a:spcAft>
              <a:buClrTx/>
              <a:buSzTx/>
              <a:buFontTx/>
              <a:buNone/>
              <a:tabLst/>
            </a:pPr>
            <a:r>
              <a:rPr lang="en-US" sz="2800" dirty="0" smtClean="0">
                <a:solidFill>
                  <a:srgbClr val="000090"/>
                </a:solidFill>
                <a:latin typeface="Gill Sans MT" panose="020B0502020104020203" pitchFamily="34" charset="0"/>
              </a:rPr>
              <a:t># dots/(#triangles+#squares)</a:t>
            </a:r>
          </a:p>
        </p:txBody>
      </p:sp>
    </p:spTree>
    <p:extLst>
      <p:ext uri="{BB962C8B-B14F-4D97-AF65-F5344CB8AC3E}">
        <p14:creationId xmlns:p14="http://schemas.microsoft.com/office/powerpoint/2010/main" val="314500302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Factors...</a:t>
            </a:r>
            <a:endParaRPr lang="en-US" dirty="0"/>
          </a:p>
        </p:txBody>
      </p:sp>
      <p:sp>
        <p:nvSpPr>
          <p:cNvPr id="3" name="Content Placeholder 2"/>
          <p:cNvSpPr>
            <a:spLocks noGrp="1"/>
          </p:cNvSpPr>
          <p:nvPr>
            <p:ph idx="1"/>
          </p:nvPr>
        </p:nvSpPr>
        <p:spPr/>
        <p:txBody>
          <a:bodyPr/>
          <a:lstStyle/>
          <a:p>
            <a:r>
              <a:rPr lang="en-US" dirty="0" smtClean="0"/>
              <a:t>the TIM (</a:t>
            </a:r>
            <a:r>
              <a:rPr lang="en-US" dirty="0" err="1" smtClean="0"/>
              <a:t>Tcs</a:t>
            </a:r>
            <a:r>
              <a:rPr lang="en-US" dirty="0" smtClean="0"/>
              <a:t> In Models – GFDL) tracker locates/forms cyclones during the model forecast…but model cyclone max wind (in </a:t>
            </a:r>
            <a:r>
              <a:rPr lang="en-US" dirty="0" err="1" smtClean="0"/>
              <a:t>sTDd</a:t>
            </a:r>
            <a:r>
              <a:rPr lang="en-US" dirty="0" smtClean="0"/>
              <a:t>) is insufficient to identify </a:t>
            </a:r>
            <a:r>
              <a:rPr lang="en-US" dirty="0" err="1" smtClean="0"/>
              <a:t>spuricanes</a:t>
            </a:r>
            <a:r>
              <a:rPr lang="en-US" dirty="0" smtClean="0"/>
              <a:t>…but the Hart CPS (Cyclone Phase Space) can…</a:t>
            </a:r>
            <a:r>
              <a:rPr lang="en-US" b="1" i="1" dirty="0" smtClean="0">
                <a:solidFill>
                  <a:srgbClr val="FF0000"/>
                </a:solidFill>
              </a:rPr>
              <a:t>but FAR is sensitive to CPS thresholds…</a:t>
            </a:r>
          </a:p>
          <a:p>
            <a:r>
              <a:rPr lang="en-US" dirty="0" smtClean="0"/>
              <a:t>used </a:t>
            </a:r>
            <a:r>
              <a:rPr lang="en-US" dirty="0" err="1" smtClean="0"/>
              <a:t>sTDd</a:t>
            </a:r>
            <a:r>
              <a:rPr lang="en-US" dirty="0" smtClean="0"/>
              <a:t> threshold to define significant model cyclones for making a yes/no forecast of genesis…but need to include CPS…</a:t>
            </a:r>
            <a:r>
              <a:rPr lang="en-US" b="1" i="1" dirty="0" smtClean="0">
                <a:solidFill>
                  <a:srgbClr val="FF0000"/>
                </a:solidFill>
              </a:rPr>
              <a:t>still need to improve the calibration… </a:t>
            </a:r>
            <a:endParaRPr lang="en-US" b="1" i="1" dirty="0">
              <a:solidFill>
                <a:srgbClr val="FF0000"/>
              </a:solidFill>
            </a:endParaRPr>
          </a:p>
        </p:txBody>
      </p:sp>
      <p:sp>
        <p:nvSpPr>
          <p:cNvPr id="5"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3600" dirty="0">
                <a:solidFill>
                  <a:srgbClr val="FCD900"/>
                </a:solidFill>
                <a:latin typeface="Gill Sans MT" panose="020B0502020104020203" pitchFamily="34" charset="0"/>
              </a:rPr>
              <a:t>8</a:t>
            </a:r>
          </a:p>
        </p:txBody>
      </p:sp>
    </p:spTree>
    <p:extLst>
      <p:ext uri="{BB962C8B-B14F-4D97-AF65-F5344CB8AC3E}">
        <p14:creationId xmlns:p14="http://schemas.microsoft.com/office/powerpoint/2010/main" val="71250037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Takeaways</a:t>
            </a:r>
            <a:endParaRPr lang="en-US" dirty="0"/>
          </a:p>
        </p:txBody>
      </p:sp>
      <p:sp>
        <p:nvSpPr>
          <p:cNvPr id="3" name="Content Placeholder 2"/>
          <p:cNvSpPr>
            <a:spLocks noGrp="1"/>
          </p:cNvSpPr>
          <p:nvPr>
            <p:ph idx="1"/>
          </p:nvPr>
        </p:nvSpPr>
        <p:spPr>
          <a:xfrm>
            <a:off x="533400" y="1524000"/>
            <a:ext cx="11912600" cy="6705600"/>
          </a:xfrm>
        </p:spPr>
        <p:txBody>
          <a:bodyPr/>
          <a:lstStyle/>
          <a:p>
            <a:r>
              <a:rPr lang="en-US" dirty="0" smtClean="0"/>
              <a:t>the global models DO forecast genesis</a:t>
            </a:r>
          </a:p>
          <a:p>
            <a:pPr lvl="1"/>
            <a:r>
              <a:rPr lang="en-US" dirty="0" smtClean="0"/>
              <a:t>higher success rates at D+2 v D+5</a:t>
            </a:r>
          </a:p>
          <a:p>
            <a:pPr lvl="1"/>
            <a:r>
              <a:rPr lang="en-US" dirty="0" smtClean="0"/>
              <a:t>increase in FAR from D+2 to D+5 not as large as between basins</a:t>
            </a:r>
          </a:p>
          <a:p>
            <a:pPr lvl="1"/>
            <a:r>
              <a:rPr lang="en-US" dirty="0" smtClean="0"/>
              <a:t>2014 LANT </a:t>
            </a:r>
            <a:r>
              <a:rPr lang="en-US" dirty="0" err="1" smtClean="0"/>
              <a:t>spuricanes</a:t>
            </a:r>
            <a:r>
              <a:rPr lang="en-US" dirty="0" smtClean="0"/>
              <a:t> </a:t>
            </a:r>
            <a:r>
              <a:rPr lang="en-US" smtClean="0"/>
              <a:t>mostly a gulf </a:t>
            </a:r>
            <a:r>
              <a:rPr lang="en-US" dirty="0" smtClean="0"/>
              <a:t>of Mosquitoes problem</a:t>
            </a:r>
          </a:p>
          <a:p>
            <a:pPr lvl="1"/>
            <a:r>
              <a:rPr lang="en-US" dirty="0" smtClean="0"/>
              <a:t>2014 WPAC had fewer </a:t>
            </a:r>
            <a:r>
              <a:rPr lang="en-US" dirty="0" err="1" smtClean="0"/>
              <a:t>spuriphoons</a:t>
            </a:r>
            <a:r>
              <a:rPr lang="en-US" dirty="0" smtClean="0"/>
              <a:t> (lower FAR)</a:t>
            </a:r>
          </a:p>
          <a:p>
            <a:r>
              <a:rPr lang="en-US" dirty="0" smtClean="0"/>
              <a:t>next step – probability of genesis from the multi-model ensemble when calibration improved</a:t>
            </a:r>
          </a:p>
          <a:p>
            <a:r>
              <a:rPr lang="en-US" dirty="0" smtClean="0"/>
              <a:t>whenever you can make a </a:t>
            </a:r>
            <a:r>
              <a:rPr lang="en-US" dirty="0" err="1" smtClean="0"/>
              <a:t>WxMAP</a:t>
            </a:r>
            <a:r>
              <a:rPr lang="en-US" dirty="0" smtClean="0"/>
              <a:t> – Just Do </a:t>
            </a:r>
            <a:r>
              <a:rPr lang="en-US" dirty="0"/>
              <a:t>I</a:t>
            </a:r>
            <a:r>
              <a:rPr lang="en-US" dirty="0" smtClean="0"/>
              <a:t>t!</a:t>
            </a:r>
          </a:p>
          <a:p>
            <a:r>
              <a:rPr lang="en-US" sz="4000" b="1" dirty="0" smtClean="0">
                <a:latin typeface="Courier New"/>
                <a:cs typeface="Courier New"/>
              </a:rPr>
              <a:t>http://ruc.noaa.gov/hfip/tcgen</a:t>
            </a:r>
          </a:p>
          <a:p>
            <a:endParaRPr lang="en-US" dirty="0" smtClean="0"/>
          </a:p>
          <a:p>
            <a:endParaRPr lang="en-US" dirty="0">
              <a:solidFill>
                <a:srgbClr val="FF0000"/>
              </a:solidFill>
            </a:endParaRPr>
          </a:p>
        </p:txBody>
      </p:sp>
      <p:sp>
        <p:nvSpPr>
          <p:cNvPr id="5"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3600" dirty="0" smtClean="0">
                <a:solidFill>
                  <a:srgbClr val="FCD900"/>
                </a:solidFill>
                <a:latin typeface="Gill Sans MT" panose="020B0502020104020203" pitchFamily="34" charset="0"/>
              </a:rPr>
              <a:t>9</a:t>
            </a:r>
            <a:endParaRPr lang="en-US" sz="3600" dirty="0">
              <a:solidFill>
                <a:srgbClr val="FCD900"/>
              </a:solidFill>
              <a:latin typeface="Gill Sans MT" panose="020B0502020104020203" pitchFamily="34" charset="0"/>
            </a:endParaRPr>
          </a:p>
        </p:txBody>
      </p:sp>
    </p:spTree>
    <p:extLst>
      <p:ext uri="{BB962C8B-B14F-4D97-AF65-F5344CB8AC3E}">
        <p14:creationId xmlns:p14="http://schemas.microsoft.com/office/powerpoint/2010/main" val="7699635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ar Jedi"/>
              </a:rPr>
              <a:t>Slide Wars </a:t>
            </a:r>
            <a:r>
              <a:rPr lang="en-US" dirty="0" smtClean="0"/>
              <a:t>– ROE I</a:t>
            </a:r>
            <a:endParaRPr lang="en-US" dirty="0"/>
          </a:p>
        </p:txBody>
      </p:sp>
      <p:sp>
        <p:nvSpPr>
          <p:cNvPr id="6" name="TextBox 5"/>
          <p:cNvSpPr txBox="1"/>
          <p:nvPr/>
        </p:nvSpPr>
        <p:spPr>
          <a:xfrm>
            <a:off x="635000" y="3657600"/>
            <a:ext cx="11811000" cy="1569660"/>
          </a:xfrm>
          <a:prstGeom prst="rect">
            <a:avLst/>
          </a:prstGeom>
          <a:noFill/>
        </p:spPr>
        <p:txBody>
          <a:bodyPr wrap="square" rtlCol="0">
            <a:spAutoFit/>
          </a:bodyPr>
          <a:lstStyle/>
          <a:p>
            <a:r>
              <a:rPr lang="en-US" sz="9600" b="1" dirty="0" smtClean="0">
                <a:latin typeface="Gill Sans MT" panose="020B0502020104020203" pitchFamily="34" charset="0"/>
              </a:rPr>
              <a:t>One</a:t>
            </a:r>
            <a:r>
              <a:rPr lang="en-US" sz="9600" dirty="0" smtClean="0">
                <a:latin typeface="Gill Sans MT" panose="020B0502020104020203" pitchFamily="34" charset="0"/>
              </a:rPr>
              <a:t> Slide per Minute</a:t>
            </a:r>
            <a:endParaRPr lang="en-US" sz="9600" dirty="0">
              <a:latin typeface="Gill Sans MT" panose="020B0502020104020203" pitchFamily="34" charset="0"/>
            </a:endParaRPr>
          </a:p>
        </p:txBody>
      </p:sp>
      <p:sp>
        <p:nvSpPr>
          <p:cNvPr id="7" name="TextBox 6"/>
          <p:cNvSpPr txBox="1"/>
          <p:nvPr/>
        </p:nvSpPr>
        <p:spPr>
          <a:xfrm>
            <a:off x="1892300" y="7239000"/>
            <a:ext cx="9296400" cy="707886"/>
          </a:xfrm>
          <a:prstGeom prst="rect">
            <a:avLst/>
          </a:prstGeom>
          <a:noFill/>
        </p:spPr>
        <p:txBody>
          <a:bodyPr wrap="square" rtlCol="0">
            <a:spAutoFit/>
          </a:bodyPr>
          <a:lstStyle/>
          <a:p>
            <a:r>
              <a:rPr lang="en-US" baseline="30000" dirty="0" smtClean="0">
                <a:latin typeface="Gill Sans MT" panose="020B0502020104020203" pitchFamily="34" charset="0"/>
              </a:rPr>
              <a:t>*</a:t>
            </a:r>
            <a:r>
              <a:rPr lang="en-US" dirty="0" smtClean="0">
                <a:latin typeface="Gill Sans MT" panose="020B0502020104020203" pitchFamily="34" charset="0"/>
              </a:rPr>
              <a:t>Pete Black aka Pedro Negro circa 1978</a:t>
            </a:r>
            <a:endParaRPr lang="en-US" dirty="0">
              <a:latin typeface="Gill Sans MT" panose="020B0502020104020203" pitchFamily="34" charset="0"/>
            </a:endParaRPr>
          </a:p>
        </p:txBody>
      </p:sp>
      <p:sp>
        <p:nvSpPr>
          <p:cNvPr id="8"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1</a:t>
            </a:r>
            <a:endParaRPr lang="en-US" sz="3600" dirty="0">
              <a:solidFill>
                <a:srgbClr val="FCD900"/>
              </a:solidFill>
              <a:latin typeface="Gill Sans MT" panose="020B0502020104020203" pitchFamily="34" charset="0"/>
            </a:endParaRPr>
          </a:p>
        </p:txBody>
      </p:sp>
      <p:sp>
        <p:nvSpPr>
          <p:cNvPr id="9" name="TextBox 8"/>
          <p:cNvSpPr txBox="1"/>
          <p:nvPr/>
        </p:nvSpPr>
        <p:spPr>
          <a:xfrm>
            <a:off x="1854200" y="1600200"/>
            <a:ext cx="9296400" cy="1200329"/>
          </a:xfrm>
          <a:prstGeom prst="rect">
            <a:avLst/>
          </a:prstGeom>
          <a:noFill/>
        </p:spPr>
        <p:txBody>
          <a:bodyPr wrap="square" rtlCol="0">
            <a:spAutoFit/>
          </a:bodyPr>
          <a:lstStyle/>
          <a:p>
            <a:r>
              <a:rPr lang="en-US" sz="7200" dirty="0" smtClean="0">
                <a:latin typeface="Gill Sans MT" panose="020B0502020104020203" pitchFamily="34" charset="0"/>
              </a:rPr>
              <a:t>The Peter</a:t>
            </a:r>
            <a:r>
              <a:rPr lang="en-US" sz="7200" baseline="30000" dirty="0" smtClean="0">
                <a:latin typeface="Gill Sans MT" panose="020B0502020104020203" pitchFamily="34" charset="0"/>
              </a:rPr>
              <a:t>*</a:t>
            </a:r>
            <a:r>
              <a:rPr lang="en-US" sz="7200" dirty="0" smtClean="0">
                <a:latin typeface="Gill Sans MT" panose="020B0502020104020203" pitchFamily="34" charset="0"/>
              </a:rPr>
              <a:t> Principle</a:t>
            </a:r>
            <a:endParaRPr lang="en-US" sz="7200" dirty="0">
              <a:latin typeface="Gill Sans MT" panose="020B0502020104020203" pitchFamily="34" charset="0"/>
            </a:endParaRPr>
          </a:p>
        </p:txBody>
      </p:sp>
    </p:spTree>
    <p:extLst>
      <p:ext uri="{BB962C8B-B14F-4D97-AF65-F5344CB8AC3E}">
        <p14:creationId xmlns:p14="http://schemas.microsoft.com/office/powerpoint/2010/main" val="2515901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ar Jedi"/>
              </a:rPr>
              <a:t>Slide Wars </a:t>
            </a:r>
            <a:r>
              <a:rPr lang="en-US" dirty="0" smtClean="0"/>
              <a:t>– ROE II</a:t>
            </a:r>
            <a:endParaRPr lang="en-US" dirty="0"/>
          </a:p>
        </p:txBody>
      </p:sp>
      <p:sp>
        <p:nvSpPr>
          <p:cNvPr id="8" name="Content Placeholder 2"/>
          <p:cNvSpPr>
            <a:spLocks noGrp="1"/>
          </p:cNvSpPr>
          <p:nvPr>
            <p:ph idx="1"/>
          </p:nvPr>
        </p:nvSpPr>
        <p:spPr>
          <a:xfrm>
            <a:off x="533400" y="3124200"/>
            <a:ext cx="11925300" cy="5105400"/>
          </a:xfrm>
        </p:spPr>
        <p:txBody>
          <a:bodyPr/>
          <a:lstStyle/>
          <a:p>
            <a:r>
              <a:rPr lang="en-US" sz="3600" dirty="0" smtClean="0"/>
              <a:t>When briefing the Admiral you only have </a:t>
            </a:r>
            <a:r>
              <a:rPr lang="en-US" sz="3600" b="1" dirty="0" smtClean="0"/>
              <a:t>ONE</a:t>
            </a:r>
            <a:r>
              <a:rPr lang="en-US" sz="3600" dirty="0" smtClean="0"/>
              <a:t> slide…</a:t>
            </a:r>
          </a:p>
        </p:txBody>
      </p:sp>
      <p:sp>
        <p:nvSpPr>
          <p:cNvPr id="9"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2a</a:t>
            </a:r>
            <a:endParaRPr lang="en-US" sz="3600" dirty="0">
              <a:solidFill>
                <a:srgbClr val="FCD900"/>
              </a:solidFill>
              <a:latin typeface="Gill Sans MT" panose="020B0502020104020203" pitchFamily="34" charset="0"/>
            </a:endParaRPr>
          </a:p>
        </p:txBody>
      </p:sp>
      <p:sp>
        <p:nvSpPr>
          <p:cNvPr id="7" name="TextBox 6"/>
          <p:cNvSpPr txBox="1"/>
          <p:nvPr/>
        </p:nvSpPr>
        <p:spPr>
          <a:xfrm>
            <a:off x="1518920" y="1645920"/>
            <a:ext cx="9966960" cy="1005840"/>
          </a:xfrm>
          <a:prstGeom prst="rect">
            <a:avLst/>
          </a:prstGeom>
          <a:noFill/>
        </p:spPr>
        <p:txBody>
          <a:bodyPr wrap="square" rtlCol="0">
            <a:spAutoFit/>
          </a:bodyPr>
          <a:lstStyle/>
          <a:p>
            <a:r>
              <a:rPr lang="en-US" sz="6000" dirty="0" smtClean="0">
                <a:latin typeface="Gill Sans MT" panose="020B0502020104020203" pitchFamily="34" charset="0"/>
              </a:rPr>
              <a:t>The Alan Weinstein Principle</a:t>
            </a:r>
            <a:endParaRPr lang="en-US" sz="6000" dirty="0">
              <a:latin typeface="Gill Sans MT" panose="020B0502020104020203" pitchFamily="34" charset="0"/>
            </a:endParaRPr>
          </a:p>
        </p:txBody>
      </p:sp>
    </p:spTree>
    <p:extLst>
      <p:ext uri="{BB962C8B-B14F-4D97-AF65-F5344CB8AC3E}">
        <p14:creationId xmlns:p14="http://schemas.microsoft.com/office/powerpoint/2010/main" val="326128765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ar Jedi"/>
              </a:rPr>
              <a:t>Slide Wars </a:t>
            </a:r>
            <a:r>
              <a:rPr lang="en-US" dirty="0" smtClean="0"/>
              <a:t>– ROE II</a:t>
            </a:r>
            <a:endParaRPr lang="en-US" dirty="0"/>
          </a:p>
        </p:txBody>
      </p:sp>
      <p:sp>
        <p:nvSpPr>
          <p:cNvPr id="8" name="Content Placeholder 2"/>
          <p:cNvSpPr>
            <a:spLocks noGrp="1"/>
          </p:cNvSpPr>
          <p:nvPr>
            <p:ph idx="1"/>
          </p:nvPr>
        </p:nvSpPr>
        <p:spPr>
          <a:xfrm>
            <a:off x="533400" y="3124200"/>
            <a:ext cx="11925300" cy="5105400"/>
          </a:xfrm>
        </p:spPr>
        <p:txBody>
          <a:bodyPr/>
          <a:lstStyle/>
          <a:p>
            <a:r>
              <a:rPr lang="en-US" sz="3600" dirty="0" smtClean="0"/>
              <a:t>When briefing the Admiral you only have </a:t>
            </a:r>
            <a:r>
              <a:rPr lang="en-US" sz="3600" b="1" dirty="0" smtClean="0"/>
              <a:t>ONE</a:t>
            </a:r>
            <a:r>
              <a:rPr lang="en-US" sz="3600" dirty="0" smtClean="0"/>
              <a:t> slide…</a:t>
            </a:r>
          </a:p>
          <a:p>
            <a:r>
              <a:rPr lang="en-US" sz="3600" dirty="0" smtClean="0"/>
              <a:t>the </a:t>
            </a:r>
            <a:r>
              <a:rPr lang="en-US" sz="3600" b="1" dirty="0" smtClean="0"/>
              <a:t>ONE</a:t>
            </a:r>
            <a:r>
              <a:rPr lang="en-US" sz="3600" dirty="0" smtClean="0"/>
              <a:t> slide must:</a:t>
            </a:r>
          </a:p>
          <a:p>
            <a:pPr lvl="1"/>
            <a:r>
              <a:rPr lang="en-US" sz="3600" dirty="0" smtClean="0"/>
              <a:t>never, </a:t>
            </a:r>
            <a:r>
              <a:rPr lang="en-US" sz="4800" dirty="0" smtClean="0"/>
              <a:t>never</a:t>
            </a:r>
            <a:r>
              <a:rPr lang="en-US" sz="3600" dirty="0" smtClean="0"/>
              <a:t>, </a:t>
            </a:r>
            <a:r>
              <a:rPr lang="en-US" sz="5400" dirty="0" smtClean="0"/>
              <a:t>EVER</a:t>
            </a:r>
            <a:r>
              <a:rPr lang="en-US" sz="4400" dirty="0" smtClean="0"/>
              <a:t> </a:t>
            </a:r>
            <a:r>
              <a:rPr lang="en-US" sz="3600" dirty="0" smtClean="0"/>
              <a:t>show equations</a:t>
            </a:r>
          </a:p>
        </p:txBody>
      </p:sp>
      <p:sp>
        <p:nvSpPr>
          <p:cNvPr id="9"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2b</a:t>
            </a:r>
            <a:endParaRPr lang="en-US" sz="2800" dirty="0">
              <a:solidFill>
                <a:srgbClr val="FCD900"/>
              </a:solidFill>
              <a:latin typeface="Gill Sans MT" panose="020B0502020104020203" pitchFamily="34" charset="0"/>
            </a:endParaRPr>
          </a:p>
        </p:txBody>
      </p:sp>
      <p:sp>
        <p:nvSpPr>
          <p:cNvPr id="7" name="TextBox 6"/>
          <p:cNvSpPr txBox="1"/>
          <p:nvPr/>
        </p:nvSpPr>
        <p:spPr>
          <a:xfrm>
            <a:off x="1518920" y="1645920"/>
            <a:ext cx="9966960" cy="1005840"/>
          </a:xfrm>
          <a:prstGeom prst="rect">
            <a:avLst/>
          </a:prstGeom>
          <a:noFill/>
        </p:spPr>
        <p:txBody>
          <a:bodyPr wrap="square" rtlCol="0">
            <a:spAutoFit/>
          </a:bodyPr>
          <a:lstStyle/>
          <a:p>
            <a:r>
              <a:rPr lang="en-US" sz="6000" dirty="0" smtClean="0">
                <a:latin typeface="Gill Sans MT" panose="020B0502020104020203" pitchFamily="34" charset="0"/>
              </a:rPr>
              <a:t>The Alan Weinstein Principle</a:t>
            </a:r>
            <a:endParaRPr lang="en-US" sz="6000" dirty="0">
              <a:latin typeface="Gill Sans MT" panose="020B0502020104020203" pitchFamily="34" charset="0"/>
            </a:endParaRPr>
          </a:p>
        </p:txBody>
      </p:sp>
    </p:spTree>
    <p:extLst>
      <p:ext uri="{BB962C8B-B14F-4D97-AF65-F5344CB8AC3E}">
        <p14:creationId xmlns:p14="http://schemas.microsoft.com/office/powerpoint/2010/main" val="94277012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ar Jedi"/>
              </a:rPr>
              <a:t>Slide Wars </a:t>
            </a:r>
            <a:r>
              <a:rPr lang="en-US" dirty="0" smtClean="0"/>
              <a:t>– ROE II</a:t>
            </a:r>
            <a:endParaRPr lang="en-US" dirty="0"/>
          </a:p>
        </p:txBody>
      </p:sp>
      <p:sp>
        <p:nvSpPr>
          <p:cNvPr id="8" name="Content Placeholder 2"/>
          <p:cNvSpPr>
            <a:spLocks noGrp="1"/>
          </p:cNvSpPr>
          <p:nvPr>
            <p:ph idx="1"/>
          </p:nvPr>
        </p:nvSpPr>
        <p:spPr>
          <a:xfrm>
            <a:off x="533400" y="3124200"/>
            <a:ext cx="11925300" cy="5105400"/>
          </a:xfrm>
        </p:spPr>
        <p:txBody>
          <a:bodyPr/>
          <a:lstStyle/>
          <a:p>
            <a:r>
              <a:rPr lang="en-US" sz="3600" dirty="0" smtClean="0"/>
              <a:t>When briefing the Admiral you only have </a:t>
            </a:r>
            <a:r>
              <a:rPr lang="en-US" sz="3600" b="1" dirty="0" smtClean="0"/>
              <a:t>ONE</a:t>
            </a:r>
            <a:r>
              <a:rPr lang="en-US" sz="3600" dirty="0" smtClean="0"/>
              <a:t> slide…</a:t>
            </a:r>
          </a:p>
          <a:p>
            <a:r>
              <a:rPr lang="en-US" sz="3600" dirty="0" smtClean="0"/>
              <a:t>the </a:t>
            </a:r>
            <a:r>
              <a:rPr lang="en-US" sz="3600" b="1" dirty="0" smtClean="0"/>
              <a:t>ONE</a:t>
            </a:r>
            <a:r>
              <a:rPr lang="en-US" sz="3600" dirty="0" smtClean="0"/>
              <a:t> slide must:</a:t>
            </a:r>
          </a:p>
          <a:p>
            <a:pPr lvl="1"/>
            <a:r>
              <a:rPr lang="en-US" sz="3600" dirty="0" smtClean="0"/>
              <a:t>never, </a:t>
            </a:r>
            <a:r>
              <a:rPr lang="en-US" sz="4800" dirty="0" smtClean="0"/>
              <a:t>never</a:t>
            </a:r>
            <a:r>
              <a:rPr lang="en-US" sz="3600" dirty="0" smtClean="0"/>
              <a:t>, </a:t>
            </a:r>
            <a:r>
              <a:rPr lang="en-US" sz="5400" dirty="0" smtClean="0"/>
              <a:t>EVER</a:t>
            </a:r>
            <a:r>
              <a:rPr lang="en-US" sz="4400" dirty="0" smtClean="0"/>
              <a:t> </a:t>
            </a:r>
            <a:r>
              <a:rPr lang="en-US" sz="3600" dirty="0" smtClean="0"/>
              <a:t>show equations</a:t>
            </a:r>
          </a:p>
          <a:p>
            <a:pPr lvl="1"/>
            <a:r>
              <a:rPr lang="en-US" sz="3600" dirty="0" smtClean="0"/>
              <a:t>be a cartoon – the simpler the better – NO squiggly lines!</a:t>
            </a:r>
          </a:p>
          <a:p>
            <a:pPr marL="266700" indent="0">
              <a:buNone/>
            </a:pPr>
            <a:endParaRPr lang="en-US" dirty="0"/>
          </a:p>
        </p:txBody>
      </p:sp>
      <p:sp>
        <p:nvSpPr>
          <p:cNvPr id="9"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2c</a:t>
            </a:r>
            <a:endParaRPr lang="en-US" sz="2800" dirty="0">
              <a:solidFill>
                <a:srgbClr val="FCD900"/>
              </a:solidFill>
              <a:latin typeface="Gill Sans MT" panose="020B0502020104020203" pitchFamily="34" charset="0"/>
            </a:endParaRPr>
          </a:p>
        </p:txBody>
      </p:sp>
      <p:sp>
        <p:nvSpPr>
          <p:cNvPr id="10" name="TextBox 9"/>
          <p:cNvSpPr txBox="1"/>
          <p:nvPr/>
        </p:nvSpPr>
        <p:spPr>
          <a:xfrm>
            <a:off x="1518920" y="1645920"/>
            <a:ext cx="9966960" cy="1005840"/>
          </a:xfrm>
          <a:prstGeom prst="rect">
            <a:avLst/>
          </a:prstGeom>
          <a:noFill/>
        </p:spPr>
        <p:txBody>
          <a:bodyPr wrap="square" rtlCol="0">
            <a:spAutoFit/>
          </a:bodyPr>
          <a:lstStyle/>
          <a:p>
            <a:r>
              <a:rPr lang="en-US" sz="6000" dirty="0" smtClean="0">
                <a:latin typeface="Gill Sans MT" panose="020B0502020104020203" pitchFamily="34" charset="0"/>
              </a:rPr>
              <a:t>The Alan Weinstein Principle</a:t>
            </a:r>
            <a:endParaRPr lang="en-US" sz="6000" dirty="0">
              <a:latin typeface="Gill Sans MT" panose="020B0502020104020203" pitchFamily="34" charset="0"/>
            </a:endParaRPr>
          </a:p>
        </p:txBody>
      </p:sp>
    </p:spTree>
    <p:extLst>
      <p:ext uri="{BB962C8B-B14F-4D97-AF65-F5344CB8AC3E}">
        <p14:creationId xmlns:p14="http://schemas.microsoft.com/office/powerpoint/2010/main" val="38904003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ar Jedi"/>
              </a:rPr>
              <a:t>Slide Wars </a:t>
            </a:r>
            <a:r>
              <a:rPr lang="en-US" dirty="0" smtClean="0"/>
              <a:t>– ROE II</a:t>
            </a:r>
            <a:endParaRPr lang="en-US" dirty="0"/>
          </a:p>
        </p:txBody>
      </p:sp>
      <p:sp>
        <p:nvSpPr>
          <p:cNvPr id="8" name="Content Placeholder 2"/>
          <p:cNvSpPr>
            <a:spLocks noGrp="1"/>
          </p:cNvSpPr>
          <p:nvPr>
            <p:ph idx="1"/>
          </p:nvPr>
        </p:nvSpPr>
        <p:spPr>
          <a:xfrm>
            <a:off x="533400" y="3124200"/>
            <a:ext cx="11925300" cy="5105400"/>
          </a:xfrm>
        </p:spPr>
        <p:txBody>
          <a:bodyPr/>
          <a:lstStyle/>
          <a:p>
            <a:r>
              <a:rPr lang="en-US" sz="3600" dirty="0" smtClean="0"/>
              <a:t>When briefing the Admiral you only have </a:t>
            </a:r>
            <a:r>
              <a:rPr lang="en-US" sz="3600" b="1" dirty="0" smtClean="0"/>
              <a:t>ONE</a:t>
            </a:r>
            <a:r>
              <a:rPr lang="en-US" sz="3600" dirty="0" smtClean="0"/>
              <a:t> slide…</a:t>
            </a:r>
          </a:p>
          <a:p>
            <a:r>
              <a:rPr lang="en-US" sz="3600" dirty="0" smtClean="0"/>
              <a:t>the </a:t>
            </a:r>
            <a:r>
              <a:rPr lang="en-US" sz="3600" b="1" dirty="0" smtClean="0"/>
              <a:t>ONE</a:t>
            </a:r>
            <a:r>
              <a:rPr lang="en-US" sz="3600" dirty="0" smtClean="0"/>
              <a:t> slide must:</a:t>
            </a:r>
          </a:p>
          <a:p>
            <a:pPr lvl="1"/>
            <a:r>
              <a:rPr lang="en-US" sz="3600" dirty="0" smtClean="0"/>
              <a:t>never, </a:t>
            </a:r>
            <a:r>
              <a:rPr lang="en-US" sz="4800" dirty="0" smtClean="0"/>
              <a:t>never</a:t>
            </a:r>
            <a:r>
              <a:rPr lang="en-US" sz="3600" dirty="0" smtClean="0"/>
              <a:t>, </a:t>
            </a:r>
            <a:r>
              <a:rPr lang="en-US" sz="5400" dirty="0" smtClean="0"/>
              <a:t>EVER</a:t>
            </a:r>
            <a:r>
              <a:rPr lang="en-US" sz="4400" dirty="0" smtClean="0"/>
              <a:t> </a:t>
            </a:r>
            <a:r>
              <a:rPr lang="en-US" sz="3600" dirty="0" smtClean="0"/>
              <a:t>show equations</a:t>
            </a:r>
          </a:p>
          <a:p>
            <a:pPr lvl="1"/>
            <a:r>
              <a:rPr lang="en-US" sz="3600" dirty="0" smtClean="0"/>
              <a:t>be a cartoon – the simpler the better – </a:t>
            </a:r>
            <a:r>
              <a:rPr lang="en-US" sz="3600" dirty="0"/>
              <a:t>NO squiggly lines</a:t>
            </a:r>
            <a:r>
              <a:rPr lang="en-US" sz="3600" dirty="0" smtClean="0"/>
              <a:t>!</a:t>
            </a:r>
          </a:p>
          <a:p>
            <a:pPr lvl="1"/>
            <a:r>
              <a:rPr lang="en-US" sz="3600" dirty="0" smtClean="0"/>
              <a:t>no more than 10 words</a:t>
            </a:r>
          </a:p>
          <a:p>
            <a:endParaRPr lang="en-US" dirty="0"/>
          </a:p>
        </p:txBody>
      </p:sp>
      <p:sp>
        <p:nvSpPr>
          <p:cNvPr id="5" name="TextBox 4"/>
          <p:cNvSpPr txBox="1"/>
          <p:nvPr/>
        </p:nvSpPr>
        <p:spPr>
          <a:xfrm>
            <a:off x="1518920" y="1645920"/>
            <a:ext cx="9966960" cy="1005840"/>
          </a:xfrm>
          <a:prstGeom prst="rect">
            <a:avLst/>
          </a:prstGeom>
          <a:noFill/>
        </p:spPr>
        <p:txBody>
          <a:bodyPr wrap="square" rtlCol="0">
            <a:spAutoFit/>
          </a:bodyPr>
          <a:lstStyle/>
          <a:p>
            <a:r>
              <a:rPr lang="en-US" sz="6000" dirty="0" smtClean="0">
                <a:latin typeface="Gill Sans MT" panose="020B0502020104020203" pitchFamily="34" charset="0"/>
              </a:rPr>
              <a:t>The Alan Weinstein Principle</a:t>
            </a:r>
            <a:endParaRPr lang="en-US" sz="6000" dirty="0">
              <a:latin typeface="Gill Sans MT" panose="020B0502020104020203" pitchFamily="34" charset="0"/>
            </a:endParaRPr>
          </a:p>
        </p:txBody>
      </p:sp>
      <p:sp>
        <p:nvSpPr>
          <p:cNvPr id="9"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2</a:t>
            </a:r>
            <a:endParaRPr lang="en-US" sz="3600" dirty="0">
              <a:solidFill>
                <a:srgbClr val="FCD900"/>
              </a:solidFill>
              <a:latin typeface="Gill Sans MT" panose="020B0502020104020203" pitchFamily="34" charset="0"/>
            </a:endParaRPr>
          </a:p>
        </p:txBody>
      </p:sp>
    </p:spTree>
    <p:extLst>
      <p:ext uri="{BB962C8B-B14F-4D97-AF65-F5344CB8AC3E}">
        <p14:creationId xmlns:p14="http://schemas.microsoft.com/office/powerpoint/2010/main" val="6544527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ar Jedi"/>
              </a:rPr>
              <a:t>Slide Wars </a:t>
            </a:r>
            <a:r>
              <a:rPr lang="en-US" dirty="0" smtClean="0"/>
              <a:t>– ROE III</a:t>
            </a:r>
            <a:endParaRPr lang="en-US" dirty="0"/>
          </a:p>
        </p:txBody>
      </p:sp>
      <p:sp>
        <p:nvSpPr>
          <p:cNvPr id="3" name="Content Placeholder 2"/>
          <p:cNvSpPr>
            <a:spLocks noGrp="1"/>
          </p:cNvSpPr>
          <p:nvPr>
            <p:ph idx="1"/>
          </p:nvPr>
        </p:nvSpPr>
        <p:spPr>
          <a:xfrm>
            <a:off x="558800" y="1524000"/>
            <a:ext cx="11925300" cy="6705600"/>
          </a:xfrm>
        </p:spPr>
        <p:txBody>
          <a:bodyPr/>
          <a:lstStyle/>
          <a:p>
            <a:r>
              <a:rPr lang="en-US" dirty="0" smtClean="0"/>
              <a:t>FNMOC – ‘you’re only as good as what you measure’</a:t>
            </a:r>
          </a:p>
          <a:p>
            <a:pPr lvl="1"/>
            <a:r>
              <a:rPr lang="en-US" sz="2600" dirty="0" smtClean="0"/>
              <a:t>FNMOC = Fleet Numerical Meteorology and Oceanography Center</a:t>
            </a:r>
          </a:p>
          <a:p>
            <a:pPr lvl="1"/>
            <a:r>
              <a:rPr lang="en-US" sz="2600" dirty="0" smtClean="0"/>
              <a:t>pronounced ‘</a:t>
            </a:r>
            <a:r>
              <a:rPr lang="en-US" sz="2600" dirty="0" err="1" smtClean="0"/>
              <a:t>FinMock</a:t>
            </a:r>
            <a:r>
              <a:rPr lang="en-US" sz="2600" dirty="0" smtClean="0"/>
              <a:t>’ != jokes about the Finns</a:t>
            </a:r>
          </a:p>
          <a:p>
            <a:pPr marL="266700" indent="0">
              <a:buNone/>
            </a:pPr>
            <a:endParaRPr lang="en-US" dirty="0" smtClean="0"/>
          </a:p>
          <a:p>
            <a:pPr lvl="1"/>
            <a:endParaRPr lang="en-US" dirty="0"/>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3a</a:t>
            </a:r>
            <a:endParaRPr lang="en-US" sz="3600" dirty="0">
              <a:solidFill>
                <a:srgbClr val="FCD900"/>
              </a:solidFill>
              <a:latin typeface="Gill Sans MT" panose="020B0502020104020203" pitchFamily="34" charset="0"/>
            </a:endParaRPr>
          </a:p>
        </p:txBody>
      </p:sp>
    </p:spTree>
    <p:extLst>
      <p:ext uri="{BB962C8B-B14F-4D97-AF65-F5344CB8AC3E}">
        <p14:creationId xmlns:p14="http://schemas.microsoft.com/office/powerpoint/2010/main" val="30838808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Star Jedi"/>
              </a:rPr>
              <a:t>Slide Wars </a:t>
            </a:r>
            <a:r>
              <a:rPr lang="en-US" dirty="0" smtClean="0"/>
              <a:t>– ROE III</a:t>
            </a:r>
            <a:endParaRPr lang="en-US" dirty="0"/>
          </a:p>
        </p:txBody>
      </p:sp>
      <p:sp>
        <p:nvSpPr>
          <p:cNvPr id="3" name="Content Placeholder 2"/>
          <p:cNvSpPr>
            <a:spLocks noGrp="1"/>
          </p:cNvSpPr>
          <p:nvPr>
            <p:ph idx="1"/>
          </p:nvPr>
        </p:nvSpPr>
        <p:spPr>
          <a:xfrm>
            <a:off x="558800" y="1524000"/>
            <a:ext cx="11925300" cy="6705600"/>
          </a:xfrm>
        </p:spPr>
        <p:txBody>
          <a:bodyPr/>
          <a:lstStyle/>
          <a:p>
            <a:r>
              <a:rPr lang="en-US" dirty="0" smtClean="0"/>
              <a:t>FNMOC – ‘you’re only as good as what you measure’</a:t>
            </a:r>
          </a:p>
          <a:p>
            <a:pPr lvl="1"/>
            <a:r>
              <a:rPr lang="en-US" sz="2600" dirty="0" smtClean="0"/>
              <a:t>FNMOC = Fleet Numerical Meteorology and Oceanography Center</a:t>
            </a:r>
          </a:p>
          <a:p>
            <a:pPr lvl="1"/>
            <a:r>
              <a:rPr lang="en-US" sz="2600" dirty="0" smtClean="0"/>
              <a:t>pronounced ‘</a:t>
            </a:r>
            <a:r>
              <a:rPr lang="en-US" sz="2600" dirty="0" err="1" smtClean="0"/>
              <a:t>FinMock</a:t>
            </a:r>
            <a:r>
              <a:rPr lang="en-US" sz="2600" dirty="0" smtClean="0"/>
              <a:t>’ != jokes about the Finns</a:t>
            </a:r>
          </a:p>
          <a:p>
            <a:r>
              <a:rPr lang="en-US" dirty="0" smtClean="0"/>
              <a:t>ONR – answer the ‘So What? Who Cares?’</a:t>
            </a:r>
          </a:p>
        </p:txBody>
      </p:sp>
      <p:sp>
        <p:nvSpPr>
          <p:cNvPr id="6" name="Slide Number Placeholder 3"/>
          <p:cNvSpPr txBox="1">
            <a:spLocks/>
          </p:cNvSpPr>
          <p:nvPr/>
        </p:nvSpPr>
        <p:spPr>
          <a:xfrm>
            <a:off x="12369800" y="609600"/>
            <a:ext cx="607859" cy="461665"/>
          </a:xfrm>
          <a:prstGeom prst="rect">
            <a:avLst/>
          </a:prstGeom>
          <a:solidFill>
            <a:srgbClr val="000090"/>
          </a:solidFill>
        </p:spPr>
        <p:txBody>
          <a:bodyPr anchor="ctr" anchorCtr="1"/>
          <a:lstStyle>
            <a:defPPr>
              <a:defRPr lang="en-US"/>
            </a:defPPr>
            <a:lvl1pPr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0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0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2800" dirty="0" smtClean="0">
                <a:solidFill>
                  <a:srgbClr val="FCD900"/>
                </a:solidFill>
                <a:latin typeface="Gill Sans MT" panose="020B0502020104020203" pitchFamily="34" charset="0"/>
              </a:rPr>
              <a:t>3b</a:t>
            </a:r>
            <a:endParaRPr lang="en-US" sz="3600" dirty="0">
              <a:solidFill>
                <a:srgbClr val="FCD900"/>
              </a:solidFill>
              <a:latin typeface="Gill Sans MT" panose="020B0502020104020203" pitchFamily="34" charset="0"/>
            </a:endParaRPr>
          </a:p>
        </p:txBody>
      </p:sp>
    </p:spTree>
    <p:extLst>
      <p:ext uri="{BB962C8B-B14F-4D97-AF65-F5344CB8AC3E}">
        <p14:creationId xmlns:p14="http://schemas.microsoft.com/office/powerpoint/2010/main" val="136163925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4915</TotalTime>
  <Pages>0</Pages>
  <Words>2035</Words>
  <Characters>0</Characters>
  <Application>Microsoft Office PowerPoint</Application>
  <PresentationFormat>Custom</PresentationFormat>
  <Lines>0</Lines>
  <Paragraphs>233</Paragraphs>
  <Slides>25</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Lucida Grande</vt:lpstr>
      <vt:lpstr>Courier New</vt:lpstr>
      <vt:lpstr>ヒラギノ角ゴ ProN W3</vt:lpstr>
      <vt:lpstr>Gill Sans MT</vt:lpstr>
      <vt:lpstr>Gill Sans</vt:lpstr>
      <vt:lpstr>ＭＳ Ｐゴシック</vt:lpstr>
      <vt:lpstr>Star Jedi</vt:lpstr>
      <vt:lpstr>ヒラギノ角ゴ ProN W6</vt:lpstr>
      <vt:lpstr>Calibri</vt:lpstr>
      <vt:lpstr>Title &amp; Bullets</vt:lpstr>
      <vt:lpstr>Deterministic TC Genesis Prediction in a Suite of Operational Global NWP models Mike Fiorino Commander, United States Navy (retired) B.S. (’75 PSU), M.S. (’78 PSU), Ph.D. (’87 NPS) all in Meteorology michael.fiorino@noaa.gov  Earth System Research Laboratory, Boulder CO MAS/EMB/GSD/ESRL/OAR/NOAA/DoC National Hurricane Center, Miami FL Joint Typhoon Warning Center, Pearl Harbor HI Lawrence Livermore National Laboratory, Livermore CA European Centre for Medium-Range Weather Forecasts, Shinfield Park, Berskshire, UK Meteorological Research Institute – Japan Meteorological Agency, Tsukuba JAPAN Space and Naval Warfare Systems Command,  Arlington VA NASA Goddard Space Flight Center, Greenbelt MD National Centers for Environmental Prediction, Camp Springs MD Naval Postgraduate School, Monterey CA Fleet Numerical Meteorology and Oceanography Center, Monterey CA Naval Research Laboratory, Monterey CA Atlantic Oceanographic and Meteorological Laboratory, Miami FL Pennsylvania State University, University Park PA</vt:lpstr>
      <vt:lpstr>Slide Wars – ROE I</vt:lpstr>
      <vt:lpstr>Slide Wars – ROE I</vt:lpstr>
      <vt:lpstr>Slide Wars – ROE II</vt:lpstr>
      <vt:lpstr>Slide Wars – ROE II</vt:lpstr>
      <vt:lpstr>Slide Wars – ROE II</vt:lpstr>
      <vt:lpstr>Slide Wars – ROE II</vt:lpstr>
      <vt:lpstr>Slide Wars – ROE III</vt:lpstr>
      <vt:lpstr>Slide Wars – ROE III</vt:lpstr>
      <vt:lpstr>Slide Wars – ROE III</vt:lpstr>
      <vt:lpstr>Slide Wars – ROE III</vt:lpstr>
      <vt:lpstr>Slide Wars – ROE III</vt:lpstr>
      <vt:lpstr>So What?  Who Cares?</vt:lpstr>
      <vt:lpstr>One Slide to rule them all and in the…</vt:lpstr>
      <vt:lpstr>One Slide to rule them all and in the…</vt:lpstr>
      <vt:lpstr>One Slide to rule them all and in the…</vt:lpstr>
      <vt:lpstr>STEP 1: generate a WxMAP with model v obs cyclones genesis of 02W.15 (TC) on 2015020700 – developed from 94W (pTC)</vt:lpstr>
      <vt:lpstr>STEP 1: generate a WxMAP with model v obs cyclones genesis of 02W.15 (TC) on 2015020700 – developed from 94W (pTC)</vt:lpstr>
      <vt:lpstr>STEP 1: generate a WxMAP with model v obs cyclones genesis of 02W.15 (TC) on 2015020700 – developed from 94W (pTC)</vt:lpstr>
      <vt:lpstr>STEP 1: generate a WxMAP with model v obs cyclones genesis of 02W.15 (TC) on 2015020700 – developed from 94W (pTC)</vt:lpstr>
      <vt:lpstr>STEP 1: generate a WxMAP with model v obs cyclones genesis of 02W.15 (TC) on 2015020700 – developed from 94W (pTC)</vt:lpstr>
      <vt:lpstr>STEP 2: analyze stats from the WxMAPs May-October for NHEM seasons, by model and forecast – GFS D+5 WPAC </vt:lpstr>
      <vt:lpstr>STEP 2: analyze stats from the WxMAPs May-October for NHEM seasons, by model and forecast – GFS D+5 WPAC </vt:lpstr>
      <vt:lpstr>Critical Factors...</vt:lpstr>
      <vt:lpstr>Conclusions and 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of TC NWP is there a role for limited-area models in the era of high-resolution global NWP models?  Mike Fiorino Commander, United States Navy (retired)  B.S. (’75 PSU), M.S. (’78 PSU), Ph.D. (’87 NPS) all in Meteorology michael.fiorino@noaa.gov  Earth System Research Laboratory, Boulder CO National Hurricane Center, Miami FL Joint Typhoon Warning Center, Pearl Harbor HI Lawrence Livermore National Laboratory, Livermore CA European Centre for Medium-Range Weather Forecasts, Shinfield Park, Berskshire, UK Japan Meteorological Agency, Tsukuba JAPAN Space and Naval Warfare Systems Command,  Arlington VA Goddard Space Flight Center, Greenbelt MD National Centers for Environmental Prediction, Camp Springs MD Naval Postgraduate School, Monterey CA Fleet Numerical Meteorology and Oceanography Center, Monterey CA Naval Research Laboratory, Monterey CA Atlantic Oceanographic and Meteorological Laboratory, Miami FL Pennsylvania State University, University Park PA</dc:title>
  <dc:creator>fiorino</dc:creator>
  <cp:lastModifiedBy>Erin McNamara</cp:lastModifiedBy>
  <cp:revision>103</cp:revision>
  <cp:lastPrinted>2015-02-26T12:43:37Z</cp:lastPrinted>
  <dcterms:modified xsi:type="dcterms:W3CDTF">2016-12-05T19:32:23Z</dcterms:modified>
</cp:coreProperties>
</file>