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86" r:id="rId2"/>
    <p:sldId id="287" r:id="rId3"/>
    <p:sldId id="316" r:id="rId4"/>
    <p:sldId id="296" r:id="rId5"/>
    <p:sldId id="295" r:id="rId6"/>
    <p:sldId id="325" r:id="rId7"/>
    <p:sldId id="294" r:id="rId8"/>
    <p:sldId id="285" r:id="rId9"/>
    <p:sldId id="265" r:id="rId10"/>
    <p:sldId id="319" r:id="rId11"/>
    <p:sldId id="321" r:id="rId12"/>
    <p:sldId id="298" r:id="rId13"/>
    <p:sldId id="300" r:id="rId14"/>
    <p:sldId id="30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B0F0"/>
    <a:srgbClr val="68A7F1"/>
    <a:srgbClr val="009933"/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81" d="100"/>
          <a:sy n="81" d="100"/>
        </p:scale>
        <p:origin x="-834" y="264"/>
      </p:cViewPr>
      <p:guideLst>
        <p:guide orient="horz" pos="215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12231-8563-6C46-9BC6-D06A0CEFA71D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C2156-001D-0141-9ED5-BCE2310D5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2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DCEFE-2F94-D047-99CB-5DE76EB20C1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NDBC’s</a:t>
            </a:r>
            <a:r>
              <a:rPr lang="en-US" dirty="0" smtClean="0"/>
              <a:t> contribution</a:t>
            </a:r>
          </a:p>
          <a:p>
            <a:r>
              <a:rPr lang="en-US" dirty="0" smtClean="0"/>
              <a:t>Vertical resolution – no mandatory levels in the ocean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DCEFE-2F94-D047-99CB-5DE76EB20C1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EB022-CD87-1E47-B55B-136B82369B9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7504-B2EA-5F41-B0DF-7EE8641A928C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AF55-2974-C748-8AE9-04FC42F4A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7504-B2EA-5F41-B0DF-7EE8641A928C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AF55-2974-C748-8AE9-04FC42F4A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7504-B2EA-5F41-B0DF-7EE8641A928C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AF55-2974-C748-8AE9-04FC42F4A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7504-B2EA-5F41-B0DF-7EE8641A928C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AF55-2974-C748-8AE9-04FC42F4A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7504-B2EA-5F41-B0DF-7EE8641A928C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AF55-2974-C748-8AE9-04FC42F4A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7504-B2EA-5F41-B0DF-7EE8641A928C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AF55-2974-C748-8AE9-04FC42F4A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7504-B2EA-5F41-B0DF-7EE8641A928C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AF55-2974-C748-8AE9-04FC42F4A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7504-B2EA-5F41-B0DF-7EE8641A928C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AF55-2974-C748-8AE9-04FC42F4A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7504-B2EA-5F41-B0DF-7EE8641A928C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AF55-2974-C748-8AE9-04FC42F4A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7504-B2EA-5F41-B0DF-7EE8641A928C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AF55-2974-C748-8AE9-04FC42F4A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7504-B2EA-5F41-B0DF-7EE8641A928C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AF55-2974-C748-8AE9-04FC42F4A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07504-B2EA-5F41-B0DF-7EE8641A928C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9AF55-2974-C748-8AE9-04FC42F4A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png"/><Relationship Id="rId4" Type="http://schemas.openxmlformats.org/officeDocument/2006/relationships/package" Target="../embeddings/Microsoft_Excel_Worksheet1.xls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4.png"/><Relationship Id="rId4" Type="http://schemas.openxmlformats.org/officeDocument/2006/relationships/package" Target="../embeddings/Microsoft_Excel_Worksheet2.xlsx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Users\kenneth.barnett\Downloads\MW_OI_SSTs.mp4" TargetMode="External"/><Relationship Id="rId1" Type="http://schemas.openxmlformats.org/officeDocument/2006/relationships/video" Target="file:///D:\Users\kenneth.barnett\Downloads\MW_OI_delta_SSTs.mp4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814" y="246255"/>
            <a:ext cx="8616371" cy="1231006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000090"/>
                </a:solidFill>
              </a:rPr>
              <a:t>2014 AXBT Demonstration Project: </a:t>
            </a:r>
            <a:br>
              <a:rPr lang="en-US" sz="2600" dirty="0" smtClean="0">
                <a:solidFill>
                  <a:srgbClr val="000090"/>
                </a:solidFill>
              </a:rPr>
            </a:br>
            <a:r>
              <a:rPr lang="en-US" sz="2600" dirty="0" smtClean="0">
                <a:solidFill>
                  <a:srgbClr val="000090"/>
                </a:solidFill>
              </a:rPr>
              <a:t>Operations Summary and Research Update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200" dirty="0">
              <a:solidFill>
                <a:srgbClr val="000090"/>
              </a:solidFill>
              <a:latin typeface="Calibri (Headings)"/>
              <a:cs typeface="Calibri (Headings)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814" y="5304550"/>
            <a:ext cx="8338600" cy="712688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			Elizabeth R. Sanabia</a:t>
            </a:r>
            <a:r>
              <a:rPr lang="en-US" sz="1600" baseline="30000" dirty="0" smtClean="0">
                <a:solidFill>
                  <a:schemeClr val="tx1"/>
                </a:solidFill>
              </a:rPr>
              <a:t>1            </a:t>
            </a:r>
            <a:r>
              <a:rPr lang="en-US" sz="2000" dirty="0" smtClean="0">
                <a:solidFill>
                  <a:schemeClr val="tx1"/>
                </a:solidFill>
              </a:rPr>
              <a:t>   and               Peter Black</a:t>
            </a:r>
            <a:r>
              <a:rPr lang="en-US" sz="1600" baseline="30000" dirty="0" smtClean="0">
                <a:solidFill>
                  <a:schemeClr val="tx1"/>
                </a:solidFill>
              </a:rPr>
              <a:t>2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400" baseline="30000" dirty="0" smtClean="0">
                <a:solidFill>
                  <a:schemeClr val="tx1"/>
                </a:solidFill>
              </a:rPr>
              <a:t>					1</a:t>
            </a:r>
            <a:r>
              <a:rPr lang="en-US" sz="1400" dirty="0" smtClean="0">
                <a:solidFill>
                  <a:schemeClr val="tx1"/>
                </a:solidFill>
              </a:rPr>
              <a:t>United States Naval Academy                                  </a:t>
            </a:r>
            <a:r>
              <a:rPr lang="en-US" sz="1400" baseline="30000" dirty="0" smtClean="0">
                <a:solidFill>
                  <a:schemeClr val="tx1"/>
                </a:solidFill>
              </a:rPr>
              <a:t>2</a:t>
            </a:r>
            <a:r>
              <a:rPr lang="en-US" sz="1400" dirty="0" smtClean="0">
                <a:solidFill>
                  <a:schemeClr val="tx1"/>
                </a:solidFill>
              </a:rPr>
              <a:t>Naval Research Laboratory,</a:t>
            </a:r>
          </a:p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											  Monterey, CA and SAIC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927" y="5810556"/>
            <a:ext cx="1232146" cy="561311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0" y="6516403"/>
            <a:ext cx="9144000" cy="33998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400" noProof="0" dirty="0" smtClean="0">
                <a:solidFill>
                  <a:schemeClr val="bg1"/>
                </a:solidFill>
              </a:rPr>
              <a:t>03 Mar</a:t>
            </a:r>
            <a:r>
              <a:rPr lang="en-US" sz="1400" dirty="0" smtClean="0">
                <a:solidFill>
                  <a:schemeClr val="bg1"/>
                </a:solidFill>
              </a:rPr>
              <a:t> 15                                2015 Interdepartmental Hurricane Conference	                 Jacksonville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 FL</a:t>
            </a:r>
          </a:p>
        </p:txBody>
      </p:sp>
      <p:pic>
        <p:nvPicPr>
          <p:cNvPr id="11" name="Picture 10" descr="crest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4236" y="5222791"/>
            <a:ext cx="647773" cy="868421"/>
          </a:xfrm>
          <a:prstGeom prst="rect">
            <a:avLst/>
          </a:prstGeom>
        </p:spPr>
      </p:pic>
      <p:pic>
        <p:nvPicPr>
          <p:cNvPr id="20" name="Picture 19" descr="iselle-julio-go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2800" y="1319861"/>
            <a:ext cx="4978400" cy="365338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5247883" y="4711631"/>
            <a:ext cx="18133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</a:rPr>
              <a:t>Image courtesy NASA/NOAA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82800" y="1341642"/>
            <a:ext cx="215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1800 UTC 7 August 2014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GOES WEST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2" name="Picture 11" descr="nrl-logo-smal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4184" y="5387262"/>
            <a:ext cx="699663" cy="69162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602414" y="6491745"/>
            <a:ext cx="277771" cy="3399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</a:rPr>
              <a:t>1</a:t>
            </a:r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55508" y="810736"/>
            <a:ext cx="3952410" cy="5614961"/>
          </a:xfrm>
          <a:prstGeom prst="roundRect">
            <a:avLst>
              <a:gd name="adj" fmla="val 7815"/>
            </a:avLst>
          </a:prstGeom>
          <a:solidFill>
            <a:schemeClr val="bg1"/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67331" y="2329161"/>
            <a:ext cx="323747" cy="264079"/>
          </a:xfrm>
          <a:prstGeom prst="rect">
            <a:avLst/>
          </a:prstGeom>
          <a:noFill/>
          <a:ln w="15875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9893" y="4546599"/>
            <a:ext cx="35363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The AXBT impact to HYCOM 48-h sea temperature forecast between 06-10 August 2014. A negative value (cool color) is a beneficial impact (reduced the 48 hr forecast error in deg C according to the color).  A positive value (warm color) means assimilation of the AXBT increased forecast error. 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54"/>
            <a:ext cx="8229600" cy="86647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90"/>
                </a:solidFill>
              </a:rPr>
              <a:t>2014:  HYCOM AXBT Data Impacts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0" y="6516403"/>
            <a:ext cx="9144000" cy="33998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400" noProof="0" dirty="0" smtClean="0">
                <a:solidFill>
                  <a:schemeClr val="bg1"/>
                </a:solidFill>
              </a:rPr>
              <a:t>03 Mar</a:t>
            </a:r>
            <a:r>
              <a:rPr lang="en-US" sz="1400" dirty="0" smtClean="0">
                <a:solidFill>
                  <a:schemeClr val="bg1"/>
                </a:solidFill>
              </a:rPr>
              <a:t> 15                                2015 Interdepartmental Hurricane Conference	                 Jacksonville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 FL</a:t>
            </a:r>
          </a:p>
        </p:txBody>
      </p:sp>
      <p:pic>
        <p:nvPicPr>
          <p:cNvPr id="16" name="Picture 15" descr="hycom_xb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50" y="893614"/>
            <a:ext cx="3697168" cy="3697169"/>
          </a:xfrm>
          <a:prstGeom prst="rect">
            <a:avLst/>
          </a:prstGeom>
        </p:spPr>
      </p:pic>
      <p:pic>
        <p:nvPicPr>
          <p:cNvPr id="18" name="Picture 17" descr="hycom_xbt_ver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180" y="4121624"/>
            <a:ext cx="4647883" cy="2342173"/>
          </a:xfrm>
          <a:prstGeom prst="rect">
            <a:avLst/>
          </a:prstGeom>
        </p:spPr>
      </p:pic>
      <p:pic>
        <p:nvPicPr>
          <p:cNvPr id="19" name="Picture 18" descr="hycom_impact.PNG"/>
          <p:cNvPicPr>
            <a:picLocks noChangeAspect="1"/>
          </p:cNvPicPr>
          <p:nvPr/>
        </p:nvPicPr>
        <p:blipFill>
          <a:blip r:embed="rId5"/>
          <a:srcRect t="6279"/>
          <a:stretch>
            <a:fillRect/>
          </a:stretch>
        </p:blipFill>
        <p:spPr>
          <a:xfrm>
            <a:off x="4341180" y="810736"/>
            <a:ext cx="4647883" cy="246229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41180" y="3260326"/>
            <a:ext cx="4647883" cy="954107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wrap="square">
            <a:spAutoFit/>
          </a:bodyPr>
          <a:lstStyle/>
          <a:p>
            <a:r>
              <a:rPr lang="en-US" sz="2000" b="1" i="1" u="sng" cap="small" dirty="0" smtClean="0">
                <a:solidFill>
                  <a:srgbClr val="FF0000"/>
                </a:solidFill>
              </a:rPr>
              <a:t>Success</a:t>
            </a:r>
            <a:r>
              <a:rPr lang="en-US" sz="2000" b="1" cap="small" dirty="0" smtClean="0">
                <a:solidFill>
                  <a:srgbClr val="FF0000"/>
                </a:solidFill>
              </a:rPr>
              <a:t>: </a:t>
            </a:r>
            <a:r>
              <a:rPr lang="en-US" cap="small" dirty="0" smtClean="0"/>
              <a:t>AXBTs had the </a:t>
            </a:r>
            <a:r>
              <a:rPr lang="en-US" b="1" i="1" cap="small" dirty="0" smtClean="0">
                <a:solidFill>
                  <a:srgbClr val="FF0000"/>
                </a:solidFill>
              </a:rPr>
              <a:t>greatest total impact</a:t>
            </a:r>
            <a:r>
              <a:rPr lang="en-US" cap="small" dirty="0" smtClean="0"/>
              <a:t> on reducing HYCOM model error during Hurricane Iselle and Julio</a:t>
            </a:r>
            <a:r>
              <a:rPr lang="en-US" cap="all" dirty="0" smtClean="0"/>
              <a:t>. </a:t>
            </a:r>
            <a:endParaRPr lang="en-US" cap="all" dirty="0"/>
          </a:p>
        </p:txBody>
      </p:sp>
      <p:sp>
        <p:nvSpPr>
          <p:cNvPr id="20" name="Rectangle 19"/>
          <p:cNvSpPr/>
          <p:nvPr/>
        </p:nvSpPr>
        <p:spPr>
          <a:xfrm>
            <a:off x="8602414" y="6491745"/>
            <a:ext cx="277771" cy="3399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10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" t="4544" r="1440"/>
          <a:stretch/>
        </p:blipFill>
        <p:spPr bwMode="auto">
          <a:xfrm>
            <a:off x="144034" y="1100526"/>
            <a:ext cx="4701526" cy="481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19540" y="964907"/>
            <a:ext cx="4150479" cy="54784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90"/>
                </a:solidFill>
              </a:rPr>
              <a:t>A newly developed NRL optimal ocean observation sampling tool for TCs, based on the Navy Coupled Ocean Data Assimilation System (NCODA) adjoint method.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srgbClr val="00009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90"/>
                </a:solidFill>
              </a:rPr>
              <a:t>Idealized ocean observations with a 20-km horizontal resolution come from the </a:t>
            </a:r>
            <a:r>
              <a:rPr lang="en-US" sz="1600" i="1" dirty="0" smtClean="0">
                <a:solidFill>
                  <a:srgbClr val="000090"/>
                </a:solidFill>
              </a:rPr>
              <a:t>coupled COAMPS-TC</a:t>
            </a:r>
            <a:r>
              <a:rPr lang="en-US" sz="1600" dirty="0" smtClean="0">
                <a:solidFill>
                  <a:srgbClr val="000090"/>
                </a:solidFill>
              </a:rPr>
              <a:t> </a:t>
            </a:r>
            <a:r>
              <a:rPr lang="en-US" b="1" u="sng" dirty="0" smtClean="0">
                <a:solidFill>
                  <a:srgbClr val="000090"/>
                </a:solidFill>
              </a:rPr>
              <a:t>Isaac (2012)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sz="1600" dirty="0" smtClean="0">
                <a:solidFill>
                  <a:srgbClr val="000090"/>
                </a:solidFill>
              </a:rPr>
              <a:t>analysis and 36 – 72 </a:t>
            </a:r>
            <a:r>
              <a:rPr lang="en-US" sz="1600" dirty="0" err="1" smtClean="0">
                <a:solidFill>
                  <a:srgbClr val="000090"/>
                </a:solidFill>
              </a:rPr>
              <a:t>h</a:t>
            </a:r>
            <a:r>
              <a:rPr lang="en-US" sz="1600" dirty="0" smtClean="0">
                <a:solidFill>
                  <a:srgbClr val="000090"/>
                </a:solidFill>
              </a:rPr>
              <a:t> forecasts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srgbClr val="00009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90"/>
                </a:solidFill>
              </a:rPr>
              <a:t>The data impact is a combination of the model forecast error and area of model sensitivity for large error growth.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srgbClr val="00009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90"/>
                </a:solidFill>
              </a:rPr>
              <a:t>Warm color observations represent reduced forecast ocean temperature error.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srgbClr val="00009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90"/>
                </a:solidFill>
              </a:rPr>
              <a:t>Results indicate two areas of large observation impact on the forward quadrants of TC for this case along the TC track and near the Florida shelf water.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33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873" y="320305"/>
            <a:ext cx="8541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Idealized Optimal Ocean Observation Sampling Study</a:t>
            </a:r>
            <a:endParaRPr lang="en-US" sz="2800" u="sng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6516403"/>
            <a:ext cx="9144000" cy="33998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400" noProof="0" dirty="0" smtClean="0">
                <a:solidFill>
                  <a:schemeClr val="bg1"/>
                </a:solidFill>
              </a:rPr>
              <a:t>03 Mar</a:t>
            </a:r>
            <a:r>
              <a:rPr lang="en-US" sz="1400" dirty="0" smtClean="0">
                <a:solidFill>
                  <a:schemeClr val="bg1"/>
                </a:solidFill>
              </a:rPr>
              <a:t> 15                                2015 Interdepartmental Hurricane Conference	                 Jacksonville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 FL</a:t>
            </a:r>
          </a:p>
        </p:txBody>
      </p:sp>
      <p:sp>
        <p:nvSpPr>
          <p:cNvPr id="8" name="Rectangle 7"/>
          <p:cNvSpPr/>
          <p:nvPr/>
        </p:nvSpPr>
        <p:spPr>
          <a:xfrm>
            <a:off x="8602414" y="6491745"/>
            <a:ext cx="277771" cy="3399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11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2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250"/>
            <a:ext cx="4413024" cy="936807"/>
          </a:xfrm>
        </p:spPr>
        <p:txBody>
          <a:bodyPr>
            <a:normAutofit/>
          </a:bodyPr>
          <a:lstStyle/>
          <a:p>
            <a:r>
              <a:rPr lang="en-US" sz="3000" u="sng" dirty="0" smtClean="0"/>
              <a:t>Research Progress </a:t>
            </a:r>
            <a:endParaRPr lang="en-US" sz="3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50" y="1171057"/>
            <a:ext cx="8229600" cy="332902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Iselle and Julio (2014)</a:t>
            </a:r>
          </a:p>
          <a:p>
            <a:pPr lvl="1"/>
            <a:r>
              <a:rPr lang="en-US" dirty="0" smtClean="0"/>
              <a:t>Ocean analysis and impact studies</a:t>
            </a:r>
          </a:p>
          <a:p>
            <a:pPr lvl="2"/>
            <a:r>
              <a:rPr lang="en-US" dirty="0" smtClean="0"/>
              <a:t>Observation analyses</a:t>
            </a:r>
          </a:p>
          <a:p>
            <a:pPr lvl="2"/>
            <a:r>
              <a:rPr lang="en-US" dirty="0" smtClean="0"/>
              <a:t>AXBT data impact on HYCOM </a:t>
            </a:r>
          </a:p>
          <a:p>
            <a:pPr lvl="2"/>
            <a:r>
              <a:rPr lang="en-US" dirty="0" smtClean="0"/>
              <a:t>Data denial study</a:t>
            </a:r>
          </a:p>
          <a:p>
            <a:pPr lvl="1"/>
            <a:r>
              <a:rPr lang="en-US" dirty="0" smtClean="0"/>
              <a:t>Outflow analysis</a:t>
            </a:r>
          </a:p>
          <a:p>
            <a:pPr lvl="2"/>
            <a:r>
              <a:rPr lang="en-US" dirty="0" smtClean="0"/>
              <a:t>Connection to ONR DRI</a:t>
            </a:r>
          </a:p>
          <a:p>
            <a:pPr lvl="2"/>
            <a:r>
              <a:rPr lang="en-US" dirty="0" smtClean="0"/>
              <a:t>Midshipmen projects</a:t>
            </a:r>
          </a:p>
          <a:p>
            <a:endParaRPr lang="en-US" sz="1920" dirty="0" smtClean="0"/>
          </a:p>
          <a:p>
            <a:r>
              <a:rPr lang="en-US" dirty="0" smtClean="0">
                <a:solidFill>
                  <a:srgbClr val="000090"/>
                </a:solidFill>
              </a:rPr>
              <a:t>HFIP Ocean Modeling Impacts Tiger Team (OMITT)</a:t>
            </a:r>
          </a:p>
          <a:p>
            <a:endParaRPr lang="en-US" sz="2182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Ocean-TC presentations this week:</a:t>
            </a:r>
          </a:p>
          <a:p>
            <a:pPr lvl="1"/>
            <a:r>
              <a:rPr lang="en-US" dirty="0" smtClean="0"/>
              <a:t>10 presentations and posters, including 3 by coupled modelers: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6516403"/>
            <a:ext cx="9144000" cy="33998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400" noProof="0" dirty="0" smtClean="0">
                <a:solidFill>
                  <a:schemeClr val="bg1"/>
                </a:solidFill>
              </a:rPr>
              <a:t>03 Mar</a:t>
            </a:r>
            <a:r>
              <a:rPr lang="en-US" sz="1400" dirty="0" smtClean="0">
                <a:solidFill>
                  <a:schemeClr val="bg1"/>
                </a:solidFill>
              </a:rPr>
              <a:t> 15                                2015 Interdepartmental Hurricane Conference	                 Jacksonville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 FL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91632" y="4586384"/>
          <a:ext cx="7560735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3067"/>
                <a:gridCol w="1919722"/>
                <a:gridCol w="414794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Tues 4:00pm (S3b-02)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Isaac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Ginis</a:t>
                      </a:r>
                      <a:r>
                        <a:rPr lang="en-US" sz="1400" baseline="0" dirty="0" smtClean="0"/>
                        <a:t> </a:t>
                      </a:r>
                    </a:p>
                    <a:p>
                      <a:r>
                        <a:rPr lang="en-US" sz="1400" baseline="0" dirty="0" smtClean="0"/>
                        <a:t>(URI)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Improving the Ocean Component of the </a:t>
                      </a:r>
                      <a:r>
                        <a:rPr lang="en-US" sz="1400" dirty="0" smtClean="0">
                          <a:solidFill>
                            <a:srgbClr val="000090"/>
                          </a:solidFill>
                        </a:rPr>
                        <a:t>Operational HWRF and GFDN/GFDN Hurricane </a:t>
                      </a:r>
                      <a:r>
                        <a:rPr lang="en-US" sz="1400" dirty="0" smtClean="0"/>
                        <a:t>Models 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Wed 2:15pm (S5a-04)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Hyun-</a:t>
                      </a:r>
                      <a:r>
                        <a:rPr lang="en-US" sz="1400" dirty="0" err="1" smtClean="0"/>
                        <a:t>Sook</a:t>
                      </a:r>
                      <a:r>
                        <a:rPr lang="en-US" sz="1400" baseline="0" dirty="0" smtClean="0"/>
                        <a:t> Kim </a:t>
                      </a:r>
                    </a:p>
                    <a:p>
                      <a:r>
                        <a:rPr lang="en-US" sz="1400" baseline="0" dirty="0" smtClean="0"/>
                        <a:t>(NOAA/NCEP/EMC)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Identifying and Understanding Ocean Model Impacts on </a:t>
                      </a:r>
                      <a:r>
                        <a:rPr lang="en-US" sz="1400" dirty="0" smtClean="0">
                          <a:solidFill>
                            <a:srgbClr val="000090"/>
                          </a:solidFill>
                        </a:rPr>
                        <a:t>Coupled HWRF </a:t>
                      </a:r>
                      <a:r>
                        <a:rPr lang="en-US" sz="1400" dirty="0" smtClean="0"/>
                        <a:t>Forecasts 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Wed 4:00pm (S5b-03)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Sue Chen</a:t>
                      </a:r>
                    </a:p>
                    <a:p>
                      <a:r>
                        <a:rPr lang="en-US" sz="1400" dirty="0" smtClean="0"/>
                        <a:t>(NRL Monterey)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Sensitivity of Ocean Sampling for </a:t>
                      </a:r>
                      <a:r>
                        <a:rPr lang="en-US" sz="1400" dirty="0" smtClean="0">
                          <a:solidFill>
                            <a:srgbClr val="000090"/>
                          </a:solidFill>
                        </a:rPr>
                        <a:t>Coupled COAMPS-TC </a:t>
                      </a:r>
                      <a:r>
                        <a:rPr lang="en-US" sz="1400" dirty="0" smtClean="0"/>
                        <a:t>Prediction 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4699354" y="1376921"/>
          <a:ext cx="4172329" cy="1876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7" name="Worksheet" r:id="rId4" imgW="5435600" imgH="1905000" progId="Excel.Sheet.12">
                  <p:embed/>
                </p:oleObj>
              </mc:Choice>
              <mc:Fallback>
                <p:oleObj name="Worksheet" r:id="rId4" imgW="5435600" imgH="1905000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354" y="1376921"/>
                        <a:ext cx="4172329" cy="1876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699353" y="1057612"/>
            <a:ext cx="41723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1638" lvl="1" indent="-225425" algn="ctr">
              <a:spcBef>
                <a:spcPct val="20000"/>
              </a:spcBef>
              <a:spcAft>
                <a:spcPts val="600"/>
              </a:spcAft>
            </a:pPr>
            <a:r>
              <a:rPr lang="en-US" sz="1600" i="1" u="sng" dirty="0" smtClean="0">
                <a:latin typeface="Arial"/>
                <a:cs typeface="Arial"/>
              </a:rPr>
              <a:t>Incremental Objectives</a:t>
            </a:r>
            <a:r>
              <a:rPr lang="en-US" sz="1600" i="1" dirty="0" smtClean="0">
                <a:latin typeface="Arial"/>
                <a:cs typeface="Arial"/>
              </a:rPr>
              <a:t>:  </a:t>
            </a:r>
          </a:p>
        </p:txBody>
      </p:sp>
      <p:grpSp>
        <p:nvGrpSpPr>
          <p:cNvPr id="10" name="Group 14"/>
          <p:cNvGrpSpPr>
            <a:grpSpLocks noChangeAspect="1"/>
          </p:cNvGrpSpPr>
          <p:nvPr/>
        </p:nvGrpSpPr>
        <p:grpSpPr>
          <a:xfrm>
            <a:off x="4753207" y="1722592"/>
            <a:ext cx="271827" cy="308911"/>
            <a:chOff x="904538" y="3031657"/>
            <a:chExt cx="288661" cy="313650"/>
          </a:xfrm>
        </p:grpSpPr>
        <p:sp>
          <p:nvSpPr>
            <p:cNvPr id="21" name="Oval 20"/>
            <p:cNvSpPr/>
            <p:nvPr/>
          </p:nvSpPr>
          <p:spPr>
            <a:xfrm>
              <a:off x="904538" y="3088482"/>
              <a:ext cx="264981" cy="256825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04538" y="3031657"/>
              <a:ext cx="288661" cy="31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1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1" name="Group 15"/>
          <p:cNvGrpSpPr>
            <a:grpSpLocks noChangeAspect="1"/>
          </p:cNvGrpSpPr>
          <p:nvPr/>
        </p:nvGrpSpPr>
        <p:grpSpPr>
          <a:xfrm>
            <a:off x="4754357" y="2088464"/>
            <a:ext cx="271827" cy="307777"/>
            <a:chOff x="904538" y="3044109"/>
            <a:chExt cx="288661" cy="312499"/>
          </a:xfrm>
        </p:grpSpPr>
        <p:sp>
          <p:nvSpPr>
            <p:cNvPr id="19" name="Oval 18"/>
            <p:cNvSpPr/>
            <p:nvPr/>
          </p:nvSpPr>
          <p:spPr>
            <a:xfrm>
              <a:off x="904538" y="3088482"/>
              <a:ext cx="264981" cy="256825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04538" y="3044109"/>
              <a:ext cx="288661" cy="31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2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2" name="Group 19"/>
          <p:cNvGrpSpPr>
            <a:grpSpLocks noChangeAspect="1"/>
          </p:cNvGrpSpPr>
          <p:nvPr/>
        </p:nvGrpSpPr>
        <p:grpSpPr>
          <a:xfrm>
            <a:off x="4764931" y="2434166"/>
            <a:ext cx="271827" cy="321175"/>
            <a:chOff x="904538" y="3019205"/>
            <a:chExt cx="288661" cy="326102"/>
          </a:xfrm>
        </p:grpSpPr>
        <p:sp>
          <p:nvSpPr>
            <p:cNvPr id="17" name="Oval 16"/>
            <p:cNvSpPr/>
            <p:nvPr/>
          </p:nvSpPr>
          <p:spPr>
            <a:xfrm>
              <a:off x="904538" y="3088482"/>
              <a:ext cx="264981" cy="256825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04538" y="3019205"/>
              <a:ext cx="288661" cy="31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3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3" name="Group 22"/>
          <p:cNvGrpSpPr>
            <a:grpSpLocks noChangeAspect="1"/>
          </p:cNvGrpSpPr>
          <p:nvPr/>
        </p:nvGrpSpPr>
        <p:grpSpPr>
          <a:xfrm>
            <a:off x="4767745" y="2817277"/>
            <a:ext cx="271827" cy="321175"/>
            <a:chOff x="904538" y="3019205"/>
            <a:chExt cx="288661" cy="326102"/>
          </a:xfrm>
        </p:grpSpPr>
        <p:sp>
          <p:nvSpPr>
            <p:cNvPr id="15" name="Oval 14"/>
            <p:cNvSpPr/>
            <p:nvPr/>
          </p:nvSpPr>
          <p:spPr>
            <a:xfrm>
              <a:off x="904538" y="3088482"/>
              <a:ext cx="264981" cy="256825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04538" y="3019205"/>
              <a:ext cx="288661" cy="31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4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699354" y="779677"/>
            <a:ext cx="41723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The AXBT Demonstration Project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602414" y="6491745"/>
            <a:ext cx="277771" cy="3399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12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Coupled COAMPS-TC Research Summary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6516403"/>
            <a:ext cx="9144000" cy="33998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400" noProof="0" dirty="0" smtClean="0">
                <a:solidFill>
                  <a:schemeClr val="bg1"/>
                </a:solidFill>
              </a:rPr>
              <a:t>03 Mar</a:t>
            </a:r>
            <a:r>
              <a:rPr lang="en-US" sz="1400" dirty="0" smtClean="0">
                <a:solidFill>
                  <a:schemeClr val="bg1"/>
                </a:solidFill>
              </a:rPr>
              <a:t> 15                                2015 Interdepartmental Hurricane Conference	                 Jacksonville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 FL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08598" y="1069026"/>
          <a:ext cx="7902575" cy="5223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name="Worksheet" r:id="rId4" imgW="9080500" imgH="4889500" progId="Excel.Sheet.12">
                  <p:embed/>
                </p:oleObj>
              </mc:Choice>
              <mc:Fallback>
                <p:oleObj name="Worksheet" r:id="rId4" imgW="9080500" imgH="4889500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598" y="1069026"/>
                        <a:ext cx="7902575" cy="52231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14"/>
          <p:cNvGrpSpPr>
            <a:grpSpLocks noChangeAspect="1"/>
          </p:cNvGrpSpPr>
          <p:nvPr/>
        </p:nvGrpSpPr>
        <p:grpSpPr>
          <a:xfrm>
            <a:off x="829793" y="1872976"/>
            <a:ext cx="288661" cy="313650"/>
            <a:chOff x="904538" y="3031657"/>
            <a:chExt cx="288661" cy="313650"/>
          </a:xfrm>
        </p:grpSpPr>
        <p:sp>
          <p:nvSpPr>
            <p:cNvPr id="9" name="Oval 8"/>
            <p:cNvSpPr/>
            <p:nvPr/>
          </p:nvSpPr>
          <p:spPr>
            <a:xfrm>
              <a:off x="904538" y="3088482"/>
              <a:ext cx="264981" cy="256825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04538" y="3031657"/>
              <a:ext cx="2886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1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1" name="Group 15"/>
          <p:cNvGrpSpPr>
            <a:grpSpLocks noChangeAspect="1"/>
          </p:cNvGrpSpPr>
          <p:nvPr/>
        </p:nvGrpSpPr>
        <p:grpSpPr>
          <a:xfrm>
            <a:off x="829793" y="2596628"/>
            <a:ext cx="288661" cy="307777"/>
            <a:chOff x="904538" y="3044109"/>
            <a:chExt cx="288661" cy="307777"/>
          </a:xfrm>
        </p:grpSpPr>
        <p:sp>
          <p:nvSpPr>
            <p:cNvPr id="12" name="Oval 11"/>
            <p:cNvSpPr/>
            <p:nvPr/>
          </p:nvSpPr>
          <p:spPr>
            <a:xfrm>
              <a:off x="904538" y="3088482"/>
              <a:ext cx="264981" cy="256825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04538" y="3044109"/>
              <a:ext cx="2886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2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4" name="Group 19"/>
          <p:cNvGrpSpPr>
            <a:grpSpLocks noChangeAspect="1"/>
          </p:cNvGrpSpPr>
          <p:nvPr/>
        </p:nvGrpSpPr>
        <p:grpSpPr>
          <a:xfrm>
            <a:off x="829793" y="3517149"/>
            <a:ext cx="288661" cy="307777"/>
            <a:chOff x="904538" y="3043863"/>
            <a:chExt cx="288661" cy="307777"/>
          </a:xfrm>
        </p:grpSpPr>
        <p:sp>
          <p:nvSpPr>
            <p:cNvPr id="15" name="Oval 14"/>
            <p:cNvSpPr/>
            <p:nvPr/>
          </p:nvSpPr>
          <p:spPr>
            <a:xfrm>
              <a:off x="904538" y="3088482"/>
              <a:ext cx="264981" cy="256825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04538" y="3043863"/>
              <a:ext cx="2886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3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7" name="Group 22"/>
          <p:cNvGrpSpPr>
            <a:grpSpLocks noChangeAspect="1"/>
          </p:cNvGrpSpPr>
          <p:nvPr/>
        </p:nvGrpSpPr>
        <p:grpSpPr>
          <a:xfrm>
            <a:off x="829793" y="5125026"/>
            <a:ext cx="288661" cy="307777"/>
            <a:chOff x="904538" y="3043863"/>
            <a:chExt cx="288661" cy="307777"/>
          </a:xfrm>
        </p:grpSpPr>
        <p:sp>
          <p:nvSpPr>
            <p:cNvPr id="18" name="Oval 17"/>
            <p:cNvSpPr/>
            <p:nvPr/>
          </p:nvSpPr>
          <p:spPr>
            <a:xfrm>
              <a:off x="904538" y="3088482"/>
              <a:ext cx="264981" cy="256825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04538" y="3043863"/>
              <a:ext cx="2886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4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8602414" y="6491745"/>
            <a:ext cx="277771" cy="3399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13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 the eye of super typhoon Jangm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454213" y="125750"/>
            <a:ext cx="8235573" cy="6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dirty="0" smtClean="0">
                <a:solidFill>
                  <a:schemeClr val="bg1"/>
                </a:solidFill>
              </a:rPr>
              <a:t>Questions?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516403"/>
            <a:ext cx="9144000" cy="33998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400" noProof="0" dirty="0" smtClean="0">
                <a:solidFill>
                  <a:schemeClr val="bg1"/>
                </a:solidFill>
              </a:rPr>
              <a:t>03 Mar</a:t>
            </a:r>
            <a:r>
              <a:rPr lang="en-US" sz="1400" dirty="0" smtClean="0">
                <a:solidFill>
                  <a:schemeClr val="bg1"/>
                </a:solidFill>
              </a:rPr>
              <a:t> 15                                2015 Interdepartmental Hurricane Conference	                 Jacksonville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 FL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6257" y="6077654"/>
            <a:ext cx="19207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STY Jangmi, 26Sep08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02414" y="6491745"/>
            <a:ext cx="277771" cy="3399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14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2"/>
                </a:solidFill>
              </a:rPr>
              <a:t>The AXBT Demonstration Project</a:t>
            </a:r>
            <a:endParaRPr lang="en-US" sz="3600" dirty="0">
              <a:solidFill>
                <a:schemeClr val="bg2"/>
              </a:solidFill>
            </a:endParaRPr>
          </a:p>
        </p:txBody>
      </p:sp>
      <p:pic>
        <p:nvPicPr>
          <p:cNvPr id="5" name="Picture 4" descr="units_again.png"/>
          <p:cNvPicPr>
            <a:picLocks noChangeAspect="1"/>
          </p:cNvPicPr>
          <p:nvPr/>
        </p:nvPicPr>
        <p:blipFill>
          <a:blip r:embed="rId2"/>
          <a:srcRect l="1347" r="1347"/>
          <a:stretch>
            <a:fillRect/>
          </a:stretch>
        </p:blipFill>
        <p:spPr>
          <a:xfrm>
            <a:off x="0" y="1236226"/>
            <a:ext cx="9144000" cy="18571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252448"/>
            <a:ext cx="4133833" cy="243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638" lvl="1" indent="-225425" algn="ctr">
              <a:spcBef>
                <a:spcPct val="20000"/>
              </a:spcBef>
            </a:pPr>
            <a:r>
              <a:rPr lang="en-US" sz="2000" i="1" u="sng" dirty="0" smtClean="0">
                <a:solidFill>
                  <a:schemeClr val="bg2"/>
                </a:solidFill>
                <a:latin typeface="Arial"/>
                <a:cs typeface="Arial"/>
              </a:rPr>
              <a:t>Overall Objective:</a:t>
            </a:r>
            <a:r>
              <a:rPr lang="en-US" sz="2000" i="1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</a:p>
          <a:p>
            <a:pPr marL="401638" lvl="1" indent="-225425">
              <a:spcBef>
                <a:spcPct val="20000"/>
              </a:spcBef>
            </a:pPr>
            <a:r>
              <a:rPr lang="en-US" sz="20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</a:t>
            </a:r>
            <a:r>
              <a:rPr lang="en-US" sz="2000" i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Increase hurricane forecast accuracy </a:t>
            </a:r>
            <a:r>
              <a:rPr lang="en-US" sz="2000" i="1" dirty="0" smtClean="0">
                <a:solidFill>
                  <a:srgbClr val="FFFF00"/>
                </a:solidFill>
                <a:latin typeface="Arial"/>
                <a:cs typeface="Arial"/>
              </a:rPr>
              <a:t>by assimilating ocean observations from beneath tropical cyclones into coupled numerical models in near-real time</a:t>
            </a:r>
          </a:p>
          <a:p>
            <a:pPr marL="401638" lvl="1" indent="-225425">
              <a:spcBef>
                <a:spcPct val="20000"/>
              </a:spcBef>
              <a:buFont typeface="Arial"/>
              <a:buChar char="•"/>
            </a:pPr>
            <a:endParaRPr lang="en-US" sz="600" i="1" u="sng" dirty="0" smtClean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9339" y="3093373"/>
            <a:ext cx="4854662" cy="278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638" lvl="1" indent="-225425">
              <a:spcBef>
                <a:spcPct val="20000"/>
              </a:spcBef>
              <a:buFont typeface="Arial"/>
              <a:buChar char="•"/>
            </a:pPr>
            <a:endParaRPr lang="en-US" sz="600" i="1" u="sng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marL="401638" lvl="1" indent="-225425" algn="ctr">
              <a:spcBef>
                <a:spcPct val="20000"/>
              </a:spcBef>
              <a:spcAft>
                <a:spcPts val="600"/>
              </a:spcAft>
            </a:pPr>
            <a:r>
              <a:rPr lang="en-US" sz="2000" i="1" u="sng" dirty="0" smtClean="0">
                <a:solidFill>
                  <a:srgbClr val="EEECE1"/>
                </a:solidFill>
                <a:latin typeface="Arial"/>
                <a:cs typeface="Arial"/>
              </a:rPr>
              <a:t>Incremental Objectives</a:t>
            </a:r>
            <a:r>
              <a:rPr lang="en-US" sz="2000" i="1" dirty="0" smtClean="0">
                <a:solidFill>
                  <a:srgbClr val="EEECE1"/>
                </a:solidFill>
                <a:latin typeface="Arial"/>
                <a:cs typeface="Arial"/>
              </a:rPr>
              <a:t>:  </a:t>
            </a:r>
          </a:p>
          <a:p>
            <a:pPr marL="519113" lvl="1" indent="-342900">
              <a:spcBef>
                <a:spcPct val="20000"/>
              </a:spcBef>
              <a:spcAft>
                <a:spcPts val="600"/>
              </a:spcAft>
              <a:buFont typeface="+mj-ea"/>
              <a:buAutoNum type="circleNumDbPlain"/>
            </a:pPr>
            <a:r>
              <a:rPr lang="en-US" sz="1600" i="1" dirty="0" smtClean="0">
                <a:solidFill>
                  <a:srgbClr val="66CCFF"/>
                </a:solidFill>
                <a:latin typeface="Arial"/>
                <a:cs typeface="Arial"/>
              </a:rPr>
              <a:t>Collect, process, and transmit AXBT data to coupled modeling centers in near-real time</a:t>
            </a:r>
          </a:p>
          <a:p>
            <a:pPr marL="519113" lvl="1" indent="-342900">
              <a:spcBef>
                <a:spcPct val="20000"/>
              </a:spcBef>
              <a:spcAft>
                <a:spcPts val="600"/>
              </a:spcAft>
              <a:buFont typeface="+mj-ea"/>
              <a:buAutoNum type="circleNumDbPlain"/>
            </a:pPr>
            <a:r>
              <a:rPr lang="en-US" sz="1600" i="1" dirty="0" smtClean="0">
                <a:solidFill>
                  <a:srgbClr val="66CCFF"/>
                </a:solidFill>
                <a:latin typeface="Arial"/>
                <a:cs typeface="Arial"/>
              </a:rPr>
              <a:t>Assimilate AXBT data into coupled models</a:t>
            </a:r>
          </a:p>
          <a:p>
            <a:pPr marL="519113" lvl="1" indent="-342900">
              <a:spcBef>
                <a:spcPct val="20000"/>
              </a:spcBef>
              <a:spcAft>
                <a:spcPts val="600"/>
              </a:spcAft>
              <a:buFont typeface="+mj-ea"/>
              <a:buAutoNum type="circleNumDbPlain"/>
            </a:pPr>
            <a:r>
              <a:rPr lang="en-US" sz="1600" i="1" dirty="0" smtClean="0">
                <a:solidFill>
                  <a:srgbClr val="66CCFF"/>
                </a:solidFill>
                <a:latin typeface="Arial"/>
                <a:cs typeface="Arial"/>
              </a:rPr>
              <a:t>Demonstrate improvement to ocean model initializations and forecasts</a:t>
            </a:r>
          </a:p>
          <a:p>
            <a:pPr marL="519113" lvl="1" indent="-342900">
              <a:spcBef>
                <a:spcPct val="20000"/>
              </a:spcBef>
              <a:spcAft>
                <a:spcPts val="600"/>
              </a:spcAft>
              <a:buFont typeface="+mj-ea"/>
              <a:buAutoNum type="circleNumDbPlain"/>
            </a:pPr>
            <a:r>
              <a:rPr lang="en-US" sz="1600" i="1" dirty="0" smtClean="0">
                <a:solidFill>
                  <a:srgbClr val="66CCFF"/>
                </a:solidFill>
                <a:latin typeface="Arial"/>
                <a:cs typeface="Arial"/>
              </a:rPr>
              <a:t>Demonstrate improvement to hurricane track and intensity forecasts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6516403"/>
            <a:ext cx="9144000" cy="33998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400" noProof="0" dirty="0" smtClean="0">
                <a:solidFill>
                  <a:schemeClr val="bg1"/>
                </a:solidFill>
              </a:rPr>
              <a:t>03 Mar</a:t>
            </a:r>
            <a:r>
              <a:rPr lang="en-US" sz="1400" dirty="0" smtClean="0">
                <a:solidFill>
                  <a:schemeClr val="bg1"/>
                </a:solidFill>
              </a:rPr>
              <a:t> 15                                2015 Interdepartmental Hurricane Conference	                 Jacksonville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 FL</a:t>
            </a:r>
          </a:p>
        </p:txBody>
      </p:sp>
      <p:sp>
        <p:nvSpPr>
          <p:cNvPr id="7" name="Rectangle 6"/>
          <p:cNvSpPr/>
          <p:nvPr/>
        </p:nvSpPr>
        <p:spPr>
          <a:xfrm>
            <a:off x="8602414" y="6491745"/>
            <a:ext cx="277771" cy="3399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2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entagon 60"/>
          <p:cNvSpPr/>
          <p:nvPr/>
        </p:nvSpPr>
        <p:spPr>
          <a:xfrm flipH="1">
            <a:off x="7555669" y="2342993"/>
            <a:ext cx="1367965" cy="1128765"/>
          </a:xfrm>
          <a:prstGeom prst="homePlate">
            <a:avLst/>
          </a:prstGeom>
          <a:solidFill>
            <a:srgbClr val="8FAFF6">
              <a:alpha val="4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National Hurricane Center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954009" y="1243267"/>
            <a:ext cx="263323" cy="604985"/>
          </a:xfrm>
          <a:prstGeom prst="downArrow">
            <a:avLst/>
          </a:prstGeom>
          <a:solidFill>
            <a:srgbClr val="8FAFF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1301" y="1174749"/>
            <a:ext cx="3326808" cy="380536"/>
          </a:xfrm>
          <a:prstGeom prst="rect">
            <a:avLst/>
          </a:prstGeom>
          <a:solidFill>
            <a:srgbClr val="8FAFF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smtClean="0">
                <a:solidFill>
                  <a:schemeClr val="tx1"/>
                </a:solidFill>
              </a:rPr>
              <a:t>Deploy </a:t>
            </a:r>
            <a:r>
              <a:rPr lang="en-US" sz="1400" dirty="0" smtClean="0">
                <a:solidFill>
                  <a:schemeClr val="tx1"/>
                </a:solidFill>
                <a:sym typeface="Wingdings"/>
              </a:rPr>
              <a:t> </a:t>
            </a:r>
            <a:r>
              <a:rPr lang="en-US" sz="1400" dirty="0" smtClean="0">
                <a:solidFill>
                  <a:schemeClr val="tx1"/>
                </a:solidFill>
              </a:rPr>
              <a:t>Collect </a:t>
            </a:r>
            <a:r>
              <a:rPr lang="en-US" sz="1400" dirty="0" smtClean="0">
                <a:solidFill>
                  <a:schemeClr val="tx1"/>
                </a:solidFill>
                <a:sym typeface="Wingdings"/>
              </a:rPr>
              <a:t> </a:t>
            </a:r>
            <a:r>
              <a:rPr lang="en-US" sz="1400" dirty="0" smtClean="0">
                <a:solidFill>
                  <a:schemeClr val="tx1"/>
                </a:solidFill>
              </a:rPr>
              <a:t>Process </a:t>
            </a:r>
            <a:r>
              <a:rPr lang="en-US" sz="1400" dirty="0" smtClean="0">
                <a:solidFill>
                  <a:schemeClr val="tx1"/>
                </a:solidFill>
                <a:sym typeface="Wingdings"/>
              </a:rPr>
              <a:t> </a:t>
            </a:r>
            <a:r>
              <a:rPr lang="en-US" sz="1400" dirty="0" smtClean="0">
                <a:solidFill>
                  <a:schemeClr val="tx1"/>
                </a:solidFill>
              </a:rPr>
              <a:t>Transmit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3110" y="622881"/>
            <a:ext cx="1712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 smtClean="0"/>
              <a:t>WC-130J in flight</a:t>
            </a:r>
            <a:endParaRPr lang="en-US" sz="1600" dirty="0"/>
          </a:p>
        </p:txBody>
      </p:sp>
      <p:sp>
        <p:nvSpPr>
          <p:cNvPr id="11" name="Chevron 10"/>
          <p:cNvSpPr/>
          <p:nvPr/>
        </p:nvSpPr>
        <p:spPr>
          <a:xfrm>
            <a:off x="6333606" y="2326557"/>
            <a:ext cx="1497811" cy="410250"/>
          </a:xfrm>
          <a:prstGeom prst="chevron">
            <a:avLst/>
          </a:prstGeom>
          <a:solidFill>
            <a:srgbClr val="8FAFF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smtClean="0">
                <a:solidFill>
                  <a:schemeClr val="tx1"/>
                </a:solidFill>
              </a:rPr>
              <a:t>COAMPS-TC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8637" y="1787955"/>
            <a:ext cx="1449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dirty="0" smtClean="0"/>
              <a:t>53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SATCOM </a:t>
            </a:r>
          </a:p>
          <a:p>
            <a:pPr lvl="0" algn="ctr"/>
            <a:r>
              <a:rPr lang="en-US" sz="1400" dirty="0" smtClean="0"/>
              <a:t>Ground Station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604394" y="2008032"/>
            <a:ext cx="28054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500" dirty="0" smtClean="0"/>
              <a:t>NAVO</a:t>
            </a:r>
            <a:endParaRPr lang="en-US" sz="1500" dirty="0"/>
          </a:p>
        </p:txBody>
      </p:sp>
      <p:sp>
        <p:nvSpPr>
          <p:cNvPr id="15" name="TextBox 14"/>
          <p:cNvSpPr txBox="1"/>
          <p:nvPr/>
        </p:nvSpPr>
        <p:spPr>
          <a:xfrm>
            <a:off x="6346857" y="2008032"/>
            <a:ext cx="13183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500" dirty="0" smtClean="0"/>
              <a:t>NRL MRY</a:t>
            </a:r>
            <a:endParaRPr lang="en-US" sz="1500" dirty="0"/>
          </a:p>
        </p:txBody>
      </p:sp>
      <p:sp>
        <p:nvSpPr>
          <p:cNvPr id="16" name="TextBox 15"/>
          <p:cNvSpPr txBox="1"/>
          <p:nvPr/>
        </p:nvSpPr>
        <p:spPr>
          <a:xfrm>
            <a:off x="4149257" y="2762908"/>
            <a:ext cx="10072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500" dirty="0" smtClean="0"/>
              <a:t>NDBC</a:t>
            </a:r>
            <a:endParaRPr lang="en-US" sz="1500" dirty="0"/>
          </a:p>
        </p:txBody>
      </p:sp>
      <p:sp>
        <p:nvSpPr>
          <p:cNvPr id="17" name="TextBox 16"/>
          <p:cNvSpPr txBox="1"/>
          <p:nvPr/>
        </p:nvSpPr>
        <p:spPr>
          <a:xfrm>
            <a:off x="6333606" y="2758852"/>
            <a:ext cx="13038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500" dirty="0" smtClean="0"/>
              <a:t>NCEP/EMC</a:t>
            </a:r>
            <a:endParaRPr lang="en-US" sz="1500" dirty="0"/>
          </a:p>
        </p:txBody>
      </p:sp>
      <p:sp>
        <p:nvSpPr>
          <p:cNvPr id="20" name="Chevron 19"/>
          <p:cNvSpPr/>
          <p:nvPr/>
        </p:nvSpPr>
        <p:spPr>
          <a:xfrm>
            <a:off x="5307481" y="3045072"/>
            <a:ext cx="1132956" cy="410250"/>
          </a:xfrm>
          <a:prstGeom prst="chevron">
            <a:avLst/>
          </a:prstGeom>
          <a:solidFill>
            <a:srgbClr val="8FAFF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smtClean="0">
                <a:solidFill>
                  <a:schemeClr val="tx1"/>
                </a:solidFill>
              </a:rPr>
              <a:t>GTS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6333606" y="3057772"/>
            <a:ext cx="1497811" cy="397549"/>
          </a:xfrm>
          <a:prstGeom prst="chevron">
            <a:avLst/>
          </a:prstGeom>
          <a:solidFill>
            <a:srgbClr val="8FAFF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smtClean="0">
                <a:solidFill>
                  <a:schemeClr val="tx1"/>
                </a:solidFill>
              </a:rPr>
              <a:t>HWRF</a:t>
            </a:r>
          </a:p>
        </p:txBody>
      </p:sp>
      <p:grpSp>
        <p:nvGrpSpPr>
          <p:cNvPr id="2" name="Group 26"/>
          <p:cNvGrpSpPr/>
          <p:nvPr/>
        </p:nvGrpSpPr>
        <p:grpSpPr>
          <a:xfrm>
            <a:off x="3570921" y="2191680"/>
            <a:ext cx="2869515" cy="817371"/>
            <a:chOff x="3799522" y="2670266"/>
            <a:chExt cx="2762684" cy="817371"/>
          </a:xfrm>
        </p:grpSpPr>
        <p:sp>
          <p:nvSpPr>
            <p:cNvPr id="9" name="Chevron 8"/>
            <p:cNvSpPr/>
            <p:nvPr/>
          </p:nvSpPr>
          <p:spPr>
            <a:xfrm>
              <a:off x="3862815" y="2805143"/>
              <a:ext cx="2699391" cy="415486"/>
            </a:xfrm>
            <a:prstGeom prst="chevron">
              <a:avLst/>
            </a:prstGeom>
            <a:solidFill>
              <a:srgbClr val="8FAFF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400" dirty="0" smtClean="0">
                  <a:solidFill>
                    <a:schemeClr val="tx1"/>
                  </a:solidFill>
                </a:rPr>
                <a:t>RTDHS </a:t>
              </a:r>
              <a:r>
                <a:rPr lang="en-US" sz="1400" dirty="0" smtClean="0">
                  <a:solidFill>
                    <a:schemeClr val="tx1"/>
                  </a:solidFill>
                  <a:sym typeface="Wingdings"/>
                </a:rPr>
                <a:t></a:t>
              </a:r>
              <a:r>
                <a:rPr lang="en-US" sz="1400" dirty="0" smtClean="0">
                  <a:solidFill>
                    <a:schemeClr val="tx1"/>
                  </a:solidFill>
                </a:rPr>
                <a:t> NCODA </a:t>
              </a:r>
              <a:r>
                <a:rPr lang="en-US" sz="1400" dirty="0" smtClean="0">
                  <a:solidFill>
                    <a:schemeClr val="tx1"/>
                  </a:solidFill>
                  <a:sym typeface="Wingdings"/>
                </a:rPr>
                <a:t> </a:t>
              </a:r>
              <a:r>
                <a:rPr lang="en-US" sz="1400" dirty="0" smtClean="0">
                  <a:solidFill>
                    <a:schemeClr val="tx1"/>
                  </a:solidFill>
                </a:rPr>
                <a:t>NCOM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3" name="Right Triangle 22"/>
            <p:cNvSpPr/>
            <p:nvPr/>
          </p:nvSpPr>
          <p:spPr>
            <a:xfrm>
              <a:off x="3799522" y="2670266"/>
              <a:ext cx="805598" cy="81737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30"/>
          <p:cNvGrpSpPr/>
          <p:nvPr/>
        </p:nvGrpSpPr>
        <p:grpSpPr>
          <a:xfrm>
            <a:off x="3706176" y="2882254"/>
            <a:ext cx="1691869" cy="573040"/>
            <a:chOff x="3735042" y="3466816"/>
            <a:chExt cx="1789458" cy="656938"/>
          </a:xfrm>
        </p:grpSpPr>
        <p:sp>
          <p:nvSpPr>
            <p:cNvPr id="25" name="Chevron 24"/>
            <p:cNvSpPr/>
            <p:nvPr/>
          </p:nvSpPr>
          <p:spPr>
            <a:xfrm>
              <a:off x="3777959" y="3653443"/>
              <a:ext cx="1746541" cy="470311"/>
            </a:xfrm>
            <a:prstGeom prst="chevron">
              <a:avLst/>
            </a:prstGeom>
            <a:solidFill>
              <a:srgbClr val="8FAFF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400" dirty="0" smtClean="0">
                  <a:solidFill>
                    <a:schemeClr val="tx1"/>
                  </a:solidFill>
                </a:rPr>
                <a:t>Upload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Right Triangle 25"/>
            <p:cNvSpPr/>
            <p:nvPr/>
          </p:nvSpPr>
          <p:spPr>
            <a:xfrm rot="5204031">
              <a:off x="3748446" y="3453412"/>
              <a:ext cx="653678" cy="68048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Pentagon 23"/>
          <p:cNvSpPr/>
          <p:nvPr/>
        </p:nvSpPr>
        <p:spPr>
          <a:xfrm>
            <a:off x="2762047" y="2326557"/>
            <a:ext cx="1421637" cy="1128764"/>
          </a:xfrm>
          <a:prstGeom prst="homePlate">
            <a:avLst/>
          </a:prstGeom>
          <a:solidFill>
            <a:srgbClr val="8FAFF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/>
            <a:r>
              <a:rPr lang="en-US" sz="1600" dirty="0" smtClean="0">
                <a:solidFill>
                  <a:srgbClr val="000000"/>
                </a:solidFill>
              </a:rPr>
              <a:t>Disseminate</a:t>
            </a:r>
          </a:p>
          <a:p>
            <a:pPr lvl="0" algn="ctr"/>
            <a:r>
              <a:rPr lang="en-US" sz="1600" dirty="0" smtClean="0">
                <a:solidFill>
                  <a:srgbClr val="000000"/>
                </a:solidFill>
              </a:rPr>
              <a:t>JJVV</a:t>
            </a:r>
            <a:endParaRPr lang="en-US" sz="1600" dirty="0"/>
          </a:p>
        </p:txBody>
      </p:sp>
      <p:sp>
        <p:nvSpPr>
          <p:cNvPr id="35" name="Rectangle 34"/>
          <p:cNvSpPr/>
          <p:nvPr/>
        </p:nvSpPr>
        <p:spPr>
          <a:xfrm>
            <a:off x="3746752" y="697198"/>
            <a:ext cx="51186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u="sng" dirty="0" smtClean="0">
                <a:cs typeface="Times New Roman"/>
              </a:rPr>
              <a:t>AXBT Data Path</a:t>
            </a:r>
          </a:p>
          <a:p>
            <a:pPr lvl="0" algn="ctr"/>
            <a:r>
              <a:rPr lang="en-US" sz="2000" dirty="0" smtClean="0">
                <a:cs typeface="Times New Roman"/>
              </a:rPr>
              <a:t>AXBT Demonstration Project</a:t>
            </a:r>
            <a:endParaRPr lang="en-US" sz="2000" dirty="0">
              <a:cs typeface="Times New Roman"/>
            </a:endParaRPr>
          </a:p>
        </p:txBody>
      </p:sp>
      <p:pic>
        <p:nvPicPr>
          <p:cNvPr id="67" name="Picture 66" descr="070320-F-2533P-12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67" y="365216"/>
            <a:ext cx="1614043" cy="800759"/>
          </a:xfrm>
          <a:prstGeom prst="rect">
            <a:avLst/>
          </a:prstGeom>
        </p:spPr>
      </p:pic>
      <p:pic>
        <p:nvPicPr>
          <p:cNvPr id="50" name="Picture 49" descr="emily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644" y="3601118"/>
            <a:ext cx="4349447" cy="2913223"/>
          </a:xfrm>
          <a:prstGeom prst="rect">
            <a:avLst/>
          </a:prstGeom>
        </p:spPr>
      </p:pic>
      <p:grpSp>
        <p:nvGrpSpPr>
          <p:cNvPr id="4" name="Group 40"/>
          <p:cNvGrpSpPr/>
          <p:nvPr/>
        </p:nvGrpSpPr>
        <p:grpSpPr>
          <a:xfrm>
            <a:off x="113157" y="3640688"/>
            <a:ext cx="6333607" cy="2777684"/>
            <a:chOff x="0" y="3584458"/>
            <a:chExt cx="6333607" cy="2777684"/>
          </a:xfrm>
        </p:grpSpPr>
        <p:grpSp>
          <p:nvGrpSpPr>
            <p:cNvPr id="5" name="Group 19"/>
            <p:cNvGrpSpPr/>
            <p:nvPr/>
          </p:nvGrpSpPr>
          <p:grpSpPr>
            <a:xfrm>
              <a:off x="0" y="3584458"/>
              <a:ext cx="2954009" cy="2777684"/>
              <a:chOff x="0" y="3584458"/>
              <a:chExt cx="2954009" cy="2777684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0" y="4169234"/>
                <a:ext cx="2699726" cy="2192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50" dirty="0" smtClean="0"/>
                  <a:t>JJVV 03081 0741/ 716360 069460 88888</a:t>
                </a:r>
              </a:p>
              <a:p>
                <a:r>
                  <a:rPr lang="en-US" sz="1050" dirty="0" smtClean="0"/>
                  <a:t>51099 00291 00291 00291 14291 19289 </a:t>
                </a:r>
              </a:p>
              <a:p>
                <a:r>
                  <a:rPr lang="en-US" sz="1050" dirty="0" smtClean="0"/>
                  <a:t>57289 66287 72284 80278 99901 </a:t>
                </a:r>
              </a:p>
              <a:p>
                <a:r>
                  <a:rPr lang="en-US" sz="1050" dirty="0" smtClean="0"/>
                  <a:t>08270 30265 39261 56256 73242 </a:t>
                </a:r>
              </a:p>
              <a:p>
                <a:r>
                  <a:rPr lang="en-US" sz="1050" dirty="0" smtClean="0"/>
                  <a:t>83234 90228 93224 99902 00222 </a:t>
                </a:r>
              </a:p>
              <a:p>
                <a:r>
                  <a:rPr lang="en-US" sz="1050" dirty="0" smtClean="0"/>
                  <a:t>14216 33206 36202 51194 59190 </a:t>
                </a:r>
              </a:p>
              <a:p>
                <a:r>
                  <a:rPr lang="en-US" sz="1050" dirty="0" smtClean="0"/>
                  <a:t>69185 73183 80181 99903 15163 </a:t>
                </a:r>
              </a:p>
              <a:p>
                <a:r>
                  <a:rPr lang="en-US" sz="1050" dirty="0" smtClean="0"/>
                  <a:t>26162 36157 48154 56152 88140 </a:t>
                </a:r>
              </a:p>
              <a:p>
                <a:r>
                  <a:rPr lang="en-US" sz="1050" dirty="0" smtClean="0"/>
                  <a:t>99904 00138 06134 26133 42129 </a:t>
                </a:r>
              </a:p>
              <a:p>
                <a:r>
                  <a:rPr lang="en-US" sz="1050" dirty="0" smtClean="0"/>
                  <a:t>48126 65123 99905 04115 31108 </a:t>
                </a:r>
              </a:p>
              <a:p>
                <a:r>
                  <a:rPr lang="en-US" sz="1050" dirty="0" smtClean="0"/>
                  <a:t>48105 74099 99906 11092 65089 </a:t>
                </a:r>
              </a:p>
              <a:p>
                <a:r>
                  <a:rPr lang="en-US" sz="1050" dirty="0" smtClean="0"/>
                  <a:t>87084 99907 11080 97066 99908 </a:t>
                </a:r>
              </a:p>
              <a:p>
                <a:r>
                  <a:rPr lang="en-US" sz="1050" dirty="0" smtClean="0"/>
                  <a:t>48065 AF306</a:t>
                </a:r>
              </a:p>
            </p:txBody>
          </p:sp>
          <p:cxnSp>
            <p:nvCxnSpPr>
              <p:cNvPr id="59" name="Straight Arrow Connector 58"/>
              <p:cNvCxnSpPr/>
              <p:nvPr/>
            </p:nvCxnSpPr>
            <p:spPr>
              <a:xfrm rot="10800000" flipV="1">
                <a:off x="2031144" y="4008480"/>
                <a:ext cx="922865" cy="13225"/>
              </a:xfrm>
              <a:prstGeom prst="straightConnector1">
                <a:avLst/>
              </a:prstGeom>
              <a:ln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/>
              <p:cNvSpPr txBox="1"/>
              <p:nvPr/>
            </p:nvSpPr>
            <p:spPr>
              <a:xfrm>
                <a:off x="414007" y="3584458"/>
                <a:ext cx="1328909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000090"/>
                    </a:solidFill>
                  </a:rPr>
                  <a:t>AXBT 06 </a:t>
                </a:r>
              </a:p>
              <a:p>
                <a:pPr algn="ctr"/>
                <a:r>
                  <a:rPr lang="en-US" sz="1600" dirty="0" smtClean="0">
                    <a:solidFill>
                      <a:srgbClr val="000090"/>
                    </a:solidFill>
                  </a:rPr>
                  <a:t>JJVV Message </a:t>
                </a:r>
                <a:endParaRPr lang="en-US" sz="1600" dirty="0">
                  <a:solidFill>
                    <a:srgbClr val="000090"/>
                  </a:solidFill>
                </a:endParaRPr>
              </a:p>
            </p:txBody>
          </p:sp>
        </p:grpSp>
        <p:pic>
          <p:nvPicPr>
            <p:cNvPr id="55" name="Picture 54" descr="Screen shot 2012-03-07 at 4.06.12 AM.png"/>
            <p:cNvPicPr>
              <a:picLocks noChangeAspect="1"/>
            </p:cNvPicPr>
            <p:nvPr/>
          </p:nvPicPr>
          <p:blipFill>
            <a:blip r:embed="rId5"/>
            <a:srcRect l="9753" t="11475" r="4844" b="13688"/>
            <a:stretch>
              <a:fillRect/>
            </a:stretch>
          </p:blipFill>
          <p:spPr>
            <a:xfrm>
              <a:off x="2358637" y="4076214"/>
              <a:ext cx="2195882" cy="2019828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3132827" y="3584458"/>
              <a:ext cx="87105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AXBT 06 </a:t>
              </a:r>
            </a:p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Profile</a:t>
              </a:r>
              <a:endParaRPr lang="en-US" sz="1600" dirty="0">
                <a:solidFill>
                  <a:srgbClr val="000090"/>
                </a:solidFill>
              </a:endParaRPr>
            </a:p>
          </p:txBody>
        </p:sp>
        <p:cxnSp>
          <p:nvCxnSpPr>
            <p:cNvPr id="57" name="Straight Arrow Connector 56"/>
            <p:cNvCxnSpPr>
              <a:endCxn id="55" idx="3"/>
            </p:cNvCxnSpPr>
            <p:nvPr/>
          </p:nvCxnSpPr>
          <p:spPr>
            <a:xfrm rot="10800000">
              <a:off x="4554520" y="5086128"/>
              <a:ext cx="1779087" cy="177154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Subtitle 2"/>
          <p:cNvSpPr txBox="1">
            <a:spLocks/>
          </p:cNvSpPr>
          <p:nvPr/>
        </p:nvSpPr>
        <p:spPr>
          <a:xfrm>
            <a:off x="0" y="6528732"/>
            <a:ext cx="9144000" cy="33998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400" noProof="0" dirty="0" smtClean="0">
                <a:solidFill>
                  <a:schemeClr val="bg1"/>
                </a:solidFill>
              </a:rPr>
              <a:t>03 Mar</a:t>
            </a:r>
            <a:r>
              <a:rPr lang="en-US" sz="1400" dirty="0" smtClean="0">
                <a:solidFill>
                  <a:schemeClr val="bg1"/>
                </a:solidFill>
              </a:rPr>
              <a:t> 15                                2015 Interdepartmental Hurricane Conference	                 Jacksonville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 FL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602414" y="6491745"/>
            <a:ext cx="277771" cy="3399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3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6616"/>
          </a:xfrm>
        </p:spPr>
        <p:txBody>
          <a:bodyPr>
            <a:normAutofit fontScale="90000"/>
          </a:bodyPr>
          <a:lstStyle/>
          <a:p>
            <a:r>
              <a:rPr lang="en-US" sz="3600" u="sng" dirty="0" smtClean="0"/>
              <a:t>Deployment Activity during the 2014 Season</a:t>
            </a:r>
            <a:endParaRPr lang="en-US" sz="3600" u="sng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6516403"/>
            <a:ext cx="9144000" cy="33998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400" noProof="0" dirty="0" smtClean="0">
                <a:solidFill>
                  <a:schemeClr val="bg1"/>
                </a:solidFill>
              </a:rPr>
              <a:t>03 Mar</a:t>
            </a:r>
            <a:r>
              <a:rPr lang="en-US" sz="1400" dirty="0" smtClean="0">
                <a:solidFill>
                  <a:schemeClr val="bg1"/>
                </a:solidFill>
              </a:rPr>
              <a:t> 15                                2015 Interdepartmental Hurricane Conference	                 Jacksonville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 FL</a:t>
            </a:r>
          </a:p>
        </p:txBody>
      </p:sp>
      <p:pic>
        <p:nvPicPr>
          <p:cNvPr id="6" name="Picture 5" descr="tropic_2014_colored_pac.png"/>
          <p:cNvPicPr>
            <a:picLocks noChangeAspect="1"/>
          </p:cNvPicPr>
          <p:nvPr/>
        </p:nvPicPr>
        <p:blipFill>
          <a:blip r:embed="rId2"/>
          <a:srcRect l="1956" r="4615" b="6070"/>
          <a:stretch>
            <a:fillRect/>
          </a:stretch>
        </p:blipFill>
        <p:spPr>
          <a:xfrm>
            <a:off x="692150" y="1503940"/>
            <a:ext cx="3697217" cy="2786548"/>
          </a:xfrm>
          <a:prstGeom prst="rect">
            <a:avLst/>
          </a:prstGeom>
        </p:spPr>
      </p:pic>
      <p:pic>
        <p:nvPicPr>
          <p:cNvPr id="7" name="Picture 6" descr="tropic_2014_colored_lant.png"/>
          <p:cNvPicPr>
            <a:picLocks noChangeAspect="1"/>
          </p:cNvPicPr>
          <p:nvPr/>
        </p:nvPicPr>
        <p:blipFill>
          <a:blip r:embed="rId3"/>
          <a:srcRect l="3380" r="3704" b="4915"/>
          <a:stretch>
            <a:fillRect/>
          </a:stretch>
        </p:blipFill>
        <p:spPr>
          <a:xfrm>
            <a:off x="4722268" y="1306676"/>
            <a:ext cx="4130443" cy="31687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5400000">
            <a:off x="3910954" y="1393149"/>
            <a:ext cx="1340531" cy="821116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178466" y="4919266"/>
            <a:ext cx="3520664" cy="10933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34950" indent="-234950">
              <a:spcBef>
                <a:spcPct val="20000"/>
              </a:spcBef>
              <a:buFont typeface="Arial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20 July – 15 September 2014</a:t>
            </a:r>
          </a:p>
          <a:p>
            <a:pPr marL="234950" indent="-234950">
              <a:spcBef>
                <a:spcPct val="20000"/>
              </a:spcBef>
              <a:buFont typeface="Arial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6 personnel</a:t>
            </a:r>
          </a:p>
          <a:p>
            <a:pPr marL="692150" lvl="1" indent="-234950">
              <a:spcBef>
                <a:spcPct val="20000"/>
              </a:spcBef>
              <a:buFont typeface="Arial"/>
              <a:buChar char="•"/>
            </a:pPr>
            <a:r>
              <a:rPr lang="en-US" sz="1400" dirty="0" smtClean="0"/>
              <a:t>3 Midshipmen, 2 Officers, 1 NCO</a:t>
            </a:r>
          </a:p>
          <a:p>
            <a:pPr marL="234950" marR="0" lvl="0" indent="-2349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400" dirty="0" smtClean="0">
                <a:solidFill>
                  <a:srgbClr val="0000FF"/>
                </a:solidFill>
              </a:rPr>
              <a:t>257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AXBTs deployed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9039" y="5219076"/>
            <a:ext cx="2489515" cy="9045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400" noProof="0" dirty="0" smtClean="0"/>
              <a:t>Hurricane Bertha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1400" dirty="0" smtClean="0"/>
              <a:t>5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Hurricane Iselle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(7)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400" dirty="0" smtClean="0"/>
              <a:t>Hurricane Julio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(5)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430026" y="5219076"/>
            <a:ext cx="2736110" cy="8798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628650" lvl="1" indent="-171450">
              <a:spcBef>
                <a:spcPct val="20000"/>
              </a:spcBef>
              <a:buFont typeface="Arial"/>
              <a:buChar char="•"/>
              <a:defRPr/>
            </a:pPr>
            <a:r>
              <a:rPr lang="en-US" sz="1400" dirty="0" smtClean="0"/>
              <a:t>Hurricane Cristobal (10)</a:t>
            </a:r>
          </a:p>
          <a:p>
            <a:pPr marL="628650" lvl="1" indent="-171450">
              <a:spcBef>
                <a:spcPct val="20000"/>
              </a:spcBef>
              <a:buFont typeface="Arial"/>
              <a:buChar char="•"/>
              <a:defRPr/>
            </a:pPr>
            <a:r>
              <a:rPr lang="en-US" sz="1400" dirty="0" smtClean="0"/>
              <a:t>Other invests (2)</a:t>
            </a:r>
          </a:p>
          <a:p>
            <a:pPr marL="628650" lvl="1" indent="-171450">
              <a:spcBef>
                <a:spcPct val="20000"/>
              </a:spcBef>
              <a:buFont typeface="Arial"/>
              <a:buChar char="•"/>
              <a:defRPr/>
            </a:pPr>
            <a:r>
              <a:rPr lang="en-US" sz="1400" dirty="0" smtClean="0"/>
              <a:t>Transits/Training (13)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692150" y="4874402"/>
            <a:ext cx="4202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u="sng" dirty="0" smtClean="0">
                <a:solidFill>
                  <a:srgbClr val="0000FF"/>
                </a:solidFill>
              </a:rPr>
              <a:t>42 flights with 53</a:t>
            </a:r>
            <a:r>
              <a:rPr lang="en-US" u="sng" baseline="30000" dirty="0" smtClean="0">
                <a:solidFill>
                  <a:srgbClr val="0000FF"/>
                </a:solidFill>
              </a:rPr>
              <a:t>rd</a:t>
            </a:r>
            <a:r>
              <a:rPr lang="en-US" u="sng" dirty="0" smtClean="0">
                <a:solidFill>
                  <a:srgbClr val="0000FF"/>
                </a:solidFill>
              </a:rPr>
              <a:t> WRS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02414" y="6491745"/>
            <a:ext cx="277771" cy="3399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</a:rPr>
              <a:t>4</a:t>
            </a:r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PastedGraphic-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t="22948" r="13112" b="1704"/>
          <a:stretch/>
        </p:blipFill>
        <p:spPr bwMode="auto">
          <a:xfrm>
            <a:off x="1690780" y="2847365"/>
            <a:ext cx="4541960" cy="376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940" y="6037280"/>
            <a:ext cx="22225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146801" y="0"/>
            <a:ext cx="2997199" cy="6857999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137160" rIns="91440" bIns="45720" rtlCol="0">
            <a:noAutofit/>
          </a:bodyPr>
          <a:lstStyle/>
          <a:p>
            <a:pPr algn="ctr">
              <a:spcBef>
                <a:spcPts val="800"/>
              </a:spcBef>
              <a:spcAft>
                <a:spcPts val="1200"/>
              </a:spcAft>
              <a:defRPr/>
            </a:pPr>
            <a:r>
              <a:rPr lang="en-US" sz="2000" u="sng" dirty="0" smtClean="0">
                <a:latin typeface="Tahoma" charset="0"/>
                <a:ea typeface="ＭＳ Ｐゴシック" charset="0"/>
                <a:cs typeface="ＭＳ Ｐゴシック" charset="0"/>
              </a:rPr>
              <a:t>ALAMO</a:t>
            </a:r>
            <a:endParaRPr lang="en-US" sz="2000" u="sng" dirty="0" smtClean="0">
              <a:latin typeface="Tahoma"/>
              <a:cs typeface="Tahoma"/>
            </a:endParaRPr>
          </a:p>
          <a:p>
            <a:pPr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1600" dirty="0" smtClean="0">
                <a:solidFill>
                  <a:srgbClr val="000090"/>
                </a:solidFill>
                <a:latin typeface="Tahoma"/>
                <a:cs typeface="Tahoma"/>
              </a:rPr>
              <a:t>Smaller profiling float that fits in the AXBT launcher and can be used operationally by NOAA and USAF Hurricane Hunters planes. </a:t>
            </a:r>
          </a:p>
          <a:p>
            <a:pPr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1600" dirty="0" smtClean="0">
                <a:latin typeface="Tahoma"/>
                <a:cs typeface="Tahoma"/>
              </a:rPr>
              <a:t>Advantages include: multiple profiles, </a:t>
            </a:r>
            <a:r>
              <a:rPr lang="en-US" sz="1600" dirty="0" smtClean="0">
                <a:latin typeface="Tahoma" charset="0"/>
              </a:rPr>
              <a:t>more sensors (salinity &amp; accelerometer for surface waves), no VHF receiver equipment on planes &amp; data will go automatically in near-real time to GTS.</a:t>
            </a:r>
          </a:p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1600" dirty="0" smtClean="0">
                <a:solidFill>
                  <a:srgbClr val="000090"/>
                </a:solidFill>
                <a:cs typeface="Constantia"/>
              </a:rPr>
              <a:t>A</a:t>
            </a:r>
            <a:r>
              <a:rPr lang="en-US" sz="1600" dirty="0">
                <a:solidFill>
                  <a:srgbClr val="000090"/>
                </a:solidFill>
                <a:cs typeface="Constantia"/>
              </a:rPr>
              <a:t>-sized case</a:t>
            </a:r>
          </a:p>
          <a:p>
            <a:pPr>
              <a:spcBef>
                <a:spcPct val="20000"/>
              </a:spcBef>
              <a:spcAft>
                <a:spcPts val="600"/>
              </a:spcAft>
              <a:buFont typeface="Arial"/>
              <a:defRPr/>
            </a:pPr>
            <a:r>
              <a:rPr lang="en-US" sz="1600" dirty="0">
                <a:cs typeface="Constantia"/>
              </a:rPr>
              <a:t>Weight ~10 kg</a:t>
            </a:r>
          </a:p>
          <a:p>
            <a:pPr>
              <a:spcBef>
                <a:spcPct val="20000"/>
              </a:spcBef>
              <a:spcAft>
                <a:spcPts val="600"/>
              </a:spcAft>
              <a:buFont typeface="Arial"/>
              <a:defRPr/>
            </a:pPr>
            <a:r>
              <a:rPr lang="en-US" sz="1600" dirty="0">
                <a:solidFill>
                  <a:srgbClr val="000090"/>
                </a:solidFill>
                <a:cs typeface="Constantia"/>
              </a:rPr>
              <a:t>100−150 profiles</a:t>
            </a:r>
          </a:p>
          <a:p>
            <a:pPr>
              <a:spcAft>
                <a:spcPts val="300"/>
              </a:spcAft>
              <a:buFont typeface="Arial"/>
              <a:defRPr/>
            </a:pPr>
            <a:r>
              <a:rPr lang="en-US" sz="1600" dirty="0">
                <a:cs typeface="Constantia"/>
              </a:rPr>
              <a:t>1200-meter depth rating</a:t>
            </a:r>
            <a:r>
              <a:rPr lang="en-US" sz="1600" dirty="0" smtClean="0">
                <a:cs typeface="Constantia"/>
              </a:rPr>
              <a:t> </a:t>
            </a:r>
          </a:p>
          <a:p>
            <a:pPr marL="234950">
              <a:spcAft>
                <a:spcPts val="300"/>
              </a:spcAft>
              <a:buFont typeface="Arial"/>
              <a:defRPr/>
            </a:pPr>
            <a:r>
              <a:rPr lang="en-US" sz="1600" dirty="0" smtClean="0">
                <a:cs typeface="Constantia"/>
              </a:rPr>
              <a:t>(2300-m sensor to be next)</a:t>
            </a:r>
            <a:endParaRPr lang="en-US" sz="1600" dirty="0">
              <a:cs typeface="Constantia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Arial"/>
              <a:defRPr/>
            </a:pPr>
            <a:r>
              <a:rPr lang="en-US" sz="1600" dirty="0">
                <a:solidFill>
                  <a:srgbClr val="000090"/>
                </a:solidFill>
                <a:cs typeface="Constantia"/>
              </a:rPr>
              <a:t>1-2 dbar bin-averaged data</a:t>
            </a:r>
          </a:p>
          <a:p>
            <a:pPr>
              <a:spcBef>
                <a:spcPct val="20000"/>
              </a:spcBef>
              <a:spcAft>
                <a:spcPts val="600"/>
              </a:spcAft>
              <a:buFont typeface="Arial"/>
              <a:defRPr/>
            </a:pPr>
            <a:r>
              <a:rPr lang="en-US" sz="1600" dirty="0">
                <a:cs typeface="Constantia"/>
              </a:rPr>
              <a:t>Iridium data communication</a:t>
            </a:r>
          </a:p>
        </p:txBody>
      </p:sp>
      <p:pic>
        <p:nvPicPr>
          <p:cNvPr id="17" name="Picture 16" descr="Floats Side By Sid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9" r="15466"/>
          <a:stretch/>
        </p:blipFill>
        <p:spPr>
          <a:xfrm>
            <a:off x="0" y="2847364"/>
            <a:ext cx="1893980" cy="3764055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61288" y="151348"/>
            <a:ext cx="5775540" cy="711681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Operational Progress</a:t>
            </a:r>
            <a:endParaRPr lang="en-US" sz="2800" u="sng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33899" y="863029"/>
            <a:ext cx="5689601" cy="2193929"/>
          </a:xfrm>
        </p:spPr>
        <p:txBody>
          <a:bodyPr>
            <a:normAutofit fontScale="47500" lnSpcReduction="20000"/>
          </a:bodyPr>
          <a:lstStyle/>
          <a:p>
            <a:r>
              <a:rPr lang="en-US" sz="3368" b="1" dirty="0" smtClean="0">
                <a:solidFill>
                  <a:srgbClr val="000090"/>
                </a:solidFill>
              </a:rPr>
              <a:t>Increased coordination with NOAA HRD and AOC</a:t>
            </a:r>
          </a:p>
          <a:p>
            <a:pPr lvl="1"/>
            <a:r>
              <a:rPr lang="en-US" dirty="0" smtClean="0"/>
              <a:t>Consolidated staging of AXBTs at 53</a:t>
            </a:r>
            <a:r>
              <a:rPr lang="en-US" baseline="30000" dirty="0" smtClean="0"/>
              <a:t>rd</a:t>
            </a:r>
            <a:r>
              <a:rPr lang="en-US" dirty="0" smtClean="0"/>
              <a:t> WRS St. Croix Operations Center</a:t>
            </a:r>
          </a:p>
          <a:p>
            <a:pPr lvl="1"/>
            <a:r>
              <a:rPr lang="en-US" dirty="0" smtClean="0"/>
              <a:t>Developed a coordinated observation plan</a:t>
            </a:r>
          </a:p>
          <a:p>
            <a:pPr lvl="1"/>
            <a:endParaRPr lang="en-US" sz="1684" dirty="0" smtClean="0"/>
          </a:p>
          <a:p>
            <a:r>
              <a:rPr lang="en-US" sz="3368" b="1" dirty="0" smtClean="0">
                <a:solidFill>
                  <a:srgbClr val="000090"/>
                </a:solidFill>
              </a:rPr>
              <a:t>Deployment of a new profiling float (ALAMO)</a:t>
            </a:r>
          </a:p>
          <a:p>
            <a:pPr lvl="1"/>
            <a:r>
              <a:rPr lang="en-US" sz="2737" dirty="0" smtClean="0"/>
              <a:t>Developed by MRV Systems in conjunction with WHOI</a:t>
            </a:r>
          </a:p>
          <a:p>
            <a:pPr lvl="1"/>
            <a:r>
              <a:rPr lang="en-US" sz="2737" dirty="0" smtClean="0"/>
              <a:t>Deployed in western Atlantic and Gulf of Mexico during training flights</a:t>
            </a:r>
          </a:p>
          <a:p>
            <a:pPr lvl="1"/>
            <a:r>
              <a:rPr lang="en-US" sz="2737" dirty="0" smtClean="0"/>
              <a:t>Deployed ahead of Hurricanes Iselle and Julio </a:t>
            </a:r>
          </a:p>
          <a:p>
            <a:pPr lvl="1"/>
            <a:r>
              <a:rPr lang="en-US" sz="2737" dirty="0" smtClean="0"/>
              <a:t>Presentation by Steve Jayne (S4b-05) 11:15 Wednesday 04 March 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6528732"/>
            <a:ext cx="9144000" cy="339980"/>
          </a:xfrm>
          <a:prstGeom prst="rect">
            <a:avLst/>
          </a:prstGeom>
          <a:solidFill>
            <a:srgbClr val="0000FF">
              <a:alpha val="75000"/>
            </a:srgb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400" noProof="0" dirty="0" smtClean="0">
                <a:solidFill>
                  <a:schemeClr val="bg1"/>
                </a:solidFill>
              </a:rPr>
              <a:t>03 Mar</a:t>
            </a:r>
            <a:r>
              <a:rPr lang="en-US" sz="1400" dirty="0" smtClean="0">
                <a:solidFill>
                  <a:schemeClr val="bg1"/>
                </a:solidFill>
              </a:rPr>
              <a:t> 15                                2015 Interdepartmental Hurricane Conference	                 Jacksonville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 FL</a:t>
            </a:r>
          </a:p>
        </p:txBody>
      </p:sp>
      <p:sp>
        <p:nvSpPr>
          <p:cNvPr id="9" name="Rectangle 8"/>
          <p:cNvSpPr/>
          <p:nvPr/>
        </p:nvSpPr>
        <p:spPr>
          <a:xfrm>
            <a:off x="8602414" y="6491745"/>
            <a:ext cx="277771" cy="3399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5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tracks_with_dupe_markers.jpg"/>
          <p:cNvPicPr>
            <a:picLocks noChangeAspect="1"/>
          </p:cNvPicPr>
          <p:nvPr/>
        </p:nvPicPr>
        <p:blipFill>
          <a:blip r:embed="rId2"/>
          <a:srcRect l="19717" t="16663" r="13743" b="5641"/>
          <a:stretch>
            <a:fillRect/>
          </a:stretch>
        </p:blipFill>
        <p:spPr>
          <a:xfrm>
            <a:off x="0" y="15504"/>
            <a:ext cx="9144000" cy="6877050"/>
          </a:xfrm>
          <a:prstGeom prst="rect">
            <a:avLst/>
          </a:prstGeom>
        </p:spPr>
      </p:pic>
      <p:pic>
        <p:nvPicPr>
          <p:cNvPr id="22" name="Picture 21" descr="dupe_drops_plot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3" y="228600"/>
            <a:ext cx="2142066" cy="1606550"/>
          </a:xfrm>
          <a:prstGeom prst="rect">
            <a:avLst/>
          </a:prstGeom>
        </p:spPr>
      </p:pic>
      <p:pic>
        <p:nvPicPr>
          <p:cNvPr id="23" name="Picture 22" descr="dupe_drops_plot4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169" y="755650"/>
            <a:ext cx="2142066" cy="1606550"/>
          </a:xfrm>
          <a:prstGeom prst="rect">
            <a:avLst/>
          </a:prstGeom>
        </p:spPr>
      </p:pic>
      <p:pic>
        <p:nvPicPr>
          <p:cNvPr id="24" name="Picture 23" descr="dupe_drops_plot4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2235" y="1209675"/>
            <a:ext cx="2142066" cy="1606550"/>
          </a:xfrm>
          <a:prstGeom prst="rect">
            <a:avLst/>
          </a:prstGeom>
        </p:spPr>
      </p:pic>
      <p:pic>
        <p:nvPicPr>
          <p:cNvPr id="25" name="Picture 24" descr="dupe_drops_plot4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4134" y="4998192"/>
            <a:ext cx="2142066" cy="1606550"/>
          </a:xfrm>
          <a:prstGeom prst="rect">
            <a:avLst/>
          </a:prstGeom>
        </p:spPr>
      </p:pic>
      <p:pic>
        <p:nvPicPr>
          <p:cNvPr id="26" name="Picture 25" descr="dupe_drops_plot4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1101" y="3403971"/>
            <a:ext cx="2142066" cy="1606550"/>
          </a:xfrm>
          <a:prstGeom prst="rect">
            <a:avLst/>
          </a:prstGeom>
        </p:spPr>
      </p:pic>
      <p:pic>
        <p:nvPicPr>
          <p:cNvPr id="27" name="Picture 26" descr="dupe_drops_plot4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2734" y="1810492"/>
            <a:ext cx="2142066" cy="160655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103" y="4776270"/>
            <a:ext cx="4992407" cy="183515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tlCol="0" anchor="ctr">
            <a:normAutofit fontScale="92500" lnSpcReduction="20000"/>
          </a:bodyPr>
          <a:lstStyle/>
          <a:p>
            <a:pPr lvl="0" algn="ctr">
              <a:buNone/>
              <a:defRPr/>
            </a:pPr>
            <a:r>
              <a:rPr lang="en-US" sz="2118" u="sng" dirty="0" smtClean="0">
                <a:solidFill>
                  <a:srgbClr val="0000FF"/>
                </a:solidFill>
              </a:rPr>
              <a:t>Upper-ocean temperature characteristics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0" lvl="1" indent="-342900">
              <a:buFont typeface="Arial"/>
              <a:buChar char="•"/>
            </a:pPr>
            <a:r>
              <a:rPr lang="en-US" sz="1730" dirty="0" smtClean="0">
                <a:solidFill>
                  <a:schemeClr val="tx1"/>
                </a:solidFill>
              </a:rPr>
              <a:t>Close proximity of the storm tracks provided a unique opportunity to repeatedly sample multiple locations</a:t>
            </a:r>
          </a:p>
          <a:p>
            <a:pPr marL="0"/>
            <a:r>
              <a:rPr lang="en-US" sz="1730" dirty="0" smtClean="0">
                <a:solidFill>
                  <a:schemeClr val="tx1"/>
                </a:solidFill>
              </a:rPr>
              <a:t>Generally, SST: 25-26.5</a:t>
            </a:r>
            <a:r>
              <a:rPr lang="en-US" sz="1730" baseline="30000" dirty="0" smtClean="0">
                <a:solidFill>
                  <a:schemeClr val="tx1"/>
                </a:solidFill>
              </a:rPr>
              <a:t>o</a:t>
            </a:r>
            <a:r>
              <a:rPr lang="en-US" sz="1730" dirty="0" smtClean="0">
                <a:solidFill>
                  <a:schemeClr val="tx1"/>
                </a:solidFill>
              </a:rPr>
              <a:t>C  and MLD: 50-75m</a:t>
            </a:r>
          </a:p>
          <a:p>
            <a:pPr marL="0"/>
            <a:r>
              <a:rPr lang="en-US" sz="1730" dirty="0" smtClean="0">
                <a:solidFill>
                  <a:schemeClr val="tx1"/>
                </a:solidFill>
              </a:rPr>
              <a:t>Mixed layer cooled up to 1</a:t>
            </a:r>
            <a:r>
              <a:rPr lang="en-US" sz="1730" baseline="30000" dirty="0" smtClean="0">
                <a:solidFill>
                  <a:schemeClr val="tx1"/>
                </a:solidFill>
              </a:rPr>
              <a:t>o</a:t>
            </a:r>
            <a:r>
              <a:rPr lang="en-US" sz="1730" dirty="0" smtClean="0">
                <a:solidFill>
                  <a:schemeClr val="tx1"/>
                </a:solidFill>
              </a:rPr>
              <a:t>C and depth varied by 20m between 7-10 August, then warmed prior to the 12 August wake flight.</a:t>
            </a:r>
            <a:r>
              <a:rPr lang="en-US" sz="1765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089400" y="96838"/>
            <a:ext cx="49403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u="sng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Changes in Ocean Temperature during Iselle and Julio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0" y="6528732"/>
            <a:ext cx="9144000" cy="33998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400" noProof="0" dirty="0" smtClean="0">
                <a:solidFill>
                  <a:schemeClr val="bg1"/>
                </a:solidFill>
              </a:rPr>
              <a:t>03 Mar</a:t>
            </a:r>
            <a:r>
              <a:rPr lang="en-US" sz="1400" dirty="0" smtClean="0">
                <a:solidFill>
                  <a:schemeClr val="bg1"/>
                </a:solidFill>
              </a:rPr>
              <a:t> 15                                2015 Interdepartmental Hurricane Conference	                 Jacksonville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 FL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602414" y="6491745"/>
            <a:ext cx="277771" cy="3399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6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W_OI_delta_SSTs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55985" y="3259667"/>
            <a:ext cx="6366932" cy="3581399"/>
          </a:xfrm>
          <a:prstGeom prst="rect">
            <a:avLst/>
          </a:prstGeom>
        </p:spPr>
      </p:pic>
      <p:pic>
        <p:nvPicPr>
          <p:cNvPr id="8" name="MW_OI_SSTs.mp4">
            <a:hlinkClick r:id="" action="ppaction://media"/>
          </p:cNvPr>
          <p:cNvPicPr/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3555985" y="0"/>
            <a:ext cx="6366932" cy="3581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16932"/>
            <a:ext cx="4267200" cy="68579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73040"/>
            <a:ext cx="4572001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Observations on a </a:t>
            </a:r>
            <a:br>
              <a:rPr lang="en-US" sz="3600" dirty="0" smtClean="0"/>
            </a:br>
            <a:r>
              <a:rPr lang="en-US" sz="3600" u="sng" dirty="0" smtClean="0"/>
              <a:t>larger scale: SSTs</a:t>
            </a:r>
            <a:endParaRPr lang="en-US" sz="3600" u="sng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7866" y="1447803"/>
            <a:ext cx="3979334" cy="5054600"/>
          </a:xfrm>
          <a:solidFill>
            <a:schemeClr val="bg1"/>
          </a:solidFill>
          <a:ln>
            <a:solidFill>
              <a:srgbClr val="000090"/>
            </a:solidFill>
          </a:ln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Data: MW OI SSTs </a:t>
            </a:r>
          </a:p>
          <a:p>
            <a:pPr lvl="1"/>
            <a:r>
              <a:rPr lang="en-US" sz="1500" dirty="0" smtClean="0"/>
              <a:t>Remote Sensing Systems</a:t>
            </a:r>
          </a:p>
          <a:p>
            <a:pPr lvl="1"/>
            <a:r>
              <a:rPr lang="en-US" sz="1500" dirty="0" smtClean="0"/>
              <a:t>1200 UTC each day</a:t>
            </a:r>
          </a:p>
          <a:p>
            <a:pPr lvl="1"/>
            <a:r>
              <a:rPr lang="en-US" sz="1500" dirty="0" smtClean="0"/>
              <a:t>25-km resolution</a:t>
            </a:r>
          </a:p>
          <a:p>
            <a:pPr lvl="1"/>
            <a:endParaRPr lang="en-US" sz="800" dirty="0" smtClean="0"/>
          </a:p>
          <a:p>
            <a:r>
              <a:rPr lang="en-US" sz="1800" dirty="0" smtClean="0">
                <a:solidFill>
                  <a:srgbClr val="0000FF"/>
                </a:solidFill>
              </a:rPr>
              <a:t>SST Characteristics</a:t>
            </a:r>
          </a:p>
          <a:p>
            <a:pPr lvl="1"/>
            <a:r>
              <a:rPr lang="en-US" sz="1500" dirty="0" smtClean="0"/>
              <a:t>Both TCs pass along the edge of the 26</a:t>
            </a:r>
            <a:r>
              <a:rPr lang="en-US" sz="1500" baseline="30000" dirty="0" smtClean="0"/>
              <a:t>o</a:t>
            </a:r>
            <a:r>
              <a:rPr lang="en-US" sz="1500" dirty="0" smtClean="0"/>
              <a:t>C isotherm (white contour)</a:t>
            </a:r>
          </a:p>
          <a:p>
            <a:pPr lvl="1"/>
            <a:r>
              <a:rPr lang="en-US" sz="1500" dirty="0" smtClean="0"/>
              <a:t>Reduced temperatures are evident and variable along the TC tracks</a:t>
            </a:r>
          </a:p>
          <a:p>
            <a:pPr lvl="1"/>
            <a:r>
              <a:rPr lang="en-US" sz="1500" dirty="0" smtClean="0"/>
              <a:t>Cold wake often present for more than one day</a:t>
            </a:r>
          </a:p>
          <a:p>
            <a:pPr lvl="1"/>
            <a:endParaRPr lang="en-US" sz="1000" dirty="0" smtClean="0"/>
          </a:p>
          <a:p>
            <a:r>
              <a:rPr lang="en-US" sz="1800" dirty="0" smtClean="0">
                <a:solidFill>
                  <a:srgbClr val="0000FF"/>
                </a:solidFill>
              </a:rPr>
              <a:t>1-day Delta SST Characteristics</a:t>
            </a:r>
          </a:p>
          <a:p>
            <a:pPr lvl="1"/>
            <a:r>
              <a:rPr lang="en-US" sz="1500" dirty="0" smtClean="0"/>
              <a:t>Cooling is variable along the TC tracks</a:t>
            </a:r>
          </a:p>
          <a:p>
            <a:pPr lvl="1"/>
            <a:r>
              <a:rPr lang="en-US" sz="1500" dirty="0" smtClean="0"/>
              <a:t>Cooling typically only visible for one day </a:t>
            </a:r>
          </a:p>
          <a:p>
            <a:pPr lvl="1"/>
            <a:r>
              <a:rPr lang="en-US" sz="1500" dirty="0" smtClean="0"/>
              <a:t>Warming often noted on second day 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6516403"/>
            <a:ext cx="9144000" cy="33998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400" noProof="0" dirty="0" smtClean="0">
                <a:solidFill>
                  <a:schemeClr val="bg1"/>
                </a:solidFill>
              </a:rPr>
              <a:t>03 Mar</a:t>
            </a:r>
            <a:r>
              <a:rPr lang="en-US" sz="1400" dirty="0" smtClean="0">
                <a:solidFill>
                  <a:schemeClr val="bg1"/>
                </a:solidFill>
              </a:rPr>
              <a:t> 15                                2015 Interdepartmental Hurricane Conference	                 Jacksonville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 FL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02414" y="6491745"/>
            <a:ext cx="277771" cy="3399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7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0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MW_OI_sst_05Aug14.png"/>
          <p:cNvPicPr>
            <a:picLocks noChangeAspect="1"/>
          </p:cNvPicPr>
          <p:nvPr/>
        </p:nvPicPr>
        <p:blipFill>
          <a:blip r:embed="rId2"/>
          <a:srcRect t="4772"/>
          <a:stretch>
            <a:fillRect/>
          </a:stretch>
        </p:blipFill>
        <p:spPr>
          <a:xfrm>
            <a:off x="4588933" y="0"/>
            <a:ext cx="4572000" cy="32639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3040"/>
            <a:ext cx="4148667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Hurricane Iselle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u="sng" dirty="0" smtClean="0"/>
              <a:t>Storm-Track SSTs</a:t>
            </a:r>
            <a:endParaRPr lang="en-US" sz="2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6" y="1447803"/>
            <a:ext cx="3979334" cy="1227664"/>
          </a:xfrm>
          <a:solidFill>
            <a:schemeClr val="bg1"/>
          </a:solidFill>
          <a:ln>
            <a:solidFill>
              <a:srgbClr val="000090"/>
            </a:solidFill>
          </a:ln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Method:  SST anomalies</a:t>
            </a:r>
          </a:p>
          <a:p>
            <a:pPr lvl="1"/>
            <a:r>
              <a:rPr lang="en-US" sz="1500" dirty="0" smtClean="0"/>
              <a:t>SSTs at each TC center locations averaged over the 15-day period</a:t>
            </a:r>
          </a:p>
          <a:p>
            <a:pPr lvl="1"/>
            <a:r>
              <a:rPr lang="en-US" sz="1500" dirty="0" smtClean="0"/>
              <a:t>Departures from the average shaded</a:t>
            </a:r>
          </a:p>
          <a:p>
            <a:endParaRPr lang="en-US" sz="1800" dirty="0" smtClean="0">
              <a:solidFill>
                <a:srgbClr val="0000FF"/>
              </a:solidFill>
            </a:endParaRPr>
          </a:p>
        </p:txBody>
      </p:sp>
      <p:pic>
        <p:nvPicPr>
          <p:cNvPr id="12" name="Picture 11" descr="Int_Iselle_1833.png"/>
          <p:cNvPicPr>
            <a:picLocks noChangeAspect="1"/>
          </p:cNvPicPr>
          <p:nvPr/>
        </p:nvPicPr>
        <p:blipFill>
          <a:blip r:embed="rId3"/>
          <a:srcRect b="3023"/>
          <a:stretch>
            <a:fillRect/>
          </a:stretch>
        </p:blipFill>
        <p:spPr>
          <a:xfrm>
            <a:off x="7274195" y="2977798"/>
            <a:ext cx="1871838" cy="3762905"/>
          </a:xfrm>
          <a:prstGeom prst="rect">
            <a:avLst/>
          </a:prstGeom>
        </p:spPr>
      </p:pic>
      <p:pic>
        <p:nvPicPr>
          <p:cNvPr id="8" name="Picture 7" descr="iselle_anom_alongtrack_1-15aug_1833_interp.png"/>
          <p:cNvPicPr>
            <a:picLocks noChangeAspect="1"/>
          </p:cNvPicPr>
          <p:nvPr/>
        </p:nvPicPr>
        <p:blipFill>
          <a:blip r:embed="rId4"/>
          <a:srcRect b="3079"/>
          <a:stretch>
            <a:fillRect/>
          </a:stretch>
        </p:blipFill>
        <p:spPr>
          <a:xfrm>
            <a:off x="2017183" y="3048000"/>
            <a:ext cx="2656415" cy="3692703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86267" y="2885253"/>
            <a:ext cx="1729317" cy="3695173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Iselle</a:t>
            </a:r>
          </a:p>
          <a:p>
            <a:pPr>
              <a:spcBef>
                <a:spcPct val="20000"/>
              </a:spcBef>
              <a:buFont typeface="+mj-lt"/>
              <a:buAutoNum type="arabicParenR"/>
            </a:pPr>
            <a:r>
              <a:rPr lang="en-US" sz="1500" dirty="0" smtClean="0">
                <a:solidFill>
                  <a:srgbClr val="000000"/>
                </a:solidFill>
              </a:rPr>
              <a:t> Cooling most evident during intensification and maximum intensity </a:t>
            </a:r>
          </a:p>
          <a:p>
            <a:pPr>
              <a:spcBef>
                <a:spcPct val="20000"/>
              </a:spcBef>
              <a:buFont typeface="+mj-lt"/>
              <a:buAutoNum type="arabicParenR"/>
            </a:pPr>
            <a:r>
              <a:rPr lang="en-US" sz="1500" dirty="0" smtClean="0">
                <a:solidFill>
                  <a:srgbClr val="000000"/>
                </a:solidFill>
              </a:rPr>
              <a:t> Cooling </a:t>
            </a:r>
            <a:r>
              <a:rPr lang="en-US" sz="1500" i="1" u="sng" dirty="0" smtClean="0">
                <a:solidFill>
                  <a:srgbClr val="000000"/>
                </a:solidFill>
              </a:rPr>
              <a:t>greater</a:t>
            </a:r>
            <a:r>
              <a:rPr lang="en-US" sz="1500" dirty="0" smtClean="0">
                <a:solidFill>
                  <a:srgbClr val="000000"/>
                </a:solidFill>
              </a:rPr>
              <a:t> when storm speed is</a:t>
            </a:r>
            <a:r>
              <a:rPr lang="en-US" sz="1500" i="1" u="sng" dirty="0" smtClean="0">
                <a:solidFill>
                  <a:srgbClr val="000000"/>
                </a:solidFill>
              </a:rPr>
              <a:t> slower; </a:t>
            </a:r>
          </a:p>
          <a:p>
            <a:pPr>
              <a:spcBef>
                <a:spcPct val="20000"/>
              </a:spcBef>
              <a:buFont typeface="Wingdings" charset="2"/>
              <a:buChar char="Ø"/>
            </a:pPr>
            <a:r>
              <a:rPr lang="en-US" sz="1200" dirty="0" smtClean="0">
                <a:solidFill>
                  <a:srgbClr val="000000"/>
                </a:solidFill>
              </a:rPr>
              <a:t> Speed increased at 2000 km (</a:t>
            </a:r>
            <a:r>
              <a:rPr lang="en-US" sz="1200" dirty="0" smtClean="0">
                <a:solidFill>
                  <a:srgbClr val="FF0000"/>
                </a:solidFill>
              </a:rPr>
              <a:t>west of 140W</a:t>
            </a:r>
            <a:r>
              <a:rPr lang="en-US" sz="1200" dirty="0" smtClean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ct val="20000"/>
              </a:spcBef>
              <a:buFont typeface="+mj-lt"/>
              <a:buAutoNum type="arabicParenR" startAt="3"/>
            </a:pPr>
            <a:r>
              <a:rPr lang="en-US" sz="1500" dirty="0" smtClean="0">
                <a:solidFill>
                  <a:srgbClr val="000000"/>
                </a:solidFill>
              </a:rPr>
              <a:t> Post-TC warming followed by subsequent cooling as Julio crossed wake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50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iselle_alongtrack_1-15aug_1833_interp.png"/>
          <p:cNvPicPr>
            <a:picLocks noChangeAspect="1"/>
          </p:cNvPicPr>
          <p:nvPr/>
        </p:nvPicPr>
        <p:blipFill>
          <a:blip r:embed="rId5"/>
          <a:srcRect b="3023"/>
          <a:stretch>
            <a:fillRect/>
          </a:stretch>
        </p:blipFill>
        <p:spPr>
          <a:xfrm>
            <a:off x="4588933" y="2977798"/>
            <a:ext cx="2717937" cy="376290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336800" y="4910667"/>
            <a:ext cx="6604000" cy="5080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5369305" y="1482725"/>
            <a:ext cx="2203450" cy="158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 txBox="1">
            <a:spLocks/>
          </p:cNvSpPr>
          <p:nvPr/>
        </p:nvSpPr>
        <p:spPr>
          <a:xfrm>
            <a:off x="0" y="6516403"/>
            <a:ext cx="9144000" cy="339980"/>
          </a:xfrm>
          <a:prstGeom prst="rect">
            <a:avLst/>
          </a:prstGeom>
          <a:solidFill>
            <a:srgbClr val="0000FF">
              <a:alpha val="75000"/>
            </a:srgb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400" noProof="0" dirty="0" smtClean="0">
                <a:solidFill>
                  <a:schemeClr val="bg1"/>
                </a:solidFill>
              </a:rPr>
              <a:t>03 Mar</a:t>
            </a:r>
            <a:r>
              <a:rPr lang="en-US" sz="1400" dirty="0" smtClean="0">
                <a:solidFill>
                  <a:schemeClr val="bg1"/>
                </a:solidFill>
              </a:rPr>
              <a:t> 15                                2015 Interdepartmental Hurricane Conference	                 Jacksonville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 FL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02414" y="6491745"/>
            <a:ext cx="277771" cy="3399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8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selle_11_m_tempano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138" y="3192895"/>
            <a:ext cx="2872862" cy="3441699"/>
          </a:xfrm>
          <a:prstGeom prst="rect">
            <a:avLst/>
          </a:prstGeom>
        </p:spPr>
      </p:pic>
      <p:pic>
        <p:nvPicPr>
          <p:cNvPr id="7" name="Picture 6" descr="Iselle_qtr_m_tempan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275" y="3192896"/>
            <a:ext cx="2872863" cy="34417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79315" y="3200647"/>
            <a:ext cx="5764685" cy="3484747"/>
          </a:xfrm>
          <a:prstGeom prst="rect">
            <a:avLst/>
          </a:prstGeom>
          <a:noFill/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iselle_anom_alongtrack_1-15aug_1833_inter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3219036"/>
            <a:ext cx="2658995" cy="34417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457200" y="274638"/>
            <a:ext cx="8229600" cy="622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MW SST / </a:t>
            </a:r>
            <a:r>
              <a:rPr kumimoji="0" 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HYCOM</a:t>
            </a:r>
            <a:r>
              <a:rPr kumimoji="0" 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Iselle Comparison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199" y="1128294"/>
            <a:ext cx="8449733" cy="1930400"/>
          </a:xfrm>
          <a:solidFill>
            <a:schemeClr val="bg1"/>
          </a:solidFill>
          <a:ln>
            <a:solidFill>
              <a:srgbClr val="000090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Surface</a:t>
            </a:r>
            <a:r>
              <a:rPr lang="en-US" b="1" i="1" dirty="0" smtClean="0">
                <a:solidFill>
                  <a:srgbClr val="000090"/>
                </a:solidFill>
              </a:rPr>
              <a:t>:  </a:t>
            </a:r>
            <a:r>
              <a:rPr lang="en-US" i="1" dirty="0" smtClean="0"/>
              <a:t>comparison to satellite data</a:t>
            </a:r>
          </a:p>
          <a:p>
            <a:pPr lvl="1"/>
            <a:r>
              <a:rPr lang="en-US" dirty="0" smtClean="0"/>
              <a:t>general agreement in the pattern in the first 2000m</a:t>
            </a:r>
          </a:p>
          <a:p>
            <a:pPr lvl="1"/>
            <a:r>
              <a:rPr lang="en-US" dirty="0" smtClean="0"/>
              <a:t>differences in location of maximum cooling, the duration and degree of cooling</a:t>
            </a:r>
          </a:p>
          <a:p>
            <a:pPr lvl="1">
              <a:buNone/>
            </a:pPr>
            <a:r>
              <a:rPr lang="en-US" sz="1455" dirty="0" smtClean="0"/>
              <a:t> 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11m: </a:t>
            </a:r>
            <a:r>
              <a:rPr lang="en-US" i="1" dirty="0" smtClean="0"/>
              <a:t>within the mixed layer  </a:t>
            </a:r>
            <a:r>
              <a:rPr lang="en-US" dirty="0" smtClean="0"/>
              <a:t>(MLD between 50-100m in AXBT data)	</a:t>
            </a:r>
          </a:p>
          <a:p>
            <a:pPr lvl="1"/>
            <a:r>
              <a:rPr lang="en-US" dirty="0" smtClean="0"/>
              <a:t>similar to the surface pattern </a:t>
            </a:r>
          </a:p>
          <a:p>
            <a:pPr lvl="1"/>
            <a:r>
              <a:rPr lang="en-US" dirty="0" smtClean="0"/>
              <a:t>weaker in magnitude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6516403"/>
            <a:ext cx="9144000" cy="339980"/>
          </a:xfrm>
          <a:prstGeom prst="rect">
            <a:avLst/>
          </a:prstGeom>
          <a:solidFill>
            <a:srgbClr val="0000FF">
              <a:alpha val="79000"/>
            </a:srgb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400" noProof="0" dirty="0" smtClean="0">
                <a:solidFill>
                  <a:schemeClr val="bg1"/>
                </a:solidFill>
              </a:rPr>
              <a:t>03 Mar</a:t>
            </a:r>
            <a:r>
              <a:rPr lang="en-US" sz="1400" dirty="0" smtClean="0">
                <a:solidFill>
                  <a:schemeClr val="bg1"/>
                </a:solidFill>
              </a:rPr>
              <a:t> 15                                2015 Interdepartmental Hurricane Conference	                 Jacksonville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 FL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02414" y="6491745"/>
            <a:ext cx="277771" cy="3399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9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2867</TotalTime>
  <Words>1104</Words>
  <Application>Microsoft Office PowerPoint</Application>
  <PresentationFormat>On-screen Show (4:3)</PresentationFormat>
  <Paragraphs>206</Paragraphs>
  <Slides>14</Slides>
  <Notes>3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Worksheet</vt:lpstr>
      <vt:lpstr>2014 AXBT Demonstration Project:  Operations Summary and Research Update  </vt:lpstr>
      <vt:lpstr>The AXBT Demonstration Project</vt:lpstr>
      <vt:lpstr>PowerPoint Presentation</vt:lpstr>
      <vt:lpstr>Deployment Activity during the 2014 Season</vt:lpstr>
      <vt:lpstr>Operational Progress</vt:lpstr>
      <vt:lpstr>PowerPoint Presentation</vt:lpstr>
      <vt:lpstr>Observations on a  larger scale: SSTs</vt:lpstr>
      <vt:lpstr>Hurricane Iselle Storm-Track SSTs</vt:lpstr>
      <vt:lpstr>PowerPoint Presentation</vt:lpstr>
      <vt:lpstr>2014:  HYCOM AXBT Data Impacts</vt:lpstr>
      <vt:lpstr>PowerPoint Presentation</vt:lpstr>
      <vt:lpstr>Research Progress </vt:lpstr>
      <vt:lpstr>Coupled COAMPS-TC Research Summary</vt:lpstr>
      <vt:lpstr>PowerPoint Presentation</vt:lpstr>
    </vt:vector>
  </TitlesOfParts>
  <Company>usna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sanabia</dc:creator>
  <cp:lastModifiedBy>Kenneth Barnett</cp:lastModifiedBy>
  <cp:revision>369</cp:revision>
  <dcterms:created xsi:type="dcterms:W3CDTF">2015-03-03T10:30:43Z</dcterms:created>
  <dcterms:modified xsi:type="dcterms:W3CDTF">2015-03-03T12:32:58Z</dcterms:modified>
</cp:coreProperties>
</file>