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87" r:id="rId2"/>
    <p:sldId id="391" r:id="rId3"/>
    <p:sldId id="294" r:id="rId4"/>
    <p:sldId id="259" r:id="rId5"/>
    <p:sldId id="392" r:id="rId6"/>
    <p:sldId id="396" r:id="rId7"/>
    <p:sldId id="382" r:id="rId8"/>
    <p:sldId id="393" r:id="rId9"/>
    <p:sldId id="394" r:id="rId10"/>
    <p:sldId id="395" r:id="rId11"/>
    <p:sldId id="342" r:id="rId12"/>
  </p:sldIdLst>
  <p:sldSz cx="8229600" cy="6858000"/>
  <p:notesSz cx="685800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FF"/>
    <a:srgbClr val="ABDEFB"/>
    <a:srgbClr val="CCFF66"/>
    <a:srgbClr val="003399"/>
    <a:srgbClr val="69C1FD"/>
    <a:srgbClr val="99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 autoAdjust="0"/>
    <p:restoredTop sz="84523" autoAdjust="0"/>
  </p:normalViewPr>
  <p:slideViewPr>
    <p:cSldViewPr>
      <p:cViewPr varScale="1">
        <p:scale>
          <a:sx n="109" d="100"/>
          <a:sy n="109" d="100"/>
        </p:scale>
        <p:origin x="-1380" y="-72"/>
      </p:cViewPr>
      <p:guideLst>
        <p:guide orient="horz" pos="2160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404" y="-30"/>
      </p:cViewPr>
      <p:guideLst>
        <p:guide orient="horz" pos="288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53 WRS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637.20000000000005</c:v>
                </c:pt>
                <c:pt idx="1">
                  <c:v>748.9</c:v>
                </c:pt>
                <c:pt idx="2">
                  <c:v>1150.0999999999999</c:v>
                </c:pt>
                <c:pt idx="3">
                  <c:v>620</c:v>
                </c:pt>
                <c:pt idx="4">
                  <c:v>841.5</c:v>
                </c:pt>
                <c:pt idx="5" formatCode="0.0">
                  <c:v>971.4</c:v>
                </c:pt>
                <c:pt idx="6" formatCode="0.0">
                  <c:v>738.4</c:v>
                </c:pt>
                <c:pt idx="7" formatCode="0.0">
                  <c:v>335.2</c:v>
                </c:pt>
                <c:pt idx="8" formatCode="0.0">
                  <c:v>915.7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186880"/>
        <c:axId val="46189184"/>
        <c:axId val="0"/>
      </c:bar3DChart>
      <c:catAx>
        <c:axId val="4618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189184"/>
        <c:crosses val="autoZero"/>
        <c:auto val="1"/>
        <c:lblAlgn val="ctr"/>
        <c:lblOffset val="100"/>
        <c:noMultiLvlLbl val="0"/>
      </c:catAx>
      <c:valAx>
        <c:axId val="46189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18688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272674249052198E-2"/>
          <c:y val="3.8017776187067524E-2"/>
          <c:w val="0.90275201710897246"/>
          <c:h val="0.5861222460828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53rd WRS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16.3</c:v>
                </c:pt>
                <c:pt idx="1">
                  <c:v>125.4</c:v>
                </c:pt>
                <c:pt idx="2">
                  <c:v>409.1</c:v>
                </c:pt>
                <c:pt idx="3">
                  <c:v>82.9</c:v>
                </c:pt>
                <c:pt idx="4">
                  <c:v>282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550272"/>
        <c:axId val="50569216"/>
        <c:axId val="0"/>
      </c:bar3DChart>
      <c:catAx>
        <c:axId val="50550272"/>
        <c:scaling>
          <c:orientation val="minMax"/>
        </c:scaling>
        <c:delete val="0"/>
        <c:axPos val="b"/>
        <c:majorTickMark val="out"/>
        <c:minorTickMark val="none"/>
        <c:tickLblPos val="nextTo"/>
        <c:crossAx val="50569216"/>
        <c:crosses val="autoZero"/>
        <c:auto val="1"/>
        <c:lblAlgn val="ctr"/>
        <c:lblOffset val="100"/>
        <c:noMultiLvlLbl val="0"/>
      </c:catAx>
      <c:valAx>
        <c:axId val="50569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55027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Storm Hrs</c:v>
                </c:pt>
              </c:strCache>
            </c:strRef>
          </c:tx>
          <c:explosion val="25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Sheet1!$A$2:$A$13</c:f>
              <c:strCache>
                <c:ptCount val="12"/>
                <c:pt idx="0">
                  <c:v>Arthur (A)</c:v>
                </c:pt>
                <c:pt idx="1">
                  <c:v>Bertha (A)</c:v>
                </c:pt>
                <c:pt idx="2">
                  <c:v>Cristobal (A)</c:v>
                </c:pt>
                <c:pt idx="3">
                  <c:v>Iselle (CP)</c:v>
                </c:pt>
                <c:pt idx="4">
                  <c:v>Julio (CP)</c:v>
                </c:pt>
                <c:pt idx="5">
                  <c:v>Norbert (EP)</c:v>
                </c:pt>
                <c:pt idx="6">
                  <c:v>Odile (EP)</c:v>
                </c:pt>
                <c:pt idx="7">
                  <c:v>Polo (EP)</c:v>
                </c:pt>
                <c:pt idx="8">
                  <c:v>Dolly (A)</c:v>
                </c:pt>
                <c:pt idx="9">
                  <c:v>Gonzalo (A)</c:v>
                </c:pt>
                <c:pt idx="10">
                  <c:v>Hanna (A)</c:v>
                </c:pt>
                <c:pt idx="11">
                  <c:v>Anna (CP)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95.6</c:v>
                </c:pt>
                <c:pt idx="1">
                  <c:v>74.900000000000006</c:v>
                </c:pt>
                <c:pt idx="2">
                  <c:v>97.8</c:v>
                </c:pt>
                <c:pt idx="3">
                  <c:v>56.8</c:v>
                </c:pt>
                <c:pt idx="4">
                  <c:v>47.6</c:v>
                </c:pt>
                <c:pt idx="5">
                  <c:v>27.1</c:v>
                </c:pt>
                <c:pt idx="6">
                  <c:v>19.600000000000001</c:v>
                </c:pt>
                <c:pt idx="7">
                  <c:v>11.1</c:v>
                </c:pt>
                <c:pt idx="8">
                  <c:v>30.2</c:v>
                </c:pt>
                <c:pt idx="9">
                  <c:v>94</c:v>
                </c:pt>
                <c:pt idx="10">
                  <c:v>25.3</c:v>
                </c:pt>
                <c:pt idx="11">
                  <c:v>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0.11728</cdr:x>
      <cdr:y>0.93308</cdr:y>
    </cdr:from>
    <cdr:to>
      <cdr:x>0.91358</cdr:x>
      <cdr:y>1</cdr:y>
    </cdr:to>
    <cdr:sp macro="" textlink="">
      <cdr:nvSpPr>
        <cdr:cNvPr id="2" name="Text Box 107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65200" y="6527800"/>
          <a:ext cx="6553200" cy="3365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200" b="1" i="1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200" b="1" i="1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200" b="1" i="1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200" b="1" i="1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200" b="1" i="1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200" b="1" i="1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200" b="1" i="1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200" b="1" i="1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200" b="1" i="1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eaLnBrk="0" hangingPunct="0">
            <a:spcBef>
              <a:spcPct val="50000"/>
            </a:spcBef>
          </a:pPr>
          <a:r>
            <a:rPr lang="en-US" sz="1600" dirty="0">
              <a:solidFill>
                <a:schemeClr val="bg1"/>
              </a:solidFill>
              <a:latin typeface="Century Schoolbook" pitchFamily="18" charset="0"/>
            </a:rPr>
            <a:t>I n t e g r i t y  -  S e r v i c e  -  E x c e l </a:t>
          </a:r>
          <a:r>
            <a:rPr lang="en-US" sz="1600" dirty="0" err="1">
              <a:solidFill>
                <a:schemeClr val="bg1"/>
              </a:solidFill>
              <a:latin typeface="Century Schoolbook" pitchFamily="18" charset="0"/>
            </a:rPr>
            <a:t>l</a:t>
          </a:r>
          <a:r>
            <a:rPr lang="en-US" sz="1600" dirty="0">
              <a:solidFill>
                <a:schemeClr val="bg1"/>
              </a:solidFill>
              <a:latin typeface="Century Schoolbook" pitchFamily="18" charset="0"/>
            </a:rPr>
            <a:t> e n c 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51175" y="8721725"/>
            <a:ext cx="75723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 eaLnBrk="0" hangingPunct="0">
              <a:lnSpc>
                <a:spcPct val="90000"/>
              </a:lnSpc>
              <a:defRPr/>
            </a:pPr>
            <a:r>
              <a:rPr lang="en-US" sz="1200" b="0" i="0">
                <a:latin typeface="Arial" charset="0"/>
                <a:cs typeface="+mn-cs"/>
              </a:rPr>
              <a:t>Page </a:t>
            </a:r>
            <a:fld id="{FBFFB2DF-E7D7-4F78-966E-6A7A5403E9C0}" type="slidenum">
              <a:rPr lang="en-US" sz="1200" b="0" i="0">
                <a:latin typeface="Arial" charset="0"/>
                <a:cs typeface="+mn-cs"/>
              </a:rPr>
              <a:pPr algn="ctr" defTabSz="868363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 b="0" i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163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51175" y="8721725"/>
            <a:ext cx="75723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 eaLnBrk="0" hangingPunct="0">
              <a:lnSpc>
                <a:spcPct val="90000"/>
              </a:lnSpc>
              <a:defRPr/>
            </a:pPr>
            <a:r>
              <a:rPr lang="en-US" sz="1200" b="0" i="0">
                <a:latin typeface="Arial" charset="0"/>
                <a:cs typeface="+mn-cs"/>
              </a:rPr>
              <a:t>Page </a:t>
            </a:r>
            <a:fld id="{6FA696A8-38DC-4207-9BCF-51F5FEAA645D}" type="slidenum">
              <a:rPr lang="en-US" sz="1200" b="0" i="0">
                <a:latin typeface="Arial" charset="0"/>
                <a:cs typeface="+mn-cs"/>
              </a:rPr>
              <a:pPr algn="ctr" defTabSz="868363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 b="0" i="0">
              <a:latin typeface="Arial" charset="0"/>
              <a:cs typeface="+mn-cs"/>
            </a:endParaRPr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76363" y="693738"/>
            <a:ext cx="4105275" cy="3422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71563" y="4349750"/>
            <a:ext cx="4872037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0159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5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5" name="Rectangle 13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6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398" name="Rectangle 15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9" name="Rectangle 17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0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02" name="Rectangle 19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52" name="Rectangle 20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3" name="Rectangle 21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4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06" name="Rectangle 2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56" name="Rectangle 2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7" name="Rectangle 2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8" name="Rectangle 2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10" name="Rectangle 2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60" name="Rectangle 2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1" name="Rectangle 2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2" name="Rectangle 30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14" name="Rectangle 31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64" name="Rectangle 32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5" name="Rectangle 33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6" name="Rectangle 34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18" name="Rectangle 35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68" name="Rectangle 36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9" name="Rectangle 37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0" name="Rectangle 38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22" name="Rectangle 39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72" name="Rectangle 40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3" name="Rectangle 41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4" name="Rectangle 4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26" name="Rectangle 4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76" name="Rectangle 4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7" name="Rectangle 4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8" name="Rectangle 4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30" name="Rectangle 4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80" name="Rectangle 4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1" name="Rectangle 4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2" name="Rectangle 5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34" name="Rectangle 51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84" name="Rectangle 52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5" name="Rectangle 5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6" name="Rectangle 5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38" name="Rectangle 55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88" name="Rectangle 56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9" name="Rectangle 5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0" name="Rectangle 5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42" name="Rectangle 59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92" name="Rectangle 60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3" name="Rectangle 6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4" name="Rectangle 6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46" name="Rectangle 63"/>
          <p:cNvSpPr>
            <a:spLocks noChangeArrowheads="1"/>
          </p:cNvSpPr>
          <p:nvPr/>
        </p:nvSpPr>
        <p:spPr bwMode="auto">
          <a:xfrm>
            <a:off x="3886200" y="87010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96" name="Rectangle 64"/>
          <p:cNvSpPr>
            <a:spLocks noChangeArrowheads="1"/>
          </p:cNvSpPr>
          <p:nvPr/>
        </p:nvSpPr>
        <p:spPr bwMode="auto">
          <a:xfrm>
            <a:off x="0" y="87010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7" name="Rectangle 6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49" name="Rectangle 6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0899" name="Rectangle 67"/>
          <p:cNvSpPr>
            <a:spLocks noChangeArrowheads="1"/>
          </p:cNvSpPr>
          <p:nvPr/>
        </p:nvSpPr>
        <p:spPr bwMode="auto">
          <a:xfrm>
            <a:off x="938213" y="4457700"/>
            <a:ext cx="50292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51" name="Rectangle 7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77825"/>
            <a:ext cx="4117975" cy="3432175"/>
          </a:xfrm>
          <a:solidFill>
            <a:srgbClr val="FFFFFF"/>
          </a:solidFill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3981450"/>
            <a:ext cx="6708775" cy="4121150"/>
          </a:xfrm>
          <a:noFill/>
          <a:ln/>
        </p:spPr>
        <p:txBody>
          <a:bodyPr lIns="90132" tIns="44278" rIns="90132" bIns="44278"/>
          <a:lstStyle/>
          <a:p>
            <a:pPr eaLnBrk="1" hangingPunct="1"/>
            <a:r>
              <a:rPr lang="en-US" sz="1300" smtClean="0"/>
              <a:t>Update question comment slide!!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5" name="Rectangle 13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6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9" name="Rectangle 17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0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50" name="Rectangle 19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52" name="Rectangle 20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3" name="Rectangle 21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4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54" name="Rectangle 2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56" name="Rectangle 2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7" name="Rectangle 2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8" name="Rectangle 2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58" name="Rectangle 2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60" name="Rectangle 2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1" name="Rectangle 2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2" name="Rectangle 30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62" name="Rectangle 31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64" name="Rectangle 32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5" name="Rectangle 33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6" name="Rectangle 34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66" name="Rectangle 35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68" name="Rectangle 36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9" name="Rectangle 37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0" name="Rectangle 38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70" name="Rectangle 39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72" name="Rectangle 40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3" name="Rectangle 41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4" name="Rectangle 4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74" name="Rectangle 4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76" name="Rectangle 4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7" name="Rectangle 4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8" name="Rectangle 4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78" name="Rectangle 4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80" name="Rectangle 4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1" name="Rectangle 4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2" name="Rectangle 5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82" name="Rectangle 51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84" name="Rectangle 52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5" name="Rectangle 5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6" name="Rectangle 5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86" name="Rectangle 55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88" name="Rectangle 56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9" name="Rectangle 5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0" name="Rectangle 5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90" name="Rectangle 59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92" name="Rectangle 60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3" name="Rectangle 6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4" name="Rectangle 6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94" name="Rectangle 63"/>
          <p:cNvSpPr>
            <a:spLocks noChangeArrowheads="1"/>
          </p:cNvSpPr>
          <p:nvPr/>
        </p:nvSpPr>
        <p:spPr bwMode="auto">
          <a:xfrm>
            <a:off x="3886200" y="87010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96" name="Rectangle 64"/>
          <p:cNvSpPr>
            <a:spLocks noChangeArrowheads="1"/>
          </p:cNvSpPr>
          <p:nvPr/>
        </p:nvSpPr>
        <p:spPr bwMode="auto">
          <a:xfrm>
            <a:off x="0" y="87010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7" name="Rectangle 6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97" name="Rectangle 6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0899" name="Rectangle 67"/>
          <p:cNvSpPr>
            <a:spLocks noChangeArrowheads="1"/>
          </p:cNvSpPr>
          <p:nvPr/>
        </p:nvSpPr>
        <p:spPr bwMode="auto">
          <a:xfrm>
            <a:off x="938213" y="4457700"/>
            <a:ext cx="50292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99" name="Rectangle 7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2014</a:t>
            </a:r>
            <a:r>
              <a:rPr lang="en-US" baseline="0" dirty="0" smtClean="0"/>
              <a:t> Season was more active than the 2013 season mainly due to the ramp up in the Pacific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6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0485" name="Rectangle 1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Our </a:t>
            </a:r>
            <a:r>
              <a:rPr lang="en-US" b="1" dirty="0" smtClean="0">
                <a:solidFill>
                  <a:srgbClr val="FF0000"/>
                </a:solidFill>
              </a:rPr>
              <a:t>average flying hours</a:t>
            </a:r>
            <a:r>
              <a:rPr lang="en-US" dirty="0" smtClean="0">
                <a:solidFill>
                  <a:srgbClr val="FF0000"/>
                </a:solidFill>
              </a:rPr>
              <a:t> (including deploy and redeploy, Atlantic and Pacific) </a:t>
            </a:r>
            <a:r>
              <a:rPr lang="en-US" b="1" dirty="0" smtClean="0">
                <a:solidFill>
                  <a:srgbClr val="FF0000"/>
                </a:solidFill>
              </a:rPr>
              <a:t>over the last 9years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773hours </a:t>
            </a:r>
            <a:r>
              <a:rPr lang="en-US" dirty="0" smtClean="0">
                <a:solidFill>
                  <a:srgbClr val="FF0000"/>
                </a:solidFill>
              </a:rPr>
              <a:t>and is </a:t>
            </a:r>
            <a:r>
              <a:rPr lang="en-US" b="1" dirty="0" smtClean="0">
                <a:solidFill>
                  <a:srgbClr val="FF0000"/>
                </a:solidFill>
              </a:rPr>
              <a:t>—indicated by the red line.  </a:t>
            </a:r>
          </a:p>
          <a:p>
            <a:pPr marL="228600" indent="-228600" eaLnBrk="1" hangingPunct="1">
              <a:buFontTx/>
              <a:buAutoNum type="arabicPeriod" startAt="2"/>
            </a:pP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b="1" dirty="0" smtClean="0">
                <a:solidFill>
                  <a:srgbClr val="FF0000"/>
                </a:solidFill>
              </a:rPr>
              <a:t>2014</a:t>
            </a:r>
            <a:r>
              <a:rPr lang="en-US" dirty="0" smtClean="0">
                <a:solidFill>
                  <a:srgbClr val="FF0000"/>
                </a:solidFill>
              </a:rPr>
              <a:t> our total hours flown in support of the National Hurricane Operations Plan</a:t>
            </a:r>
            <a:r>
              <a:rPr lang="en-US" baseline="0" dirty="0" smtClean="0">
                <a:solidFill>
                  <a:srgbClr val="FF0000"/>
                </a:solidFill>
              </a:rPr>
              <a:t> was 915.7hrs</a:t>
            </a:r>
            <a:endParaRPr lang="en-US" dirty="0" smtClean="0">
              <a:solidFill>
                <a:srgbClr val="FF0000"/>
              </a:solidFill>
            </a:endParaRPr>
          </a:p>
          <a:p>
            <a:pPr marL="228600" indent="-228600" eaLnBrk="1" hangingPunct="1"/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b="1" dirty="0" smtClean="0"/>
          </a:p>
          <a:p>
            <a:pPr marL="228600" indent="-228600" eaLnBrk="1" hangingPunct="1"/>
            <a:r>
              <a:rPr lang="en-US" b="1" dirty="0" smtClean="0"/>
              <a:t>PLEASE SEE DUTTON</a:t>
            </a:r>
            <a:r>
              <a:rPr lang="en-US" b="1" baseline="0" dirty="0" smtClean="0"/>
              <a:t> FOR DATA ERRORS AND EXTRA INFO</a:t>
            </a:r>
            <a:r>
              <a:rPr lang="en-US" b="1" dirty="0" smtClean="0"/>
              <a:t>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0486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58" name="Rectangle 31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62" name="Rectangle 35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66" name="Rectangle 39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52" name="Rectangle 40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53" name="Rectangle 41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54" name="Rectangle 4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70" name="Rectangle 4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56" name="Rectangle 4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57" name="Rectangle 4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58" name="Rectangle 4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60" name="Rectangle 4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61" name="Rectangle 4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62" name="Rectangle 5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78" name="Rectangle 51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64" name="Rectangle 52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65" name="Rectangle 5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66" name="Rectangle 5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82" name="Rectangle 55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68" name="Rectangle 56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69" name="Rectangle 5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70" name="Rectangle 5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86" name="Rectangle 59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72" name="Rectangle 60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73" name="Rectangle 6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74" name="Rectangle 6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90" name="Rectangle 63"/>
          <p:cNvSpPr>
            <a:spLocks noChangeArrowheads="1"/>
          </p:cNvSpPr>
          <p:nvPr/>
        </p:nvSpPr>
        <p:spPr bwMode="auto">
          <a:xfrm>
            <a:off x="3886200" y="87010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76" name="Rectangle 64"/>
          <p:cNvSpPr>
            <a:spLocks noChangeArrowheads="1"/>
          </p:cNvSpPr>
          <p:nvPr/>
        </p:nvSpPr>
        <p:spPr bwMode="auto">
          <a:xfrm>
            <a:off x="0" y="87010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77" name="Rectangle 6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93" name="Rectangle 6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sz="900" dirty="0" smtClean="0"/>
          </a:p>
          <a:p>
            <a:pPr marL="228600" indent="-228600" eaLnBrk="1" hangingPunct="1"/>
            <a:r>
              <a:rPr lang="en-US" sz="900" dirty="0" smtClean="0"/>
              <a:t>45 percent of your flying done in August!  Oct comes in second with 31%.  </a:t>
            </a:r>
          </a:p>
          <a:p>
            <a:pPr marL="228600" indent="-228600" eaLnBrk="1" hangingPunct="1"/>
            <a:endParaRPr lang="en-US" sz="900" dirty="0" smtClean="0"/>
          </a:p>
          <a:p>
            <a:pPr marL="228600" indent="-228600" eaLnBrk="1" hangingPunct="1"/>
            <a:endParaRPr lang="en-US" sz="900" dirty="0" smtClean="0"/>
          </a:p>
        </p:txBody>
      </p:sp>
      <p:sp>
        <p:nvSpPr>
          <p:cNvPr id="22594" name="Rectangle 6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Arthur, Cristobal,</a:t>
            </a:r>
            <a:r>
              <a:rPr lang="en-US" baseline="0" dirty="0" smtClean="0"/>
              <a:t> and Gonzalo took 46% of the flying hours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33% of hours this year spent in the Pacific.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sequestion</a:t>
            </a:r>
            <a:r>
              <a:rPr lang="en-US" baseline="0" dirty="0" smtClean="0"/>
              <a:t> cancelled the CHAT in 2013, the CHAT resumed in 2014.  The 2015 CHAT is planned to fly as scheduled.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year, the 53d is partnering with NOAA/AOC  in providing an aircraft to participate in the East Coast hurricane awareness tour.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80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The 53d is expecting a spring 15 update to the aircraft data collection</a:t>
            </a:r>
            <a:r>
              <a:rPr lang="en-US" b="1" baseline="0" dirty="0" smtClean="0"/>
              <a:t> software and also new SFMR software to enhance the wind/rain algorithm.</a:t>
            </a:r>
          </a:p>
          <a:p>
            <a:pPr eaLnBrk="1" hangingPunct="1"/>
            <a:r>
              <a:rPr lang="en-US" b="1" baseline="0" dirty="0" smtClean="0"/>
              <a:t>We also submitted a proposal to refresh the aircraft data collection hardware which is the first step in being able to transmit radar imagery. </a:t>
            </a:r>
          </a:p>
          <a:p>
            <a:pPr eaLnBrk="1" hangingPunct="1"/>
            <a:r>
              <a:rPr lang="en-US" b="1" baseline="0" dirty="0" smtClean="0"/>
              <a:t>This hardware refresh is currently going through engineering and will contain many of the same components as the AVAPs system refresh done two years ago.</a:t>
            </a:r>
          </a:p>
          <a:p>
            <a:pPr eaLnBrk="1" hangingPunct="1"/>
            <a:r>
              <a:rPr lang="en-US" b="1" baseline="0" dirty="0" smtClean="0"/>
              <a:t>We should get an ARWO MM upgrade in the spring. </a:t>
            </a:r>
          </a:p>
          <a:p>
            <a:pPr eaLnBrk="1" hangingPunct="1"/>
            <a:r>
              <a:rPr lang="en-US" b="1" baseline="0" dirty="0" smtClean="0"/>
              <a:t>We should get an SFMR algorithm update. </a:t>
            </a:r>
          </a:p>
          <a:p>
            <a:pPr eaLnBrk="1" hangingPunct="1"/>
            <a:endParaRPr lang="en-US" b="1" baseline="0" dirty="0" smtClean="0"/>
          </a:p>
          <a:p>
            <a:pPr eaLnBrk="1" hangingPunct="1"/>
            <a:r>
              <a:rPr lang="en-US" b="1" baseline="0" dirty="0" smtClean="0"/>
              <a:t>Lastly an upgrade to the data collection system and ground station operating systems from Windows XP to Windows 7 is currently being worked by the AF SPO.  It is currently going through engineering and at a minimum, the plan is to upgrade the ground station to Windows 7 prior to hurricane season.</a:t>
            </a:r>
            <a:endParaRPr lang="en-US" b="1" dirty="0" smtClean="0"/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 was the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season that Naval Academy personnel provided AXBT data in and around hurricanes in an effort  to better quantify ocean heat content.  We expect this to continue for several more seasons.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55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season</a:t>
            </a:r>
            <a:r>
              <a:rPr lang="en-US" baseline="0" dirty="0" smtClean="0"/>
              <a:t> one buoy mission was flown in conjunction with a fix mission into Hurricane Ana.  This was the first time a combined operational NHOP mission was flown where storm fixes were provided along with a buoy deployment.  10 buoy’s were deployed in an array southeast of the big island of Hawaii.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6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Microsoft_Word_97_-_2003_Document2.doc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Microsoft_Word_97_-_2003_Document11.doc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Microsoft_Word_97_-_2003_Document12.doc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Microsoft_Word_97_-_2003_Document3.doc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Microsoft_Word_97_-_2003_Document4.doc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Microsoft_Word_97_-_2003_Document5.doc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Microsoft_Word_97_-_2003_Document6.doc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Microsoft_Word_97_-_2003_Document7.doc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Microsoft_Word_97_-_2003_Document8.doc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Microsoft_Word_97_-_2003_Document9.doc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Microsoft_Word_97_-_2003_Document10.doc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3" name="Document" r:id="rId4" imgW="5495213" imgH="3666413" progId="Word.Document.8">
                  <p:embed/>
                </p:oleObj>
              </mc:Choice>
              <mc:Fallback>
                <p:oleObj name="Document" r:id="rId4" imgW="5495213" imgH="3666413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500688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919191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38" y="2130425"/>
            <a:ext cx="69945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075" y="3886200"/>
            <a:ext cx="575945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name="Document" r:id="rId4" imgW="5495213" imgH="3666413" progId="Word.Document.8">
                  <p:embed/>
                </p:oleObj>
              </mc:Choice>
              <mc:Fallback>
                <p:oleObj name="Document" r:id="rId4" imgW="5495213" imgH="3666413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500688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919191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63" y="1600200"/>
            <a:ext cx="740727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3" name="Document" r:id="rId4" imgW="5495213" imgH="3666413" progId="Word.Document.8">
                  <p:embed/>
                </p:oleObj>
              </mc:Choice>
              <mc:Fallback>
                <p:oleObj name="Document" r:id="rId4" imgW="5495213" imgH="3666413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500688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919191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7413" y="228600"/>
            <a:ext cx="1851025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63" y="228600"/>
            <a:ext cx="540385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7" name="Document" r:id="rId4" imgW="5495213" imgH="3666413" progId="Word.Document.8">
                  <p:embed/>
                </p:oleObj>
              </mc:Choice>
              <mc:Fallback>
                <p:oleObj name="Document" r:id="rId4" imgW="5495213" imgH="3666413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500688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919191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40727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1" name="Document" r:id="rId4" imgW="5495213" imgH="3666413" progId="Word.Document.8">
                  <p:embed/>
                </p:oleObj>
              </mc:Choice>
              <mc:Fallback>
                <p:oleObj name="Document" r:id="rId4" imgW="5495213" imgH="3666413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500688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919191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4406900"/>
            <a:ext cx="69945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906713"/>
            <a:ext cx="699452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5" name="Document" r:id="rId4" imgW="5495213" imgH="3666413" progId="Word.Document.8">
                  <p:embed/>
                </p:oleObj>
              </mc:Choice>
              <mc:Fallback>
                <p:oleObj name="Document" r:id="rId4" imgW="5495213" imgH="3666413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500688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919191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7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600200"/>
            <a:ext cx="362743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362743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" name="Document" r:id="rId4" imgW="5495213" imgH="3666413" progId="Word.Document.8">
                  <p:embed/>
                </p:oleObj>
              </mc:Choice>
              <mc:Fallback>
                <p:oleObj name="Document" r:id="rId4" imgW="5495213" imgH="3666413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500688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919191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9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74638"/>
            <a:ext cx="74072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163" y="1535113"/>
            <a:ext cx="36369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3" y="2174875"/>
            <a:ext cx="36369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79888" y="1535113"/>
            <a:ext cx="363855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9888" y="2174875"/>
            <a:ext cx="363855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3" name="Document" r:id="rId4" imgW="5495213" imgH="3666413" progId="Word.Document.8">
                  <p:embed/>
                </p:oleObj>
              </mc:Choice>
              <mc:Fallback>
                <p:oleObj name="Document" r:id="rId4" imgW="5495213" imgH="3666413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500688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919191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5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7" name="Document" r:id="rId4" imgW="5495213" imgH="3666413" progId="Word.Document.8">
                  <p:embed/>
                </p:oleObj>
              </mc:Choice>
              <mc:Fallback>
                <p:oleObj name="Document" r:id="rId4" imgW="5495213" imgH="3666413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500688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919191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4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6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1" name="Document" r:id="rId4" imgW="5495213" imgH="3666413" progId="Word.Document.8">
                  <p:embed/>
                </p:oleObj>
              </mc:Choice>
              <mc:Fallback>
                <p:oleObj name="Document" r:id="rId4" imgW="5495213" imgH="3666413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500688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919191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7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73050"/>
            <a:ext cx="27082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863" y="273050"/>
            <a:ext cx="460057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163" y="1435100"/>
            <a:ext cx="270827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5" name="Document" r:id="rId4" imgW="5495213" imgH="3666413" progId="Word.Document.8">
                  <p:embed/>
                </p:oleObj>
              </mc:Choice>
              <mc:Fallback>
                <p:oleObj name="Document" r:id="rId4" imgW="5495213" imgH="3666413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500688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919191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7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4800600"/>
            <a:ext cx="493871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2900" y="612775"/>
            <a:ext cx="493871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2900" y="5367338"/>
            <a:ext cx="493871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Microsoft_Word_97_-_2003_Document1.doc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10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graphicFrame>
        <p:nvGraphicFramePr>
          <p:cNvPr id="1026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cument" r:id="rId15" imgW="5495213" imgH="3666413" progId="Word.Document.8">
                  <p:embed/>
                </p:oleObj>
              </mc:Choice>
              <mc:Fallback>
                <p:oleObj name="Document" r:id="rId15" imgW="5495213" imgH="3666413" progId="Word.Documen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500688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919191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0" i="0">
                <a:solidFill>
                  <a:srgbClr val="969696"/>
                </a:solidFill>
                <a:effectLst/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 i="0">
                <a:solidFill>
                  <a:srgbClr val="969696"/>
                </a:solidFill>
                <a:effectLst/>
                <a:latin typeface="+mj-lt"/>
                <a:cs typeface="+mn-cs"/>
              </a:defRPr>
            </a:lvl1pPr>
          </a:lstStyle>
          <a:p>
            <a:pPr>
              <a:defRPr/>
            </a:pPr>
            <a:fld id="{0C18BBFC-41C2-4AFC-B88E-AB6987688617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032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8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9pPr>
    </p:titleStyle>
    <p:bodyStyle>
      <a:lvl1pPr marL="514350" indent="-51435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v"/>
        <a:defRPr sz="28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SzPct val="77000"/>
        <a:buFont typeface="Wingdings" pitchFamily="2" charset="2"/>
        <a:buChar char="l"/>
        <a:defRPr sz="2400" b="1" i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57300" indent="-228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SzPct val="77000"/>
        <a:buFont typeface="Wingdings" pitchFamily="2" charset="2"/>
        <a:buChar char="u"/>
        <a:defRPr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Ÿ"/>
        <a:defRPr sz="1600" b="1" i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sz="1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sz="1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sz="1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sz="1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sz="1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" descr="C:\Documents and Settings\McLaughlin\My Documents\PA\Photos\Katrin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380" y="1764013"/>
            <a:ext cx="5944530" cy="4457944"/>
          </a:xfrm>
          <a:prstGeom prst="rect">
            <a:avLst/>
          </a:prstGeom>
          <a:noFill/>
          <a:effectLst/>
        </p:spPr>
      </p:pic>
      <p:sp>
        <p:nvSpPr>
          <p:cNvPr id="119810" name="Rectangle 102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1" name="Rectangle 102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2" name="Rectangle 102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3" name="Rectangle 102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4" name="Rectangle 103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5" name="Rectangle 103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6" name="Rectangle 103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7" name="Rectangle 103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8" name="Rectangle 103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9" name="Rectangle 103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0" name="Rectangle 103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1" name="Rectangle 103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2" name="Rectangle 103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3" name="Rectangle 103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4" name="Rectangle 104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5" name="Rectangle 104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6" name="Rectangle 104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7" name="Rectangle 104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8" name="Rectangle 104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9" name="Rectangle 104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0" name="Rectangle 104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1" name="Rectangle 104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2" name="Rectangle 104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3" name="Rectangle 104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4" name="Rectangle 105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6" name="Rectangle 105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8" name="Rectangle 105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40" name="Rectangle 105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5390" name="Rectangle 1058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5181600" cy="838200"/>
          </a:xfrm>
        </p:spPr>
        <p:txBody>
          <a:bodyPr/>
          <a:lstStyle/>
          <a:p>
            <a:r>
              <a:rPr lang="en-US" sz="2000" dirty="0" smtClean="0"/>
              <a:t>  53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Weather Reconnaissance Squadron</a:t>
            </a:r>
            <a:br>
              <a:rPr lang="en-US" sz="2000" dirty="0" smtClean="0"/>
            </a:br>
            <a:r>
              <a:rPr lang="en-US" sz="2000" dirty="0" smtClean="0"/>
              <a:t>2014 Hurricane Season – Ops Review</a:t>
            </a:r>
          </a:p>
        </p:txBody>
      </p:sp>
      <p:sp>
        <p:nvSpPr>
          <p:cNvPr id="119861" name="Line 1077"/>
          <p:cNvSpPr>
            <a:spLocks noChangeShapeType="1"/>
          </p:cNvSpPr>
          <p:nvPr/>
        </p:nvSpPr>
        <p:spPr bwMode="auto">
          <a:xfrm>
            <a:off x="304800" y="64770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5392" name="Text Box 1078"/>
          <p:cNvSpPr txBox="1">
            <a:spLocks noChangeArrowheads="1"/>
          </p:cNvSpPr>
          <p:nvPr/>
        </p:nvSpPr>
        <p:spPr bwMode="auto">
          <a:xfrm>
            <a:off x="914400" y="6477000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857375"/>
            <a:ext cx="5578475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Buoys Deployed for Ana</a:t>
            </a:r>
            <a:endParaRPr lang="en-US" dirty="0"/>
          </a:p>
        </p:txBody>
      </p:sp>
      <p:pic>
        <p:nvPicPr>
          <p:cNvPr id="4" name="Content Placeholder 3" descr="IMG_02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11373" r="-11373"/>
          <a:stretch>
            <a:fillRect/>
          </a:stretch>
        </p:blipFill>
        <p:spPr/>
      </p:pic>
      <p:sp>
        <p:nvSpPr>
          <p:cNvPr id="5" name="Text Box 1078"/>
          <p:cNvSpPr txBox="1">
            <a:spLocks noChangeArrowheads="1"/>
          </p:cNvSpPr>
          <p:nvPr/>
        </p:nvSpPr>
        <p:spPr bwMode="auto">
          <a:xfrm>
            <a:off x="914400" y="6477000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Century Schoolbook" pitchFamily="18" charset="0"/>
              </a:rPr>
              <a:t>I n t e g r i t y  -  S e r v i c e  -  E x c e l </a:t>
            </a:r>
            <a:r>
              <a:rPr lang="en-US" sz="1600" dirty="0" err="1">
                <a:solidFill>
                  <a:schemeClr val="bg1"/>
                </a:solidFill>
                <a:latin typeface="Century Schoolbook" pitchFamily="18" charset="0"/>
              </a:rPr>
              <a:t>l</a:t>
            </a:r>
            <a:r>
              <a:rPr lang="en-US" sz="1600" dirty="0">
                <a:solidFill>
                  <a:schemeClr val="bg1"/>
                </a:solidFill>
                <a:latin typeface="Century Schoolbook" pitchFamily="18" charset="0"/>
              </a:rPr>
              <a:t> e n c 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80" name="Picture 8" descr="silver_n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184275"/>
            <a:ext cx="5272088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10"/>
          <p:cNvSpPr txBox="1">
            <a:spLocks noChangeArrowheads="1"/>
          </p:cNvSpPr>
          <p:nvPr/>
        </p:nvSpPr>
        <p:spPr bwMode="auto">
          <a:xfrm>
            <a:off x="381000" y="5859463"/>
            <a:ext cx="7377113" cy="769937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Arial" charset="0"/>
              </a:rPr>
              <a:t>U.S. AIR FORCE RESERVE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1" name="Rectangle 102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2" name="Rectangle 102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3" name="Rectangle 102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4" name="Rectangle 103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5" name="Rectangle 103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6" name="Rectangle 103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7" name="Rectangle 103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8" name="Rectangle 103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9" name="Rectangle 103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0" name="Rectangle 103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1" name="Rectangle 103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2" name="Rectangle 103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3" name="Rectangle 103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4" name="Rectangle 104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5" name="Rectangle 104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6" name="Rectangle 104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7" name="Rectangle 104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8" name="Rectangle 104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9" name="Rectangle 104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0" name="Rectangle 104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1" name="Rectangle 104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2" name="Rectangle 104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3" name="Rectangle 104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4" name="Rectangle 105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6" name="Rectangle 105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8" name="Rectangle 105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40" name="Rectangle 105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437" name="Rectangle 1058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5181600" cy="838200"/>
          </a:xfrm>
        </p:spPr>
        <p:txBody>
          <a:bodyPr/>
          <a:lstStyle/>
          <a:p>
            <a:r>
              <a:rPr lang="en-US" sz="2800" smtClean="0"/>
              <a:t>  Season Comparison </a:t>
            </a:r>
            <a:br>
              <a:rPr lang="en-US" sz="2800" smtClean="0"/>
            </a:br>
            <a:r>
              <a:rPr lang="en-US" sz="2800" smtClean="0"/>
              <a:t>For Tasking</a:t>
            </a:r>
          </a:p>
        </p:txBody>
      </p:sp>
      <p:sp>
        <p:nvSpPr>
          <p:cNvPr id="119861" name="Line 1077"/>
          <p:cNvSpPr>
            <a:spLocks noChangeShapeType="1"/>
          </p:cNvSpPr>
          <p:nvPr/>
        </p:nvSpPr>
        <p:spPr bwMode="auto">
          <a:xfrm>
            <a:off x="304800" y="64770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439" name="Text Box 1078"/>
          <p:cNvSpPr txBox="1">
            <a:spLocks noChangeArrowheads="1"/>
          </p:cNvSpPr>
          <p:nvPr/>
        </p:nvSpPr>
        <p:spPr bwMode="auto">
          <a:xfrm>
            <a:off x="914400" y="6477000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Century Schoolbook" pitchFamily="18" charset="0"/>
              </a:rPr>
              <a:t>I n t e g r i t y  -  S e r v i c e  -  E x c e l </a:t>
            </a:r>
            <a:r>
              <a:rPr lang="en-US" sz="1600" dirty="0" err="1">
                <a:solidFill>
                  <a:schemeClr val="bg1"/>
                </a:solidFill>
                <a:latin typeface="Century Schoolbook" pitchFamily="18" charset="0"/>
              </a:rPr>
              <a:t>l</a:t>
            </a:r>
            <a:r>
              <a:rPr lang="en-US" sz="1600" dirty="0">
                <a:solidFill>
                  <a:schemeClr val="bg1"/>
                </a:solidFill>
                <a:latin typeface="Century Schoolbook" pitchFamily="18" charset="0"/>
              </a:rPr>
              <a:t> e n c e</a:t>
            </a:r>
          </a:p>
        </p:txBody>
      </p:sp>
      <p:sp>
        <p:nvSpPr>
          <p:cNvPr id="17440" name="Rectangle 59"/>
          <p:cNvSpPr>
            <a:spLocks noChangeArrowheads="1"/>
          </p:cNvSpPr>
          <p:nvPr/>
        </p:nvSpPr>
        <p:spPr bwMode="auto">
          <a:xfrm>
            <a:off x="0" y="1600201"/>
            <a:ext cx="8229600" cy="481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2500" i="0" dirty="0">
                <a:solidFill>
                  <a:srgbClr val="FFFF00"/>
                </a:solidFill>
                <a:latin typeface="Arial" charset="0"/>
              </a:rPr>
              <a:t>			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’ 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10	’11</a:t>
            </a:r>
            <a:r>
              <a:rPr lang="en-US" sz="2400" i="0" dirty="0" smtClean="0">
                <a:solidFill>
                  <a:srgbClr val="C00000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’12</a:t>
            </a:r>
            <a:r>
              <a:rPr lang="en-US" sz="2400" i="0" dirty="0" smtClean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’13</a:t>
            </a:r>
            <a:r>
              <a:rPr lang="en-US" sz="2400" i="0" dirty="0" smtClean="0">
                <a:solidFill>
                  <a:srgbClr val="FF0000"/>
                </a:solidFill>
                <a:latin typeface="Arial" charset="0"/>
              </a:rPr>
              <a:t> 	‘14  </a:t>
            </a:r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	</a:t>
            </a:r>
            <a:endParaRPr lang="en-US" sz="2400" i="0" dirty="0">
              <a:solidFill>
                <a:srgbClr val="C00000"/>
              </a:solidFill>
              <a:latin typeface="Arial" charset="0"/>
            </a:endParaRPr>
          </a:p>
          <a:p>
            <a:pPr eaLnBrk="0" hangingPunct="0">
              <a:lnSpc>
                <a:spcPct val="134000"/>
              </a:lnSpc>
            </a:pPr>
            <a:endParaRPr lang="en-US" sz="2400" i="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    TASKED		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 232	191</a:t>
            </a:r>
            <a:r>
              <a:rPr lang="en-US" sz="2400" i="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162</a:t>
            </a:r>
            <a:r>
              <a:rPr lang="en-US" sz="2400" i="0" dirty="0" smtClean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103	</a:t>
            </a:r>
            <a:r>
              <a:rPr lang="en-US" sz="2400" i="0" dirty="0" smtClean="0">
                <a:solidFill>
                  <a:srgbClr val="C00000"/>
                </a:solidFill>
                <a:latin typeface="Arial" charset="0"/>
              </a:rPr>
              <a:t>141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</a:t>
            </a:r>
            <a:endParaRPr lang="en-US" sz="2400" i="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7000"/>
              </a:lnSpc>
            </a:pPr>
            <a:endParaRPr lang="en-US" sz="2400" i="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    CANCELLED	 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85	  59</a:t>
            </a:r>
            <a:r>
              <a:rPr lang="en-US" sz="2400" i="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36</a:t>
            </a:r>
            <a:r>
              <a:rPr lang="en-US" sz="2400" i="0" dirty="0" smtClean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61	</a:t>
            </a:r>
            <a:r>
              <a:rPr lang="en-US" sz="2400" i="0" dirty="0" smtClean="0">
                <a:solidFill>
                  <a:srgbClr val="C00000"/>
                </a:solidFill>
                <a:latin typeface="Arial" charset="0"/>
              </a:rPr>
              <a:t>28</a:t>
            </a:r>
          </a:p>
          <a:p>
            <a:pPr eaLnBrk="0" hangingPunct="0"/>
            <a:endParaRPr lang="en-US" sz="2400" i="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    REQUIRED	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 147	  132</a:t>
            </a:r>
            <a:r>
              <a:rPr lang="en-US" sz="2400" i="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126</a:t>
            </a:r>
            <a:r>
              <a:rPr lang="en-US" sz="2400" i="0" dirty="0" smtClean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42	</a:t>
            </a:r>
            <a:r>
              <a:rPr lang="en-US" sz="2400" i="0" dirty="0" smtClean="0">
                <a:solidFill>
                  <a:srgbClr val="C00000"/>
                </a:solidFill>
                <a:latin typeface="Arial" charset="0"/>
              </a:rPr>
              <a:t>113</a:t>
            </a:r>
            <a:endParaRPr lang="en-US" sz="2400" i="0" dirty="0">
              <a:solidFill>
                <a:srgbClr val="C00000"/>
              </a:solidFill>
              <a:latin typeface="Arial" charset="0"/>
            </a:endParaRPr>
          </a:p>
          <a:p>
            <a:pPr eaLnBrk="0" hangingPunct="0">
              <a:lnSpc>
                <a:spcPct val="67000"/>
              </a:lnSpc>
            </a:pPr>
            <a:endParaRPr lang="en-US" sz="2400" i="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    ACCOMP		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 142	  130</a:t>
            </a:r>
            <a:r>
              <a:rPr lang="en-US" sz="2400" i="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125</a:t>
            </a:r>
            <a:r>
              <a:rPr lang="en-US" sz="2400" i="0" dirty="0" smtClean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42	</a:t>
            </a:r>
            <a:r>
              <a:rPr lang="en-US" sz="2400" i="0" dirty="0" smtClean="0">
                <a:solidFill>
                  <a:srgbClr val="C00000"/>
                </a:solidFill>
                <a:latin typeface="Arial" charset="0"/>
              </a:rPr>
              <a:t>111</a:t>
            </a:r>
            <a:endParaRPr lang="en-US" sz="2400" i="0" dirty="0">
              <a:solidFill>
                <a:srgbClr val="C00000"/>
              </a:solidFill>
              <a:latin typeface="Arial" charset="0"/>
            </a:endParaRPr>
          </a:p>
          <a:p>
            <a:pPr eaLnBrk="0" hangingPunct="0">
              <a:lnSpc>
                <a:spcPct val="201000"/>
              </a:lnSpc>
            </a:pPr>
            <a:endParaRPr lang="en-US" sz="2400" i="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   RELIABILITY      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	 97%   99%	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99%</a:t>
            </a:r>
            <a:r>
              <a:rPr lang="en-US" sz="2400" i="0" dirty="0" smtClean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100%	</a:t>
            </a:r>
            <a:r>
              <a:rPr lang="en-US" sz="2400" i="0" dirty="0" smtClean="0">
                <a:solidFill>
                  <a:srgbClr val="FF0000"/>
                </a:solidFill>
                <a:latin typeface="Arial" charset="0"/>
              </a:rPr>
              <a:t>98%</a:t>
            </a:r>
            <a:endParaRPr lang="en-US" sz="2400" i="0" dirty="0">
              <a:solidFill>
                <a:srgbClr val="FF0000"/>
              </a:solidFill>
              <a:latin typeface="Arial" charset="0"/>
            </a:endParaRPr>
          </a:p>
          <a:p>
            <a:pPr eaLnBrk="0" hangingPunct="0"/>
            <a:endParaRPr lang="en-US" sz="2500" i="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17538" y="6248400"/>
            <a:ext cx="171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5276850" cy="381000"/>
          </a:xfrm>
        </p:spPr>
        <p:txBody>
          <a:bodyPr lIns="92075" tIns="46038" rIns="92075" bIns="46038"/>
          <a:lstStyle/>
          <a:p>
            <a:r>
              <a:rPr lang="en-US" sz="3600" dirty="0" smtClean="0"/>
              <a:t>NHOP Flight Hours</a:t>
            </a:r>
            <a:r>
              <a:rPr lang="en-US" dirty="0" smtClean="0"/>
              <a:t> 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173038" y="3557588"/>
            <a:ext cx="28416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</a:t>
            </a:r>
          </a:p>
          <a:p>
            <a:r>
              <a:rPr lang="en-US" sz="1000"/>
              <a:t>O</a:t>
            </a:r>
          </a:p>
          <a:p>
            <a:r>
              <a:rPr lang="en-US" sz="1000"/>
              <a:t>U</a:t>
            </a:r>
          </a:p>
          <a:p>
            <a:r>
              <a:rPr lang="en-US" sz="1000"/>
              <a:t>R</a:t>
            </a:r>
          </a:p>
          <a:p>
            <a:r>
              <a:rPr lang="en-US" sz="1000"/>
              <a:t>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5000" t="21875" r="46875" b="49219"/>
          <a:stretch>
            <a:fillRect/>
          </a:stretch>
        </p:blipFill>
        <p:spPr bwMode="auto">
          <a:xfrm>
            <a:off x="-8382000" y="609600"/>
            <a:ext cx="7315200" cy="443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998610"/>
              </p:ext>
            </p:extLst>
          </p:nvPr>
        </p:nvGraphicFramePr>
        <p:xfrm>
          <a:off x="304800" y="2209800"/>
          <a:ext cx="7924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 flipH="1">
            <a:off x="1524000" y="3886200"/>
            <a:ext cx="6400800" cy="0"/>
          </a:xfrm>
          <a:prstGeom prst="line">
            <a:avLst/>
          </a:prstGeom>
          <a:solidFill>
            <a:schemeClr val="hlink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1219200" y="3886200"/>
            <a:ext cx="304800" cy="228600"/>
          </a:xfrm>
          <a:prstGeom prst="line">
            <a:avLst/>
          </a:prstGeom>
          <a:solidFill>
            <a:schemeClr val="hlink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1538" name="Rectangle 58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5791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53</a:t>
            </a:r>
            <a:r>
              <a:rPr lang="en-US" baseline="30000" dirty="0" smtClean="0"/>
              <a:t>rd</a:t>
            </a:r>
            <a:r>
              <a:rPr lang="en-US" dirty="0" smtClean="0"/>
              <a:t> Flying Hrs by Month</a:t>
            </a:r>
          </a:p>
        </p:txBody>
      </p:sp>
      <p:graphicFrame>
        <p:nvGraphicFramePr>
          <p:cNvPr id="36" name="Chart 35"/>
          <p:cNvGraphicFramePr/>
          <p:nvPr>
            <p:extLst>
              <p:ext uri="{D42A27DB-BD31-4B8C-83A1-F6EECF244321}">
                <p14:modId xmlns:p14="http://schemas.microsoft.com/office/powerpoint/2010/main" val="4126479126"/>
              </p:ext>
            </p:extLst>
          </p:nvPr>
        </p:nvGraphicFramePr>
        <p:xfrm>
          <a:off x="0" y="18288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Hours</a:t>
            </a:r>
            <a:br>
              <a:rPr lang="en-US" dirty="0" smtClean="0"/>
            </a:br>
            <a:r>
              <a:rPr lang="en-US" dirty="0" smtClean="0"/>
              <a:t> by Storm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00483811"/>
              </p:ext>
            </p:extLst>
          </p:nvPr>
        </p:nvGraphicFramePr>
        <p:xfrm>
          <a:off x="-304800" y="18288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1078"/>
          <p:cNvSpPr txBox="1">
            <a:spLocks noChangeArrowheads="1"/>
          </p:cNvSpPr>
          <p:nvPr/>
        </p:nvSpPr>
        <p:spPr bwMode="auto">
          <a:xfrm>
            <a:off x="914400" y="6477000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Century Schoolbook" pitchFamily="18" charset="0"/>
              </a:rPr>
              <a:t>I n t e g r i t y  -  S e r v i c e  -  E x c e l </a:t>
            </a:r>
            <a:r>
              <a:rPr lang="en-US" sz="1600" dirty="0" err="1">
                <a:solidFill>
                  <a:schemeClr val="bg1"/>
                </a:solidFill>
                <a:latin typeface="Century Schoolbook" pitchFamily="18" charset="0"/>
              </a:rPr>
              <a:t>l</a:t>
            </a:r>
            <a:r>
              <a:rPr lang="en-US" sz="1600" dirty="0">
                <a:solidFill>
                  <a:schemeClr val="bg1"/>
                </a:solidFill>
                <a:latin typeface="Century Schoolbook" pitchFamily="18" charset="0"/>
              </a:rPr>
              <a:t> e n c 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CHAT and the HAT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081718"/>
            <a:ext cx="762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i="0" dirty="0" smtClean="0">
                <a:solidFill>
                  <a:schemeClr val="bg1"/>
                </a:solidFill>
              </a:rPr>
              <a:t>Caribbean Hurricane Awareness Tour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0" i="0" dirty="0" smtClean="0">
                <a:solidFill>
                  <a:schemeClr val="bg1"/>
                </a:solidFill>
              </a:rPr>
              <a:t>The 2014 CHAT was successful and visited </a:t>
            </a:r>
            <a:r>
              <a:rPr lang="en-US" sz="1800" b="0" i="0" dirty="0" err="1" smtClean="0">
                <a:solidFill>
                  <a:schemeClr val="bg1"/>
                </a:solidFill>
              </a:rPr>
              <a:t>Manzanillo</a:t>
            </a:r>
            <a:r>
              <a:rPr lang="en-US" sz="1800" b="0" i="0" dirty="0" smtClean="0">
                <a:solidFill>
                  <a:schemeClr val="bg1"/>
                </a:solidFill>
              </a:rPr>
              <a:t>, </a:t>
            </a:r>
            <a:r>
              <a:rPr lang="en-US" sz="1800" b="0" i="0" dirty="0" err="1" smtClean="0">
                <a:solidFill>
                  <a:schemeClr val="bg1"/>
                </a:solidFill>
              </a:rPr>
              <a:t>Ixtap</a:t>
            </a:r>
            <a:r>
              <a:rPr lang="en-US" sz="1800" b="0" i="0" dirty="0" smtClean="0">
                <a:solidFill>
                  <a:schemeClr val="bg1"/>
                </a:solidFill>
              </a:rPr>
              <a:t> </a:t>
            </a:r>
            <a:r>
              <a:rPr lang="en-US" sz="1800" b="0" i="0" dirty="0" err="1" smtClean="0">
                <a:solidFill>
                  <a:schemeClr val="bg1"/>
                </a:solidFill>
              </a:rPr>
              <a:t>Zihuatenejo</a:t>
            </a:r>
            <a:r>
              <a:rPr lang="en-US" sz="1800" b="0" i="0" dirty="0" smtClean="0">
                <a:solidFill>
                  <a:schemeClr val="bg1"/>
                </a:solidFill>
              </a:rPr>
              <a:t>, and </a:t>
            </a:r>
            <a:r>
              <a:rPr lang="en-US" sz="1800" b="0" i="0" dirty="0" err="1" smtClean="0">
                <a:solidFill>
                  <a:schemeClr val="bg1"/>
                </a:solidFill>
              </a:rPr>
              <a:t>Huatulco</a:t>
            </a:r>
            <a:r>
              <a:rPr lang="en-US" sz="1800" b="0" i="0" dirty="0" smtClean="0">
                <a:solidFill>
                  <a:schemeClr val="bg1"/>
                </a:solidFill>
              </a:rPr>
              <a:t> Mexico, St Vincent, and San Juan Puerto Rico.  Severe Weather cancelled the event in San Juan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0" i="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0" i="0" dirty="0" smtClean="0">
                <a:solidFill>
                  <a:schemeClr val="bg1"/>
                </a:solidFill>
              </a:rPr>
              <a:t>The 2015 CHAT will visit Merida, and Cozumel Mexico, Bonaire, Santo Domingo, St Kitts, St Eustatius, and San Juan PR.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0" i="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bg1"/>
                </a:solidFill>
              </a:rPr>
              <a:t>This </a:t>
            </a:r>
            <a:r>
              <a:rPr lang="en-US" sz="1800" b="0" i="0" dirty="0" smtClean="0">
                <a:solidFill>
                  <a:schemeClr val="bg1"/>
                </a:solidFill>
              </a:rPr>
              <a:t>May, </a:t>
            </a:r>
            <a:r>
              <a:rPr lang="en-US" sz="1800" b="0" i="0" dirty="0">
                <a:solidFill>
                  <a:schemeClr val="bg1"/>
                </a:solidFill>
              </a:rPr>
              <a:t>the 53WRS along with NOAA AOC will visit </a:t>
            </a:r>
            <a:r>
              <a:rPr lang="en-US" sz="1800" b="0" i="0" dirty="0" smtClean="0">
                <a:solidFill>
                  <a:schemeClr val="bg1"/>
                </a:solidFill>
              </a:rPr>
              <a:t>Halifax, </a:t>
            </a:r>
            <a:r>
              <a:rPr lang="en-US" sz="1800" b="0" i="0" dirty="0">
                <a:solidFill>
                  <a:schemeClr val="bg1"/>
                </a:solidFill>
              </a:rPr>
              <a:t>Nova </a:t>
            </a:r>
            <a:r>
              <a:rPr lang="en-US" sz="1800" b="0" i="0" dirty="0" smtClean="0">
                <a:solidFill>
                  <a:schemeClr val="bg1"/>
                </a:solidFill>
              </a:rPr>
              <a:t>Scotia; </a:t>
            </a:r>
            <a:r>
              <a:rPr lang="en-US" sz="1800" b="0" i="0" dirty="0">
                <a:solidFill>
                  <a:schemeClr val="bg1"/>
                </a:solidFill>
              </a:rPr>
              <a:t>Atlantic City</a:t>
            </a:r>
            <a:r>
              <a:rPr lang="en-US" sz="1800" b="0" i="0" dirty="0" smtClean="0">
                <a:solidFill>
                  <a:schemeClr val="bg1"/>
                </a:solidFill>
              </a:rPr>
              <a:t>, NJ; </a:t>
            </a:r>
            <a:r>
              <a:rPr lang="en-US" sz="1800" b="0" i="0" dirty="0">
                <a:solidFill>
                  <a:schemeClr val="bg1"/>
                </a:solidFill>
              </a:rPr>
              <a:t>Norfolk</a:t>
            </a:r>
            <a:r>
              <a:rPr lang="en-US" sz="1800" b="0" i="0" dirty="0" smtClean="0">
                <a:solidFill>
                  <a:schemeClr val="bg1"/>
                </a:solidFill>
              </a:rPr>
              <a:t>, VA; </a:t>
            </a:r>
            <a:r>
              <a:rPr lang="en-US" sz="1800" b="0" i="0" dirty="0">
                <a:solidFill>
                  <a:schemeClr val="bg1"/>
                </a:solidFill>
              </a:rPr>
              <a:t>Myrtle Beach, </a:t>
            </a:r>
            <a:r>
              <a:rPr lang="en-US" sz="1800" b="0" i="0" dirty="0" smtClean="0">
                <a:solidFill>
                  <a:schemeClr val="bg1"/>
                </a:solidFill>
              </a:rPr>
              <a:t>SC; St </a:t>
            </a:r>
            <a:r>
              <a:rPr lang="en-US" sz="1800" b="0" i="0" dirty="0">
                <a:solidFill>
                  <a:schemeClr val="bg1"/>
                </a:solidFill>
              </a:rPr>
              <a:t>Augustine and </a:t>
            </a:r>
            <a:r>
              <a:rPr lang="en-US" sz="1800" b="0" i="0" dirty="0" smtClean="0">
                <a:solidFill>
                  <a:schemeClr val="bg1"/>
                </a:solidFill>
              </a:rPr>
              <a:t>Marathon, </a:t>
            </a:r>
            <a:r>
              <a:rPr lang="en-US" sz="1800" b="0" i="0" dirty="0">
                <a:solidFill>
                  <a:schemeClr val="bg1"/>
                </a:solidFill>
              </a:rPr>
              <a:t>FL as part of the </a:t>
            </a:r>
            <a:r>
              <a:rPr lang="en-US" sz="1800" b="0" i="0" dirty="0" smtClean="0">
                <a:solidFill>
                  <a:schemeClr val="bg1"/>
                </a:solidFill>
              </a:rPr>
              <a:t>East Coast </a:t>
            </a:r>
            <a:r>
              <a:rPr lang="en-US" sz="1800" b="0" i="0" dirty="0">
                <a:solidFill>
                  <a:schemeClr val="bg1"/>
                </a:solidFill>
              </a:rPr>
              <a:t>Hurricane Awareness Tour</a:t>
            </a:r>
            <a:endParaRPr lang="en-US" sz="1800" b="0" i="0" dirty="0" smtClean="0">
              <a:solidFill>
                <a:schemeClr val="bg1"/>
              </a:solidFill>
            </a:endParaRPr>
          </a:p>
          <a:p>
            <a:pPr marL="800100" lvl="1" indent="-342900">
              <a:buFontTx/>
              <a:buChar char="-"/>
            </a:pPr>
            <a:endParaRPr lang="en-US" sz="1800" i="0" dirty="0">
              <a:solidFill>
                <a:schemeClr val="bg1"/>
              </a:solidFill>
            </a:endParaRPr>
          </a:p>
          <a:p>
            <a:pPr lvl="1"/>
            <a:endParaRPr lang="en-US" sz="1800" i="0" dirty="0" smtClean="0"/>
          </a:p>
        </p:txBody>
      </p:sp>
      <p:sp>
        <p:nvSpPr>
          <p:cNvPr id="5" name="Text Box 1078"/>
          <p:cNvSpPr txBox="1">
            <a:spLocks noChangeArrowheads="1"/>
          </p:cNvSpPr>
          <p:nvPr/>
        </p:nvSpPr>
        <p:spPr bwMode="auto">
          <a:xfrm>
            <a:off x="914400" y="6477000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Century Schoolbook" pitchFamily="18" charset="0"/>
              </a:rPr>
              <a:t>I n t e g r i t y  -  S e r v i c e  -  E x c e l </a:t>
            </a:r>
            <a:r>
              <a:rPr lang="en-US" sz="1600" dirty="0" err="1">
                <a:solidFill>
                  <a:schemeClr val="bg1"/>
                </a:solidFill>
                <a:latin typeface="Century Schoolbook" pitchFamily="18" charset="0"/>
              </a:rPr>
              <a:t>l</a:t>
            </a:r>
            <a:r>
              <a:rPr lang="en-US" sz="1600" dirty="0">
                <a:solidFill>
                  <a:schemeClr val="bg1"/>
                </a:solidFill>
                <a:latin typeface="Century Schoolbook" pitchFamily="18" charset="0"/>
              </a:rPr>
              <a:t> e n c 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75" y="1447800"/>
            <a:ext cx="7669213" cy="5029200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57912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Technological Improvements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1037"/>
            <a:ext cx="7407275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solidFill>
                  <a:srgbClr val="FFC000"/>
                </a:solidFill>
                <a:effectLst/>
              </a:rPr>
              <a:t>Aug 24 Aspen V 3.1.775 installed</a:t>
            </a:r>
            <a:endParaRPr lang="en-US" dirty="0">
              <a:solidFill>
                <a:srgbClr val="FFC000"/>
              </a:solidFill>
              <a:effectLst/>
            </a:endParaRP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solidFill>
                  <a:srgbClr val="FFC000"/>
                </a:solidFill>
                <a:effectLst/>
              </a:rPr>
              <a:t>Software Upgrade—Spring 2015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en-US" dirty="0" smtClean="0">
                <a:solidFill>
                  <a:srgbClr val="FFC000"/>
                </a:solidFill>
                <a:effectLst/>
              </a:rPr>
              <a:t>      -SFMR and mission software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solidFill>
                  <a:srgbClr val="FFC000"/>
                </a:solidFill>
                <a:effectLst/>
              </a:rPr>
              <a:t>ARWO computer system hardware refresh in the works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solidFill>
                  <a:srgbClr val="FFC000"/>
                </a:solidFill>
                <a:effectLst/>
              </a:rPr>
              <a:t>1</a:t>
            </a:r>
            <a:r>
              <a:rPr lang="en-US" baseline="30000" dirty="0" smtClean="0">
                <a:solidFill>
                  <a:srgbClr val="FFC000"/>
                </a:solidFill>
                <a:effectLst/>
              </a:rPr>
              <a:t>st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 step needed to allow radar imagery transmission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solidFill>
                  <a:srgbClr val="FFC000"/>
                </a:solidFill>
                <a:effectLst/>
              </a:rPr>
              <a:t>Sat-phone Upgrade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FFC000"/>
                </a:solidFill>
                <a:effectLst/>
              </a:rPr>
              <a:t>	-All aircraft modified summer 2014</a:t>
            </a:r>
          </a:p>
        </p:txBody>
      </p:sp>
      <p:sp>
        <p:nvSpPr>
          <p:cNvPr id="5" name="Text Box 1078"/>
          <p:cNvSpPr txBox="1">
            <a:spLocks noChangeArrowheads="1"/>
          </p:cNvSpPr>
          <p:nvPr/>
        </p:nvSpPr>
        <p:spPr bwMode="auto">
          <a:xfrm>
            <a:off x="914400" y="6477000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Century Schoolbook" pitchFamily="18" charset="0"/>
              </a:rPr>
              <a:t>I n t e g r i t y  -  S e r v i c e  -  E x c e l </a:t>
            </a:r>
            <a:r>
              <a:rPr lang="en-US" sz="1600" dirty="0" err="1">
                <a:solidFill>
                  <a:schemeClr val="bg1"/>
                </a:solidFill>
                <a:latin typeface="Century Schoolbook" pitchFamily="18" charset="0"/>
              </a:rPr>
              <a:t>l</a:t>
            </a:r>
            <a:r>
              <a:rPr lang="en-US" sz="1600" dirty="0">
                <a:solidFill>
                  <a:schemeClr val="bg1"/>
                </a:solidFill>
                <a:latin typeface="Century Schoolbook" pitchFamily="18" charset="0"/>
              </a:rPr>
              <a:t> e n c 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AXBT’s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Started 3yr  test program 2011 Season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Current launch system marginal but usable at 10Kft or below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Navy provided data operators and portable receivers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Expect operations to continue 2015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Utility for hurricane operational models will be determined after 2014 season(Delayed)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Extension request submitted 2014-2016</a:t>
            </a:r>
          </a:p>
        </p:txBody>
      </p:sp>
      <p:sp>
        <p:nvSpPr>
          <p:cNvPr id="4" name="Text Box 1078"/>
          <p:cNvSpPr txBox="1">
            <a:spLocks noChangeArrowheads="1"/>
          </p:cNvSpPr>
          <p:nvPr/>
        </p:nvSpPr>
        <p:spPr bwMode="auto">
          <a:xfrm>
            <a:off x="914400" y="6477000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Century Schoolbook" pitchFamily="18" charset="0"/>
              </a:rPr>
              <a:t>I n t e g r i t y  -  S e r v i c e  -  E x c e l </a:t>
            </a:r>
            <a:r>
              <a:rPr lang="en-US" sz="1600" dirty="0" err="1">
                <a:solidFill>
                  <a:schemeClr val="bg1"/>
                </a:solidFill>
                <a:latin typeface="Century Schoolbook" pitchFamily="18" charset="0"/>
              </a:rPr>
              <a:t>l</a:t>
            </a:r>
            <a:r>
              <a:rPr lang="en-US" sz="1600" dirty="0">
                <a:solidFill>
                  <a:schemeClr val="bg1"/>
                </a:solidFill>
                <a:latin typeface="Century Schoolbook" pitchFamily="18" charset="0"/>
              </a:rPr>
              <a:t> e n c 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AXBT Launcher</a:t>
            </a:r>
            <a:endParaRPr lang="en-US" dirty="0"/>
          </a:p>
        </p:txBody>
      </p:sp>
      <p:pic>
        <p:nvPicPr>
          <p:cNvPr id="4" name="Content Placeholder 3" descr="P1010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1373" r="-11373"/>
          <a:stretch>
            <a:fillRect/>
          </a:stretch>
        </p:blipFill>
        <p:spPr/>
      </p:pic>
      <p:sp>
        <p:nvSpPr>
          <p:cNvPr id="5" name="Text Box 1078"/>
          <p:cNvSpPr txBox="1">
            <a:spLocks noChangeArrowheads="1"/>
          </p:cNvSpPr>
          <p:nvPr/>
        </p:nvSpPr>
        <p:spPr bwMode="auto">
          <a:xfrm>
            <a:off x="914400" y="6477000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Century Schoolbook" pitchFamily="18" charset="0"/>
              </a:rPr>
              <a:t>I n t e g r i t y  -  S e r v i c e  -  E x c e l </a:t>
            </a:r>
            <a:r>
              <a:rPr lang="en-US" sz="1600" dirty="0" err="1">
                <a:solidFill>
                  <a:schemeClr val="bg1"/>
                </a:solidFill>
                <a:latin typeface="Century Schoolbook" pitchFamily="18" charset="0"/>
              </a:rPr>
              <a:t>l</a:t>
            </a:r>
            <a:r>
              <a:rPr lang="en-US" sz="1600" dirty="0">
                <a:solidFill>
                  <a:schemeClr val="bg1"/>
                </a:solidFill>
                <a:latin typeface="Century Schoolbook" pitchFamily="18" charset="0"/>
              </a:rPr>
              <a:t> e n c 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brf">
  <a:themeElements>
    <a:clrScheme name="">
      <a:dk1>
        <a:srgbClr val="000000"/>
      </a:dk1>
      <a:lt1>
        <a:srgbClr val="0000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AFF"/>
      </a:accent3>
      <a:accent4>
        <a:srgbClr val="000000"/>
      </a:accent4>
      <a:accent5>
        <a:srgbClr val="B7C6FE"/>
      </a:accent5>
      <a:accent6>
        <a:srgbClr val="009D00"/>
      </a:accent6>
      <a:hlink>
        <a:srgbClr val="FAFD00"/>
      </a:hlink>
      <a:folHlink>
        <a:srgbClr val="FC0128"/>
      </a:folHlink>
    </a:clrScheme>
    <a:fontScheme name="Combrf">
      <a:majorFont>
        <a:latin typeface="Arial"/>
        <a:ea typeface=""/>
        <a:cs typeface=""/>
      </a:majorFont>
      <a:minorFont>
        <a:latin typeface="Palat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50800" cap="flat" cmpd="sng" algn="ctr">
          <a:solidFill>
            <a:schemeClr val="accent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50800" cap="flat" cmpd="sng" algn="ctr">
          <a:solidFill>
            <a:schemeClr val="accent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Combr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br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br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br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br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br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br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118712043</TotalTime>
  <Pages>35</Pages>
  <Words>936</Words>
  <Application>Microsoft Office PowerPoint</Application>
  <PresentationFormat>Custom</PresentationFormat>
  <Paragraphs>129</Paragraphs>
  <Slides>11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Combrf</vt:lpstr>
      <vt:lpstr>Document</vt:lpstr>
      <vt:lpstr>  53rd Weather Reconnaissance Squadron 2014 Hurricane Season – Ops Review</vt:lpstr>
      <vt:lpstr>  Season Comparison  For Tasking</vt:lpstr>
      <vt:lpstr>NHOP Flight Hours </vt:lpstr>
      <vt:lpstr>53rd Flying Hrs by Month</vt:lpstr>
      <vt:lpstr>Flying Hours  by Storm</vt:lpstr>
      <vt:lpstr>CHAT and the HAT</vt:lpstr>
      <vt:lpstr>Technological Improvements</vt:lpstr>
      <vt:lpstr>AXBT’s</vt:lpstr>
      <vt:lpstr>AXBT Launcher</vt:lpstr>
      <vt:lpstr>Buoys Deployed for Ana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 Briefing &amp; Script</dc:title>
  <dc:creator>jtrotter</dc:creator>
  <cp:lastModifiedBy>Erin McNamara</cp:lastModifiedBy>
  <cp:revision>869</cp:revision>
  <cp:lastPrinted>1997-12-12T19:57:10Z</cp:lastPrinted>
  <dcterms:created xsi:type="dcterms:W3CDTF">2012-03-05T19:16:28Z</dcterms:created>
  <dcterms:modified xsi:type="dcterms:W3CDTF">2016-12-02T20:18:52Z</dcterms:modified>
</cp:coreProperties>
</file>