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6" r:id="rId3"/>
    <p:sldId id="263" r:id="rId4"/>
    <p:sldId id="372" r:id="rId5"/>
    <p:sldId id="302" r:id="rId6"/>
    <p:sldId id="303" r:id="rId7"/>
    <p:sldId id="271" r:id="rId8"/>
    <p:sldId id="320" r:id="rId9"/>
    <p:sldId id="264" r:id="rId10"/>
    <p:sldId id="283" r:id="rId11"/>
    <p:sldId id="337" r:id="rId12"/>
    <p:sldId id="374" r:id="rId13"/>
    <p:sldId id="340" r:id="rId14"/>
    <p:sldId id="292" r:id="rId15"/>
    <p:sldId id="338" r:id="rId16"/>
    <p:sldId id="375" r:id="rId17"/>
    <p:sldId id="376" r:id="rId18"/>
    <p:sldId id="377" r:id="rId19"/>
    <p:sldId id="334" r:id="rId20"/>
    <p:sldId id="294" r:id="rId21"/>
    <p:sldId id="269" r:id="rId22"/>
    <p:sldId id="379" r:id="rId23"/>
    <p:sldId id="380" r:id="rId24"/>
    <p:sldId id="367" r:id="rId25"/>
    <p:sldId id="378" r:id="rId26"/>
    <p:sldId id="355" r:id="rId27"/>
    <p:sldId id="370" r:id="rId28"/>
    <p:sldId id="356" r:id="rId29"/>
    <p:sldId id="371" r:id="rId30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660066"/>
    <a:srgbClr val="660033"/>
    <a:srgbClr val="CCFFFF"/>
    <a:srgbClr val="990033"/>
    <a:srgbClr val="80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940" autoAdjust="0"/>
  </p:normalViewPr>
  <p:slideViewPr>
    <p:cSldViewPr snapToGrid="0">
      <p:cViewPr>
        <p:scale>
          <a:sx n="100" d="100"/>
          <a:sy n="100" d="100"/>
        </p:scale>
        <p:origin x="-966" y="-156"/>
      </p:cViewPr>
      <p:guideLst>
        <p:guide orient="horz" pos="2160"/>
        <p:guide pos="3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8F3800-CB96-4D92-89C6-EAFB10928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72E27C-004B-4D77-AE30-A107C49BA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3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880C359-D580-4E01-9289-248ADEFC735A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591B4E0-86E3-4B73-96B7-5EAF7F76A814}" type="slidenum">
              <a:rPr lang="en-US" sz="1200" smtClean="0"/>
              <a:pPr eaLnBrk="1" hangingPunct="1"/>
              <a:t>12</a:t>
            </a:fld>
            <a:endParaRPr lang="en-US" sz="1200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A2394D-7BE9-431F-AB29-050EB56D1931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BA81891-C4C6-4280-9E08-42D2FF0C3502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F21B10-BCC6-40F1-BE27-8AEF6F90A54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5E1C39-B74B-4AB2-A26E-33FCD8834996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270C7B-9280-492A-8AA8-815E9A5E34FD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B9B4816-7663-4A9F-A6AE-B8C50618D74E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0BE2BD-C7E0-4016-8CCF-F270B7795A12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AD36FAC-98E9-4380-981E-1A7F32A9CC3E}" type="slidenum">
              <a:rPr lang="en-US" sz="1200" smtClean="0"/>
              <a:pPr eaLnBrk="1" hangingPunct="1"/>
              <a:t>26</a:t>
            </a:fld>
            <a:endParaRPr lang="en-US" sz="1200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AD36FAC-98E9-4380-981E-1A7F32A9CC3E}" type="slidenum">
              <a:rPr lang="en-US" sz="1200" smtClean="0"/>
              <a:pPr eaLnBrk="1" hangingPunct="1"/>
              <a:t>27</a:t>
            </a:fld>
            <a:endParaRPr lang="en-US" sz="1200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B52237-202D-4754-83D5-1F0A35D69F31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1484BCE-82D2-4DA6-A679-B6926BF8F6D7}" type="slidenum">
              <a:rPr lang="en-US" sz="1200" smtClean="0"/>
              <a:pPr eaLnBrk="1" hangingPunct="1"/>
              <a:t>28</a:t>
            </a:fld>
            <a:endParaRPr lang="en-US" sz="1200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1484BCE-82D2-4DA6-A679-B6926BF8F6D7}" type="slidenum">
              <a:rPr lang="en-US" sz="1200" smtClean="0"/>
              <a:pPr eaLnBrk="1" hangingPunct="1"/>
              <a:t>29</a:t>
            </a:fld>
            <a:endParaRPr lang="en-US" sz="1200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B52237-202D-4754-83D5-1F0A35D69F31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8CA0028-CBB5-4AF8-A412-E29A0ED9113F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EBCC9E6-D636-437D-A8F3-0B999F567DD8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A8BB528-1D4E-41A8-BFFD-8FD16B4DC2B5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8F41196-85E5-4D7B-9082-344210F06159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FF0BD1D-BC34-40E1-984E-2EC82AACD2A0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591B4E0-86E3-4B73-96B7-5EAF7F76A814}" type="slidenum">
              <a:rPr lang="en-US" sz="1200" smtClean="0"/>
              <a:pPr eaLnBrk="1" hangingPunct="1"/>
              <a:t>11</a:t>
            </a:fld>
            <a:endParaRPr lang="en-US" sz="1200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6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3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1832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5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32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0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952500" cy="117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94" y="0"/>
            <a:ext cx="1219305" cy="1095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sopko@navy.mil" TargetMode="External"/><Relationship Id="rId7" Type="http://schemas.openxmlformats.org/officeDocument/2006/relationships/hyperlink" Target="mailto:Brian.decicco@navy.mi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tthew.kucas@navy.mil" TargetMode="External"/><Relationship Id="rId5" Type="http://schemas.openxmlformats.org/officeDocument/2006/relationships/hyperlink" Target="mailto:tommy.mills@navy.mil" TargetMode="External"/><Relationship Id="rId4" Type="http://schemas.openxmlformats.org/officeDocument/2006/relationships/hyperlink" Target="mailto:robert.falvey@navy.mi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9525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JOINT TYPHOON WARNING CENTER </a:t>
            </a:r>
            <a:br>
              <a:rPr lang="en-US" sz="2800" dirty="0" smtClean="0"/>
            </a:br>
            <a:r>
              <a:rPr lang="en-US" sz="2800" dirty="0" smtClean="0"/>
              <a:t>2014 YEAR IN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8925" y="6180138"/>
            <a:ext cx="3586163" cy="50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b="1" dirty="0" smtClean="0"/>
              <a:t>Mr. Robert (Bob) Falvey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b="1" dirty="0" smtClean="0"/>
              <a:t>Director, Joint Typhoon Warning Center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1692275" y="5503863"/>
            <a:ext cx="5745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 b="1" dirty="0" smtClean="0">
                <a:latin typeface="Arial" charset="0"/>
              </a:rPr>
              <a:t>2015 Tropical Cyclone Research Forum (69th IHC)</a:t>
            </a:r>
            <a:endParaRPr lang="en-US" sz="1600" b="1" dirty="0"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b="1" dirty="0" smtClean="0">
                <a:latin typeface="Arial" charset="0"/>
              </a:rPr>
              <a:t>3-5 </a:t>
            </a:r>
            <a:r>
              <a:rPr lang="en-US" sz="1600" b="1" dirty="0">
                <a:latin typeface="Arial" charset="0"/>
              </a:rPr>
              <a:t>MAR </a:t>
            </a:r>
            <a:r>
              <a:rPr lang="en-US" sz="1600" b="1" dirty="0" smtClean="0">
                <a:latin typeface="Arial" charset="0"/>
              </a:rPr>
              <a:t>2015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1074926"/>
            <a:ext cx="7477125" cy="446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" y="1164488"/>
            <a:ext cx="8367713" cy="56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467960" y="133350"/>
            <a:ext cx="4195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>
                <a:latin typeface="Arial" charset="0"/>
              </a:rPr>
              <a:t>JTWC TRACK ERRORS</a:t>
            </a:r>
          </a:p>
        </p:txBody>
      </p:sp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6564313" y="1724025"/>
            <a:ext cx="1522020" cy="138499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1" dirty="0"/>
              <a:t>           </a:t>
            </a:r>
            <a:r>
              <a:rPr lang="en-US" sz="1200" b="1" u="sng" dirty="0"/>
              <a:t>96 </a:t>
            </a:r>
            <a:r>
              <a:rPr lang="en-US" sz="1200" b="1" u="sng" dirty="0" err="1"/>
              <a:t>Hr</a:t>
            </a:r>
            <a:r>
              <a:rPr lang="en-US" sz="1200" b="1" u="sng" dirty="0"/>
              <a:t>  120 </a:t>
            </a:r>
            <a:r>
              <a:rPr lang="en-US" sz="1200" b="1" u="sng" dirty="0" err="1"/>
              <a:t>Hr</a:t>
            </a:r>
            <a:endParaRPr lang="en-US" sz="1200" b="1" u="sng" dirty="0"/>
          </a:p>
          <a:p>
            <a:pPr eaLnBrk="1" hangingPunct="1"/>
            <a:r>
              <a:rPr lang="en-US" sz="1200" b="1" dirty="0" smtClean="0"/>
              <a:t>2010     </a:t>
            </a:r>
            <a:r>
              <a:rPr lang="en-US" sz="1200" b="1" dirty="0"/>
              <a:t>216     261</a:t>
            </a:r>
          </a:p>
          <a:p>
            <a:pPr eaLnBrk="1" hangingPunct="1"/>
            <a:r>
              <a:rPr lang="en-US" sz="1200" b="1" dirty="0"/>
              <a:t>2011     177     252</a:t>
            </a:r>
          </a:p>
          <a:p>
            <a:pPr eaLnBrk="1" hangingPunct="1"/>
            <a:r>
              <a:rPr lang="en-US" sz="1200" b="1" dirty="0"/>
              <a:t>2012     166     226</a:t>
            </a:r>
          </a:p>
          <a:p>
            <a:pPr eaLnBrk="1" hangingPunct="1"/>
            <a:r>
              <a:rPr lang="en-US" sz="1200" b="1" dirty="0"/>
              <a:t>2013     152     241</a:t>
            </a:r>
          </a:p>
          <a:p>
            <a:pPr eaLnBrk="1" hangingPunct="1"/>
            <a:r>
              <a:rPr lang="en-US" sz="1200" b="1" dirty="0" smtClean="0">
                <a:solidFill>
                  <a:srgbClr val="FF0000"/>
                </a:solidFill>
              </a:rPr>
              <a:t>2014     169     229</a:t>
            </a:r>
            <a:endParaRPr lang="en-US" sz="1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200" b="1" dirty="0">
                <a:solidFill>
                  <a:srgbClr val="0000CC"/>
                </a:solidFill>
              </a:rPr>
              <a:t>Goal:   100     150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2308514" y="654050"/>
            <a:ext cx="4438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latin typeface="Arial" charset="0"/>
              </a:rPr>
              <a:t>(</a:t>
            </a:r>
            <a:r>
              <a:rPr lang="en-US" sz="1800" b="1" dirty="0" smtClean="0">
                <a:latin typeface="Arial" charset="0"/>
              </a:rPr>
              <a:t>Western North Pacific </a:t>
            </a:r>
            <a:r>
              <a:rPr lang="en-US" sz="1800" b="1" dirty="0">
                <a:latin typeface="Arial" charset="0"/>
              </a:rPr>
              <a:t>– 96-120 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583192" y="44450"/>
            <a:ext cx="59601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TRACK </a:t>
            </a:r>
            <a:r>
              <a:rPr lang="en-US" sz="2800" b="1" dirty="0" smtClean="0">
                <a:latin typeface="Arial" charset="0"/>
              </a:rPr>
              <a:t>ERRORS BY STORM</a:t>
            </a:r>
            <a:endParaRPr lang="en-US" sz="2800" b="1" dirty="0">
              <a:latin typeface="Arial" charset="0"/>
            </a:endParaRPr>
          </a:p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(Western North </a:t>
            </a:r>
            <a:r>
              <a:rPr lang="en-US" sz="1800" b="1" dirty="0" smtClean="0">
                <a:latin typeface="Arial" charset="0"/>
                <a:cs typeface="Arial" charset="0"/>
              </a:rPr>
              <a:t>Pacific)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612899"/>
            <a:ext cx="909637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943" y="1243568"/>
            <a:ext cx="4155281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- 3 storms with “excessive” errors (07W, 15W, 16W)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06283" y="2589134"/>
            <a:ext cx="1808508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verifying position</a:t>
            </a:r>
            <a:endParaRPr 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246717"/>
            <a:ext cx="1773544" cy="105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4791" y="3031630"/>
            <a:ext cx="2163862" cy="33855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Large along track errors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93947" y="1938517"/>
            <a:ext cx="2826415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Initial JTWC &amp; model forecasts</a:t>
            </a:r>
          </a:p>
          <a:p>
            <a:r>
              <a:rPr lang="en-US" sz="1600" dirty="0" smtClean="0"/>
              <a:t>predict </a:t>
            </a:r>
            <a:r>
              <a:rPr lang="en-US" sz="1600" dirty="0" err="1" smtClean="0"/>
              <a:t>recurvature</a:t>
            </a:r>
            <a:r>
              <a:rPr lang="en-US" sz="1600" dirty="0" smtClean="0"/>
              <a:t> too early</a:t>
            </a:r>
            <a:endParaRPr lang="en-US" sz="1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47" y="2523291"/>
            <a:ext cx="2427029" cy="14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310537" y="2927688"/>
            <a:ext cx="375513" cy="4424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45394" y="3842089"/>
            <a:ext cx="375513" cy="3195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086475" y="3399593"/>
            <a:ext cx="310287" cy="4424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" y="1188865"/>
            <a:ext cx="7804152" cy="56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878912" y="44450"/>
            <a:ext cx="536871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MODEL TRACK ERRORS</a:t>
            </a:r>
          </a:p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(Western North Pacific – Homogeneous)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9849" y="1423599"/>
            <a:ext cx="3870326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Consensus beat JTWC at all forecast times</a:t>
            </a:r>
          </a:p>
          <a:p>
            <a:r>
              <a:rPr lang="en-US" sz="1400" b="1" dirty="0" smtClean="0"/>
              <a:t>- </a:t>
            </a:r>
            <a:r>
              <a:rPr lang="en-US" sz="1400" b="1" dirty="0" err="1" smtClean="0"/>
              <a:t>Meso</a:t>
            </a:r>
            <a:r>
              <a:rPr lang="en-US" sz="1400" b="1" dirty="0" smtClean="0"/>
              <a:t> models, except H-WRF, continue to lag global models</a:t>
            </a:r>
          </a:p>
          <a:p>
            <a:r>
              <a:rPr lang="en-US" sz="1400" b="1" dirty="0" smtClean="0"/>
              <a:t>- All global models performed </a:t>
            </a:r>
            <a:r>
              <a:rPr lang="en-US" sz="1400" b="1" dirty="0" smtClean="0"/>
              <a:t>similarly, except at Day 5 where GFS had ~50nm larger average errors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5247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0"/>
            <a:ext cx="7086600" cy="7874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2014 JTWC INTENSITY ERRORS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84600" y="5461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Arial" charset="0"/>
                <a:cs typeface="Arial" charset="0"/>
              </a:rPr>
              <a:t>All Basins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 rot="5400000">
            <a:off x="-116681" y="3305969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Knots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30313"/>
            <a:ext cx="8462786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1023937"/>
            <a:ext cx="8583613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4763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JTWC INTENSITY ERRORS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cs typeface="Arial" charset="0"/>
              </a:rPr>
              <a:t>(Western North Pacific </a:t>
            </a:r>
            <a:r>
              <a:rPr lang="en-US" sz="1800" dirty="0" smtClean="0"/>
              <a:t>24 - 120 Hours)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5151438" y="1455738"/>
            <a:ext cx="2843212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/>
              <a:t>           </a:t>
            </a:r>
            <a:r>
              <a:rPr lang="en-US" sz="1200" b="1" u="sng" dirty="0" smtClean="0"/>
              <a:t>24 </a:t>
            </a:r>
            <a:r>
              <a:rPr lang="en-US" sz="1200" b="1" u="sng" dirty="0" err="1" smtClean="0"/>
              <a:t>Hr</a:t>
            </a:r>
            <a:r>
              <a:rPr lang="en-US" sz="1200" b="1" u="sng" dirty="0" smtClean="0"/>
              <a:t>  48 </a:t>
            </a:r>
            <a:r>
              <a:rPr lang="en-US" sz="1200" b="1" u="sng" dirty="0" err="1" smtClean="0"/>
              <a:t>Hr</a:t>
            </a:r>
            <a:r>
              <a:rPr lang="en-US" sz="1200" b="1" u="sng" dirty="0" smtClean="0"/>
              <a:t>  72 </a:t>
            </a:r>
            <a:r>
              <a:rPr lang="en-US" sz="1200" b="1" u="sng" dirty="0" err="1" smtClean="0"/>
              <a:t>Hr</a:t>
            </a:r>
            <a:r>
              <a:rPr lang="en-US" sz="1200" b="1" u="sng" dirty="0" smtClean="0"/>
              <a:t>   96Hr  120Hr</a:t>
            </a:r>
          </a:p>
          <a:p>
            <a:pPr eaLnBrk="1" hangingPunct="1">
              <a:defRPr/>
            </a:pPr>
            <a:r>
              <a:rPr lang="en-US" sz="1200" b="1" dirty="0" smtClean="0"/>
              <a:t>2010      9         12       15         21         24</a:t>
            </a:r>
          </a:p>
          <a:p>
            <a:pPr marL="0" indent="0" eaLnBrk="1" hangingPunct="1">
              <a:defRPr/>
            </a:pPr>
            <a:r>
              <a:rPr lang="en-US" sz="1200" b="1" dirty="0" smtClean="0"/>
              <a:t>2011     12        18       23         23         26</a:t>
            </a:r>
          </a:p>
          <a:p>
            <a:pPr marL="0" indent="0" eaLnBrk="1" hangingPunct="1">
              <a:defRPr/>
            </a:pPr>
            <a:r>
              <a:rPr lang="en-US" sz="1200" b="1" dirty="0" smtClean="0"/>
              <a:t>2012     11         15      17         20         21</a:t>
            </a:r>
          </a:p>
          <a:p>
            <a:pPr marL="0" indent="0" eaLnBrk="1" hangingPunct="1">
              <a:defRPr/>
            </a:pPr>
            <a:r>
              <a:rPr lang="en-US" sz="1200" b="1" dirty="0"/>
              <a:t>2013     10         15      16         </a:t>
            </a:r>
            <a:r>
              <a:rPr lang="en-US" sz="1200" b="1" dirty="0">
                <a:solidFill>
                  <a:srgbClr val="00B0F0"/>
                </a:solidFill>
              </a:rPr>
              <a:t>16         14</a:t>
            </a:r>
          </a:p>
          <a:p>
            <a:pPr marL="0" indent="0" eaLnBrk="1" hangingPunct="1"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2014     11         17      20         22         26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8" y="1114425"/>
            <a:ext cx="7906627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75167" y="66675"/>
            <a:ext cx="597779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MODEL INTENSITY ERRORS</a:t>
            </a:r>
          </a:p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(Western North Pacific – Homogeneous)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46" y="994973"/>
            <a:ext cx="4489453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Statistical-Dynamical models (S5XX/YY) perform best</a:t>
            </a:r>
          </a:p>
          <a:p>
            <a:r>
              <a:rPr lang="en-US" sz="1400" b="1" dirty="0" smtClean="0"/>
              <a:t>- GFDN </a:t>
            </a:r>
            <a:r>
              <a:rPr lang="en-US" sz="1400" b="1" dirty="0" smtClean="0"/>
              <a:t>&amp; COAMPS-TC slightly better then H-WRF at Day 4 &amp; </a:t>
            </a:r>
            <a:r>
              <a:rPr lang="en-US" sz="1400" b="1" dirty="0" smtClean="0"/>
              <a:t>5</a:t>
            </a:r>
          </a:p>
          <a:p>
            <a:r>
              <a:rPr lang="en-US" sz="1400" b="1" dirty="0" smtClean="0"/>
              <a:t>- Also received GFDL deterministic and ensemble – performed similarly to other </a:t>
            </a:r>
            <a:r>
              <a:rPr lang="en-US" sz="1400" b="1" dirty="0" err="1" smtClean="0"/>
              <a:t>meso</a:t>
            </a:r>
            <a:r>
              <a:rPr lang="en-US" sz="1400" b="1" dirty="0" smtClean="0"/>
              <a:t> models (not shown)</a:t>
            </a:r>
            <a:endParaRPr lang="en-US" sz="1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136525"/>
            <a:ext cx="7772400" cy="8096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Intensity Prediction: WANI and GPCE</a:t>
            </a:r>
          </a:p>
        </p:txBody>
      </p:sp>
      <p:pic>
        <p:nvPicPr>
          <p:cNvPr id="2051" name="Picture 2" descr="C:\Users\matthew.kucas\Desktop\OverlappingProbs\120max\wp032014_intensityaidrange0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3630613"/>
            <a:ext cx="39878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C:\Users\matthew.kucas\Documents\WANI_2014030200_WP03_CON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575050"/>
            <a:ext cx="38417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1103313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7429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en-US" altLang="en-US" sz="1600" dirty="0">
                <a:cs typeface="Arial" charset="0"/>
              </a:rPr>
              <a:t> Weighted Analog Intensity (WANI) technique:</a:t>
            </a:r>
          </a:p>
          <a:p>
            <a:pPr lvl="2"/>
            <a:r>
              <a:rPr lang="en-US" altLang="en-US" sz="1400" dirty="0">
                <a:cs typeface="Arial" charset="0"/>
              </a:rPr>
              <a:t> Intensity prediction (mean/range) based on analogs from best track record (Tsai and Elsberry, 2014)</a:t>
            </a:r>
          </a:p>
          <a:p>
            <a:pPr lvl="2"/>
            <a:r>
              <a:rPr lang="en-US" altLang="en-US" sz="1400" dirty="0">
                <a:cs typeface="Arial" charset="0"/>
              </a:rPr>
              <a:t> Implemented for operational evaluation - western North Pacific and Southern Hemisphere only</a:t>
            </a:r>
          </a:p>
          <a:p>
            <a:pPr lvl="2"/>
            <a:r>
              <a:rPr lang="en-US" altLang="en-US" sz="1400" dirty="0">
                <a:cs typeface="Arial" charset="0"/>
              </a:rPr>
              <a:t> Forecasters view data through automated graphics and within ATCF</a:t>
            </a:r>
          </a:p>
          <a:p>
            <a:pPr lvl="2"/>
            <a:r>
              <a:rPr lang="en-US" altLang="en-US" sz="1400" dirty="0">
                <a:cs typeface="Arial" charset="0"/>
              </a:rPr>
              <a:t> 2014 WPAC basin performance </a:t>
            </a:r>
            <a:r>
              <a:rPr lang="en-US" altLang="en-US" sz="1400" dirty="0" smtClean="0">
                <a:cs typeface="Arial" charset="0"/>
              </a:rPr>
              <a:t>slightly worse than </a:t>
            </a:r>
            <a:r>
              <a:rPr lang="en-US" altLang="en-US" sz="1400" dirty="0">
                <a:cs typeface="Arial" charset="0"/>
              </a:rPr>
              <a:t>existing intensity prediction </a:t>
            </a:r>
            <a:r>
              <a:rPr lang="en-US" altLang="en-US" sz="1400" dirty="0" smtClean="0">
                <a:cs typeface="Arial" charset="0"/>
              </a:rPr>
              <a:t>methods – positive bias</a:t>
            </a:r>
            <a:endParaRPr lang="en-US" altLang="en-US" sz="1400" dirty="0">
              <a:cs typeface="Arial" charset="0"/>
            </a:endParaRPr>
          </a:p>
          <a:p>
            <a:pPr lvl="1">
              <a:buFont typeface="Arial" charset="0"/>
              <a:buChar char="•"/>
            </a:pPr>
            <a:endParaRPr lang="en-US" altLang="en-US" sz="800" dirty="0"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altLang="en-US" sz="1600" dirty="0">
                <a:cs typeface="Arial" charset="0"/>
              </a:rPr>
              <a:t> Consensus intensity forecast error technique:</a:t>
            </a:r>
          </a:p>
          <a:p>
            <a:pPr lvl="2"/>
            <a:r>
              <a:rPr lang="en-US" altLang="en-US" sz="1400" dirty="0">
                <a:cs typeface="Arial" charset="0"/>
              </a:rPr>
              <a:t> Statistical measure of consensus forecast confidence (Goerss and Sampson, 2014)</a:t>
            </a:r>
          </a:p>
          <a:p>
            <a:pPr lvl="2"/>
            <a:r>
              <a:rPr lang="en-US" altLang="en-US" sz="1400" dirty="0">
                <a:cs typeface="Arial" charset="0"/>
              </a:rPr>
              <a:t> Available in ATCF; supplemental graphic displays overlap with WANI range, model standard deviation</a:t>
            </a:r>
          </a:p>
          <a:p>
            <a:pPr lvl="1">
              <a:buFontTx/>
              <a:buNone/>
            </a:pPr>
            <a:endParaRPr lang="en-US" altLang="en-US" sz="1600" dirty="0">
              <a:cs typeface="Arial" charset="0"/>
            </a:endParaRPr>
          </a:p>
          <a:p>
            <a:pPr lvl="1">
              <a:buFont typeface="Arial" charset="0"/>
              <a:buChar char="•"/>
            </a:pPr>
            <a:endParaRPr lang="en-US" altLang="en-US" sz="1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201738" y="220663"/>
            <a:ext cx="6888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Track Prediction: Ensemble Data</a:t>
            </a:r>
          </a:p>
        </p:txBody>
      </p:sp>
      <p:grpSp>
        <p:nvGrpSpPr>
          <p:cNvPr id="3075" name="Group 55"/>
          <p:cNvGrpSpPr>
            <a:grpSpLocks/>
          </p:cNvGrpSpPr>
          <p:nvPr/>
        </p:nvGrpSpPr>
        <p:grpSpPr bwMode="auto">
          <a:xfrm>
            <a:off x="8032750" y="3259138"/>
            <a:ext cx="436563" cy="2581275"/>
            <a:chOff x="5060" y="2069"/>
            <a:chExt cx="275" cy="1626"/>
          </a:xfrm>
        </p:grpSpPr>
        <p:sp>
          <p:nvSpPr>
            <p:cNvPr id="3081" name="Text Box 36"/>
            <p:cNvSpPr txBox="1">
              <a:spLocks noChangeArrowheads="1"/>
            </p:cNvSpPr>
            <p:nvPr/>
          </p:nvSpPr>
          <p:spPr bwMode="auto">
            <a:xfrm>
              <a:off x="5060" y="2069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cs typeface="Arial" charset="0"/>
                </a:rPr>
                <a:t>113</a:t>
              </a:r>
            </a:p>
          </p:txBody>
        </p:sp>
        <p:sp>
          <p:nvSpPr>
            <p:cNvPr id="3082" name="Text Box 37"/>
            <p:cNvSpPr txBox="1">
              <a:spLocks noChangeArrowheads="1"/>
            </p:cNvSpPr>
            <p:nvPr/>
          </p:nvSpPr>
          <p:spPr bwMode="auto">
            <a:xfrm>
              <a:off x="5060" y="2301"/>
              <a:ext cx="2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cs typeface="Arial" charset="0"/>
                </a:rPr>
                <a:t>343</a:t>
              </a:r>
            </a:p>
          </p:txBody>
        </p:sp>
        <p:sp>
          <p:nvSpPr>
            <p:cNvPr id="3083" name="Text Box 38"/>
            <p:cNvSpPr txBox="1">
              <a:spLocks noChangeArrowheads="1"/>
            </p:cNvSpPr>
            <p:nvPr/>
          </p:nvSpPr>
          <p:spPr bwMode="auto">
            <a:xfrm>
              <a:off x="5086" y="2545"/>
              <a:ext cx="22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cs typeface="Arial" charset="0"/>
                </a:rPr>
                <a:t>86</a:t>
              </a:r>
            </a:p>
          </p:txBody>
        </p:sp>
        <p:sp>
          <p:nvSpPr>
            <p:cNvPr id="3084" name="Text Box 39"/>
            <p:cNvSpPr txBox="1">
              <a:spLocks noChangeArrowheads="1"/>
            </p:cNvSpPr>
            <p:nvPr/>
          </p:nvSpPr>
          <p:spPr bwMode="auto">
            <a:xfrm>
              <a:off x="5080" y="2769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cs typeface="Arial" charset="0"/>
                </a:rPr>
                <a:t>94</a:t>
              </a:r>
            </a:p>
          </p:txBody>
        </p:sp>
        <p:sp>
          <p:nvSpPr>
            <p:cNvPr id="3085" name="Text Box 40"/>
            <p:cNvSpPr txBox="1">
              <a:spLocks noChangeArrowheads="1"/>
            </p:cNvSpPr>
            <p:nvPr/>
          </p:nvSpPr>
          <p:spPr bwMode="auto">
            <a:xfrm>
              <a:off x="5080" y="3007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cs typeface="Arial" charset="0"/>
                </a:rPr>
                <a:t>41</a:t>
              </a:r>
            </a:p>
          </p:txBody>
        </p:sp>
        <p:sp>
          <p:nvSpPr>
            <p:cNvPr id="3086" name="Text Box 41"/>
            <p:cNvSpPr txBox="1">
              <a:spLocks noChangeArrowheads="1"/>
            </p:cNvSpPr>
            <p:nvPr/>
          </p:nvSpPr>
          <p:spPr bwMode="auto">
            <a:xfrm>
              <a:off x="5067" y="3230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cs typeface="Arial" charset="0"/>
                </a:rPr>
                <a:t>93</a:t>
              </a:r>
            </a:p>
          </p:txBody>
        </p:sp>
        <p:sp>
          <p:nvSpPr>
            <p:cNvPr id="3087" name="Text Box 42"/>
            <p:cNvSpPr txBox="1">
              <a:spLocks noChangeArrowheads="1"/>
            </p:cNvSpPr>
            <p:nvPr/>
          </p:nvSpPr>
          <p:spPr bwMode="auto">
            <a:xfrm>
              <a:off x="5096" y="3522"/>
              <a:ext cx="2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cs typeface="Arial" charset="0"/>
                </a:rPr>
                <a:t>42</a:t>
              </a:r>
            </a:p>
          </p:txBody>
        </p:sp>
      </p:grpSp>
      <p:sp>
        <p:nvSpPr>
          <p:cNvPr id="3076" name="Rectangle 83"/>
          <p:cNvSpPr>
            <a:spLocks noChangeArrowheads="1"/>
          </p:cNvSpPr>
          <p:nvPr/>
        </p:nvSpPr>
        <p:spPr bwMode="auto">
          <a:xfrm>
            <a:off x="4089400" y="1892300"/>
            <a:ext cx="330200" cy="29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3077" name="Picture 17" descr="C:\Users\matthew.kucas\Documents\ens2014\wp072014_ensemble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620963"/>
            <a:ext cx="3619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s://cle.nps.edu/access/content/group/nps_tc/NPS_TrackCluster/EC_TIGGE/2013100112(4JT)/ClusteringSup_CXML_ECMWF_2013100112_Storm2_K6_zero_Top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668588"/>
            <a:ext cx="47656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Content Placeholder 2"/>
          <p:cNvSpPr>
            <a:spLocks noGrp="1"/>
          </p:cNvSpPr>
          <p:nvPr>
            <p:ph idx="4294967295"/>
          </p:nvPr>
        </p:nvSpPr>
        <p:spPr>
          <a:xfrm>
            <a:off x="4870450" y="1193800"/>
            <a:ext cx="4060825" cy="1214438"/>
          </a:xfrm>
        </p:spPr>
        <p:txBody>
          <a:bodyPr/>
          <a:lstStyle/>
          <a:p>
            <a:pPr marL="285750" lvl="1">
              <a:buFont typeface="Arial" charset="0"/>
              <a:buChar char="•"/>
            </a:pPr>
            <a:r>
              <a:rPr lang="en-US" altLang="en-US" sz="1600" smtClean="0">
                <a:cs typeface="Arial" charset="0"/>
              </a:rPr>
              <a:t>Single and multi-model ensemble track forecasts from EMC (J. Peng)</a:t>
            </a:r>
          </a:p>
          <a:p>
            <a:pPr marL="685800" lvl="2"/>
            <a:r>
              <a:rPr lang="en-US" altLang="en-US" sz="1400" smtClean="0">
                <a:cs typeface="Arial" charset="0"/>
              </a:rPr>
              <a:t>WPAC/IO/SHEM TC data graphics available to forecasters</a:t>
            </a:r>
          </a:p>
        </p:txBody>
      </p:sp>
      <p:sp>
        <p:nvSpPr>
          <p:cNvPr id="3080" name="Content Placeholder 2"/>
          <p:cNvSpPr>
            <a:spLocks noGrp="1"/>
          </p:cNvSpPr>
          <p:nvPr>
            <p:ph idx="4294967295"/>
          </p:nvPr>
        </p:nvSpPr>
        <p:spPr>
          <a:xfrm>
            <a:off x="74613" y="1193800"/>
            <a:ext cx="4689475" cy="1214438"/>
          </a:xfrm>
        </p:spPr>
        <p:txBody>
          <a:bodyPr/>
          <a:lstStyle/>
          <a:p>
            <a:pPr marL="285750" lvl="1">
              <a:buFont typeface="Arial" charset="0"/>
              <a:buChar char="•"/>
            </a:pPr>
            <a:r>
              <a:rPr lang="en-US" altLang="en-US" sz="1600" smtClean="0">
                <a:cs typeface="Arial" charset="0"/>
              </a:rPr>
              <a:t>ECMWF ensemble track clusters</a:t>
            </a:r>
            <a:r>
              <a:rPr lang="en-US" altLang="en-US" sz="1400" smtClean="0">
                <a:cs typeface="Arial" charset="0"/>
              </a:rPr>
              <a:t> (Tsai and Elsberry, 2013)</a:t>
            </a:r>
          </a:p>
          <a:p>
            <a:pPr marL="685800" lvl="2"/>
            <a:r>
              <a:rPr lang="en-US" altLang="en-US" sz="1400" smtClean="0">
                <a:cs typeface="Arial" charset="0"/>
              </a:rPr>
              <a:t>NPS plots WPAC TC data for forecaster evaluation</a:t>
            </a:r>
          </a:p>
          <a:p>
            <a:pPr marL="685800" lvl="2"/>
            <a:r>
              <a:rPr lang="en-US" altLang="en-US" sz="1400" smtClean="0">
                <a:cs typeface="Arial" charset="0"/>
              </a:rPr>
              <a:t>ATCF data ingest pending</a:t>
            </a:r>
          </a:p>
        </p:txBody>
      </p:sp>
    </p:spTree>
    <p:extLst>
      <p:ext uri="{BB962C8B-B14F-4D97-AF65-F5344CB8AC3E}">
        <p14:creationId xmlns:p14="http://schemas.microsoft.com/office/powerpoint/2010/main" val="40710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Genesis Prediction: Two-Week Outlook</a:t>
            </a:r>
          </a:p>
        </p:txBody>
      </p:sp>
      <p:pic>
        <p:nvPicPr>
          <p:cNvPr id="4099" name="Picture 22" descr="P92W_track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4051300"/>
            <a:ext cx="38925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98563"/>
            <a:ext cx="5784850" cy="2517775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cs typeface="Arial" charset="0"/>
              </a:rPr>
              <a:t>Experimental “</a:t>
            </a:r>
            <a:r>
              <a:rPr lang="en-US" altLang="en-US" sz="1600" dirty="0" err="1" smtClean="0">
                <a:cs typeface="Arial" charset="0"/>
              </a:rPr>
              <a:t>Preinvest</a:t>
            </a:r>
            <a:r>
              <a:rPr lang="en-US" altLang="en-US" sz="1600" dirty="0" smtClean="0">
                <a:cs typeface="Arial" charset="0"/>
              </a:rPr>
              <a:t>” procedure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cs typeface="Arial" charset="0"/>
              </a:rPr>
              <a:t>Forecasts based on dynamic model guidance, ENSO status, MJO analyses/forecasts, climatology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cs typeface="Arial" charset="0"/>
              </a:rPr>
              <a:t>Provides forecasters subjective formation probabilities and track/intensity forecast data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cs typeface="Arial" charset="0"/>
              </a:rPr>
              <a:t>Improves input for CPC Global Tropics Hazards outlook</a:t>
            </a:r>
          </a:p>
          <a:p>
            <a:pPr marL="457200" lvl="1" indent="-457200">
              <a:buFont typeface="Wingdings" pitchFamily="2" charset="2"/>
              <a:buChar char="Ø"/>
              <a:defRPr/>
            </a:pPr>
            <a:endParaRPr lang="en-US" altLang="en-US" sz="1600" dirty="0" smtClean="0">
              <a:cs typeface="Arial" charset="0"/>
            </a:endParaRP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cs typeface="Arial" charset="0"/>
              </a:rPr>
              <a:t>Model track / intensity forecast data for </a:t>
            </a:r>
            <a:r>
              <a:rPr lang="en-US" altLang="en-US" sz="1600" dirty="0" err="1" smtClean="0">
                <a:cs typeface="Arial" charset="0"/>
              </a:rPr>
              <a:t>preinvests</a:t>
            </a:r>
            <a:r>
              <a:rPr lang="en-US" altLang="en-US" sz="1600" dirty="0" smtClean="0">
                <a:cs typeface="Arial" charset="0"/>
              </a:rPr>
              <a:t> are downloaded from NCEP cyclogenesis page and plotted (western North Pacific)</a:t>
            </a:r>
          </a:p>
        </p:txBody>
      </p:sp>
      <p:pic>
        <p:nvPicPr>
          <p:cNvPr id="4101" name="Picture 4" descr="C:\Users\matthew.kucas\Desktop\preinvestsli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010025"/>
            <a:ext cx="4957763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3" descr="P92W_confidence_timeseri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185863"/>
            <a:ext cx="285591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473200" y="11113"/>
            <a:ext cx="6108700" cy="11303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OTHER PROJECTS/EVENTS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38213" y="1479550"/>
            <a:ext cx="7653337" cy="5003800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AWIPS-2</a:t>
            </a:r>
          </a:p>
          <a:p>
            <a:pPr eaLnBrk="1" hangingPunct="1"/>
            <a:r>
              <a:rPr lang="en-US" sz="1800" b="1" dirty="0" smtClean="0"/>
              <a:t>GFDN upgrade</a:t>
            </a:r>
          </a:p>
          <a:p>
            <a:pPr eaLnBrk="1" hangingPunct="1"/>
            <a:r>
              <a:rPr lang="en-US" sz="1800" b="1" dirty="0" smtClean="0"/>
              <a:t>COAMPS-TC upgrade</a:t>
            </a:r>
          </a:p>
          <a:p>
            <a:pPr eaLnBrk="1" hangingPunct="1"/>
            <a:r>
              <a:rPr lang="en-US" sz="1800" b="1" dirty="0" smtClean="0"/>
              <a:t>H-WRF runs </a:t>
            </a:r>
            <a:r>
              <a:rPr lang="en-US" sz="1800" b="1" dirty="0" smtClean="0"/>
              <a:t>to move </a:t>
            </a:r>
            <a:r>
              <a:rPr lang="en-US" sz="1800" b="1" dirty="0" smtClean="0"/>
              <a:t>to NCEP production</a:t>
            </a:r>
          </a:p>
          <a:p>
            <a:pPr eaLnBrk="1" hangingPunct="1"/>
            <a:r>
              <a:rPr lang="en-US" sz="1800" b="1" dirty="0" smtClean="0"/>
              <a:t>JTWC Public website move to NDBC – available soon</a:t>
            </a:r>
          </a:p>
          <a:p>
            <a:pPr lvl="1" eaLnBrk="1" hangingPunct="1"/>
            <a:r>
              <a:rPr lang="en-US" sz="1400" b="1" dirty="0" smtClean="0"/>
              <a:t>https://metoc.ndbc.noaa.gov/JTWC</a:t>
            </a:r>
          </a:p>
        </p:txBody>
      </p:sp>
      <p:sp>
        <p:nvSpPr>
          <p:cNvPr id="19460" name="Control 26"/>
          <p:cNvSpPr>
            <a:spLocks noRot="1" noChangeArrowheads="1" noChangeShapeType="1" noTextEdit="1"/>
          </p:cNvSpPr>
          <p:nvPr/>
        </p:nvSpPr>
        <p:spPr bwMode="auto">
          <a:xfrm>
            <a:off x="3181350" y="717550"/>
            <a:ext cx="11334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Control 20"/>
          <p:cNvSpPr>
            <a:spLocks noRot="1" noChangeArrowheads="1" noChangeShapeType="1" noTextEdit="1"/>
          </p:cNvSpPr>
          <p:nvPr/>
        </p:nvSpPr>
        <p:spPr bwMode="auto">
          <a:xfrm>
            <a:off x="771525" y="1279525"/>
            <a:ext cx="1114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Control 19"/>
          <p:cNvSpPr>
            <a:spLocks noRot="1" noChangeArrowheads="1" noChangeShapeType="1" noTextEdit="1"/>
          </p:cNvSpPr>
          <p:nvPr/>
        </p:nvSpPr>
        <p:spPr bwMode="auto">
          <a:xfrm>
            <a:off x="771525" y="1470025"/>
            <a:ext cx="1114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Control 18"/>
          <p:cNvSpPr>
            <a:spLocks noRot="1" noChangeArrowheads="1" noChangeShapeType="1" noTextEdit="1"/>
          </p:cNvSpPr>
          <p:nvPr/>
        </p:nvSpPr>
        <p:spPr bwMode="auto">
          <a:xfrm>
            <a:off x="771525" y="1660525"/>
            <a:ext cx="1114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Control 14"/>
          <p:cNvSpPr>
            <a:spLocks noRot="1" noChangeArrowheads="1" noChangeShapeType="1" noTextEdit="1"/>
          </p:cNvSpPr>
          <p:nvPr/>
        </p:nvSpPr>
        <p:spPr bwMode="auto">
          <a:xfrm>
            <a:off x="771525" y="1279525"/>
            <a:ext cx="1114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Control 13"/>
          <p:cNvSpPr>
            <a:spLocks noRot="1" noChangeArrowheads="1" noChangeShapeType="1" noTextEdit="1"/>
          </p:cNvSpPr>
          <p:nvPr/>
        </p:nvSpPr>
        <p:spPr bwMode="auto">
          <a:xfrm>
            <a:off x="771525" y="1470025"/>
            <a:ext cx="1114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Control 25"/>
          <p:cNvSpPr>
            <a:spLocks noRot="1" noChangeArrowheads="1" noChangeShapeType="1" noTextEdit="1"/>
          </p:cNvSpPr>
          <p:nvPr/>
        </p:nvSpPr>
        <p:spPr bwMode="auto">
          <a:xfrm>
            <a:off x="3190875" y="936625"/>
            <a:ext cx="1133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 txBox="1">
            <a:spLocks noGrp="1"/>
          </p:cNvSpPr>
          <p:nvPr/>
        </p:nvSpPr>
        <p:spPr bwMode="auto">
          <a:xfrm>
            <a:off x="7988300" y="65532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22C64D77-7D7A-432A-9173-65616C2FFD8C}" type="slidenum">
              <a:rPr lang="en-US" sz="1000">
                <a:solidFill>
                  <a:srgbClr val="969696"/>
                </a:solidFill>
                <a:latin typeface="Arial" charset="0"/>
                <a:ea typeface="MS PGothic" pitchFamily="34" charset="-128"/>
              </a:rPr>
              <a:pPr algn="r" eaLnBrk="1" hangingPunct="1"/>
              <a:t>2</a:t>
            </a:fld>
            <a:endParaRPr lang="en-US" sz="1000" dirty="0">
              <a:solidFill>
                <a:schemeClr val="bg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358900" y="317500"/>
            <a:ext cx="6400800" cy="7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ANNUAL TC ACTIVITY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151C77"/>
              </a:buClr>
              <a:buSzPct val="80000"/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(All </a:t>
            </a: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Intensities All Basins)</a:t>
            </a:r>
            <a:endParaRPr lang="en-US" sz="2800" dirty="0">
              <a:latin typeface="Arial" charset="0"/>
              <a:ea typeface="MS PGothic" pitchFamily="34" charset="-128"/>
            </a:endParaRPr>
          </a:p>
        </p:txBody>
      </p:sp>
      <p:sp>
        <p:nvSpPr>
          <p:cNvPr id="4100" name="TextBox 19"/>
          <p:cNvSpPr txBox="1">
            <a:spLocks noChangeArrowheads="1"/>
          </p:cNvSpPr>
          <p:nvPr/>
        </p:nvSpPr>
        <p:spPr bwMode="auto">
          <a:xfrm>
            <a:off x="4025900" y="6184900"/>
            <a:ext cx="75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Year</a:t>
            </a:r>
          </a:p>
        </p:txBody>
      </p:sp>
      <p:sp>
        <p:nvSpPr>
          <p:cNvPr id="4101" name="TextBox 20"/>
          <p:cNvSpPr txBox="1">
            <a:spLocks noChangeArrowheads="1"/>
          </p:cNvSpPr>
          <p:nvPr/>
        </p:nvSpPr>
        <p:spPr bwMode="auto">
          <a:xfrm rot="-5400000">
            <a:off x="-1143000" y="3467100"/>
            <a:ext cx="274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Number of Cyclones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771650"/>
            <a:ext cx="8669337" cy="450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5100" y="1485899"/>
            <a:ext cx="446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Average Year : 52 Cyclones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42529" y="4371975"/>
            <a:ext cx="2420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Includes 7 Super Typhoons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988300" y="4133851"/>
            <a:ext cx="774700" cy="323850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114300"/>
            <a:ext cx="5943600" cy="8159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Contact Info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" y="1282700"/>
            <a:ext cx="4749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Commanding Officer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    CAPT Steven Sopko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3"/>
              </a:rPr>
              <a:t>steven.sopko@navy.mil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	(808) 471-0363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Director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Mr. Robert Falvey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66CCFF"/>
                </a:solidFill>
                <a:hlinkClick r:id="rId4"/>
              </a:rPr>
              <a:t>robert.falvey@navy.mil</a:t>
            </a:r>
            <a:r>
              <a:rPr lang="en-US" sz="2000" dirty="0" smtClean="0">
                <a:solidFill>
                  <a:srgbClr val="66CC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(808) 474-5301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1200" y="1574800"/>
            <a:ext cx="429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kern="0" dirty="0"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76800" y="1244600"/>
            <a:ext cx="4241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Operations Officer (JTOPS)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LT </a:t>
            </a:r>
            <a:r>
              <a:rPr lang="en-US" sz="2000" kern="0" dirty="0" smtClean="0">
                <a:latin typeface="+mn-lt"/>
                <a:cs typeface="+mn-cs"/>
              </a:rPr>
              <a:t>Thomas </a:t>
            </a:r>
            <a:r>
              <a:rPr lang="en-US" sz="2000" kern="0" dirty="0">
                <a:latin typeface="+mn-lt"/>
                <a:cs typeface="+mn-cs"/>
              </a:rPr>
              <a:t>Mills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  <a:cs typeface="+mn-cs"/>
                <a:hlinkClick r:id="rId5"/>
              </a:rPr>
              <a:t>thomas.j.mills@navy.mil</a:t>
            </a:r>
            <a:r>
              <a:rPr lang="en-US" sz="2000" kern="0" dirty="0" smtClean="0">
                <a:latin typeface="+mn-lt"/>
                <a:cs typeface="+mn-cs"/>
              </a:rPr>
              <a:t> </a:t>
            </a:r>
            <a:endParaRPr lang="en-US" sz="2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(808) 471-4597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Technical Services</a:t>
            </a:r>
            <a:endParaRPr lang="en-US" sz="2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    Mr. Matt Kucas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</a:t>
            </a:r>
            <a:r>
              <a:rPr lang="en-US" sz="2000" kern="0" dirty="0">
                <a:latin typeface="+mn-lt"/>
                <a:cs typeface="+mn-cs"/>
                <a:hlinkClick r:id="rId6"/>
              </a:rPr>
              <a:t>matthew.kucas@navy.mil</a:t>
            </a:r>
            <a:r>
              <a:rPr lang="en-US" sz="2000" kern="0" dirty="0">
                <a:latin typeface="+mn-lt"/>
                <a:cs typeface="+mn-cs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(808) 471-4597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Satellite Operations Flight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Capt </a:t>
            </a:r>
            <a:r>
              <a:rPr lang="en-US" sz="2000" kern="0" dirty="0" smtClean="0">
                <a:latin typeface="+mn-lt"/>
                <a:cs typeface="+mn-cs"/>
              </a:rPr>
              <a:t>Brian </a:t>
            </a:r>
            <a:r>
              <a:rPr lang="en-US" sz="2000" kern="0" dirty="0" err="1" smtClean="0">
                <a:latin typeface="+mn-lt"/>
                <a:cs typeface="+mn-cs"/>
              </a:rPr>
              <a:t>DeCicco</a:t>
            </a:r>
            <a:endParaRPr lang="en-US" sz="2000" kern="0" dirty="0"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  <a:hlinkClick r:id="rId7"/>
              </a:rPr>
              <a:t>b</a:t>
            </a:r>
            <a:r>
              <a:rPr lang="en-US" sz="2000" kern="0" dirty="0" smtClean="0">
                <a:latin typeface="+mn-lt"/>
                <a:cs typeface="+mn-cs"/>
                <a:hlinkClick r:id="rId7"/>
              </a:rPr>
              <a:t>rian.decicco@navy.mil</a:t>
            </a:r>
            <a:r>
              <a:rPr lang="en-US" sz="2000" kern="0" dirty="0" smtClean="0">
                <a:latin typeface="+mn-lt"/>
                <a:cs typeface="+mn-cs"/>
              </a:rPr>
              <a:t> </a:t>
            </a:r>
            <a:endParaRPr lang="en-US" sz="20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  <a:cs typeface="+mn-cs"/>
              </a:rPr>
              <a:t>	(808) 474-3946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219450"/>
            <a:ext cx="7772400" cy="7810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??QUESTIONS??</a:t>
            </a:r>
            <a:endParaRPr lang="en-U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4688" y="95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kern="0" smtClean="0"/>
              <a:t>JOINT TYPHOON WARNING CENTER </a:t>
            </a:r>
            <a:br>
              <a:rPr lang="en-US" sz="2800" kern="0" smtClean="0"/>
            </a:br>
            <a:r>
              <a:rPr lang="en-US" sz="2800" kern="0" smtClean="0"/>
              <a:t>2014 YEAR IN REVIEW</a:t>
            </a:r>
            <a:endParaRPr lang="en-US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810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49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44625"/>
            <a:ext cx="9144001" cy="521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810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WPAC ENSO CLIMO</a:t>
            </a:r>
          </a:p>
        </p:txBody>
      </p:sp>
    </p:spTree>
    <p:extLst>
      <p:ext uri="{BB962C8B-B14F-4D97-AF65-F5344CB8AC3E}">
        <p14:creationId xmlns:p14="http://schemas.microsoft.com/office/powerpoint/2010/main" val="26376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76200"/>
            <a:ext cx="7086600" cy="752475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JTWC TRACK ERRORS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784600" y="7493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Arial" charset="0"/>
                <a:cs typeface="Arial" charset="0"/>
              </a:rPr>
              <a:t>All Basins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3224" y="4081074"/>
            <a:ext cx="3546475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Continued improvement in track forecasts</a:t>
            </a:r>
          </a:p>
          <a:p>
            <a:r>
              <a:rPr lang="en-US" sz="1400" b="1" dirty="0" smtClean="0"/>
              <a:t>- WPAC errors lowest ever at 24-96 hours</a:t>
            </a:r>
          </a:p>
          <a:p>
            <a:r>
              <a:rPr lang="en-US" sz="1400" b="1" dirty="0" smtClean="0"/>
              <a:t>- SHEM errors lowest ever at 24,48,72 and 120 hours</a:t>
            </a:r>
          </a:p>
          <a:p>
            <a:r>
              <a:rPr lang="en-US" sz="1400" b="1" dirty="0" smtClean="0"/>
              <a:t>- NIO errors remain low and show high yearly variability – low sample size</a:t>
            </a:r>
            <a:endParaRPr lang="en-US" sz="1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87451"/>
            <a:ext cx="4826000" cy="28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53" y="1198564"/>
            <a:ext cx="4189822" cy="285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017192"/>
            <a:ext cx="5245100" cy="28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1573213" y="247650"/>
            <a:ext cx="593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/>
              <a:t>Additional Ongoing Collaboration</a:t>
            </a:r>
          </a:p>
        </p:txBody>
      </p:sp>
      <p:sp>
        <p:nvSpPr>
          <p:cNvPr id="5123" name="Rectangle 38"/>
          <p:cNvSpPr>
            <a:spLocks noChangeArrowheads="1"/>
          </p:cNvSpPr>
          <p:nvPr/>
        </p:nvSpPr>
        <p:spPr bwMode="auto">
          <a:xfrm>
            <a:off x="5105400" y="2197100"/>
            <a:ext cx="2413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11113" y="1368425"/>
            <a:ext cx="5888037" cy="4129088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cs typeface="Arial" charset="0"/>
              </a:rPr>
              <a:t>UH / NRL Genesis Potential Index </a:t>
            </a:r>
            <a:r>
              <a:rPr lang="en-US" altLang="en-US" sz="1400" dirty="0" smtClean="0">
                <a:cs typeface="Arial" charset="0"/>
              </a:rPr>
              <a:t>(Peng et al., 2011; Fu et al., 2011)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cs typeface="Arial" charset="0"/>
              </a:rPr>
              <a:t>Model run in-house for operational testing -&gt; 48-hour formation potential based on:</a:t>
            </a:r>
          </a:p>
          <a:p>
            <a:pPr marL="1143000" lvl="3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cs typeface="Arial" charset="0"/>
              </a:rPr>
              <a:t>NAVGEM 850 </a:t>
            </a:r>
            <a:r>
              <a:rPr lang="en-US" altLang="en-US" sz="1400" dirty="0" err="1" smtClean="0">
                <a:cs typeface="Arial" charset="0"/>
              </a:rPr>
              <a:t>mb</a:t>
            </a:r>
            <a:r>
              <a:rPr lang="en-US" altLang="en-US" sz="1400" dirty="0" smtClean="0">
                <a:cs typeface="Arial" charset="0"/>
              </a:rPr>
              <a:t> vorticity analysis</a:t>
            </a:r>
          </a:p>
          <a:p>
            <a:pPr marL="1143000" lvl="3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cs typeface="Arial" charset="0"/>
              </a:rPr>
              <a:t>NAVGEM 750 </a:t>
            </a:r>
            <a:r>
              <a:rPr lang="en-US" altLang="en-US" sz="1400" dirty="0" err="1" smtClean="0">
                <a:cs typeface="Arial" charset="0"/>
              </a:rPr>
              <a:t>mb</a:t>
            </a:r>
            <a:r>
              <a:rPr lang="en-US" altLang="en-US" sz="1400" dirty="0" smtClean="0">
                <a:cs typeface="Arial" charset="0"/>
              </a:rPr>
              <a:t> du/</a:t>
            </a:r>
            <a:r>
              <a:rPr lang="en-US" altLang="en-US" sz="1400" dirty="0" err="1" smtClean="0">
                <a:cs typeface="Arial" charset="0"/>
              </a:rPr>
              <a:t>dy</a:t>
            </a:r>
            <a:r>
              <a:rPr lang="en-US" altLang="en-US" sz="1400" dirty="0" smtClean="0">
                <a:cs typeface="Arial" charset="0"/>
              </a:rPr>
              <a:t> analysis</a:t>
            </a:r>
          </a:p>
          <a:p>
            <a:pPr marL="1143000" lvl="3"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cs typeface="Arial" charset="0"/>
              </a:rPr>
              <a:t>Satellite-derived rainfall rates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cs typeface="Arial" charset="0"/>
              </a:rPr>
              <a:t>UH runs experimental versions for comparison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cs typeface="Arial" charset="0"/>
              </a:rPr>
              <a:t>Operational evaluation indicates GPI useful for short-range prediction</a:t>
            </a:r>
          </a:p>
          <a:p>
            <a:pPr marL="0" lvl="1" indent="0">
              <a:buFontTx/>
              <a:buNone/>
              <a:defRPr/>
            </a:pPr>
            <a:endParaRPr lang="en-US" altLang="en-US" sz="1600" dirty="0" smtClean="0">
              <a:cs typeface="Arial" charset="0"/>
            </a:endParaRPr>
          </a:p>
          <a:p>
            <a:pPr marL="0" lvl="1" indent="0">
              <a:buFontTx/>
              <a:buNone/>
              <a:defRPr/>
            </a:pPr>
            <a:endParaRPr lang="en-US" altLang="en-US" sz="1600" dirty="0">
              <a:cs typeface="Arial" charset="0"/>
            </a:endParaRPr>
          </a:p>
          <a:p>
            <a:pPr marL="285750"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cs typeface="Arial" charset="0"/>
              </a:rPr>
              <a:t>Model forecast evaluations: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cs typeface="Arial" charset="0"/>
              </a:rPr>
              <a:t>AFWA MEPS ensemble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cs typeface="Arial" charset="0"/>
              </a:rPr>
              <a:t>ESRL FIM9 model</a:t>
            </a:r>
          </a:p>
          <a:p>
            <a:pPr marL="685800" lvl="2">
              <a:buFont typeface="Arial" panose="020B0604020202020204" pitchFamily="34" charset="0"/>
              <a:buChar char="•"/>
              <a:defRPr/>
            </a:pPr>
            <a:r>
              <a:rPr lang="en-US" altLang="en-US" sz="1600" dirty="0" err="1" smtClean="0">
                <a:cs typeface="Arial" charset="0"/>
              </a:rPr>
              <a:t>Meteo</a:t>
            </a:r>
            <a:r>
              <a:rPr lang="en-US" altLang="en-US" sz="1600" dirty="0" smtClean="0">
                <a:cs typeface="Arial" charset="0"/>
              </a:rPr>
              <a:t> France </a:t>
            </a:r>
            <a:r>
              <a:rPr lang="en-US" altLang="en-US" sz="1600" dirty="0" err="1" smtClean="0">
                <a:cs typeface="Arial" charset="0"/>
              </a:rPr>
              <a:t>Arpege</a:t>
            </a:r>
            <a:r>
              <a:rPr lang="en-US" altLang="en-US" sz="1600" dirty="0">
                <a:cs typeface="Arial" charset="0"/>
              </a:rPr>
              <a:t> </a:t>
            </a:r>
            <a:r>
              <a:rPr lang="en-US" altLang="en-US" sz="1600" dirty="0" smtClean="0">
                <a:cs typeface="Arial" charset="0"/>
              </a:rPr>
              <a:t>model (La Reunion AOR)</a:t>
            </a:r>
          </a:p>
        </p:txBody>
      </p:sp>
      <p:pic>
        <p:nvPicPr>
          <p:cNvPr id="5125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366838"/>
            <a:ext cx="3146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0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83191" y="44450"/>
            <a:ext cx="59601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TRACK </a:t>
            </a:r>
            <a:r>
              <a:rPr lang="en-US" sz="2800" b="1" dirty="0" smtClean="0">
                <a:latin typeface="Arial" charset="0"/>
              </a:rPr>
              <a:t>ERRORS BY STORM</a:t>
            </a:r>
            <a:endParaRPr lang="en-US" sz="2800" b="1" dirty="0">
              <a:latin typeface="Arial" charset="0"/>
            </a:endParaRPr>
          </a:p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(Northern Indian </a:t>
            </a:r>
            <a:r>
              <a:rPr lang="en-US" sz="1800" b="1" dirty="0" smtClean="0">
                <a:latin typeface="Arial" charset="0"/>
                <a:cs typeface="Arial" charset="0"/>
              </a:rPr>
              <a:t>Ocean)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906224"/>
            <a:ext cx="858361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6024" y="1633149"/>
            <a:ext cx="3870326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Limited verification opportunities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" y="1135819"/>
            <a:ext cx="7877176" cy="572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878912" y="44450"/>
            <a:ext cx="536871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MODEL TRACK ERRORS</a:t>
            </a:r>
          </a:p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(Northern Indian Ocean – Homogeneous)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9849" y="1423599"/>
            <a:ext cx="3870326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Low verification opportunities</a:t>
            </a:r>
          </a:p>
          <a:p>
            <a:r>
              <a:rPr lang="en-US" sz="1400" b="1" dirty="0" smtClean="0"/>
              <a:t>- NAVGEM and GFS performed best </a:t>
            </a:r>
          </a:p>
          <a:p>
            <a:r>
              <a:rPr lang="en-US" sz="1400" b="1" dirty="0" smtClean="0"/>
              <a:t>- ECMWF &amp; UK omitted to maximize verification counts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015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83190" y="44450"/>
            <a:ext cx="596015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TRACK ERRORS BY STORM</a:t>
            </a:r>
            <a:endParaRPr lang="en-US" sz="2800" b="1" dirty="0">
              <a:latin typeface="Arial" charset="0"/>
            </a:endParaRPr>
          </a:p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(Southern </a:t>
            </a:r>
            <a:r>
              <a:rPr lang="en-US" sz="1800" b="1" dirty="0" smtClean="0">
                <a:latin typeface="Arial" charset="0"/>
                <a:cs typeface="Arial" charset="0"/>
              </a:rPr>
              <a:t>Hemisphere)</a:t>
            </a:r>
            <a:endParaRPr lang="en-US" sz="1800" b="1" dirty="0">
              <a:latin typeface="Arial" charset="0"/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9" y="906224"/>
            <a:ext cx="857250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145620"/>
            <a:ext cx="7863681" cy="571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78912" y="44450"/>
            <a:ext cx="536871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MODEL TRACK ERRORS</a:t>
            </a:r>
          </a:p>
          <a:p>
            <a:pPr algn="ctr"/>
            <a:r>
              <a:rPr lang="en-US" sz="1800" b="1" dirty="0">
                <a:latin typeface="Arial" charset="0"/>
                <a:cs typeface="Arial" charset="0"/>
              </a:rPr>
              <a:t>(Southern Hemisphere – Homogeneous)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9848" y="1423599"/>
            <a:ext cx="4146551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Consensus better than JTWC at all forecast times</a:t>
            </a:r>
          </a:p>
          <a:p>
            <a:r>
              <a:rPr lang="en-US" sz="1400" b="1" dirty="0" smtClean="0"/>
              <a:t>- </a:t>
            </a:r>
            <a:r>
              <a:rPr lang="en-US" sz="1400" b="1" dirty="0" err="1" smtClean="0"/>
              <a:t>Meso</a:t>
            </a:r>
            <a:r>
              <a:rPr lang="en-US" sz="1400" b="1" dirty="0" smtClean="0"/>
              <a:t>-models struggled at the extended forecasts</a:t>
            </a:r>
          </a:p>
          <a:p>
            <a:r>
              <a:rPr lang="en-US" sz="1400" b="1" dirty="0" smtClean="0"/>
              <a:t>- NAVGEM and GFS performed best </a:t>
            </a:r>
          </a:p>
        </p:txBody>
      </p:sp>
    </p:spTree>
    <p:extLst>
      <p:ext uri="{BB962C8B-B14F-4D97-AF65-F5344CB8AC3E}">
        <p14:creationId xmlns:p14="http://schemas.microsoft.com/office/powerpoint/2010/main" val="860207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1130300"/>
            <a:ext cx="818197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519238" y="188913"/>
            <a:ext cx="5988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SATELLITE RECON</a:t>
            </a:r>
          </a:p>
          <a:p>
            <a:pPr algn="ctr"/>
            <a:r>
              <a:rPr lang="en-US" sz="1600" b="1" dirty="0">
                <a:latin typeface="Arial" charset="0"/>
              </a:rPr>
              <a:t>Fixes by Agency – </a:t>
            </a:r>
            <a:r>
              <a:rPr lang="en-US" sz="1600" b="1" dirty="0" smtClean="0">
                <a:latin typeface="Arial" charset="0"/>
              </a:rPr>
              <a:t>15,702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3378200" y="6503988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DMSP F-15 25 May 11 0812Z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911" y="5613956"/>
            <a:ext cx="679422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Nearly 16K satellite fixes in the JTWC AOR</a:t>
            </a:r>
          </a:p>
          <a:p>
            <a:r>
              <a:rPr lang="en-US" sz="1400" b="1" dirty="0" smtClean="0"/>
              <a:t>- Over 11K (72%) completed by JTWC Satellite Analysts</a:t>
            </a:r>
          </a:p>
          <a:p>
            <a:r>
              <a:rPr lang="en-US" sz="1400" b="1" dirty="0" smtClean="0"/>
              <a:t>- Over 2.5K completed by our partners at NESIS SAB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175630"/>
            <a:ext cx="8039100" cy="549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519238" y="188913"/>
            <a:ext cx="5988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SATELLITE RECON</a:t>
            </a:r>
          </a:p>
          <a:p>
            <a:pPr algn="ctr"/>
            <a:r>
              <a:rPr lang="en-US" sz="1600" b="1" dirty="0" smtClean="0">
                <a:latin typeface="Arial" charset="0"/>
              </a:rPr>
              <a:t>JTWC Fixes </a:t>
            </a:r>
            <a:r>
              <a:rPr lang="en-US" sz="1600" b="1" dirty="0">
                <a:latin typeface="Arial" charset="0"/>
              </a:rPr>
              <a:t>by </a:t>
            </a:r>
            <a:r>
              <a:rPr lang="en-US" sz="1600" b="1" dirty="0" smtClean="0">
                <a:latin typeface="Arial" charset="0"/>
              </a:rPr>
              <a:t>Sensor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3378200" y="6503988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DMSP F-15 25 May 11 0812Z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911" y="5994956"/>
            <a:ext cx="6794223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Over 4K fixes using geostationary imagery</a:t>
            </a:r>
          </a:p>
          <a:p>
            <a:r>
              <a:rPr lang="en-US" sz="1400" b="1" dirty="0" smtClean="0"/>
              <a:t>- Over 6K fixes using microwave imagery from polar orbit</a:t>
            </a:r>
          </a:p>
          <a:p>
            <a:r>
              <a:rPr lang="en-US" sz="1400" b="1" dirty="0" smtClean="0"/>
              <a:t>- Over 600 </a:t>
            </a:r>
            <a:r>
              <a:rPr lang="en-US" sz="1400" b="1" dirty="0" err="1" smtClean="0"/>
              <a:t>scatterometry</a:t>
            </a:r>
            <a:r>
              <a:rPr lang="en-US" sz="1400" b="1" dirty="0" smtClean="0"/>
              <a:t> fixes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416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9144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23866" y="154920"/>
            <a:ext cx="5096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NORTH INDIAN OCEAN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1578" y="1859427"/>
            <a:ext cx="4741328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- 5 Cyclones in the north Indian Ocean</a:t>
            </a:r>
          </a:p>
          <a:p>
            <a:r>
              <a:rPr lang="en-US" sz="1400" b="1" dirty="0" smtClean="0"/>
              <a:t>- Most significant cyclone was TC 03B (</a:t>
            </a:r>
            <a:r>
              <a:rPr lang="en-US" sz="1400" b="1" dirty="0" err="1" smtClean="0"/>
              <a:t>Hudhud</a:t>
            </a:r>
            <a:r>
              <a:rPr lang="en-US" sz="1400" b="1" dirty="0" smtClean="0"/>
              <a:t>) with a peak intensity of 115 </a:t>
            </a:r>
            <a:r>
              <a:rPr lang="en-US" sz="1400" b="1" dirty="0" err="1" smtClean="0"/>
              <a:t>kts</a:t>
            </a:r>
            <a:r>
              <a:rPr lang="en-US" sz="1400" b="1" dirty="0" smtClean="0"/>
              <a:t> at landfall in India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" y="1295400"/>
            <a:ext cx="9144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73915" y="170795"/>
            <a:ext cx="5572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SOUTHERN HEMISPHERE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8328" y="5050302"/>
            <a:ext cx="4741328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Fairly typical SHEM season with 24 cyclones – 4 below the long term average</a:t>
            </a:r>
          </a:p>
          <a:p>
            <a:r>
              <a:rPr lang="en-US" sz="1400" b="1" dirty="0" smtClean="0"/>
              <a:t>- Most significant cyclones: </a:t>
            </a:r>
          </a:p>
          <a:p>
            <a:r>
              <a:rPr lang="en-US" sz="1400" b="1" dirty="0" smtClean="0"/>
              <a:t>  -- TC 23P (</a:t>
            </a:r>
            <a:r>
              <a:rPr lang="en-US" sz="1400" b="1" dirty="0" err="1" smtClean="0"/>
              <a:t>Ita</a:t>
            </a:r>
            <a:r>
              <a:rPr lang="en-US" sz="1400" b="1" dirty="0" smtClean="0"/>
              <a:t>) – 140 </a:t>
            </a:r>
            <a:r>
              <a:rPr lang="en-US" sz="1400" b="1" dirty="0" err="1" smtClean="0"/>
              <a:t>kt</a:t>
            </a:r>
            <a:r>
              <a:rPr lang="en-US" sz="1400" b="1" dirty="0" smtClean="0"/>
              <a:t> peak intensity impacted the Queensland Australia </a:t>
            </a:r>
            <a:r>
              <a:rPr lang="en-US" sz="1400" b="1" dirty="0"/>
              <a:t>area </a:t>
            </a:r>
            <a:endParaRPr lang="en-US" sz="1400" b="1" dirty="0" smtClean="0"/>
          </a:p>
          <a:p>
            <a:r>
              <a:rPr lang="en-US" sz="1400" b="1" dirty="0" smtClean="0"/>
              <a:t>  -- </a:t>
            </a:r>
            <a:r>
              <a:rPr lang="en-US" sz="1400" b="1" dirty="0"/>
              <a:t>TC </a:t>
            </a:r>
            <a:r>
              <a:rPr lang="en-US" sz="1400" b="1" dirty="0" smtClean="0"/>
              <a:t>21S (Hellen) </a:t>
            </a:r>
            <a:r>
              <a:rPr lang="en-US" sz="1400" b="1" dirty="0"/>
              <a:t>– </a:t>
            </a:r>
            <a:r>
              <a:rPr lang="en-US" sz="1400" b="1" dirty="0" smtClean="0"/>
              <a:t>135 </a:t>
            </a:r>
            <a:r>
              <a:rPr lang="en-US" sz="1400" b="1" dirty="0" err="1"/>
              <a:t>kt</a:t>
            </a:r>
            <a:r>
              <a:rPr lang="en-US" sz="1400" b="1" dirty="0"/>
              <a:t> peak intensity impacted </a:t>
            </a:r>
            <a:r>
              <a:rPr lang="en-US" sz="1400" b="1" dirty="0" smtClean="0"/>
              <a:t>the NW coast of Madagascar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" y="1252061"/>
            <a:ext cx="9120861" cy="544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689352" y="154920"/>
            <a:ext cx="5765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/>
            <a:r>
              <a:rPr lang="en-US" sz="2800" b="1" dirty="0" smtClean="0">
                <a:latin typeface="Arial" charset="0"/>
              </a:rPr>
              <a:t>2014 </a:t>
            </a:r>
            <a:r>
              <a:rPr lang="en-US" sz="2800" b="1" dirty="0">
                <a:latin typeface="Arial" charset="0"/>
              </a:rPr>
              <a:t>WESTERN NORTH PACIFIC</a:t>
            </a:r>
          </a:p>
        </p:txBody>
      </p: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6645275" y="1223486"/>
            <a:ext cx="2441575" cy="12001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Tropical Depressions:  </a:t>
            </a:r>
            <a:r>
              <a:rPr lang="en-US" sz="1800" dirty="0">
                <a:solidFill>
                  <a:srgbClr val="FF0000"/>
                </a:solidFill>
              </a:rPr>
              <a:t>3</a:t>
            </a:r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Tropical Storms:  8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Typhoons:  </a:t>
            </a:r>
            <a:r>
              <a:rPr lang="en-US" sz="1800" dirty="0" smtClean="0">
                <a:solidFill>
                  <a:srgbClr val="FF0000"/>
                </a:solidFill>
              </a:rPr>
              <a:t>5</a:t>
            </a:r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Super Typhoons:  </a:t>
            </a:r>
            <a:r>
              <a:rPr lang="en-US" sz="1800" dirty="0" smtClean="0">
                <a:solidFill>
                  <a:srgbClr val="FF0000"/>
                </a:solidFill>
              </a:rPr>
              <a:t>7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62625" y="4876798"/>
            <a:ext cx="2930273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5495" y="6320165"/>
            <a:ext cx="3817403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- Weak warm event shifted genesis eastward</a:t>
            </a:r>
          </a:p>
          <a:p>
            <a:r>
              <a:rPr lang="en-US" sz="1400" b="1" dirty="0" smtClean="0"/>
              <a:t>- More typical tracks, only a few north movers</a:t>
            </a:r>
            <a:endParaRPr lang="en-US" sz="1400" b="1" dirty="0"/>
          </a:p>
        </p:txBody>
      </p:sp>
      <p:pic>
        <p:nvPicPr>
          <p:cNvPr id="1027" name="Picture 3" descr="C:\Users\robert.falvey\AppData\Local\Microsoft\Windows\Temporary Internet Files\Content.Outlook\U4WSVGDU\2014 asset impac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" y="1223486"/>
            <a:ext cx="3692440" cy="21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33487"/>
            <a:ext cx="8628966" cy="562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04775"/>
            <a:ext cx="7086600" cy="644526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2014 JTWC TRACK ERRORS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784600" y="7493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latin typeface="Arial" charset="0"/>
                <a:cs typeface="Arial" charset="0"/>
              </a:rPr>
              <a:t>All Basins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76288" y="5924550"/>
            <a:ext cx="1285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30425" y="5416550"/>
            <a:ext cx="1285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48050" y="4910138"/>
            <a:ext cx="1285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33925" y="4422775"/>
            <a:ext cx="1287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5999" y="3414713"/>
            <a:ext cx="1285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4713" y="1768475"/>
            <a:ext cx="1287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xtBox 34"/>
          <p:cNvSpPr txBox="1">
            <a:spLocks noChangeArrowheads="1"/>
          </p:cNvSpPr>
          <p:nvPr/>
        </p:nvSpPr>
        <p:spPr bwMode="auto">
          <a:xfrm>
            <a:off x="2168525" y="1541463"/>
            <a:ext cx="36957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U.S. Pacific Command Goal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7434"/>
            <a:ext cx="8319294" cy="566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67960" y="133350"/>
            <a:ext cx="4195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2800" b="1" dirty="0">
                <a:latin typeface="Arial" charset="0"/>
              </a:rPr>
              <a:t>JTWC TRACK ERRORS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6361906" y="1911351"/>
            <a:ext cx="1900777" cy="138499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1" dirty="0"/>
              <a:t>           </a:t>
            </a:r>
            <a:r>
              <a:rPr lang="en-US" sz="1200" b="1" u="sng" dirty="0"/>
              <a:t>24 </a:t>
            </a:r>
            <a:r>
              <a:rPr lang="en-US" sz="1200" b="1" u="sng" dirty="0" err="1"/>
              <a:t>Hr</a:t>
            </a:r>
            <a:r>
              <a:rPr lang="en-US" sz="1200" b="1" u="sng" dirty="0"/>
              <a:t>  48 </a:t>
            </a:r>
            <a:r>
              <a:rPr lang="en-US" sz="1200" b="1" u="sng" dirty="0" err="1"/>
              <a:t>Hr</a:t>
            </a:r>
            <a:r>
              <a:rPr lang="en-US" sz="1200" b="1" u="sng" dirty="0"/>
              <a:t>  72 </a:t>
            </a:r>
            <a:r>
              <a:rPr lang="en-US" sz="1200" b="1" u="sng" dirty="0" err="1"/>
              <a:t>Hr</a:t>
            </a:r>
            <a:endParaRPr lang="en-US" sz="1200" b="1" u="sng" dirty="0"/>
          </a:p>
          <a:p>
            <a:pPr eaLnBrk="1" hangingPunct="1"/>
            <a:r>
              <a:rPr lang="en-US" sz="1200" b="1" dirty="0" smtClean="0"/>
              <a:t>2010     </a:t>
            </a:r>
            <a:r>
              <a:rPr lang="en-US" sz="1200" b="1" dirty="0"/>
              <a:t>60	  99      152</a:t>
            </a:r>
          </a:p>
          <a:p>
            <a:pPr eaLnBrk="1" hangingPunct="1"/>
            <a:r>
              <a:rPr lang="en-US" sz="1200" b="1" dirty="0"/>
              <a:t>2011	 62	  93      129 </a:t>
            </a:r>
          </a:p>
          <a:p>
            <a:pPr eaLnBrk="1" hangingPunct="1"/>
            <a:r>
              <a:rPr lang="en-US" sz="1200" b="1" dirty="0"/>
              <a:t>2012     51         90      128</a:t>
            </a:r>
            <a:r>
              <a:rPr lang="en-US" sz="1200" b="1" dirty="0">
                <a:solidFill>
                  <a:srgbClr val="0000CC"/>
                </a:solidFill>
              </a:rPr>
              <a:t> </a:t>
            </a:r>
          </a:p>
          <a:p>
            <a:pPr eaLnBrk="1" hangingPunct="1"/>
            <a:r>
              <a:rPr lang="en-US" sz="1200" b="1" dirty="0"/>
              <a:t>2013     46         77      106</a:t>
            </a:r>
          </a:p>
          <a:p>
            <a:pPr eaLnBrk="1" hangingPunct="1"/>
            <a:r>
              <a:rPr lang="en-US" sz="1200" b="1" dirty="0" smtClean="0">
                <a:solidFill>
                  <a:srgbClr val="FF0000"/>
                </a:solidFill>
              </a:rPr>
              <a:t>2014     51         84      126</a:t>
            </a:r>
            <a:endParaRPr lang="en-US" sz="1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200" b="1" dirty="0">
                <a:solidFill>
                  <a:srgbClr val="0000CC"/>
                </a:solidFill>
              </a:rPr>
              <a:t>Goal:    25         50       75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2399075" y="654050"/>
            <a:ext cx="4258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latin typeface="Arial" charset="0"/>
              </a:rPr>
              <a:t>(Western North Pacific - 24-72 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26988</TotalTime>
  <Words>1023</Words>
  <Application>Microsoft Office PowerPoint</Application>
  <PresentationFormat>On-screen Show (4:3)</PresentationFormat>
  <Paragraphs>208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JOINT TYPHOON WARNING CENTER  2014 YEAR IN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2014 JTWC TRACK ERRORS</vt:lpstr>
      <vt:lpstr>PowerPoint Presentation</vt:lpstr>
      <vt:lpstr>PowerPoint Presentation</vt:lpstr>
      <vt:lpstr>PowerPoint Presentation</vt:lpstr>
      <vt:lpstr>PowerPoint Presentation</vt:lpstr>
      <vt:lpstr>2014 JTWC INTENSITY ERRORS</vt:lpstr>
      <vt:lpstr>JTWC INTENSITY ERRORS (Western North Pacific 24 - 120 Hours)</vt:lpstr>
      <vt:lpstr>PowerPoint Presentation</vt:lpstr>
      <vt:lpstr>Intensity Prediction: WANI and GPCE</vt:lpstr>
      <vt:lpstr>PowerPoint Presentation</vt:lpstr>
      <vt:lpstr>Genesis Prediction: Two-Week Outlook</vt:lpstr>
      <vt:lpstr>OTHER PROJECTS/EVENTS</vt:lpstr>
      <vt:lpstr>Contact Info</vt:lpstr>
      <vt:lpstr>??QUESTIONS??</vt:lpstr>
      <vt:lpstr>BACKUP SLIDES</vt:lpstr>
      <vt:lpstr>WPAC ENSO CLIMO</vt:lpstr>
      <vt:lpstr>JTWC TRACK ERRORS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amanda.preble</dc:creator>
  <cp:lastModifiedBy>robert.falvey</cp:lastModifiedBy>
  <cp:revision>581</cp:revision>
  <dcterms:created xsi:type="dcterms:W3CDTF">2005-01-12T02:36:42Z</dcterms:created>
  <dcterms:modified xsi:type="dcterms:W3CDTF">2015-02-25T18:13:22Z</dcterms:modified>
</cp:coreProperties>
</file>