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4" r:id="rId4"/>
    <p:sldId id="258" r:id="rId5"/>
    <p:sldId id="293" r:id="rId6"/>
    <p:sldId id="269" r:id="rId7"/>
    <p:sldId id="273" r:id="rId8"/>
    <p:sldId id="270" r:id="rId9"/>
    <p:sldId id="277" r:id="rId10"/>
    <p:sldId id="275" r:id="rId11"/>
    <p:sldId id="271" r:id="rId12"/>
    <p:sldId id="278" r:id="rId13"/>
    <p:sldId id="306" r:id="rId14"/>
    <p:sldId id="284" r:id="rId15"/>
    <p:sldId id="290" r:id="rId16"/>
    <p:sldId id="287" r:id="rId17"/>
    <p:sldId id="291" r:id="rId18"/>
    <p:sldId id="292" r:id="rId19"/>
    <p:sldId id="296" r:id="rId20"/>
    <p:sldId id="302" r:id="rId21"/>
    <p:sldId id="303" r:id="rId22"/>
    <p:sldId id="272" r:id="rId23"/>
    <p:sldId id="285" r:id="rId24"/>
    <p:sldId id="276" r:id="rId25"/>
    <p:sldId id="286" r:id="rId26"/>
    <p:sldId id="298" r:id="rId27"/>
    <p:sldId id="297" r:id="rId28"/>
    <p:sldId id="283" r:id="rId29"/>
    <p:sldId id="305" r:id="rId30"/>
    <p:sldId id="301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99FF33"/>
    <a:srgbClr val="FFFF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EF189-95E3-4E3B-8376-53D61B0E524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2BF11-483A-4AF0-866A-7D46AA849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2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2BF11-483A-4AF0-866A-7D46AA8490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9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2BF11-483A-4AF0-866A-7D46AA8490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2BF11-483A-4AF0-866A-7D46AA8490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81D-4DF1-4B2C-8C04-BC672C814FC9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</a:lstStyle>
          <a:p>
            <a:fld id="{FFF7FEB1-301B-423E-8BA5-2ABD85F5FB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48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BE83-7756-411C-AC45-D077FF0B4B23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86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2570-A438-40BA-A931-56F344357AC5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1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7720-D9BE-4046-95CE-078FE1DAFE86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FF7FEB1-301B-423E-8BA5-2ABD85F5FB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F87F-D289-4289-A8D9-A906F1418996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BB1FB-2E21-47C6-9792-07C8B2746E6C}" type="datetime1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4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9C6A-C315-4777-A82D-63906F2D204E}" type="datetime1">
              <a:rPr lang="en-US" smtClean="0"/>
              <a:t>2/25/2015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7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8563-4260-4995-9CB2-C869170CF6D6}" type="datetime1">
              <a:rPr lang="en-US" smtClean="0"/>
              <a:t>2/25/2015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7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3BA5-CBDD-4745-B766-7DFCDE364B35}" type="datetime1">
              <a:rPr lang="en-US" smtClean="0"/>
              <a:t>2/25/2015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CCC3-A651-445C-B5CE-11A5CF3A9D91}" type="datetime1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2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CB20-E174-4E14-968E-27399C3DE9D1}" type="datetime1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1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1ADC4-B1F4-43F3-9716-5A6DBEEA626C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7FEB1-301B-423E-8BA5-2ABD85F5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089" y="46653"/>
            <a:ext cx="9906000" cy="89305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 Central Pacific T.C. Season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7089" y="5076274"/>
            <a:ext cx="9144000" cy="1655762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Tom Birchard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Senior Forecaster/Hurricane Specialist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Honolulu Forecast Office/Central Pacific Hurricane Center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0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</p:spPr>
        <p:txBody>
          <a:bodyPr/>
          <a:lstStyle/>
          <a:p>
            <a:pPr algn="ctr"/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Genevieve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998377"/>
            <a:ext cx="11520000" cy="4674636"/>
          </a:xfr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7591" y="5673013"/>
            <a:ext cx="10916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On Aug. 5, at 22:05 UTC NASA's Terra satellite passed over Hurricane Genevieve (left), Hurricane </a:t>
            </a:r>
            <a:r>
              <a:rPr lang="en-US" dirty="0" err="1" smtClean="0">
                <a:effectLst/>
              </a:rPr>
              <a:t>Iselle</a:t>
            </a:r>
            <a:r>
              <a:rPr lang="en-US" dirty="0" smtClean="0">
                <a:effectLst/>
              </a:rPr>
              <a:t> (center), and Hurricane Julio (right) in the Central and Eastern Pacific Oceans. Credit: NASA Goddard MODIS Rapid Response Team </a:t>
            </a:r>
            <a:endParaRPr lang="en-US" dirty="0">
              <a:effectLst/>
            </a:endParaRPr>
          </a:p>
        </p:txBody>
      </p:sp>
      <p:sp>
        <p:nvSpPr>
          <p:cNvPr id="6" name="Oval 5"/>
          <p:cNvSpPr/>
          <p:nvPr/>
        </p:nvSpPr>
        <p:spPr>
          <a:xfrm>
            <a:off x="4114800" y="1726163"/>
            <a:ext cx="1175657" cy="122231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68168" y="1967986"/>
            <a:ext cx="174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Hawaiian Islands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66334" y="1664043"/>
            <a:ext cx="274320" cy="2084173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10184" y="1664043"/>
            <a:ext cx="1013254" cy="1284430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489989" y="3937686"/>
            <a:ext cx="370703" cy="848498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91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326"/>
            <a:ext cx="9144000" cy="1023678"/>
          </a:xfrm>
        </p:spPr>
        <p:txBody>
          <a:bodyPr>
            <a:normAutofit/>
          </a:bodyPr>
          <a:lstStyle/>
          <a:p>
            <a:r>
              <a:rPr lang="en-US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CPHC season in review</a:t>
            </a:r>
            <a:endParaRPr lang="en-US" sz="5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52939"/>
            <a:ext cx="9144000" cy="4562669"/>
          </a:xfrm>
        </p:spPr>
        <p:txBody>
          <a:bodyPr>
            <a:normAutofit/>
          </a:bodyPr>
          <a:lstStyle/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T.S. WALI 7/17-7/19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GENEVIEVE 7/27-8/7</a:t>
            </a:r>
          </a:p>
          <a:p>
            <a:pPr algn="l"/>
            <a:r>
              <a:rPr lang="en-US" sz="4400" b="1" i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ISELLE 8/5-8/9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JULIO 8/8-8/15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ANA 10/13-10/26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14865" y="1259633"/>
            <a:ext cx="10865708" cy="4679848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dirty="0" smtClean="0"/>
              <a:t>First Tropical Cyclone to make landfall in Hawaiian Islands since </a:t>
            </a:r>
            <a:r>
              <a:rPr lang="en-US" sz="2800" dirty="0" err="1" smtClean="0"/>
              <a:t>Iniki</a:t>
            </a:r>
            <a:r>
              <a:rPr lang="en-US" sz="2800" dirty="0" smtClean="0"/>
              <a:t> 1992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</a:t>
            </a:r>
            <a:r>
              <a:rPr lang="en-US" sz="4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Iselle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14865" y="1259633"/>
            <a:ext cx="10865708" cy="4679848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dirty="0" smtClean="0"/>
              <a:t>First Tropical Cyclone to make landfall in Hawaiian Islands since </a:t>
            </a:r>
            <a:r>
              <a:rPr lang="en-US" sz="2800" dirty="0" err="1" smtClean="0"/>
              <a:t>Iniki</a:t>
            </a:r>
            <a:r>
              <a:rPr lang="en-US" sz="2800" dirty="0" smtClean="0"/>
              <a:t> 1992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</a:t>
            </a:r>
            <a:r>
              <a:rPr lang="en-US" sz="4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Iselle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2317782"/>
            <a:ext cx="9823453" cy="3131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5918" y="2537926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FF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</a:t>
            </a:r>
            <a:endParaRPr lang="en-US" sz="2400" b="1" dirty="0">
              <a:solidFill>
                <a:srgbClr val="66FF3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5983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</a:t>
            </a:r>
            <a:r>
              <a:rPr lang="en-US" sz="4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Iselle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370" y="6087355"/>
            <a:ext cx="3591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Loop courtesy The Weather Channel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37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86518" y="867418"/>
            <a:ext cx="10865708" cy="5132173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dirty="0" smtClean="0"/>
              <a:t>Affected primarily rural areas of E/SE Big Island – best possible area for a TC to make landfall due to low population density.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dirty="0" smtClean="0"/>
              <a:t>Significant wind impacts reported in SW Maui.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dirty="0" smtClean="0"/>
              <a:t>Damage to </a:t>
            </a:r>
            <a:r>
              <a:rPr lang="en-US" sz="2800" dirty="0"/>
              <a:t>homes in </a:t>
            </a:r>
            <a:r>
              <a:rPr lang="en-US" sz="2800" dirty="0" err="1"/>
              <a:t>Kapoho</a:t>
            </a:r>
            <a:r>
              <a:rPr lang="en-US" sz="2800" dirty="0"/>
              <a:t> Vacationland </a:t>
            </a:r>
            <a:r>
              <a:rPr lang="en-US" sz="2800" dirty="0" smtClean="0"/>
              <a:t>subdivision </a:t>
            </a:r>
            <a:r>
              <a:rPr lang="en-US" sz="2800" dirty="0"/>
              <a:t>and </a:t>
            </a:r>
            <a:r>
              <a:rPr lang="en-US" sz="2800" dirty="0" err="1" smtClean="0"/>
              <a:t>Pohoiki</a:t>
            </a:r>
            <a:r>
              <a:rPr lang="en-US" sz="2800" dirty="0" smtClean="0"/>
              <a:t> were </a:t>
            </a:r>
            <a:r>
              <a:rPr lang="en-US" sz="2800" dirty="0"/>
              <a:t>mostly due to ocean storm </a:t>
            </a:r>
            <a:r>
              <a:rPr lang="en-US" sz="2800" dirty="0" smtClean="0"/>
              <a:t>surge/wave </a:t>
            </a:r>
            <a:r>
              <a:rPr lang="en-US" sz="2800" dirty="0" err="1" smtClean="0"/>
              <a:t>runup</a:t>
            </a:r>
            <a:r>
              <a:rPr lang="en-US" sz="2800" dirty="0" smtClean="0"/>
              <a:t>, </a:t>
            </a:r>
            <a:r>
              <a:rPr lang="en-US" sz="2800" dirty="0"/>
              <a:t>while most of the structural damage reported elsewhere in lower </a:t>
            </a:r>
            <a:r>
              <a:rPr lang="en-US" sz="2800" dirty="0" err="1"/>
              <a:t>Puna</a:t>
            </a:r>
            <a:r>
              <a:rPr lang="en-US" sz="2800" dirty="0"/>
              <a:t> was caused by </a:t>
            </a:r>
            <a:r>
              <a:rPr lang="en-US" sz="2800" dirty="0" smtClean="0"/>
              <a:t>trees </a:t>
            </a:r>
            <a:r>
              <a:rPr lang="en-US" sz="2800" dirty="0"/>
              <a:t>toppling onto buildings.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dirty="0" smtClean="0"/>
              <a:t>$53 million loss to papaya industry SE Big Island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dirty="0" smtClean="0"/>
              <a:t>Significant impacts to macadamia nut, coffee and ornamental flower farmers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</a:t>
            </a:r>
            <a:r>
              <a:rPr lang="en-US" sz="4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Iselle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2551" y="807308"/>
            <a:ext cx="10865708" cy="5008607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 smtClean="0"/>
              <a:t>First Tropical Cyclone to make landfall in Hawaiian Islands since </a:t>
            </a:r>
            <a:r>
              <a:rPr lang="en-US" dirty="0" err="1" smtClean="0"/>
              <a:t>Iniki</a:t>
            </a:r>
            <a:r>
              <a:rPr lang="en-US" dirty="0" smtClean="0"/>
              <a:t> 1992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</a:t>
            </a:r>
            <a:r>
              <a:rPr lang="en-US" sz="4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Iselle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" y="1379837"/>
            <a:ext cx="4572000" cy="5148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7" y="1379837"/>
            <a:ext cx="4810082" cy="2557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7" y="3937686"/>
            <a:ext cx="4810082" cy="26072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08454" y="807308"/>
            <a:ext cx="10865708" cy="5132173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 smtClean="0"/>
              <a:t>First Tropical Cyclone to make landfall in Hawaiian Islands since </a:t>
            </a:r>
            <a:r>
              <a:rPr lang="en-US" dirty="0" err="1" smtClean="0"/>
              <a:t>Iniki</a:t>
            </a:r>
            <a:r>
              <a:rPr lang="en-US" dirty="0" smtClean="0"/>
              <a:t> 1992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</a:t>
            </a:r>
            <a:r>
              <a:rPr lang="en-US" sz="4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Iselle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" y="1688754"/>
            <a:ext cx="5222790" cy="409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41" y="1688754"/>
            <a:ext cx="5708821" cy="40957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9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2551" y="807308"/>
            <a:ext cx="10865708" cy="5132173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 smtClean="0"/>
              <a:t>First Tropical Cyclone to make landfall in Hawaiian Islands since </a:t>
            </a:r>
            <a:r>
              <a:rPr lang="en-US" dirty="0" err="1" smtClean="0"/>
              <a:t>Iniki</a:t>
            </a:r>
            <a:r>
              <a:rPr lang="en-US" dirty="0" smtClean="0"/>
              <a:t> 1992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</a:t>
            </a:r>
            <a:r>
              <a:rPr lang="en-US" sz="4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Iselle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" y="1784897"/>
            <a:ext cx="5222790" cy="3911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41" y="1776715"/>
            <a:ext cx="5708821" cy="39198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326"/>
            <a:ext cx="9144000" cy="703075"/>
          </a:xfrm>
        </p:spPr>
        <p:txBody>
          <a:bodyPr>
            <a:noAutofit/>
          </a:bodyPr>
          <a:lstStyle/>
          <a:p>
            <a:r>
              <a:rPr lang="en-US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Synoptic factors</a:t>
            </a:r>
            <a:endParaRPr lang="en-US" sz="5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12108"/>
            <a:ext cx="8572500" cy="55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326"/>
            <a:ext cx="9144000" cy="102367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CPHC season in review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52939"/>
            <a:ext cx="9144000" cy="4562669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T.S. WALI 7/17-7/19*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GENEVIEVE 7/27-8/7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ISELLE 8/5-8/9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JULIO 8/8-8/15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ANA 10/13-10/26*</a:t>
            </a:r>
          </a:p>
          <a:p>
            <a:pPr algn="l"/>
            <a:endParaRPr lang="en-US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Formed in central Pacific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3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326"/>
            <a:ext cx="9144000" cy="703075"/>
          </a:xfrm>
        </p:spPr>
        <p:txBody>
          <a:bodyPr>
            <a:noAutofit/>
          </a:bodyPr>
          <a:lstStyle/>
          <a:p>
            <a:r>
              <a:rPr lang="en-US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Synoptic factors</a:t>
            </a:r>
            <a:endParaRPr lang="en-US" sz="5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06" y="1067229"/>
            <a:ext cx="8489092" cy="555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8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326"/>
            <a:ext cx="9144000" cy="703075"/>
          </a:xfrm>
        </p:spPr>
        <p:txBody>
          <a:bodyPr>
            <a:noAutofit/>
          </a:bodyPr>
          <a:lstStyle/>
          <a:p>
            <a:r>
              <a:rPr lang="en-US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Synoptic factors</a:t>
            </a:r>
            <a:endParaRPr lang="en-US" sz="5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939114"/>
            <a:ext cx="8572500" cy="572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326"/>
            <a:ext cx="9144000" cy="102367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CPHC season in review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52939"/>
            <a:ext cx="9144000" cy="4562669"/>
          </a:xfrm>
        </p:spPr>
        <p:txBody>
          <a:bodyPr>
            <a:normAutofit/>
          </a:bodyPr>
          <a:lstStyle/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T.S. WALI 7/17-7/19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GENEVIEVE 7/27-8/7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ISELLE 8/5-8/9</a:t>
            </a:r>
          </a:p>
          <a:p>
            <a:pPr algn="l"/>
            <a:r>
              <a:rPr lang="en-US" sz="4400" b="1" i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JULIO 8/8-8/15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ANA 10/13-10/26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13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77419" y="954623"/>
            <a:ext cx="10865708" cy="1342769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 smtClean="0"/>
              <a:t>Tracked well NE of Hawaiian Islands – produced high surf in Hawaii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 smtClean="0"/>
              <a:t>USAF/CARCAH/USCG/Matson collaboration on rescue of boaters caught in Julio’s circulation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Julio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48119" y="6492875"/>
            <a:ext cx="2743200" cy="365125"/>
          </a:xfrm>
        </p:spPr>
        <p:txBody>
          <a:bodyPr/>
          <a:lstStyle/>
          <a:p>
            <a:fld id="{FFF7FEB1-301B-423E-8BA5-2ABD85F5FBAC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1" y="2444709"/>
            <a:ext cx="5016071" cy="4094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22" y="2444708"/>
            <a:ext cx="5955957" cy="40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326"/>
            <a:ext cx="9144000" cy="102367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CPHC season in review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52939"/>
            <a:ext cx="9144000" cy="4562669"/>
          </a:xfrm>
        </p:spPr>
        <p:txBody>
          <a:bodyPr>
            <a:normAutofit/>
          </a:bodyPr>
          <a:lstStyle/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T.S. WALI 7/17-7/19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GENEVIEVE 7/27-8/7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ISELLE 8/5-8/9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JULIO 8/8-8/15</a:t>
            </a:r>
          </a:p>
          <a:p>
            <a:pPr algn="l"/>
            <a:r>
              <a:rPr lang="en-US" sz="4400" b="1" i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ANA 10/13-10/26</a:t>
            </a:r>
            <a:endParaRPr lang="en-US" sz="44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Ana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6" y="1005015"/>
            <a:ext cx="10564394" cy="5453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74226" y="4431956"/>
            <a:ext cx="2998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Image based on output from tropicalcentralpacific.com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Ana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02578" y="6450628"/>
            <a:ext cx="2743200" cy="365125"/>
          </a:xfrm>
        </p:spPr>
        <p:txBody>
          <a:bodyPr/>
          <a:lstStyle/>
          <a:p>
            <a:fld id="{FFF7FEB1-301B-423E-8BA5-2ABD85F5FBAC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" y="901587"/>
            <a:ext cx="11294076" cy="55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719" y="0"/>
            <a:ext cx="9144000" cy="807308"/>
          </a:xfrm>
        </p:spPr>
        <p:txBody>
          <a:bodyPr>
            <a:normAutofit/>
          </a:bodyPr>
          <a:lstStyle/>
          <a:p>
            <a:r>
              <a:rPr lang="en-US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Ana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3124" y="1102578"/>
            <a:ext cx="109151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smtClean="0"/>
              <a:t>1) Record-setting CPAC system: length of time in basin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/>
              <a:t>2</a:t>
            </a:r>
            <a:r>
              <a:rPr lang="en-US" sz="3600" dirty="0" smtClean="0"/>
              <a:t>) Prompted watches and warnings in the main and NW Hawaiian islands – no significant impacts.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smtClean="0"/>
              <a:t>3) Keith Robinson (half-owner of Niihau) reported that the </a:t>
            </a:r>
            <a:r>
              <a:rPr lang="en-US" sz="3600" dirty="0"/>
              <a:t>most southern portion/exposed area of the </a:t>
            </a:r>
            <a:r>
              <a:rPr lang="en-US" sz="3600" dirty="0" smtClean="0"/>
              <a:t>island experienced extensive </a:t>
            </a:r>
            <a:r>
              <a:rPr lang="en-US" sz="3600" dirty="0"/>
              <a:t>vegetation damage / </a:t>
            </a:r>
            <a:r>
              <a:rPr lang="en-US" sz="3600" dirty="0" smtClean="0"/>
              <a:t>tree </a:t>
            </a:r>
            <a:r>
              <a:rPr lang="en-US" sz="3600" dirty="0"/>
              <a:t>tops leveled with an estimated Beaufort </a:t>
            </a:r>
            <a:r>
              <a:rPr lang="en-US" sz="3600" dirty="0" smtClean="0"/>
              <a:t>wind scale </a:t>
            </a:r>
            <a:r>
              <a:rPr lang="en-US" sz="3600" dirty="0"/>
              <a:t>range of 40-50mph. 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26799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58097" y="100872"/>
            <a:ext cx="9144000" cy="729552"/>
          </a:xfrm>
        </p:spPr>
        <p:txBody>
          <a:bodyPr>
            <a:normAutofit fontScale="90000"/>
          </a:bodyPr>
          <a:lstStyle/>
          <a:p>
            <a:r>
              <a:rPr lang="en-US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CPHC average track error: </a:t>
            </a:r>
            <a:r>
              <a:rPr lang="en-US" sz="4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Iselle</a:t>
            </a:r>
            <a:endParaRPr lang="en-US" sz="4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21455"/>
              </p:ext>
            </p:extLst>
          </p:nvPr>
        </p:nvGraphicFramePr>
        <p:xfrm>
          <a:off x="617836" y="1238648"/>
          <a:ext cx="10886808" cy="5118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468"/>
                <a:gridCol w="1814468"/>
                <a:gridCol w="1814468"/>
                <a:gridCol w="1814468"/>
                <a:gridCol w="1814468"/>
                <a:gridCol w="1814468"/>
              </a:tblGrid>
              <a:tr h="6397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Model</a:t>
                      </a:r>
                    </a:p>
                    <a:p>
                      <a:pPr algn="ctr"/>
                      <a:r>
                        <a:rPr lang="en-US" dirty="0" smtClean="0"/>
                        <a:t>(#</a:t>
                      </a:r>
                      <a:r>
                        <a:rPr lang="en-US" baseline="0" dirty="0" smtClean="0"/>
                        <a:t> of forecasts)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</a:p>
                    <a:p>
                      <a:pPr algn="ctr"/>
                      <a:r>
                        <a:rPr lang="en-US" dirty="0" smtClean="0"/>
                        <a:t>(10)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</a:p>
                    <a:p>
                      <a:pPr algn="ctr"/>
                      <a:r>
                        <a:rPr lang="en-US" dirty="0" smtClean="0"/>
                        <a:t>(9)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</a:p>
                    <a:p>
                      <a:pPr algn="ctr"/>
                      <a:r>
                        <a:rPr lang="en-US" dirty="0" smtClean="0"/>
                        <a:t>(7)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</a:p>
                    <a:p>
                      <a:pPr algn="ctr"/>
                      <a:r>
                        <a:rPr lang="en-US" dirty="0" smtClean="0"/>
                        <a:t>(5)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</a:t>
                      </a:r>
                    </a:p>
                    <a:p>
                      <a:pPr algn="ctr"/>
                      <a:r>
                        <a:rPr lang="en-US" dirty="0" smtClean="0"/>
                        <a:t>(1)</a:t>
                      </a:r>
                      <a:endParaRPr lang="en-US" dirty="0"/>
                    </a:p>
                  </a:txBody>
                  <a:tcPr/>
                </a:tc>
              </a:tr>
              <a:tr h="6397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OFCL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35.1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36.8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55.2</a:t>
                      </a:r>
                      <a:endParaRPr lang="en-US" dirty="0"/>
                    </a:p>
                  </a:txBody>
                  <a:tcPr/>
                </a:tc>
              </a:tr>
              <a:tr h="6397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OCD5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362.9</a:t>
                      </a:r>
                      <a:endParaRPr lang="en-US" dirty="0"/>
                    </a:p>
                  </a:txBody>
                  <a:tcPr/>
                </a:tc>
              </a:tr>
              <a:tr h="6397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53.4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6397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GHMI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17.8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21.4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123.1</a:t>
                      </a:r>
                      <a:endParaRPr lang="en-US" dirty="0"/>
                    </a:p>
                  </a:txBody>
                  <a:tcPr/>
                </a:tc>
              </a:tr>
              <a:tr h="6397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HWFI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124.7</a:t>
                      </a:r>
                      <a:endParaRPr lang="en-US" dirty="0"/>
                    </a:p>
                  </a:txBody>
                  <a:tcPr/>
                </a:tc>
              </a:tr>
              <a:tr h="6397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TVCN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17.8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62.3</a:t>
                      </a:r>
                      <a:endParaRPr lang="en-US" dirty="0"/>
                    </a:p>
                  </a:txBody>
                  <a:tcPr/>
                </a:tc>
              </a:tr>
              <a:tr h="6397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AEMI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70.3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53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58097" y="100872"/>
            <a:ext cx="9144000" cy="729552"/>
          </a:xfrm>
        </p:spPr>
        <p:txBody>
          <a:bodyPr>
            <a:normAutofit fontScale="90000"/>
          </a:bodyPr>
          <a:lstStyle/>
          <a:p>
            <a:r>
              <a:rPr lang="en-US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CPHC average track error: Ana</a:t>
            </a:r>
            <a:endParaRPr lang="en-US" sz="4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417297"/>
              </p:ext>
            </p:extLst>
          </p:nvPr>
        </p:nvGraphicFramePr>
        <p:xfrm>
          <a:off x="617836" y="1238648"/>
          <a:ext cx="10886808" cy="5131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851"/>
                <a:gridCol w="1360851"/>
                <a:gridCol w="1360851"/>
                <a:gridCol w="1360851"/>
                <a:gridCol w="1360851"/>
                <a:gridCol w="1360851"/>
                <a:gridCol w="1360851"/>
                <a:gridCol w="1360851"/>
              </a:tblGrid>
              <a:tr h="90026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Model</a:t>
                      </a:r>
                    </a:p>
                    <a:p>
                      <a:pPr algn="ctr"/>
                      <a:r>
                        <a:rPr lang="en-US" dirty="0" smtClean="0"/>
                        <a:t>(#</a:t>
                      </a:r>
                      <a:r>
                        <a:rPr lang="en-US" baseline="0" dirty="0" smtClean="0"/>
                        <a:t> of forecasts)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</a:p>
                    <a:p>
                      <a:pPr algn="ctr"/>
                      <a:r>
                        <a:rPr lang="en-US" dirty="0" smtClean="0"/>
                        <a:t>(48)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</a:p>
                    <a:p>
                      <a:pPr algn="ctr"/>
                      <a:r>
                        <a:rPr lang="en-US" dirty="0" smtClean="0"/>
                        <a:t>(46)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</a:p>
                    <a:p>
                      <a:pPr algn="ctr"/>
                      <a:r>
                        <a:rPr lang="en-US" dirty="0" smtClean="0"/>
                        <a:t>(44)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</a:p>
                    <a:p>
                      <a:pPr algn="ctr"/>
                      <a:r>
                        <a:rPr lang="en-US" dirty="0" smtClean="0"/>
                        <a:t>(42)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</a:t>
                      </a:r>
                    </a:p>
                    <a:p>
                      <a:pPr algn="ctr"/>
                      <a:r>
                        <a:rPr lang="en-US" dirty="0" smtClean="0"/>
                        <a:t>(28)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</a:t>
                      </a:r>
                    </a:p>
                    <a:p>
                      <a:pPr algn="ctr"/>
                      <a:r>
                        <a:rPr lang="en-US" dirty="0" smtClean="0"/>
                        <a:t>(20)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</a:t>
                      </a:r>
                    </a:p>
                    <a:p>
                      <a:pPr algn="ctr"/>
                      <a:r>
                        <a:rPr lang="en-US" dirty="0" smtClean="0"/>
                        <a:t>(20)</a:t>
                      </a:r>
                      <a:endParaRPr lang="en-US" dirty="0"/>
                    </a:p>
                  </a:txBody>
                  <a:tcPr/>
                </a:tc>
              </a:tr>
              <a:tr h="6024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OFCL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159.4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178.9</a:t>
                      </a:r>
                      <a:endParaRPr lang="en-US" dirty="0"/>
                    </a:p>
                  </a:txBody>
                  <a:tcPr/>
                </a:tc>
              </a:tr>
              <a:tr h="6024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OCD5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171.3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6024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39.5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48.8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60.9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82.8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119.3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197.2</a:t>
                      </a:r>
                      <a:endParaRPr lang="en-US" dirty="0"/>
                    </a:p>
                  </a:txBody>
                  <a:tcPr/>
                </a:tc>
              </a:tr>
              <a:tr h="6024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GHMI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153.7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391.4</a:t>
                      </a:r>
                      <a:endParaRPr lang="en-US" dirty="0"/>
                    </a:p>
                  </a:txBody>
                  <a:tcPr/>
                </a:tc>
              </a:tr>
              <a:tr h="6024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HWFI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107.8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197.8</a:t>
                      </a:r>
                      <a:endParaRPr lang="en-US" dirty="0"/>
                    </a:p>
                  </a:txBody>
                  <a:tcPr/>
                </a:tc>
              </a:tr>
              <a:tr h="6024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TVCN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25.4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175.1</a:t>
                      </a:r>
                      <a:endParaRPr lang="en-US" dirty="0"/>
                    </a:p>
                  </a:txBody>
                  <a:tcPr/>
                </a:tc>
              </a:tr>
              <a:tr h="6024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AEMI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192.7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50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537"/>
            <a:ext cx="10515600" cy="950491"/>
          </a:xfrm>
        </p:spPr>
        <p:txBody>
          <a:bodyPr/>
          <a:lstStyle/>
          <a:p>
            <a:pPr algn="ctr"/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Central Pacific T.C. Names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11" y="961053"/>
            <a:ext cx="11588620" cy="5701004"/>
          </a:xfrm>
        </p:spPr>
        <p:txBody>
          <a:bodyPr numCol="4"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</a:t>
            </a:r>
            <a:r>
              <a:rPr lang="en-US" sz="2000" i="1" u="sng" dirty="0" smtClean="0"/>
              <a:t>List 1</a:t>
            </a:r>
          </a:p>
          <a:p>
            <a:r>
              <a:rPr lang="en-US" sz="2000" dirty="0" err="1" smtClean="0"/>
              <a:t>Akoni</a:t>
            </a:r>
            <a:r>
              <a:rPr lang="en-US" sz="2000" dirty="0" smtClean="0"/>
              <a:t>	(ah - KOH - nee)</a:t>
            </a:r>
          </a:p>
          <a:p>
            <a:r>
              <a:rPr lang="en-US" sz="2000" dirty="0" err="1" smtClean="0"/>
              <a:t>Ema</a:t>
            </a:r>
            <a:r>
              <a:rPr lang="en-US" sz="2000" dirty="0" smtClean="0"/>
              <a:t>	(EH - </a:t>
            </a:r>
            <a:r>
              <a:rPr lang="en-US" sz="2000" dirty="0" err="1" smtClean="0"/>
              <a:t>mah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Hone	(HOH-</a:t>
            </a:r>
            <a:r>
              <a:rPr lang="en-US" sz="2000" dirty="0" err="1" smtClean="0"/>
              <a:t>neh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Iona	(</a:t>
            </a:r>
            <a:r>
              <a:rPr lang="en-US" sz="2000" dirty="0" err="1" smtClean="0"/>
              <a:t>ee</a:t>
            </a:r>
            <a:r>
              <a:rPr lang="en-US" sz="2000" dirty="0" smtClean="0"/>
              <a:t>-OH-nah)</a:t>
            </a:r>
          </a:p>
          <a:p>
            <a:r>
              <a:rPr lang="en-US" sz="2000" dirty="0" err="1" smtClean="0"/>
              <a:t>Keli</a:t>
            </a:r>
            <a:r>
              <a:rPr lang="en-US" sz="2000" dirty="0" smtClean="0"/>
              <a:t>	(KEH-lee)</a:t>
            </a:r>
          </a:p>
          <a:p>
            <a:r>
              <a:rPr lang="en-US" sz="2000" dirty="0" err="1" smtClean="0"/>
              <a:t>Lala</a:t>
            </a:r>
            <a:r>
              <a:rPr lang="en-US" sz="2000" dirty="0" smtClean="0"/>
              <a:t>	(LAH-</a:t>
            </a:r>
            <a:r>
              <a:rPr lang="en-US" sz="2000" dirty="0" err="1" smtClean="0"/>
              <a:t>lah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Moke</a:t>
            </a:r>
            <a:r>
              <a:rPr lang="en-US" sz="2000" dirty="0" smtClean="0"/>
              <a:t>	(MOH-</a:t>
            </a:r>
            <a:r>
              <a:rPr lang="en-US" sz="2000" dirty="0" err="1" smtClean="0"/>
              <a:t>keh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Nolo	(NOH-</a:t>
            </a:r>
            <a:r>
              <a:rPr lang="en-US" sz="2000" dirty="0" err="1" smtClean="0"/>
              <a:t>loh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Olana</a:t>
            </a:r>
            <a:r>
              <a:rPr lang="en-US" sz="2000" dirty="0" smtClean="0"/>
              <a:t>	(oh-LAH-nah)</a:t>
            </a:r>
          </a:p>
          <a:p>
            <a:r>
              <a:rPr lang="en-US" sz="2000" dirty="0" smtClean="0"/>
              <a:t>Pena	(PEH-nah)</a:t>
            </a:r>
          </a:p>
          <a:p>
            <a:r>
              <a:rPr lang="en-US" sz="2000" dirty="0" err="1" smtClean="0"/>
              <a:t>Ulana</a:t>
            </a:r>
            <a:r>
              <a:rPr lang="en-US" sz="2000" dirty="0" smtClean="0"/>
              <a:t>	(</a:t>
            </a:r>
            <a:r>
              <a:rPr lang="en-US" sz="2000" dirty="0" err="1" smtClean="0"/>
              <a:t>oo</a:t>
            </a:r>
            <a:r>
              <a:rPr lang="en-US" sz="2000" dirty="0" smtClean="0"/>
              <a:t>-LAH-nah)</a:t>
            </a:r>
          </a:p>
          <a:p>
            <a:r>
              <a:rPr lang="en-US" sz="2000" dirty="0" smtClean="0"/>
              <a:t>Wale	(WAH-</a:t>
            </a:r>
            <a:r>
              <a:rPr lang="en-US" sz="2000" dirty="0" err="1" smtClean="0"/>
              <a:t>leh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    </a:t>
            </a:r>
            <a:r>
              <a:rPr lang="en-US" sz="2000" i="1" u="sng" dirty="0" smtClean="0"/>
              <a:t>List 2</a:t>
            </a:r>
          </a:p>
          <a:p>
            <a:r>
              <a:rPr lang="en-US" sz="2000" dirty="0" smtClean="0"/>
              <a:t>Aka	(AH - </a:t>
            </a:r>
            <a:r>
              <a:rPr lang="en-US" sz="2000" dirty="0" err="1" smtClean="0"/>
              <a:t>kah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Ekeka</a:t>
            </a:r>
            <a:r>
              <a:rPr lang="en-US" sz="2000" dirty="0" smtClean="0"/>
              <a:t>	(eh - KEH - </a:t>
            </a:r>
            <a:r>
              <a:rPr lang="en-US" sz="2000" dirty="0" err="1" smtClean="0"/>
              <a:t>kak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Hene</a:t>
            </a:r>
            <a:r>
              <a:rPr lang="en-US" sz="2000" dirty="0" smtClean="0"/>
              <a:t>	(HEH-</a:t>
            </a:r>
            <a:r>
              <a:rPr lang="en-US" sz="2000" dirty="0" err="1" smtClean="0"/>
              <a:t>neh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Iolana</a:t>
            </a:r>
            <a:r>
              <a:rPr lang="en-US" sz="2000" dirty="0" smtClean="0"/>
              <a:t>	(</a:t>
            </a:r>
            <a:r>
              <a:rPr lang="en-US" sz="2000" dirty="0" err="1" smtClean="0"/>
              <a:t>ee</a:t>
            </a:r>
            <a:r>
              <a:rPr lang="en-US" sz="2000" dirty="0" smtClean="0"/>
              <a:t>-OH-</a:t>
            </a:r>
            <a:r>
              <a:rPr lang="en-US" sz="2000" dirty="0" err="1" smtClean="0"/>
              <a:t>lah</a:t>
            </a:r>
            <a:r>
              <a:rPr lang="en-US" sz="2000" dirty="0" smtClean="0"/>
              <a:t>-nah)</a:t>
            </a:r>
          </a:p>
          <a:p>
            <a:r>
              <a:rPr lang="en-US" sz="2000" dirty="0" err="1" smtClean="0"/>
              <a:t>Keoni</a:t>
            </a:r>
            <a:r>
              <a:rPr lang="en-US" sz="2000" dirty="0" smtClean="0"/>
              <a:t>	(</a:t>
            </a:r>
            <a:r>
              <a:rPr lang="en-US" sz="2000" dirty="0" err="1" smtClean="0"/>
              <a:t>keh</a:t>
            </a:r>
            <a:r>
              <a:rPr lang="en-US" sz="2000" dirty="0" smtClean="0"/>
              <a:t>-ON-nee)</a:t>
            </a:r>
          </a:p>
          <a:p>
            <a:r>
              <a:rPr lang="en-US" sz="2000" dirty="0" err="1" smtClean="0"/>
              <a:t>Lino</a:t>
            </a:r>
            <a:r>
              <a:rPr lang="en-US" sz="2000" dirty="0" smtClean="0"/>
              <a:t>	(LEE-</a:t>
            </a:r>
            <a:r>
              <a:rPr lang="en-US" sz="2000" dirty="0" err="1" smtClean="0"/>
              <a:t>noh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Mele</a:t>
            </a:r>
            <a:r>
              <a:rPr lang="en-US" sz="2000" dirty="0" smtClean="0"/>
              <a:t>	(MEH-</a:t>
            </a:r>
            <a:r>
              <a:rPr lang="en-US" sz="2000" dirty="0" err="1" smtClean="0"/>
              <a:t>leh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Nona	(NOH-nah)</a:t>
            </a:r>
          </a:p>
          <a:p>
            <a:r>
              <a:rPr lang="en-US" sz="2000" dirty="0" err="1" smtClean="0"/>
              <a:t>Oliwa</a:t>
            </a:r>
            <a:r>
              <a:rPr lang="en-US" sz="2000" dirty="0" smtClean="0"/>
              <a:t>	(oh-LEE-</a:t>
            </a:r>
            <a:r>
              <a:rPr lang="en-US" sz="2000" dirty="0" err="1" smtClean="0"/>
              <a:t>vah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Pama</a:t>
            </a:r>
            <a:r>
              <a:rPr lang="en-US" sz="2000" dirty="0" smtClean="0"/>
              <a:t>	(PAH-</a:t>
            </a:r>
            <a:r>
              <a:rPr lang="en-US" sz="2000" dirty="0" err="1" smtClean="0"/>
              <a:t>mah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Upana</a:t>
            </a:r>
            <a:r>
              <a:rPr lang="en-US" sz="2000" dirty="0" smtClean="0"/>
              <a:t>	(</a:t>
            </a:r>
            <a:r>
              <a:rPr lang="en-US" sz="2000" dirty="0" err="1" smtClean="0"/>
              <a:t>oo</a:t>
            </a:r>
            <a:r>
              <a:rPr lang="en-US" sz="2000" dirty="0" smtClean="0"/>
              <a:t>-PAH-nah)</a:t>
            </a:r>
          </a:p>
          <a:p>
            <a:r>
              <a:rPr lang="en-US" sz="2000" dirty="0" err="1" smtClean="0"/>
              <a:t>Wene</a:t>
            </a:r>
            <a:r>
              <a:rPr lang="en-US" sz="2000" dirty="0" smtClean="0"/>
              <a:t>	(WEH-</a:t>
            </a:r>
            <a:r>
              <a:rPr lang="en-US" sz="2000" dirty="0" err="1" smtClean="0"/>
              <a:t>neh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    </a:t>
            </a:r>
            <a:r>
              <a:rPr lang="en-US" sz="2000" i="1" u="sng" dirty="0" smtClean="0"/>
              <a:t>List 3</a:t>
            </a:r>
          </a:p>
          <a:p>
            <a:r>
              <a:rPr lang="en-US" sz="2000" dirty="0" err="1" smtClean="0"/>
              <a:t>Alika</a:t>
            </a:r>
            <a:r>
              <a:rPr lang="en-US" sz="2000" dirty="0" smtClean="0"/>
              <a:t>	(ah - LEE - </a:t>
            </a:r>
            <a:r>
              <a:rPr lang="en-US" sz="2000" dirty="0" err="1" smtClean="0"/>
              <a:t>kah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Ele</a:t>
            </a:r>
            <a:r>
              <a:rPr lang="en-US" sz="2000" dirty="0" smtClean="0"/>
              <a:t>	(EH-</a:t>
            </a:r>
            <a:r>
              <a:rPr lang="en-US" sz="2000" dirty="0" err="1" smtClean="0"/>
              <a:t>leh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Huko</a:t>
            </a:r>
            <a:r>
              <a:rPr lang="en-US" sz="2000" dirty="0" smtClean="0"/>
              <a:t>	(HOO-</a:t>
            </a:r>
            <a:r>
              <a:rPr lang="en-US" sz="2000" dirty="0" err="1" smtClean="0"/>
              <a:t>koh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Iopa</a:t>
            </a:r>
            <a:r>
              <a:rPr lang="en-US" sz="2000" dirty="0" smtClean="0"/>
              <a:t>	(</a:t>
            </a:r>
            <a:r>
              <a:rPr lang="en-US" sz="2000" dirty="0" err="1" smtClean="0"/>
              <a:t>ee</a:t>
            </a:r>
            <a:r>
              <a:rPr lang="en-US" sz="2000" dirty="0" smtClean="0"/>
              <a:t>-OH-</a:t>
            </a:r>
            <a:r>
              <a:rPr lang="en-US" sz="2000" dirty="0" err="1" smtClean="0"/>
              <a:t>pah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Kika</a:t>
            </a:r>
            <a:r>
              <a:rPr lang="en-US" sz="2000" dirty="0" smtClean="0"/>
              <a:t>	(KEE-</a:t>
            </a:r>
            <a:r>
              <a:rPr lang="en-US" sz="2000" dirty="0" err="1" smtClean="0"/>
              <a:t>kah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Lana	(LAH-nah)</a:t>
            </a:r>
          </a:p>
          <a:p>
            <a:r>
              <a:rPr lang="en-US" sz="2000" dirty="0" err="1" smtClean="0"/>
              <a:t>Maka</a:t>
            </a:r>
            <a:r>
              <a:rPr lang="en-US" sz="2000" dirty="0" smtClean="0"/>
              <a:t>	(MAH-</a:t>
            </a:r>
            <a:r>
              <a:rPr lang="en-US" sz="2000" dirty="0" err="1" smtClean="0"/>
              <a:t>kah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Neki</a:t>
            </a:r>
            <a:r>
              <a:rPr lang="en-US" sz="2000" dirty="0" smtClean="0"/>
              <a:t>	(NEH-</a:t>
            </a:r>
            <a:r>
              <a:rPr lang="en-US" sz="2000" dirty="0" err="1" smtClean="0"/>
              <a:t>kee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Omeka</a:t>
            </a:r>
            <a:r>
              <a:rPr lang="en-US" sz="2000" dirty="0" smtClean="0"/>
              <a:t>(oh-MEH-</a:t>
            </a:r>
            <a:r>
              <a:rPr lang="en-US" sz="2000" dirty="0" err="1" smtClean="0"/>
              <a:t>ka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Pewa</a:t>
            </a:r>
            <a:r>
              <a:rPr lang="en-US" sz="2000" dirty="0" smtClean="0"/>
              <a:t>	(PEH-</a:t>
            </a:r>
            <a:r>
              <a:rPr lang="en-US" sz="2000" dirty="0" err="1" smtClean="0"/>
              <a:t>vah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Unala</a:t>
            </a:r>
            <a:r>
              <a:rPr lang="en-US" sz="2000" dirty="0" smtClean="0"/>
              <a:t>	(</a:t>
            </a:r>
            <a:r>
              <a:rPr lang="en-US" sz="2000" dirty="0" err="1" smtClean="0"/>
              <a:t>oo</a:t>
            </a:r>
            <a:r>
              <a:rPr lang="en-US" sz="2000" dirty="0" smtClean="0"/>
              <a:t>-NAH-</a:t>
            </a:r>
            <a:r>
              <a:rPr lang="en-US" sz="2000" dirty="0" err="1" smtClean="0"/>
              <a:t>lah</a:t>
            </a:r>
            <a:r>
              <a:rPr lang="en-US" sz="2000" dirty="0" smtClean="0"/>
              <a:t>)</a:t>
            </a:r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Wali</a:t>
            </a:r>
            <a:r>
              <a:rPr lang="en-US" sz="2400" b="1" dirty="0" smtClean="0">
                <a:solidFill>
                  <a:srgbClr val="FF0000"/>
                </a:solidFill>
              </a:rPr>
              <a:t>	(WAH-lee)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    </a:t>
            </a:r>
            <a:r>
              <a:rPr lang="en-US" sz="2000" i="1" u="sng" dirty="0" smtClean="0"/>
              <a:t>List 4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Ana	(AH - nah)</a:t>
            </a:r>
          </a:p>
          <a:p>
            <a:r>
              <a:rPr lang="en-US" sz="2000" dirty="0" smtClean="0"/>
              <a:t>Ela	(EH-</a:t>
            </a:r>
            <a:r>
              <a:rPr lang="en-US" sz="2000" dirty="0" err="1" smtClean="0"/>
              <a:t>lah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Halola</a:t>
            </a:r>
            <a:r>
              <a:rPr lang="en-US" sz="2000" dirty="0" smtClean="0"/>
              <a:t>	(hah-LOH-</a:t>
            </a:r>
            <a:r>
              <a:rPr lang="en-US" sz="2000" dirty="0" err="1" smtClean="0"/>
              <a:t>lah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Iune</a:t>
            </a:r>
            <a:r>
              <a:rPr lang="en-US" sz="2000" dirty="0" smtClean="0"/>
              <a:t>	(</a:t>
            </a:r>
            <a:r>
              <a:rPr lang="en-US" sz="2000" dirty="0" err="1" smtClean="0"/>
              <a:t>ee</a:t>
            </a:r>
            <a:r>
              <a:rPr lang="en-US" sz="2000" dirty="0" smtClean="0"/>
              <a:t>-OO-</a:t>
            </a:r>
            <a:r>
              <a:rPr lang="en-US" sz="2000" dirty="0" err="1" smtClean="0"/>
              <a:t>neh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Kilo	(KEE-lo)</a:t>
            </a:r>
          </a:p>
          <a:p>
            <a:r>
              <a:rPr lang="en-US" sz="2000" dirty="0" err="1" smtClean="0"/>
              <a:t>Loke</a:t>
            </a:r>
            <a:r>
              <a:rPr lang="en-US" sz="2000" dirty="0" smtClean="0"/>
              <a:t>	(LOH-</a:t>
            </a:r>
            <a:r>
              <a:rPr lang="en-US" sz="2000" dirty="0" err="1" smtClean="0"/>
              <a:t>keh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Malia</a:t>
            </a:r>
            <a:r>
              <a:rPr lang="en-US" sz="2000" dirty="0" smtClean="0"/>
              <a:t>	(</a:t>
            </a:r>
            <a:r>
              <a:rPr lang="en-US" sz="2000" dirty="0" err="1" smtClean="0"/>
              <a:t>mah</a:t>
            </a:r>
            <a:r>
              <a:rPr lang="en-US" sz="2000" dirty="0" smtClean="0"/>
              <a:t>-LEE-ah)</a:t>
            </a:r>
          </a:p>
          <a:p>
            <a:r>
              <a:rPr lang="en-US" sz="2000" dirty="0" err="1" smtClean="0"/>
              <a:t>Niala</a:t>
            </a:r>
            <a:r>
              <a:rPr lang="en-US" sz="2000" dirty="0" smtClean="0"/>
              <a:t>	(nee-AH-la)</a:t>
            </a:r>
          </a:p>
          <a:p>
            <a:r>
              <a:rPr lang="en-US" sz="2000" dirty="0" smtClean="0"/>
              <a:t>Oho	(OH-</a:t>
            </a:r>
            <a:r>
              <a:rPr lang="en-US" sz="2000" dirty="0" err="1" smtClean="0"/>
              <a:t>hoh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Pali</a:t>
            </a:r>
            <a:r>
              <a:rPr lang="en-US" sz="2000" dirty="0" smtClean="0"/>
              <a:t>	(PAH-lee)</a:t>
            </a:r>
          </a:p>
          <a:p>
            <a:r>
              <a:rPr lang="en-US" sz="2000" dirty="0" err="1" smtClean="0"/>
              <a:t>Ulika</a:t>
            </a:r>
            <a:r>
              <a:rPr lang="en-US" sz="2000" dirty="0" smtClean="0"/>
              <a:t>	(</a:t>
            </a:r>
            <a:r>
              <a:rPr lang="en-US" sz="2000" dirty="0" err="1" smtClean="0"/>
              <a:t>oo</a:t>
            </a:r>
            <a:r>
              <a:rPr lang="en-US" sz="2000" dirty="0" smtClean="0"/>
              <a:t>-LEE-</a:t>
            </a:r>
            <a:r>
              <a:rPr lang="en-US" sz="2000" dirty="0" err="1" smtClean="0"/>
              <a:t>kah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Walaka</a:t>
            </a:r>
            <a:r>
              <a:rPr lang="en-US" sz="2000" dirty="0" smtClean="0"/>
              <a:t>(</a:t>
            </a:r>
            <a:r>
              <a:rPr lang="en-US" sz="2000" dirty="0" err="1" smtClean="0"/>
              <a:t>wah</a:t>
            </a:r>
            <a:r>
              <a:rPr lang="en-US" sz="2000" dirty="0" smtClean="0"/>
              <a:t>-LAH-</a:t>
            </a:r>
            <a:r>
              <a:rPr lang="en-US" sz="2000" dirty="0" err="1" smtClean="0"/>
              <a:t>kah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9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78834" y="1129004"/>
            <a:ext cx="10552670" cy="5227346"/>
          </a:xfrm>
        </p:spPr>
        <p:txBody>
          <a:bodyPr>
            <a:normAutofit fontScale="25000" lnSpcReduction="20000"/>
          </a:bodyPr>
          <a:lstStyle/>
          <a:p>
            <a:pPr marL="342900" indent="-342900" algn="l"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n-US" sz="14400" dirty="0" err="1" smtClean="0"/>
              <a:t>Iselle</a:t>
            </a:r>
            <a:r>
              <a:rPr lang="en-US" sz="14400" dirty="0" smtClean="0"/>
              <a:t> and Ana highlighted that interaction with the topography of the Hawaiian Islands remains an area ripe for further research (with mesoscale models        &amp; ensembles expected to increase understanding)</a:t>
            </a:r>
          </a:p>
          <a:p>
            <a:pPr marL="342900" indent="-342900" algn="l"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n-US" sz="14400" dirty="0" smtClean="0"/>
              <a:t>The </a:t>
            </a:r>
            <a:r>
              <a:rPr lang="en-US" sz="14400" dirty="0"/>
              <a:t>effects of land and topography on TC tracks have been studied in many </a:t>
            </a:r>
            <a:r>
              <a:rPr lang="en-US" sz="14400" dirty="0" smtClean="0"/>
              <a:t>contexts, but only Chambers and Li (2011) focused on Hawaiian Islands</a:t>
            </a:r>
          </a:p>
          <a:p>
            <a:pPr marL="342900" indent="-342900" algn="l"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n-US" sz="14400" dirty="0" smtClean="0"/>
              <a:t>Horizontal SST gradients and effects on track? </a:t>
            </a:r>
          </a:p>
          <a:p>
            <a:pPr marL="342900" indent="-342900" algn="l"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n-US" sz="14400" dirty="0" smtClean="0"/>
              <a:t>Plethora of aircraft data with which to work</a:t>
            </a:r>
            <a:endParaRPr lang="en-US" dirty="0" smtClean="0"/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58097" y="100872"/>
            <a:ext cx="9144000" cy="906834"/>
          </a:xfrm>
        </p:spPr>
        <p:txBody>
          <a:bodyPr>
            <a:normAutofit fontScale="90000"/>
          </a:bodyPr>
          <a:lstStyle/>
          <a:p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Hawaiian Islands &amp; motion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9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31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8204" y="785594"/>
            <a:ext cx="896873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200" dirty="0" smtClean="0">
                <a:latin typeface="Algerian" panose="04020705040A02060702" pitchFamily="82" charset="0"/>
              </a:rPr>
              <a:t>MAHALO!</a:t>
            </a:r>
          </a:p>
          <a:p>
            <a:pPr algn="ctr"/>
            <a:endParaRPr lang="en-US" sz="12200" dirty="0" smtClean="0">
              <a:latin typeface="Algerian" panose="04020705040A02060702" pitchFamily="82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 Birchard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Central Pacific Hurricane Center/Honolulu Forecast Office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Thomas.Birchard@noaa.gov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808-973-5280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1" y="0"/>
            <a:ext cx="10858877" cy="6858000"/>
          </a:xfrm>
        </p:spPr>
      </p:pic>
      <p:sp>
        <p:nvSpPr>
          <p:cNvPr id="7" name="TextBox 6"/>
          <p:cNvSpPr txBox="1"/>
          <p:nvPr/>
        </p:nvSpPr>
        <p:spPr>
          <a:xfrm>
            <a:off x="666561" y="6301946"/>
            <a:ext cx="200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Image: Tom Evans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113108" y="6306153"/>
            <a:ext cx="2743200" cy="365125"/>
          </a:xfrm>
        </p:spPr>
        <p:txBody>
          <a:bodyPr/>
          <a:lstStyle/>
          <a:p>
            <a:fld id="{FFF7FEB1-301B-423E-8BA5-2ABD85F5F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326"/>
            <a:ext cx="9144000" cy="703075"/>
          </a:xfrm>
        </p:spPr>
        <p:txBody>
          <a:bodyPr>
            <a:noAutofit/>
          </a:bodyPr>
          <a:lstStyle/>
          <a:p>
            <a:r>
              <a:rPr lang="en-US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Synoptic factors</a:t>
            </a:r>
            <a:endParaRPr lang="en-US" sz="5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179011" y="6307029"/>
            <a:ext cx="2743200" cy="365125"/>
          </a:xfrm>
        </p:spPr>
        <p:txBody>
          <a:bodyPr/>
          <a:lstStyle/>
          <a:p>
            <a:fld id="{FFF7FEB1-301B-423E-8BA5-2ABD85F5FBAC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5" y="985965"/>
            <a:ext cx="6043925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1" y="985965"/>
            <a:ext cx="55968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326"/>
            <a:ext cx="9144000" cy="102367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CPHC season in review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52939"/>
            <a:ext cx="9144000" cy="4562669"/>
          </a:xfrm>
        </p:spPr>
        <p:txBody>
          <a:bodyPr>
            <a:normAutofit/>
          </a:bodyPr>
          <a:lstStyle/>
          <a:p>
            <a:pPr algn="l"/>
            <a:r>
              <a:rPr lang="en-US" sz="4400" b="1" i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T.S. WALI 7/17-7/19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GENEVIEVE 7/27-8/7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ISELLE 8/5-8/9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JULIO 8/8-8/15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ANA 10/13-10/26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4440"/>
          </a:xfrm>
        </p:spPr>
        <p:txBody>
          <a:bodyPr/>
          <a:lstStyle/>
          <a:p>
            <a:pPr algn="ctr"/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Storm </a:t>
            </a:r>
            <a:r>
              <a:rPr lang="en-US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Wali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4441"/>
            <a:ext cx="10515600" cy="12503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Formed/Dissipated well SE of Hawaii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Associated moisture pool led to localized flooding in Hawaii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5" y="2024743"/>
            <a:ext cx="5988910" cy="478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3033" y="2024742"/>
            <a:ext cx="56630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“Event </a:t>
            </a:r>
            <a:r>
              <a:rPr lang="en-US" dirty="0"/>
              <a:t>totals at several sites were in the range of 5 to 10 </a:t>
            </a: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nches, </a:t>
            </a:r>
            <a:r>
              <a:rPr lang="en-US" dirty="0"/>
              <a:t>with peak amounts </a:t>
            </a:r>
            <a:r>
              <a:rPr lang="en-US" dirty="0" smtClean="0"/>
              <a:t>near </a:t>
            </a:r>
            <a:r>
              <a:rPr lang="en-US" dirty="0"/>
              <a:t>14 inches.  </a:t>
            </a:r>
            <a:r>
              <a:rPr lang="en-US" dirty="0" smtClean="0"/>
              <a:t>Rain rates of </a:t>
            </a:r>
          </a:p>
          <a:p>
            <a:r>
              <a:rPr lang="en-US" dirty="0" smtClean="0"/>
              <a:t>4 inches/hour observed in many areas on Oahu, with </a:t>
            </a:r>
          </a:p>
          <a:p>
            <a:r>
              <a:rPr lang="en-US" dirty="0" smtClean="0"/>
              <a:t>a </a:t>
            </a:r>
            <a:r>
              <a:rPr lang="en-US" dirty="0"/>
              <a:t>peak rate of 5.48 </a:t>
            </a:r>
            <a:r>
              <a:rPr lang="en-US" dirty="0" smtClean="0"/>
              <a:t>inches/hour.</a:t>
            </a:r>
            <a:r>
              <a:rPr lang="en-US" dirty="0"/>
              <a:t>  </a:t>
            </a:r>
            <a:r>
              <a:rPr lang="en-US" dirty="0" smtClean="0"/>
              <a:t>Flash </a:t>
            </a:r>
            <a:r>
              <a:rPr lang="en-US" dirty="0"/>
              <a:t>flooding forced the </a:t>
            </a:r>
            <a:endParaRPr lang="en-US" dirty="0" smtClean="0"/>
          </a:p>
          <a:p>
            <a:r>
              <a:rPr lang="en-US" dirty="0" smtClean="0"/>
              <a:t>closure </a:t>
            </a:r>
            <a:r>
              <a:rPr lang="en-US" dirty="0"/>
              <a:t>of Kamehameha Highway </a:t>
            </a:r>
            <a:r>
              <a:rPr lang="en-US" dirty="0" smtClean="0"/>
              <a:t>for </a:t>
            </a:r>
            <a:r>
              <a:rPr lang="en-US" dirty="0"/>
              <a:t>several </a:t>
            </a:r>
            <a:r>
              <a:rPr lang="en-US" dirty="0" smtClean="0"/>
              <a:t>hours.</a:t>
            </a:r>
          </a:p>
          <a:p>
            <a:r>
              <a:rPr lang="en-US" dirty="0" smtClean="0"/>
              <a:t>Property </a:t>
            </a:r>
            <a:r>
              <a:rPr lang="en-US" dirty="0"/>
              <a:t>damage from the flooding </a:t>
            </a:r>
            <a:r>
              <a:rPr lang="en-US" dirty="0" smtClean="0"/>
              <a:t>occurred, with several </a:t>
            </a:r>
          </a:p>
          <a:p>
            <a:r>
              <a:rPr lang="en-US" dirty="0" smtClean="0"/>
              <a:t>homes inundated </a:t>
            </a:r>
            <a:r>
              <a:rPr lang="en-US" dirty="0"/>
              <a:t>by over a foot of </a:t>
            </a:r>
            <a:r>
              <a:rPr lang="en-US" dirty="0" smtClean="0"/>
              <a:t>water in Hauula.</a:t>
            </a:r>
            <a:r>
              <a:rPr lang="en-US" dirty="0"/>
              <a:t>  </a:t>
            </a:r>
            <a:endParaRPr lang="en-US" dirty="0" smtClean="0"/>
          </a:p>
          <a:p>
            <a:r>
              <a:rPr lang="en-US" dirty="0" smtClean="0"/>
              <a:t>Heavy </a:t>
            </a:r>
            <a:r>
              <a:rPr lang="en-US" dirty="0"/>
              <a:t>rainfall also affected east </a:t>
            </a:r>
            <a:r>
              <a:rPr lang="en-US" dirty="0" smtClean="0"/>
              <a:t>Molokai and portions of </a:t>
            </a:r>
          </a:p>
          <a:p>
            <a:r>
              <a:rPr lang="en-US" dirty="0" smtClean="0"/>
              <a:t>Maui.</a:t>
            </a:r>
            <a:r>
              <a:rPr lang="en-US" dirty="0"/>
              <a:t>  </a:t>
            </a:r>
            <a:r>
              <a:rPr lang="en-US" dirty="0" smtClean="0"/>
              <a:t>Flash </a:t>
            </a:r>
            <a:r>
              <a:rPr lang="en-US" dirty="0"/>
              <a:t>flooding in </a:t>
            </a:r>
            <a:r>
              <a:rPr lang="en-US" dirty="0" err="1"/>
              <a:t>Kahakuloa</a:t>
            </a:r>
            <a:r>
              <a:rPr lang="en-US" dirty="0"/>
              <a:t> Stream overtopped the </a:t>
            </a:r>
            <a:endParaRPr lang="en-US" dirty="0" smtClean="0"/>
          </a:p>
          <a:p>
            <a:r>
              <a:rPr lang="en-US" dirty="0" smtClean="0"/>
              <a:t>bridge in </a:t>
            </a:r>
            <a:r>
              <a:rPr lang="en-US" dirty="0" err="1"/>
              <a:t>Kahakuloa</a:t>
            </a:r>
            <a:r>
              <a:rPr lang="en-US" dirty="0"/>
              <a:t> town and briefly closed </a:t>
            </a:r>
            <a:r>
              <a:rPr lang="en-US" dirty="0" err="1"/>
              <a:t>Kahekili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Highway</a:t>
            </a:r>
            <a:r>
              <a:rPr lang="en-US" dirty="0"/>
              <a:t>. </a:t>
            </a:r>
            <a:r>
              <a:rPr lang="en-US" dirty="0" smtClean="0"/>
              <a:t>” </a:t>
            </a:r>
          </a:p>
          <a:p>
            <a:r>
              <a:rPr lang="en-US" dirty="0" smtClean="0"/>
              <a:t>-</a:t>
            </a:r>
            <a:r>
              <a:rPr lang="en-US" i="1" dirty="0" smtClean="0">
                <a:solidFill>
                  <a:srgbClr val="7030A0"/>
                </a:solidFill>
              </a:rPr>
              <a:t>Kevin Kodama, HFO Senior Service Hydrologist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5027" y="6438069"/>
            <a:ext cx="400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Image Credit: NASA/NOAA GOES Project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326"/>
            <a:ext cx="9144000" cy="102367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CPHC season in review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52939"/>
            <a:ext cx="9144000" cy="4562669"/>
          </a:xfrm>
        </p:spPr>
        <p:txBody>
          <a:bodyPr>
            <a:normAutofit/>
          </a:bodyPr>
          <a:lstStyle/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T.S. WALI 7/17-7/19</a:t>
            </a:r>
          </a:p>
          <a:p>
            <a:pPr algn="l"/>
            <a:r>
              <a:rPr lang="en-US" sz="4400" b="1" i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GENEVIEVE 7/27-8/7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ISELLE 8/5-8/9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JULIO 8/8-8/15</a:t>
            </a:r>
          </a:p>
          <a:p>
            <a:pPr algn="l"/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ANA 10/13-10/26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8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</p:spPr>
        <p:txBody>
          <a:bodyPr/>
          <a:lstStyle/>
          <a:p>
            <a:pPr algn="ctr"/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Genevieve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438" y="6122129"/>
            <a:ext cx="10515600" cy="641136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Genevieve 2014 track by </a:t>
            </a:r>
            <a:r>
              <a:rPr lang="en-US" i="1" dirty="0" err="1" smtClean="0"/>
              <a:t>Cyclonebiskit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38" y="914401"/>
            <a:ext cx="10515600" cy="5178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042" y="1474572"/>
            <a:ext cx="4223693" cy="1744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55" y="1619719"/>
            <a:ext cx="2623751" cy="273809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2729042" y="3219320"/>
            <a:ext cx="706136" cy="979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535828" y="3426941"/>
            <a:ext cx="1804086" cy="10626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7FEB1-301B-423E-8BA5-2ABD85F5FB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1597</TotalTime>
  <Words>836</Words>
  <Application>Microsoft Office PowerPoint</Application>
  <PresentationFormat>Widescreen</PresentationFormat>
  <Paragraphs>334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Aharoni</vt:lpstr>
      <vt:lpstr>Algerian</vt:lpstr>
      <vt:lpstr>Arial</vt:lpstr>
      <vt:lpstr>Baskerville Old Face</vt:lpstr>
      <vt:lpstr>Calibri</vt:lpstr>
      <vt:lpstr>Calibri Light</vt:lpstr>
      <vt:lpstr>Times</vt:lpstr>
      <vt:lpstr>Times New Roman</vt:lpstr>
      <vt:lpstr>Wingdings</vt:lpstr>
      <vt:lpstr>Office Theme</vt:lpstr>
      <vt:lpstr>2014 Central Pacific T.C. Season</vt:lpstr>
      <vt:lpstr>2014 CPHC season in review</vt:lpstr>
      <vt:lpstr>Central Pacific T.C. Names</vt:lpstr>
      <vt:lpstr>PowerPoint Presentation</vt:lpstr>
      <vt:lpstr>Synoptic factors</vt:lpstr>
      <vt:lpstr>2014 CPHC season in review</vt:lpstr>
      <vt:lpstr>Tropical Storm Wali</vt:lpstr>
      <vt:lpstr>2014 CPHC season in review</vt:lpstr>
      <vt:lpstr>Hurricane Genevieve</vt:lpstr>
      <vt:lpstr>Hurricane Genevieve</vt:lpstr>
      <vt:lpstr>2014 CPHC season in review</vt:lpstr>
      <vt:lpstr>Hurricane Iselle</vt:lpstr>
      <vt:lpstr>Hurricane Iselle</vt:lpstr>
      <vt:lpstr>Hurricane Iselle</vt:lpstr>
      <vt:lpstr>Hurricane Iselle</vt:lpstr>
      <vt:lpstr>Hurricane Iselle</vt:lpstr>
      <vt:lpstr>Hurricane Iselle</vt:lpstr>
      <vt:lpstr>Hurricane Iselle</vt:lpstr>
      <vt:lpstr>Synoptic factors</vt:lpstr>
      <vt:lpstr>Synoptic factors</vt:lpstr>
      <vt:lpstr>Synoptic factors</vt:lpstr>
      <vt:lpstr>2014 CPHC season in review</vt:lpstr>
      <vt:lpstr>Hurricane Julio</vt:lpstr>
      <vt:lpstr>2014 CPHC season in review</vt:lpstr>
      <vt:lpstr>Hurricane Ana</vt:lpstr>
      <vt:lpstr>Hurricane Ana</vt:lpstr>
      <vt:lpstr>Hurricane Ana</vt:lpstr>
      <vt:lpstr>Preliminary CPHC average track error: Iselle</vt:lpstr>
      <vt:lpstr>Preliminary CPHC average track error: Ana</vt:lpstr>
      <vt:lpstr>Hawaiian Islands &amp; motion</vt:lpstr>
      <vt:lpstr>PowerPoint Presentation</vt:lpstr>
    </vt:vector>
  </TitlesOfParts>
  <Company>National Weather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Birchard</dc:creator>
  <cp:lastModifiedBy>Thomas Birchard</cp:lastModifiedBy>
  <cp:revision>126</cp:revision>
  <dcterms:created xsi:type="dcterms:W3CDTF">2015-02-10T18:05:06Z</dcterms:created>
  <dcterms:modified xsi:type="dcterms:W3CDTF">2015-02-25T22:55:38Z</dcterms:modified>
</cp:coreProperties>
</file>