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40008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6277" autoAdjust="0"/>
    <p:restoredTop sz="93688" autoAdjust="0"/>
  </p:normalViewPr>
  <p:slideViewPr>
    <p:cSldViewPr>
      <p:cViewPr varScale="1">
        <p:scale>
          <a:sx n="106" d="100"/>
          <a:sy n="106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102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788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750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739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5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72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966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264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512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229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0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1D52-8673-4A03-A78A-C01C37E76E1B}" type="datetimeFigureOut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3F56-5321-4BAA-A4C4-E30F9EDCC6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024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gif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25686" y="1295400"/>
            <a:ext cx="1918314" cy="143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45209" y="1320485"/>
            <a:ext cx="1917591" cy="143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895600"/>
            <a:ext cx="1853891" cy="1389888"/>
          </a:xfrm>
          <a:prstGeom prst="rect">
            <a:avLst/>
          </a:prstGeom>
        </p:spPr>
      </p:pic>
      <p:pic>
        <p:nvPicPr>
          <p:cNvPr id="47" name="Picture 3" descr="C:\Users\m150654\Desktop\Hurricane Research\navgem_amv_outflow_scatter_iselle_julio_all_20140815_1800_at_200hP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1828800" cy="137105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3276600" y="1317523"/>
            <a:ext cx="2003373" cy="1501877"/>
            <a:chOff x="20553200" y="11415358"/>
            <a:chExt cx="3756769" cy="2816352"/>
          </a:xfrm>
        </p:grpSpPr>
        <p:pic>
          <p:nvPicPr>
            <p:cNvPr id="36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3200" y="11415358"/>
              <a:ext cx="3756769" cy="2816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3566" y="13233411"/>
              <a:ext cx="177759" cy="164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2842115" y="13347926"/>
              <a:ext cx="164592" cy="164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4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9228" y="13825235"/>
              <a:ext cx="31115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Rectangle 39"/>
          <p:cNvSpPr/>
          <p:nvPr/>
        </p:nvSpPr>
        <p:spPr>
          <a:xfrm>
            <a:off x="6096000" y="2190750"/>
            <a:ext cx="184150" cy="2159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8343900" y="2209800"/>
            <a:ext cx="184150" cy="215900"/>
          </a:xfrm>
          <a:prstGeom prst="rect">
            <a:avLst/>
          </a:prstGeom>
          <a:noFill/>
          <a:ln w="25400">
            <a:solidFill>
              <a:srgbClr val="400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3200400" y="2895600"/>
            <a:ext cx="2040480" cy="1427988"/>
            <a:chOff x="19690661" y="7733618"/>
            <a:chExt cx="4024341" cy="2816352"/>
          </a:xfrm>
        </p:grpSpPr>
        <p:pic>
          <p:nvPicPr>
            <p:cNvPr id="32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0661" y="7733618"/>
              <a:ext cx="3756769" cy="2816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23440682" y="7737507"/>
              <a:ext cx="274320" cy="2807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64663" y="8014744"/>
              <a:ext cx="420624" cy="2273646"/>
            </a:xfrm>
            <a:prstGeom prst="rect">
              <a:avLst/>
            </a:prstGeom>
          </p:spPr>
        </p:pic>
      </p:grp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609600" y="76200"/>
            <a:ext cx="7543800" cy="1066800"/>
          </a:xfrm>
          <a:prstGeom prst="rect">
            <a:avLst/>
          </a:prstGeom>
          <a:solidFill>
            <a:schemeClr val="bg1"/>
          </a:solidFill>
          <a:ln w="3175">
            <a:noFill/>
          </a:ln>
          <a:extLst/>
        </p:spPr>
        <p:txBody>
          <a:bodyPr lIns="91440" tIns="91440" rIns="91440" bIns="91440" anchor="ctr"/>
          <a:lstStyle/>
          <a:p>
            <a:pPr algn="ctr"/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Satellite and Aircraft Observations of Upper-Level Outflow in </a:t>
            </a:r>
          </a:p>
          <a:p>
            <a:pPr algn="ctr">
              <a:lnSpc>
                <a:spcPct val="110000"/>
              </a:lnSpc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Hurricanes Iselle and Julio (2014</a:t>
            </a:r>
            <a:r>
              <a:rPr lang="en-US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Julie K. Stapleton, Anthony  L. Borrego, Sara C. Reynolds, Elizabeth R. Sanabia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and Bradford S.Barret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</a:p>
          <a:p>
            <a:pPr algn="ctr">
              <a:lnSpc>
                <a:spcPct val="110000"/>
              </a:lnSpc>
            </a:pP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Oceanography </a:t>
            </a:r>
            <a:r>
              <a:rPr lang="en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Department, U.S. Naval Academy, Annapolis, M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152400"/>
            <a:ext cx="541742" cy="762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7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9204" y="1167349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945" y="1472149"/>
            <a:ext cx="2847855" cy="3785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an analysis of the relationship between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upper-level outflow and tropical cyclone (TC)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in Hurricanes Iselle and Julio revealed that in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Navy Global Environmental Model 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NAVGEM) </a:t>
            </a:r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outflow was concentrated at the 200-hPa level and was influenced by large scale synoptic features surrounding the storms. </a:t>
            </a:r>
            <a:r>
              <a:rPr lang="en-US" sz="1200" dirty="0" smtClean="0">
                <a:latin typeface="Times New Roman"/>
                <a:cs typeface="Times New Roman"/>
              </a:rPr>
              <a:t>Several relationships between outflow and intensity were also noted. </a:t>
            </a:r>
            <a:r>
              <a:rPr lang="en-US" sz="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Here, the NAVGEM model analyses are compared to observational data to develop confidence in the accuracy of the NAVGEM 200-hPa winds, and thereby also the results of the outflow study.</a:t>
            </a:r>
            <a:r>
              <a:rPr lang="en-US" sz="1200" dirty="0" smtClean="0">
                <a:latin typeface="Times New Roman"/>
                <a:cs typeface="Times New Roman"/>
              </a:rPr>
              <a:t> Both satellite and aircraft observational data were evaluated in the large-scale environment of the eastern North Pacific  as well as in a smaller region surrounding each TC. </a:t>
            </a:r>
          </a:p>
          <a:p>
            <a:pPr algn="just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848" y="5118556"/>
            <a:ext cx="3069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32" y="5383649"/>
            <a:ext cx="8877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correlations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NAVGEM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AMV 200-hPa outflow were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evident in both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environment of the eastern North Pacific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small-scale regions near the Iselle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Julio storm centers. Similar results were found for the NAVGEM and dropsonde outflow observations. It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reasonable to assume that the very high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were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least in part to the assimilation of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dropsonde data into the NAVGEM, yet the </a:t>
            </a:r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increased confidence in the accuracy of the NAVGEM 200-hPa winds and thereby also in the results of the outflow study.</a:t>
            </a:r>
            <a:endParaRPr 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371600"/>
            <a:ext cx="110419" cy="141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800" dirty="0" smtClean="0"/>
              <a:t>a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5271350" y="1345899"/>
            <a:ext cx="110419" cy="141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800" dirty="0" smtClean="0"/>
              <a:t>b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3124200" y="2884918"/>
            <a:ext cx="110419" cy="141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800" dirty="0" smtClean="0"/>
              <a:t>d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7186680" y="2884239"/>
            <a:ext cx="110419" cy="141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800" dirty="0" smtClean="0"/>
              <a:t>f</a:t>
            </a:r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5241796" y="2868537"/>
            <a:ext cx="110419" cy="141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800" dirty="0" smtClean="0"/>
              <a:t>e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159700" y="4343401"/>
            <a:ext cx="590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Fig. 1.</a:t>
            </a:r>
            <a:r>
              <a:rPr lang="en-US" sz="900" dirty="0" smtClean="0"/>
              <a:t> The 200-hPa NAVGEM (a) wind speed (shaded) and (b) Iselle- and (c) Julio-relative outflow (shaded) with AMV (black) and dropsonde (brown) wind vectors and TC centers (Iselle in red, Julio in purple) at 1200 UTC 04 August 2014.  (d) The NAVGEM </a:t>
            </a:r>
            <a:r>
              <a:rPr lang="en-US" sz="900" dirty="0"/>
              <a:t>(</a:t>
            </a:r>
            <a:r>
              <a:rPr lang="en-US" sz="900" dirty="0" smtClean="0"/>
              <a:t>shaded) </a:t>
            </a:r>
            <a:r>
              <a:rPr lang="en-US" sz="900" dirty="0"/>
              <a:t>and </a:t>
            </a:r>
            <a:r>
              <a:rPr lang="en-US" sz="900" dirty="0" smtClean="0"/>
              <a:t>NAVGEM-minus-AMV (</a:t>
            </a:r>
            <a:r>
              <a:rPr lang="en-US" sz="900" dirty="0"/>
              <a:t>circles)</a:t>
            </a:r>
            <a:r>
              <a:rPr lang="en-US" sz="900" dirty="0" smtClean="0"/>
              <a:t> wind speeds (m s</a:t>
            </a:r>
            <a:r>
              <a:rPr lang="en-US" sz="900" baseline="30000" dirty="0" smtClean="0"/>
              <a:t>-1</a:t>
            </a:r>
            <a:r>
              <a:rPr lang="en-US" sz="900" dirty="0" smtClean="0"/>
              <a:t>) also at 1200 UTC 04 August 2014 with Iselle (</a:t>
            </a:r>
            <a:r>
              <a:rPr lang="en-US" sz="900" dirty="0"/>
              <a:t>red) and </a:t>
            </a:r>
            <a:r>
              <a:rPr lang="en-US" sz="900" dirty="0" smtClean="0"/>
              <a:t>Julio (purple) </a:t>
            </a:r>
            <a:r>
              <a:rPr lang="en-US" sz="900" dirty="0"/>
              <a:t>storm </a:t>
            </a:r>
            <a:r>
              <a:rPr lang="en-US" sz="900" dirty="0" smtClean="0"/>
              <a:t>centers. (e) The NAVGEM (model) vs. AMV (observed) 200-hPa TC-relative outflow for locations within 5</a:t>
            </a:r>
            <a:r>
              <a:rPr lang="en-US" sz="900" baseline="30000" dirty="0" smtClean="0"/>
              <a:t>o</a:t>
            </a:r>
            <a:r>
              <a:rPr lang="en-US" sz="900" dirty="0" smtClean="0"/>
              <a:t> latitude and longitude of Iselle (red) and Julio (purple) throughout each TC life cycle. (f) The NAVGEM (model) vs. dropsonde (observed) 200-hPa TC-relative outflow for all NOAA G-IV dropsonde locations.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04781" y="1330667"/>
            <a:ext cx="110419" cy="141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" tIns="9144" rIns="9144" bIns="9144" rtlCol="0">
            <a:spAutoFit/>
          </a:bodyPr>
          <a:lstStyle/>
          <a:p>
            <a:pPr algn="ctr"/>
            <a:r>
              <a:rPr lang="en-US" sz="800" dirty="0" smtClean="0"/>
              <a:t>c</a:t>
            </a:r>
            <a:endParaRPr lang="en-US" sz="8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8600" y="304800"/>
            <a:ext cx="1063333" cy="48440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29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485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USNA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sanabia</cp:lastModifiedBy>
  <cp:revision>45</cp:revision>
  <dcterms:created xsi:type="dcterms:W3CDTF">2015-03-02T05:28:47Z</dcterms:created>
  <dcterms:modified xsi:type="dcterms:W3CDTF">2015-03-02T05:31:27Z</dcterms:modified>
</cp:coreProperties>
</file>