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9169-1D6A-4E75-B4B8-C2953F6E2C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0954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CB48-7406-4805-AF4C-DC3DF8FC3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05337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2187-16E0-439D-9FDF-A93807BE79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21534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EBF1-8C8F-49DF-B329-4BE1C91FA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1313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54C2A-5779-47B4-B339-715AC8527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5033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7B143-A789-4004-B60B-A85907733F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1133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8E506-72CA-4D72-B975-FB485BD62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981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A6932-90E4-4C8A-9488-5DC3DF4F0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3399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6E4E-186D-467A-9EE9-FAC71B16F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33076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2186-23F2-40F4-B3E0-F0EA39DB8D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13753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10B0E-8F77-4537-AE55-70FB3C9AC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528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5E0C-367E-4DFF-9CEC-A42C3F79DC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3449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9BA3-18CD-4BA2-BF9B-E2E94A9DF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86169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E1BFD92-EB6E-423E-A323-2541203D368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35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sna.edu/Masters/Icons/shield-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98368" y="1247278"/>
            <a:ext cx="1259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9" tIns="45720" rIns="91439" bIns="4572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00000"/>
                </a:solidFill>
                <a:latin typeface="Georgia" pitchFamily="18" charset="0"/>
              </a:rPr>
              <a:t>Abstract</a:t>
            </a: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224702" y="3429000"/>
            <a:ext cx="255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9" tIns="45720" rIns="91439" bIns="4572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00000"/>
                </a:solidFill>
                <a:latin typeface="Georgia" panose="02040502050405020303" pitchFamily="18" charset="0"/>
              </a:rPr>
              <a:t>Results/Conclusions</a:t>
            </a:r>
          </a:p>
        </p:txBody>
      </p:sp>
      <p:pic>
        <p:nvPicPr>
          <p:cNvPr id="628744" name="Picture 8" descr="shield-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712" y="283180"/>
            <a:ext cx="557048" cy="72405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16915" y="40934"/>
            <a:ext cx="8067407" cy="1038439"/>
          </a:xfrm>
          <a:prstGeom prst="rect">
            <a:avLst/>
          </a:prstGeom>
        </p:spPr>
        <p:txBody>
          <a:bodyPr wrap="square" lIns="25603" tIns="12802" rIns="25603" bIns="12802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" b="1" dirty="0">
                <a:ea typeface="Times New Roman"/>
                <a:cs typeface="Times New Roman"/>
                <a:sym typeface="Times New Roman"/>
              </a:rPr>
              <a:t>Evolution of the Upper-Level Outflow During Hurricanes Iselle and </a:t>
            </a:r>
            <a:r>
              <a:rPr lang="en" b="1" dirty="0" smtClean="0">
                <a:ea typeface="Times New Roman"/>
                <a:cs typeface="Times New Roman"/>
                <a:sym typeface="Times New Roman"/>
              </a:rPr>
              <a:t>Julio </a:t>
            </a:r>
            <a:r>
              <a:rPr lang="en" b="1" dirty="0">
                <a:ea typeface="Times New Roman"/>
                <a:cs typeface="Times New Roman"/>
                <a:sym typeface="Times New Roman"/>
              </a:rPr>
              <a:t>(2014) in the </a:t>
            </a:r>
            <a:r>
              <a:rPr lang="en" b="1" dirty="0" smtClean="0">
                <a:ea typeface="Times New Roman"/>
                <a:cs typeface="Times New Roman"/>
                <a:sym typeface="Times New Roman"/>
              </a:rPr>
              <a:t>Navy </a:t>
            </a:r>
            <a:r>
              <a:rPr lang="en" b="1" dirty="0">
                <a:ea typeface="Times New Roman"/>
                <a:cs typeface="Times New Roman"/>
                <a:sym typeface="Times New Roman"/>
              </a:rPr>
              <a:t>Global Environmental Model (NAVGEM) Analyses </a:t>
            </a:r>
            <a:r>
              <a:rPr lang="en-US" dirty="0" smtClean="0">
                <a:ea typeface="Times New Roman"/>
                <a:cs typeface="Times New Roman"/>
                <a:sym typeface="Times New Roman"/>
              </a:rPr>
              <a:t/>
            </a:r>
            <a:br>
              <a:rPr lang="en-US" dirty="0" smtClean="0">
                <a:ea typeface="Times New Roman"/>
                <a:cs typeface="Times New Roman"/>
                <a:sym typeface="Times New Roman"/>
              </a:rPr>
            </a:br>
            <a:r>
              <a:rPr lang="en-US" sz="1200" dirty="0" smtClean="0">
                <a:ea typeface="Times New Roman"/>
                <a:cs typeface="Times New Roman"/>
                <a:sym typeface="Times New Roman"/>
              </a:rPr>
              <a:t>Sara C. Reynolds,</a:t>
            </a:r>
            <a:r>
              <a:rPr lang="en" sz="1200" dirty="0" smtClean="0"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dirty="0" smtClean="0">
                <a:ea typeface="Times New Roman"/>
                <a:cs typeface="Times New Roman"/>
                <a:sym typeface="Times New Roman"/>
              </a:rPr>
              <a:t>Anthony  L. Borrego, </a:t>
            </a:r>
            <a:r>
              <a:rPr lang="en-US" sz="1200" dirty="0" smtClean="0">
                <a:ea typeface="Times New Roman"/>
                <a:cs typeface="Times New Roman"/>
                <a:sym typeface="Times New Roman"/>
              </a:rPr>
              <a:t>Julie K. Stapleton</a:t>
            </a:r>
            <a:r>
              <a:rPr lang="en" sz="1200" dirty="0" smtClean="0"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dirty="0" smtClean="0">
                <a:ea typeface="Times New Roman"/>
                <a:cs typeface="Times New Roman"/>
                <a:sym typeface="Times New Roman"/>
              </a:rPr>
              <a:t>Elizabeth R. Sanabia</a:t>
            </a:r>
            <a:r>
              <a:rPr lang="en-US" sz="1200" dirty="0" smtClean="0">
                <a:ea typeface="Times New Roman"/>
                <a:cs typeface="Times New Roman"/>
                <a:sym typeface="Times New Roman"/>
              </a:rPr>
              <a:t>,</a:t>
            </a:r>
            <a:r>
              <a:rPr lang="en" sz="1200" dirty="0" smtClean="0">
                <a:ea typeface="Times New Roman"/>
                <a:cs typeface="Times New Roman"/>
                <a:sym typeface="Times New Roman"/>
              </a:rPr>
              <a:t> and Bradford S.Barret</a:t>
            </a:r>
            <a:r>
              <a:rPr lang="en-US" sz="1200" dirty="0" err="1" smtClean="0"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200" dirty="0" smtClean="0"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1200" dirty="0" smtClean="0">
                <a:ea typeface="Times New Roman"/>
                <a:cs typeface="Times New Roman"/>
                <a:sym typeface="Times New Roman"/>
              </a:rPr>
              <a:t> Oceanography </a:t>
            </a:r>
            <a:r>
              <a:rPr lang="en" sz="1200" dirty="0" smtClean="0">
                <a:ea typeface="Times New Roman"/>
                <a:cs typeface="Times New Roman"/>
                <a:sym typeface="Times New Roman"/>
              </a:rPr>
              <a:t>Department, U.S. Naval Academy, Annapolis, M</a:t>
            </a:r>
            <a:r>
              <a:rPr lang="en-US" sz="1200" dirty="0" smtClean="0">
                <a:ea typeface="Times New Roman"/>
                <a:cs typeface="Times New Roman"/>
                <a:sym typeface="Times New Roman"/>
              </a:rPr>
              <a:t>D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702" y="1585832"/>
            <a:ext cx="4433608" cy="1687848"/>
          </a:xfrm>
          <a:prstGeom prst="rect">
            <a:avLst/>
          </a:prstGeom>
        </p:spPr>
        <p:txBody>
          <a:bodyPr wrap="square" lIns="25603" tIns="12802" rIns="25603" bIns="12802">
            <a:spAutoFit/>
          </a:bodyPr>
          <a:lstStyle/>
          <a:p>
            <a:pPr algn="just"/>
            <a:r>
              <a:rPr lang="en-US" sz="1200" dirty="0"/>
              <a:t>During the summer of 2014, a group of midshipmen flew through </a:t>
            </a:r>
            <a:r>
              <a:rPr lang="en-US" sz="1200" dirty="0" smtClean="0"/>
              <a:t>Hurricanes </a:t>
            </a:r>
            <a:r>
              <a:rPr lang="en-US" sz="1200" dirty="0"/>
              <a:t>Iselle and Julio with the TROPIC </a:t>
            </a:r>
            <a:r>
              <a:rPr lang="en-US" sz="1200" dirty="0" smtClean="0"/>
              <a:t>internship. Stemming </a:t>
            </a:r>
            <a:r>
              <a:rPr lang="en-US" sz="1200" dirty="0"/>
              <a:t>from this </a:t>
            </a:r>
            <a:r>
              <a:rPr lang="en-US" sz="1200" dirty="0" smtClean="0"/>
              <a:t>experience</a:t>
            </a:r>
            <a:r>
              <a:rPr lang="en-US" sz="1200" dirty="0"/>
              <a:t>, interest grew</a:t>
            </a:r>
            <a:r>
              <a:rPr lang="en-US" sz="1200" dirty="0" smtClean="0"/>
              <a:t> regarding the </a:t>
            </a:r>
            <a:r>
              <a:rPr lang="en-US" sz="1200" dirty="0"/>
              <a:t>outflow mechanisms of a </a:t>
            </a:r>
            <a:r>
              <a:rPr lang="en-US" sz="1200" dirty="0" smtClean="0"/>
              <a:t>tropical cyclone (TC). Not </a:t>
            </a:r>
            <a:r>
              <a:rPr lang="en-US" sz="1200" dirty="0"/>
              <a:t>much is known about the relationship between TC outflow, structure, and intensity. </a:t>
            </a:r>
            <a:r>
              <a:rPr lang="en-US" sz="1200" dirty="0" smtClean="0"/>
              <a:t>Outflow </a:t>
            </a:r>
            <a:r>
              <a:rPr lang="en-US" sz="1200" dirty="0"/>
              <a:t>is defined as the outward branch of the TC’s secondary circulation. </a:t>
            </a:r>
            <a:r>
              <a:rPr lang="en-US" sz="1200" dirty="0" smtClean="0"/>
              <a:t>Model output can be used to analyze outflow, and here the Navy </a:t>
            </a:r>
            <a:r>
              <a:rPr lang="en-US" sz="1200" dirty="0"/>
              <a:t>Global Environmental Model (NAVGEM</a:t>
            </a:r>
            <a:r>
              <a:rPr lang="en-US" sz="1200" dirty="0" smtClean="0"/>
              <a:t>) is used to understand the evolution of the outflow in Hurricanes Iselle and Julio </a:t>
            </a:r>
            <a:r>
              <a:rPr lang="en-US" sz="1200" dirty="0"/>
              <a:t>(2014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168871" y="4252795"/>
            <a:ext cx="4592677" cy="2526117"/>
          </a:xfrm>
          <a:prstGeom prst="rect">
            <a:avLst/>
          </a:prstGeom>
        </p:spPr>
        <p:txBody>
          <a:bodyPr wrap="square" lIns="25603" tIns="12802" rIns="25603" bIns="12802">
            <a:noAutofit/>
          </a:bodyPr>
          <a:lstStyle/>
          <a:p>
            <a:pPr marL="342886" indent="-342886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5243690" y="1295823"/>
            <a:ext cx="3152147" cy="3768469"/>
            <a:chOff x="5947104" y="1102831"/>
            <a:chExt cx="2538756" cy="30977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104" y="1102831"/>
              <a:ext cx="2537218" cy="1403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104" y="2524494"/>
              <a:ext cx="1285302" cy="1676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120" y="2526787"/>
              <a:ext cx="1258740" cy="16718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228238" y="5064292"/>
            <a:ext cx="3167599" cy="13221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850" dirty="0"/>
              <a:t>Fig. 1. (a) The 200-hPa wind speed (shaded) and direction (white arrows) from the NAVGEM operational </a:t>
            </a:r>
            <a:r>
              <a:rPr lang="en-US" sz="850" dirty="0" smtClean="0"/>
              <a:t>analysis. Geostationary </a:t>
            </a:r>
            <a:r>
              <a:rPr lang="en-US" sz="850" dirty="0"/>
              <a:t>infrared imagery of Hurricanes </a:t>
            </a:r>
            <a:r>
              <a:rPr lang="en-US" sz="850" dirty="0" smtClean="0"/>
              <a:t>(b) </a:t>
            </a:r>
            <a:r>
              <a:rPr lang="en-US" sz="850" dirty="0" err="1" smtClean="0"/>
              <a:t>Iselle</a:t>
            </a:r>
            <a:r>
              <a:rPr lang="en-US" sz="850" dirty="0" smtClean="0"/>
              <a:t> </a:t>
            </a:r>
            <a:r>
              <a:rPr lang="en-US" sz="850" dirty="0"/>
              <a:t>(outlined in green) and </a:t>
            </a:r>
            <a:r>
              <a:rPr lang="en-US" sz="850" dirty="0" smtClean="0"/>
              <a:t>(c) Julio </a:t>
            </a:r>
            <a:r>
              <a:rPr lang="en-US" sz="850" dirty="0"/>
              <a:t>(outlined in red) from 1200 UTC 04 August 2014. </a:t>
            </a:r>
            <a:r>
              <a:rPr lang="en-US" sz="850" dirty="0" smtClean="0"/>
              <a:t>(d) Radial variation in total </a:t>
            </a:r>
            <a:r>
              <a:rPr lang="en-US" sz="850" dirty="0"/>
              <a:t>outflow from the NAVGEM data for Hurricane Iselle (shaded, scale at right). </a:t>
            </a:r>
            <a:r>
              <a:rPr lang="en-US" sz="850" dirty="0" smtClean="0"/>
              <a:t>(e) The 850-hPa </a:t>
            </a:r>
            <a:r>
              <a:rPr lang="en-US" sz="850" dirty="0"/>
              <a:t>m</a:t>
            </a:r>
            <a:r>
              <a:rPr lang="en-US" sz="850" dirty="0" smtClean="0"/>
              <a:t>odel (black) and best track (green) intensities </a:t>
            </a:r>
            <a:r>
              <a:rPr lang="en-US" sz="850" dirty="0"/>
              <a:t>(</a:t>
            </a:r>
            <a:r>
              <a:rPr lang="en-US" sz="850" dirty="0" err="1"/>
              <a:t>kts</a:t>
            </a:r>
            <a:r>
              <a:rPr lang="en-US" sz="850" dirty="0"/>
              <a:t>) for Hurricane Iselle. Plots </a:t>
            </a:r>
            <a:r>
              <a:rPr lang="en-US" sz="850" dirty="0" smtClean="0"/>
              <a:t>(d) </a:t>
            </a:r>
            <a:r>
              <a:rPr lang="en-US" sz="850" dirty="0"/>
              <a:t>and </a:t>
            </a:r>
            <a:r>
              <a:rPr lang="en-US" sz="850" dirty="0" smtClean="0"/>
              <a:t>(e) </a:t>
            </a:r>
            <a:r>
              <a:rPr lang="en-US" sz="850" dirty="0"/>
              <a:t>extend from 0000 UTC </a:t>
            </a:r>
            <a:r>
              <a:rPr lang="en-US" sz="850" dirty="0" smtClean="0"/>
              <a:t>04-14 August 2014.</a:t>
            </a:r>
            <a:endParaRPr lang="en-US" sz="850" dirty="0"/>
          </a:p>
        </p:txBody>
      </p:sp>
      <p:sp>
        <p:nvSpPr>
          <p:cNvPr id="6" name="TextBox 5"/>
          <p:cNvSpPr txBox="1"/>
          <p:nvPr/>
        </p:nvSpPr>
        <p:spPr>
          <a:xfrm>
            <a:off x="86310" y="3767554"/>
            <a:ext cx="4647744" cy="29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For both Hurricanes Iselle and </a:t>
            </a:r>
            <a:r>
              <a:rPr lang="en-US" sz="1400" dirty="0" smtClean="0"/>
              <a:t>Julio</a:t>
            </a:r>
            <a:r>
              <a:rPr lang="en-US" sz="1400" dirty="0" smtClean="0"/>
              <a:t>, the</a:t>
            </a:r>
            <a:r>
              <a:rPr lang="en-US" sz="1400" b="1" dirty="0" smtClean="0">
                <a:solidFill>
                  <a:srgbClr val="0000FF"/>
                </a:solidFill>
              </a:rPr>
              <a:t> TC intensity </a:t>
            </a:r>
            <a:r>
              <a:rPr lang="en-US" sz="1400" b="1" dirty="0" smtClean="0">
                <a:solidFill>
                  <a:srgbClr val="0000FF"/>
                </a:solidFill>
              </a:rPr>
              <a:t>increased during periods of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increased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outflow and when the maximum outflow was located </a:t>
            </a:r>
            <a:r>
              <a:rPr lang="en-US" sz="1400" b="1" dirty="0" smtClean="0">
                <a:solidFill>
                  <a:srgbClr val="0000FF"/>
                </a:solidFill>
              </a:rPr>
              <a:t>close </a:t>
            </a:r>
            <a:r>
              <a:rPr lang="en-US" sz="1400" b="1" dirty="0" smtClean="0">
                <a:solidFill>
                  <a:srgbClr val="0000FF"/>
                </a:solidFill>
              </a:rPr>
              <a:t>to the storm center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marL="233363" lvl="1" algn="just"/>
            <a:endParaRPr lang="en-US" sz="1200" dirty="0" smtClean="0"/>
          </a:p>
          <a:p>
            <a:pPr marL="112713" lvl="1" indent="-112713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b="1" dirty="0" smtClean="0">
                <a:solidFill>
                  <a:srgbClr val="0000FF"/>
                </a:solidFill>
              </a:rPr>
              <a:t>TC intensity was greatest when dual outflow channels were present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marL="344488" lvl="2" indent="-111125" algn="just"/>
            <a:endParaRPr lang="en-US" sz="1200" dirty="0" smtClean="0"/>
          </a:p>
          <a:p>
            <a:pPr marL="112713" lvl="2" indent="-112713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Outflow channels were greatly impacted by adjacent large-scale environmental </a:t>
            </a:r>
            <a:r>
              <a:rPr lang="en-US" sz="1400" b="1" dirty="0" smtClean="0">
                <a:solidFill>
                  <a:srgbClr val="0000FF"/>
                </a:solidFill>
              </a:rPr>
              <a:t>features.</a:t>
            </a:r>
          </a:p>
          <a:p>
            <a:pPr marL="112713" lvl="2" indent="-112713" algn="just">
              <a:buFont typeface="Arial" panose="020B0604020202020204" pitchFamily="34" charset="0"/>
              <a:buChar char="•"/>
            </a:pPr>
            <a:endParaRPr lang="en-US" sz="600" b="1" dirty="0" smtClean="0">
              <a:solidFill>
                <a:srgbClr val="0000FF"/>
              </a:solidFill>
            </a:endParaRPr>
          </a:p>
          <a:p>
            <a:pPr marL="344488" indent="-111125" algn="just"/>
            <a:r>
              <a:rPr lang="en-US" sz="1400" dirty="0"/>
              <a:t>•Iselle and Julio transited nearly identical tracks </a:t>
            </a:r>
            <a:r>
              <a:rPr lang="en-US" sz="1400" dirty="0" smtClean="0"/>
              <a:t>early </a:t>
            </a:r>
            <a:r>
              <a:rPr lang="en-US" sz="1400" dirty="0"/>
              <a:t>in their respective </a:t>
            </a:r>
            <a:r>
              <a:rPr lang="en-US" sz="1400" dirty="0" smtClean="0"/>
              <a:t>lifecycles and were affected by many of the same environmental features.</a:t>
            </a:r>
          </a:p>
          <a:p>
            <a:pPr marL="233363" lvl="2" algn="just"/>
            <a:endParaRPr lang="en-US" sz="1200" dirty="0"/>
          </a:p>
          <a:p>
            <a:pPr marL="630238" lvl="3" indent="-173038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lvl="2" algn="just"/>
            <a:endParaRPr lang="en-US" sz="1200" dirty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Oval 11"/>
          <p:cNvSpPr/>
          <p:nvPr/>
        </p:nvSpPr>
        <p:spPr bwMode="auto">
          <a:xfrm>
            <a:off x="6369273" y="2257042"/>
            <a:ext cx="103989" cy="9681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34478" y="2279974"/>
            <a:ext cx="103989" cy="9681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605481" y="1981694"/>
            <a:ext cx="1215237" cy="230151"/>
          </a:xfrm>
          <a:custGeom>
            <a:avLst/>
            <a:gdLst>
              <a:gd name="connsiteX0" fmla="*/ 0 w 1179755"/>
              <a:gd name="connsiteY0" fmla="*/ 276767 h 276767"/>
              <a:gd name="connsiteX1" fmla="*/ 53788 w 1179755"/>
              <a:gd name="connsiteY1" fmla="*/ 237323 h 276767"/>
              <a:gd name="connsiteX2" fmla="*/ 254597 w 1179755"/>
              <a:gd name="connsiteY2" fmla="*/ 58029 h 276767"/>
              <a:gd name="connsiteX3" fmla="*/ 641873 w 1179755"/>
              <a:gd name="connsiteY3" fmla="*/ 222979 h 276767"/>
              <a:gd name="connsiteX4" fmla="*/ 1072178 w 1179755"/>
              <a:gd name="connsiteY4" fmla="*/ 11412 h 276767"/>
              <a:gd name="connsiteX5" fmla="*/ 1179755 w 1179755"/>
              <a:gd name="connsiteY5" fmla="*/ 47271 h 2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55" h="276767">
                <a:moveTo>
                  <a:pt x="0" y="276767"/>
                </a:moveTo>
                <a:cubicBezTo>
                  <a:pt x="5677" y="275273"/>
                  <a:pt x="11355" y="273779"/>
                  <a:pt x="53788" y="237323"/>
                </a:cubicBezTo>
                <a:cubicBezTo>
                  <a:pt x="96221" y="200867"/>
                  <a:pt x="156583" y="60420"/>
                  <a:pt x="254597" y="58029"/>
                </a:cubicBezTo>
                <a:cubicBezTo>
                  <a:pt x="352611" y="55638"/>
                  <a:pt x="505610" y="230748"/>
                  <a:pt x="641873" y="222979"/>
                </a:cubicBezTo>
                <a:cubicBezTo>
                  <a:pt x="778136" y="215210"/>
                  <a:pt x="982531" y="40697"/>
                  <a:pt x="1072178" y="11412"/>
                </a:cubicBezTo>
                <a:cubicBezTo>
                  <a:pt x="1161825" y="-17873"/>
                  <a:pt x="1170790" y="14699"/>
                  <a:pt x="1179755" y="47271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29614" y="2124840"/>
            <a:ext cx="73705" cy="128337"/>
          </a:xfrm>
          <a:custGeom>
            <a:avLst/>
            <a:gdLst>
              <a:gd name="connsiteX0" fmla="*/ 1516 w 73705"/>
              <a:gd name="connsiteY0" fmla="*/ 128337 h 128337"/>
              <a:gd name="connsiteX1" fmla="*/ 9537 w 73705"/>
              <a:gd name="connsiteY1" fmla="*/ 56147 h 128337"/>
              <a:gd name="connsiteX2" fmla="*/ 73705 w 73705"/>
              <a:gd name="connsiteY2" fmla="*/ 0 h 12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05" h="128337">
                <a:moveTo>
                  <a:pt x="1516" y="128337"/>
                </a:moveTo>
                <a:cubicBezTo>
                  <a:pt x="-490" y="102936"/>
                  <a:pt x="-2495" y="77536"/>
                  <a:pt x="9537" y="56147"/>
                </a:cubicBezTo>
                <a:cubicBezTo>
                  <a:pt x="21569" y="34757"/>
                  <a:pt x="47637" y="17378"/>
                  <a:pt x="73705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691814" y="2381514"/>
            <a:ext cx="88232" cy="76200"/>
          </a:xfrm>
          <a:custGeom>
            <a:avLst/>
            <a:gdLst>
              <a:gd name="connsiteX0" fmla="*/ 88232 w 88232"/>
              <a:gd name="connsiteY0" fmla="*/ 0 h 76200"/>
              <a:gd name="connsiteX1" fmla="*/ 52137 w 88232"/>
              <a:gd name="connsiteY1" fmla="*/ 48126 h 76200"/>
              <a:gd name="connsiteX2" fmla="*/ 0 w 88232"/>
              <a:gd name="connsiteY2" fmla="*/ 76200 h 76200"/>
              <a:gd name="connsiteX3" fmla="*/ 0 w 88232"/>
              <a:gd name="connsiteY3" fmla="*/ 76200 h 76200"/>
              <a:gd name="connsiteX4" fmla="*/ 0 w 88232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32" h="76200">
                <a:moveTo>
                  <a:pt x="88232" y="0"/>
                </a:moveTo>
                <a:cubicBezTo>
                  <a:pt x="77537" y="17713"/>
                  <a:pt x="66842" y="35426"/>
                  <a:pt x="52137" y="48126"/>
                </a:cubicBezTo>
                <a:cubicBezTo>
                  <a:pt x="37432" y="60826"/>
                  <a:pt x="0" y="76200"/>
                  <a:pt x="0" y="76200"/>
                </a:cubicBezTo>
                <a:lnTo>
                  <a:pt x="0" y="76200"/>
                </a:lnTo>
                <a:lnTo>
                  <a:pt x="0" y="7620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58812" y="2792892"/>
            <a:ext cx="153281" cy="2035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579" y="2690687"/>
            <a:ext cx="165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7557489" y="1876775"/>
            <a:ext cx="153281" cy="2035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68503" y="4837520"/>
            <a:ext cx="153281" cy="2035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58809" y="4840842"/>
            <a:ext cx="153281" cy="2035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6345" y="1859583"/>
            <a:ext cx="153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30435" y="2684497"/>
            <a:ext cx="153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8238" y="4834463"/>
            <a:ext cx="158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858808" y="4847064"/>
            <a:ext cx="153281" cy="2035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27093" y="4825614"/>
            <a:ext cx="158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6768" y="2786939"/>
            <a:ext cx="14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1172" y="409246"/>
            <a:ext cx="1063333" cy="4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0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378</Words>
  <Application>Microsoft Macintosh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United States Naval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Henderson</dc:creator>
  <cp:lastModifiedBy>sanabia</cp:lastModifiedBy>
  <cp:revision>66</cp:revision>
  <cp:lastPrinted>2013-12-11T23:08:00Z</cp:lastPrinted>
  <dcterms:created xsi:type="dcterms:W3CDTF">2015-03-02T03:40:30Z</dcterms:created>
  <dcterms:modified xsi:type="dcterms:W3CDTF">2015-03-02T05:46:44Z</dcterms:modified>
</cp:coreProperties>
</file>