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jpe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00"/>
    <a:srgbClr val="99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15620"/>
    <p:restoredTop sz="94660"/>
  </p:normalViewPr>
  <p:slideViewPr>
    <p:cSldViewPr snapToGrid="0" snapToObjects="1">
      <p:cViewPr>
        <p:scale>
          <a:sx n="125" d="100"/>
          <a:sy n="125" d="100"/>
        </p:scale>
        <p:origin x="-5368" y="-17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0A346-D6D2-CA4F-AF3A-C452E9ACE86C}" type="datetimeFigureOut">
              <a:rPr lang="en-US" smtClean="0"/>
              <a:t>2/24/15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EC88C-4F09-9040-A242-8C24E6585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0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0A346-D6D2-CA4F-AF3A-C452E9ACE86C}" type="datetimeFigureOut">
              <a:rPr lang="en-US" smtClean="0"/>
              <a:t>2/24/15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EC88C-4F09-9040-A242-8C24E6585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452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0A346-D6D2-CA4F-AF3A-C452E9ACE86C}" type="datetimeFigureOut">
              <a:rPr lang="en-US" smtClean="0"/>
              <a:t>2/24/15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EC88C-4F09-9040-A242-8C24E6585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845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0A346-D6D2-CA4F-AF3A-C452E9ACE86C}" type="datetimeFigureOut">
              <a:rPr lang="en-US" smtClean="0"/>
              <a:t>2/24/15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EC88C-4F09-9040-A242-8C24E6585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205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0A346-D6D2-CA4F-AF3A-C452E9ACE86C}" type="datetimeFigureOut">
              <a:rPr lang="en-US" smtClean="0"/>
              <a:t>2/24/15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EC88C-4F09-9040-A242-8C24E6585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422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0A346-D6D2-CA4F-AF3A-C452E9ACE86C}" type="datetimeFigureOut">
              <a:rPr lang="en-US" smtClean="0"/>
              <a:t>2/24/15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EC88C-4F09-9040-A242-8C24E6585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955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0A346-D6D2-CA4F-AF3A-C452E9ACE86C}" type="datetimeFigureOut">
              <a:rPr lang="en-US" smtClean="0"/>
              <a:t>2/24/15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EC88C-4F09-9040-A242-8C24E6585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603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0A346-D6D2-CA4F-AF3A-C452E9ACE86C}" type="datetimeFigureOut">
              <a:rPr lang="en-US" smtClean="0"/>
              <a:t>2/24/15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EC88C-4F09-9040-A242-8C24E6585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378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0A346-D6D2-CA4F-AF3A-C452E9ACE86C}" type="datetimeFigureOut">
              <a:rPr lang="en-US" smtClean="0"/>
              <a:t>2/24/15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EC88C-4F09-9040-A242-8C24E6585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570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0A346-D6D2-CA4F-AF3A-C452E9ACE86C}" type="datetimeFigureOut">
              <a:rPr lang="en-US" smtClean="0"/>
              <a:t>2/24/15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EC88C-4F09-9040-A242-8C24E6585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210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0A346-D6D2-CA4F-AF3A-C452E9ACE86C}" type="datetimeFigureOut">
              <a:rPr lang="en-US" smtClean="0"/>
              <a:t>2/24/15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EC88C-4F09-9040-A242-8C24E6585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308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50A346-D6D2-CA4F-AF3A-C452E9ACE86C}" type="datetimeFigureOut">
              <a:rPr lang="en-US" smtClean="0"/>
              <a:t>2/24/15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EC88C-4F09-9040-A242-8C24E6585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329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gif"/><Relationship Id="rId13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JPG"/><Relationship Id="rId7" Type="http://schemas.openxmlformats.org/officeDocument/2006/relationships/image" Target="../media/image6.tiff"/><Relationship Id="rId8" Type="http://schemas.openxmlformats.org/officeDocument/2006/relationships/image" Target="../media/image7.emf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CFFCC"/>
            </a:gs>
            <a:gs pos="100000">
              <a:srgbClr val="99CC99">
                <a:alpha val="83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1366" y="13670"/>
            <a:ext cx="7772400" cy="1470025"/>
          </a:xfrm>
        </p:spPr>
        <p:txBody>
          <a:bodyPr>
            <a:normAutofit/>
          </a:bodyPr>
          <a:lstStyle/>
          <a:p>
            <a:r>
              <a:rPr lang="en-US" sz="3000" dirty="0" smtClean="0"/>
              <a:t>Support for Users and Developers of the Hurricane WRF Model</a:t>
            </a:r>
            <a:endParaRPr lang="en-US" sz="3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633095"/>
            <a:ext cx="6400800" cy="792592"/>
          </a:xfrm>
        </p:spPr>
        <p:txBody>
          <a:bodyPr numCol="2">
            <a:normAutofit fontScale="92500" lnSpcReduction="10000"/>
          </a:bodyPr>
          <a:lstStyle/>
          <a:p>
            <a:pPr>
              <a:lnSpc>
                <a:spcPct val="95000"/>
              </a:lnSpc>
            </a:pPr>
            <a:r>
              <a:rPr lang="en-US" sz="1600" baseline="30000" dirty="0">
                <a:solidFill>
                  <a:srgbClr val="000000"/>
                </a:solidFill>
                <a:latin typeface="Arial" charset="0"/>
              </a:rPr>
              <a:t>1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Developmental </a:t>
            </a:r>
            <a:r>
              <a:rPr lang="en-US" sz="1600" dirty="0" err="1">
                <a:solidFill>
                  <a:srgbClr val="000000"/>
                </a:solidFill>
                <a:latin typeface="Arial" charset="0"/>
              </a:rPr>
              <a:t>Testbed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 Center </a:t>
            </a:r>
            <a:endParaRPr lang="en-US" sz="1600" dirty="0" smtClean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95000"/>
              </a:lnSpc>
            </a:pPr>
            <a:r>
              <a:rPr lang="en-US" sz="1600" baseline="30000" dirty="0" smtClean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CIRES/University of Colorado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95000"/>
              </a:lnSpc>
            </a:pPr>
            <a:r>
              <a:rPr lang="en-US" sz="1600" baseline="30000" dirty="0">
                <a:solidFill>
                  <a:srgbClr val="000000"/>
                </a:solidFill>
                <a:latin typeface="Arial" charset="0"/>
              </a:rPr>
              <a:t>3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NOAA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ESRL/GSD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95000"/>
              </a:lnSpc>
            </a:pPr>
            <a:r>
              <a:rPr lang="en-US" sz="1600" baseline="30000" dirty="0">
                <a:solidFill>
                  <a:srgbClr val="000000"/>
                </a:solidFill>
                <a:latin typeface="Arial" charset="0"/>
              </a:rPr>
              <a:t>4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NOAA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EMC</a:t>
            </a:r>
          </a:p>
          <a:p>
            <a:pPr>
              <a:lnSpc>
                <a:spcPct val="95000"/>
              </a:lnSpc>
            </a:pPr>
            <a:r>
              <a:rPr lang="en-US" sz="1600" baseline="30000" dirty="0" smtClean="0">
                <a:solidFill>
                  <a:srgbClr val="000000"/>
                </a:solidFill>
                <a:latin typeface="Arial" charset="0"/>
              </a:rPr>
              <a:t>5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NCAR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95000"/>
              </a:lnSpc>
            </a:pPr>
            <a:r>
              <a:rPr lang="en-US" sz="1600" baseline="30000" dirty="0">
                <a:solidFill>
                  <a:srgbClr val="000000"/>
                </a:solidFill>
                <a:latin typeface="Arial" charset="0"/>
              </a:rPr>
              <a:t>6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I.M. Systems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Group</a:t>
            </a: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106867" y="1304800"/>
            <a:ext cx="8959408" cy="328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 charset="0"/>
              </a:rPr>
              <a:t>L. Bernardet</a:t>
            </a:r>
            <a:r>
              <a:rPr lang="en-US" sz="1600" b="1" baseline="30000" dirty="0" smtClean="0">
                <a:solidFill>
                  <a:srgbClr val="000000"/>
                </a:solidFill>
                <a:latin typeface="Arial" charset="0"/>
              </a:rPr>
              <a:t>1,2,3</a:t>
            </a:r>
            <a:r>
              <a:rPr lang="en-US" sz="1600" b="1" dirty="0" smtClean="0">
                <a:solidFill>
                  <a:srgbClr val="000000"/>
                </a:solidFill>
                <a:latin typeface="Arial" charset="0"/>
              </a:rPr>
              <a:t>, V. Tallapragada</a:t>
            </a:r>
            <a:r>
              <a:rPr lang="en-US" sz="1600" b="1" baseline="30000" dirty="0" smtClean="0">
                <a:solidFill>
                  <a:srgbClr val="000000"/>
                </a:solidFill>
                <a:latin typeface="Arial" charset="0"/>
              </a:rPr>
              <a:t>4</a:t>
            </a:r>
            <a:r>
              <a:rPr lang="en-US" sz="1600" b="1" dirty="0" smtClean="0">
                <a:solidFill>
                  <a:srgbClr val="000000"/>
                </a:solidFill>
                <a:latin typeface="Arial" charset="0"/>
              </a:rPr>
              <a:t>, M. Biswas</a:t>
            </a:r>
            <a:r>
              <a:rPr lang="en-US" sz="1600" b="1" baseline="30000" dirty="0" smtClean="0">
                <a:solidFill>
                  <a:srgbClr val="000000"/>
                </a:solidFill>
                <a:latin typeface="Arial" charset="0"/>
              </a:rPr>
              <a:t>1,5</a:t>
            </a:r>
            <a:r>
              <a:rPr lang="en-US" sz="1600" b="1" dirty="0" smtClean="0">
                <a:solidFill>
                  <a:srgbClr val="000000"/>
                </a:solidFill>
                <a:latin typeface="Arial" charset="0"/>
              </a:rPr>
              <a:t>, C. R. Holt</a:t>
            </a:r>
            <a:r>
              <a:rPr lang="en-US" sz="1600" b="1" baseline="30000" dirty="0" smtClean="0">
                <a:solidFill>
                  <a:srgbClr val="000000"/>
                </a:solidFill>
                <a:latin typeface="Arial" charset="0"/>
              </a:rPr>
              <a:t>1,2,3</a:t>
            </a:r>
            <a:r>
              <a:rPr lang="en-US" sz="1600" b="1" dirty="0" smtClean="0">
                <a:solidFill>
                  <a:srgbClr val="000000"/>
                </a:solidFill>
                <a:latin typeface="Arial" charset="0"/>
              </a:rPr>
              <a:t>, S. </a:t>
            </a:r>
            <a:r>
              <a:rPr lang="en-US" sz="1600" b="1" dirty="0" smtClean="0">
                <a:solidFill>
                  <a:srgbClr val="000000"/>
                </a:solidFill>
                <a:latin typeface="Arial" charset="0"/>
              </a:rPr>
              <a:t>Trahan</a:t>
            </a:r>
            <a:r>
              <a:rPr lang="en-US" sz="1600" b="1" baseline="30000" dirty="0" smtClean="0">
                <a:solidFill>
                  <a:srgbClr val="000000"/>
                </a:solidFill>
                <a:latin typeface="Arial" charset="0"/>
              </a:rPr>
              <a:t>4,6</a:t>
            </a:r>
            <a:r>
              <a:rPr lang="en-US" sz="1600" b="1" dirty="0" smtClean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en-US" sz="1600" b="1" dirty="0" smtClean="0">
                <a:solidFill>
                  <a:srgbClr val="000000"/>
                </a:solidFill>
                <a:latin typeface="Arial" charset="0"/>
              </a:rPr>
              <a:t>L. Carson</a:t>
            </a:r>
            <a:r>
              <a:rPr lang="en-US" sz="1600" b="1" baseline="30000" dirty="0" smtClean="0">
                <a:solidFill>
                  <a:srgbClr val="000000"/>
                </a:solidFill>
                <a:latin typeface="Arial" charset="0"/>
              </a:rPr>
              <a:t>1,5</a:t>
            </a:r>
            <a:endParaRPr lang="en-US" sz="1600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7" name="Picture 64" descr="C:\Documents and Settings\osborn.FSL-NT.000\Desktop\My Documents\Misc. Graphics-Text\logos\dtc-new-logo-abbre-tran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799" y="1764473"/>
            <a:ext cx="825468" cy="66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6" descr="C:\Documents and Settings\osborn.FSL-NT.000\Desktop\My Documents\Misc. Graphics-Text\logos\NOAA-Logo_CircleWhite_RestTran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89" y="205955"/>
            <a:ext cx="710287" cy="632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7" descr="C:\Documents and Settings\osborn.FSL-NT.000\Desktop\My Documents\Misc. Graphics-Text\logos\CIRES-Logo_Trans-HiRe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67" y="1767833"/>
            <a:ext cx="1362984" cy="577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8" descr="C:\Documents and Settings\osborn.FSL-NT.000\Desktop\My Documents\Misc. Graphics-Text\logos\NCAR-Trans-GIF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799" y="205955"/>
            <a:ext cx="953049" cy="62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/>
          <p:cNvCxnSpPr/>
          <p:nvPr/>
        </p:nvCxnSpPr>
        <p:spPr>
          <a:xfrm flipV="1">
            <a:off x="1605318" y="2677869"/>
            <a:ext cx="6040866" cy="1144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27689" y="3123108"/>
            <a:ext cx="34069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SzPct val="75000"/>
              <a:buFont typeface="Courier New"/>
              <a:buChar char="o"/>
            </a:pPr>
            <a:r>
              <a:rPr lang="en-US" dirty="0" smtClean="0">
                <a:solidFill>
                  <a:srgbClr val="000090"/>
                </a:solidFill>
              </a:rPr>
              <a:t>Code Management Practices</a:t>
            </a:r>
          </a:p>
          <a:p>
            <a:pPr marL="228600" indent="-228600">
              <a:buSzPct val="75000"/>
              <a:buFont typeface="Courier New"/>
              <a:buChar char="o"/>
            </a:pPr>
            <a:r>
              <a:rPr lang="en-US" dirty="0" smtClean="0">
                <a:solidFill>
                  <a:srgbClr val="000090"/>
                </a:solidFill>
              </a:rPr>
              <a:t>DTC Visitor Program</a:t>
            </a:r>
          </a:p>
          <a:p>
            <a:pPr marL="228600" indent="-228600">
              <a:buSzPct val="75000"/>
              <a:buFont typeface="Courier New"/>
              <a:buChar char="o"/>
            </a:pPr>
            <a:r>
              <a:rPr lang="en-US" dirty="0" smtClean="0">
                <a:solidFill>
                  <a:srgbClr val="000090"/>
                </a:solidFill>
              </a:rPr>
              <a:t>Community Resources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128000" y="2719491"/>
            <a:ext cx="358094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solidFill>
                  <a:srgbClr val="008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Developer Support</a:t>
            </a:r>
            <a:endParaRPr lang="en-US" sz="2500" b="1" dirty="0">
              <a:solidFill>
                <a:srgbClr val="008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3980" y="2719491"/>
            <a:ext cx="358094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Community Support</a:t>
            </a:r>
            <a:endParaRPr lang="en-US" sz="2500" b="1" dirty="0">
              <a:solidFill>
                <a:srgbClr val="00009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7" name="Picture 46" descr="IMG_9661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26"/>
          <a:stretch/>
        </p:blipFill>
        <p:spPr>
          <a:xfrm>
            <a:off x="145142" y="4505034"/>
            <a:ext cx="3873380" cy="1750082"/>
          </a:xfrm>
          <a:prstGeom prst="rect">
            <a:avLst/>
          </a:prstGeom>
        </p:spPr>
      </p:pic>
      <p:pic>
        <p:nvPicPr>
          <p:cNvPr id="44" name="Picture 43" descr="HWRF Users Page.tif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3" t="12459" r="6546"/>
          <a:stretch/>
        </p:blipFill>
        <p:spPr>
          <a:xfrm rot="20379510">
            <a:off x="13549" y="4628858"/>
            <a:ext cx="2622748" cy="229416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8"/>
          <a:srcRect b="23117"/>
          <a:stretch/>
        </p:blipFill>
        <p:spPr>
          <a:xfrm rot="20460254">
            <a:off x="879645" y="4587442"/>
            <a:ext cx="2598732" cy="2801954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43" name="Group 42"/>
          <p:cNvGrpSpPr/>
          <p:nvPr/>
        </p:nvGrpSpPr>
        <p:grpSpPr>
          <a:xfrm>
            <a:off x="3791747" y="3662038"/>
            <a:ext cx="5078520" cy="2556324"/>
            <a:chOff x="-279992" y="6792915"/>
            <a:chExt cx="5078520" cy="2556324"/>
          </a:xfrm>
        </p:grpSpPr>
        <p:pic>
          <p:nvPicPr>
            <p:cNvPr id="28" name="Picture 27" descr="H3Y2_Soulik07w_Cooling6hr_HtrackR_matrix_070800-3.png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91" b="5027"/>
            <a:stretch/>
          </p:blipFill>
          <p:spPr>
            <a:xfrm>
              <a:off x="608775" y="6977581"/>
              <a:ext cx="3705439" cy="1839594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 rot="20778548">
              <a:off x="-279992" y="6792915"/>
              <a:ext cx="3300405" cy="369332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0090"/>
                  </a:solidFill>
                </a:rPr>
                <a:t>HYCOM Plots (H.-S. Kim, EMC)</a:t>
              </a:r>
              <a:endParaRPr lang="en-US" dirty="0">
                <a:solidFill>
                  <a:srgbClr val="00009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 rot="20727259">
              <a:off x="1498123" y="8702908"/>
              <a:ext cx="3300405" cy="646331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0090"/>
                  </a:solidFill>
                </a:rPr>
                <a:t>Share Related Code Among Developers</a:t>
              </a:r>
              <a:endParaRPr lang="en-US" dirty="0">
                <a:solidFill>
                  <a:srgbClr val="000090"/>
                </a:solidFill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497256" y="3611674"/>
            <a:ext cx="5561892" cy="2537131"/>
            <a:chOff x="5917127" y="6860115"/>
            <a:chExt cx="5561892" cy="2537131"/>
          </a:xfrm>
        </p:grpSpPr>
        <p:pic>
          <p:nvPicPr>
            <p:cNvPr id="25" name="Picture 24" descr="bolaven16w.2012082600.plothmpitmp.phs2x.day0.depth5m.zoom0.nawp.png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0" t="1372"/>
            <a:stretch/>
          </p:blipFill>
          <p:spPr>
            <a:xfrm>
              <a:off x="6267660" y="7294879"/>
              <a:ext cx="2545302" cy="2011522"/>
            </a:xfrm>
            <a:prstGeom prst="rect">
              <a:avLst/>
            </a:prstGeom>
          </p:spPr>
        </p:pic>
        <p:pic>
          <p:nvPicPr>
            <p:cNvPr id="26" name="Picture 25" descr="bolaven16w.2012082600.plothmpitmp.phs2x.day5.depth5m.zoom0.nawp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9450" y="7294879"/>
              <a:ext cx="2719340" cy="203950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 rot="20934080">
              <a:off x="5917127" y="6860115"/>
              <a:ext cx="3039258" cy="64633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POM Advancements </a:t>
              </a:r>
            </a:p>
            <a:p>
              <a:pPr algn="ctr"/>
              <a:r>
                <a:rPr lang="en-US" dirty="0" smtClean="0"/>
                <a:t>(R. </a:t>
              </a:r>
              <a:r>
                <a:rPr lang="en-US" dirty="0" err="1" smtClean="0"/>
                <a:t>Yablonsky</a:t>
              </a:r>
              <a:r>
                <a:rPr lang="en-US" dirty="0" smtClean="0"/>
                <a:t>, URI)</a:t>
              </a:r>
              <a:endParaRPr lang="en-US" dirty="0"/>
            </a:p>
          </p:txBody>
        </p:sp>
        <p:sp>
          <p:nvSpPr>
            <p:cNvPr id="35" name="TextBox 34"/>
            <p:cNvSpPr txBox="1"/>
            <p:nvPr/>
          </p:nvSpPr>
          <p:spPr>
            <a:xfrm rot="20934080">
              <a:off x="8439761" y="9027914"/>
              <a:ext cx="3039258" cy="369332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DTC Visitor Program</a:t>
              </a:r>
              <a:endParaRPr lang="en-US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011331" y="3681127"/>
            <a:ext cx="5999952" cy="2831500"/>
            <a:chOff x="5669689" y="3851798"/>
            <a:chExt cx="5999952" cy="2831500"/>
          </a:xfrm>
        </p:grpSpPr>
        <p:pic>
          <p:nvPicPr>
            <p:cNvPr id="27" name="Picture 26" descr="Bu_Fig03_augmented_BFG02_extra.gif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2918" y="4313464"/>
              <a:ext cx="2768637" cy="2243935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 rot="796418">
              <a:off x="8568873" y="3851798"/>
              <a:ext cx="3075518" cy="923330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Atmospheric Physics Innovation</a:t>
              </a:r>
            </a:p>
            <a:p>
              <a:pPr algn="ctr"/>
              <a:r>
                <a:rPr lang="en-US" dirty="0" smtClean="0"/>
                <a:t>(R. </a:t>
              </a:r>
              <a:r>
                <a:rPr lang="en-US" dirty="0" err="1" smtClean="0"/>
                <a:t>Fovell</a:t>
              </a:r>
              <a:r>
                <a:rPr lang="en-US" dirty="0" smtClean="0"/>
                <a:t>, UCLA)</a:t>
              </a:r>
              <a:endParaRPr lang="en-US" dirty="0"/>
            </a:p>
          </p:txBody>
        </p:sp>
        <p:sp>
          <p:nvSpPr>
            <p:cNvPr id="36" name="TextBox 35"/>
            <p:cNvSpPr txBox="1"/>
            <p:nvPr/>
          </p:nvSpPr>
          <p:spPr>
            <a:xfrm rot="20934080">
              <a:off x="9240957" y="6313966"/>
              <a:ext cx="2428684" cy="369332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DTC Visitor Program</a:t>
              </a:r>
              <a:endParaRPr lang="en-US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669689" y="5375282"/>
              <a:ext cx="3039258" cy="923330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Follow-up work in DTC led to implementation/testing of partial cloudiness </a:t>
              </a:r>
              <a:endParaRPr lang="en-US" dirty="0"/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3142699" y="4240793"/>
            <a:ext cx="2976880" cy="120032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200" b="1" dirty="0" smtClean="0"/>
              <a:t>P04</a:t>
            </a:r>
            <a:endParaRPr lang="en-US" sz="72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4621645" y="3392079"/>
            <a:ext cx="4376203" cy="3228125"/>
            <a:chOff x="4621645" y="3451902"/>
            <a:chExt cx="4376203" cy="3228125"/>
          </a:xfrm>
        </p:grpSpPr>
        <p:pic>
          <p:nvPicPr>
            <p:cNvPr id="4" name="Picture 3" descr="multistorm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8000" y="3918678"/>
              <a:ext cx="2992120" cy="2167265"/>
            </a:xfrm>
            <a:prstGeom prst="rect">
              <a:avLst/>
            </a:prstGeom>
          </p:spPr>
        </p:pic>
        <p:grpSp>
          <p:nvGrpSpPr>
            <p:cNvPr id="40" name="Group 39"/>
            <p:cNvGrpSpPr/>
            <p:nvPr/>
          </p:nvGrpSpPr>
          <p:grpSpPr>
            <a:xfrm>
              <a:off x="4621645" y="3451902"/>
              <a:ext cx="4376203" cy="3228125"/>
              <a:chOff x="2189360" y="3532152"/>
              <a:chExt cx="4376203" cy="3228125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2189360" y="3532152"/>
                <a:ext cx="2890475" cy="646331"/>
              </a:xfrm>
              <a:prstGeom prst="rect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bg1"/>
                    </a:solidFill>
                  </a:rPr>
                  <a:t>Multi-Storm capability (</a:t>
                </a:r>
                <a:r>
                  <a:rPr lang="en-US" dirty="0" err="1" smtClean="0">
                    <a:solidFill>
                      <a:schemeClr val="bg1"/>
                    </a:solidFill>
                  </a:rPr>
                  <a:t>Gopal</a:t>
                </a:r>
                <a:r>
                  <a:rPr lang="en-US" dirty="0" smtClean="0">
                    <a:solidFill>
                      <a:schemeClr val="bg1"/>
                    </a:solidFill>
                  </a:rPr>
                  <a:t> et al. HRD/AOML)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3675088" y="5836947"/>
                <a:ext cx="2890475" cy="923330"/>
              </a:xfrm>
              <a:prstGeom prst="rect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bg1"/>
                    </a:solidFill>
                  </a:rPr>
                  <a:t>DTC incorporating </a:t>
                </a:r>
                <a:r>
                  <a:rPr lang="en-US" dirty="0" err="1" smtClean="0">
                    <a:solidFill>
                      <a:schemeClr val="bg1"/>
                    </a:solidFill>
                  </a:rPr>
                  <a:t>mulitstorm</a:t>
                </a:r>
                <a:r>
                  <a:rPr lang="en-US" dirty="0" smtClean="0">
                    <a:solidFill>
                      <a:schemeClr val="bg1"/>
                    </a:solidFill>
                  </a:rPr>
                  <a:t> capability into HWRF Python Scripts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55275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4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144</Words>
  <Application>Microsoft Macintosh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Support for Users and Developers of the Hurricane WRF Model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Support for Users and Developers of the Hurricane WRF Model</dc:title>
  <dc:creator>Christina Holt</dc:creator>
  <cp:lastModifiedBy>Ligia Bernardet</cp:lastModifiedBy>
  <cp:revision>11</cp:revision>
  <dcterms:created xsi:type="dcterms:W3CDTF">2015-02-24T22:11:19Z</dcterms:created>
  <dcterms:modified xsi:type="dcterms:W3CDTF">2015-02-25T00:20:24Z</dcterms:modified>
</cp:coreProperties>
</file>