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2" d="100"/>
          <a:sy n="122" d="100"/>
        </p:scale>
        <p:origin x="-16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D901F6-81A8-6A4C-8448-98F1EAF0D77F}" type="datetimeFigureOut">
              <a:rPr lang="en-US" smtClean="0"/>
              <a:t>2/28/13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4D76F6-41B2-F04A-A023-1B6A3B58D901}" type="slidenum">
              <a:rPr lang="en-US" smtClean="0"/>
              <a:t>‹#›</a:t>
            </a:fld>
            <a:endParaRPr lang="en-US"/>
          </a:p>
        </p:txBody>
      </p:sp>
    </p:spTree>
    <p:extLst>
      <p:ext uri="{BB962C8B-B14F-4D97-AF65-F5344CB8AC3E}">
        <p14:creationId xmlns:p14="http://schemas.microsoft.com/office/powerpoint/2010/main" val="2023373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D901F6-81A8-6A4C-8448-98F1EAF0D77F}" type="datetimeFigureOut">
              <a:rPr lang="en-US" smtClean="0"/>
              <a:t>2/28/13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4D76F6-41B2-F04A-A023-1B6A3B58D901}" type="slidenum">
              <a:rPr lang="en-US" smtClean="0"/>
              <a:t>‹#›</a:t>
            </a:fld>
            <a:endParaRPr lang="en-US"/>
          </a:p>
        </p:txBody>
      </p:sp>
    </p:spTree>
    <p:extLst>
      <p:ext uri="{BB962C8B-B14F-4D97-AF65-F5344CB8AC3E}">
        <p14:creationId xmlns:p14="http://schemas.microsoft.com/office/powerpoint/2010/main" val="2289291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D901F6-81A8-6A4C-8448-98F1EAF0D77F}" type="datetimeFigureOut">
              <a:rPr lang="en-US" smtClean="0"/>
              <a:t>2/28/13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4D76F6-41B2-F04A-A023-1B6A3B58D901}" type="slidenum">
              <a:rPr lang="en-US" smtClean="0"/>
              <a:t>‹#›</a:t>
            </a:fld>
            <a:endParaRPr lang="en-US"/>
          </a:p>
        </p:txBody>
      </p:sp>
    </p:spTree>
    <p:extLst>
      <p:ext uri="{BB962C8B-B14F-4D97-AF65-F5344CB8AC3E}">
        <p14:creationId xmlns:p14="http://schemas.microsoft.com/office/powerpoint/2010/main" val="711274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D901F6-81A8-6A4C-8448-98F1EAF0D77F}" type="datetimeFigureOut">
              <a:rPr lang="en-US" smtClean="0"/>
              <a:t>2/28/13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4D76F6-41B2-F04A-A023-1B6A3B58D901}" type="slidenum">
              <a:rPr lang="en-US" smtClean="0"/>
              <a:t>‹#›</a:t>
            </a:fld>
            <a:endParaRPr lang="en-US"/>
          </a:p>
        </p:txBody>
      </p:sp>
    </p:spTree>
    <p:extLst>
      <p:ext uri="{BB962C8B-B14F-4D97-AF65-F5344CB8AC3E}">
        <p14:creationId xmlns:p14="http://schemas.microsoft.com/office/powerpoint/2010/main" val="2951795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D901F6-81A8-6A4C-8448-98F1EAF0D77F}" type="datetimeFigureOut">
              <a:rPr lang="en-US" smtClean="0"/>
              <a:t>2/28/13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4D76F6-41B2-F04A-A023-1B6A3B58D901}" type="slidenum">
              <a:rPr lang="en-US" smtClean="0"/>
              <a:t>‹#›</a:t>
            </a:fld>
            <a:endParaRPr lang="en-US"/>
          </a:p>
        </p:txBody>
      </p:sp>
    </p:spTree>
    <p:extLst>
      <p:ext uri="{BB962C8B-B14F-4D97-AF65-F5344CB8AC3E}">
        <p14:creationId xmlns:p14="http://schemas.microsoft.com/office/powerpoint/2010/main" val="2778551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D901F6-81A8-6A4C-8448-98F1EAF0D77F}" type="datetimeFigureOut">
              <a:rPr lang="en-US" smtClean="0"/>
              <a:t>2/28/13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4D76F6-41B2-F04A-A023-1B6A3B58D901}" type="slidenum">
              <a:rPr lang="en-US" smtClean="0"/>
              <a:t>‹#›</a:t>
            </a:fld>
            <a:endParaRPr lang="en-US"/>
          </a:p>
        </p:txBody>
      </p:sp>
    </p:spTree>
    <p:extLst>
      <p:ext uri="{BB962C8B-B14F-4D97-AF65-F5344CB8AC3E}">
        <p14:creationId xmlns:p14="http://schemas.microsoft.com/office/powerpoint/2010/main" val="3184708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D901F6-81A8-6A4C-8448-98F1EAF0D77F}" type="datetimeFigureOut">
              <a:rPr lang="en-US" smtClean="0"/>
              <a:t>2/28/13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4D76F6-41B2-F04A-A023-1B6A3B58D901}" type="slidenum">
              <a:rPr lang="en-US" smtClean="0"/>
              <a:t>‹#›</a:t>
            </a:fld>
            <a:endParaRPr lang="en-US"/>
          </a:p>
        </p:txBody>
      </p:sp>
    </p:spTree>
    <p:extLst>
      <p:ext uri="{BB962C8B-B14F-4D97-AF65-F5344CB8AC3E}">
        <p14:creationId xmlns:p14="http://schemas.microsoft.com/office/powerpoint/2010/main" val="126236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D901F6-81A8-6A4C-8448-98F1EAF0D77F}" type="datetimeFigureOut">
              <a:rPr lang="en-US" smtClean="0"/>
              <a:t>2/28/13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4D76F6-41B2-F04A-A023-1B6A3B58D901}" type="slidenum">
              <a:rPr lang="en-US" smtClean="0"/>
              <a:t>‹#›</a:t>
            </a:fld>
            <a:endParaRPr lang="en-US"/>
          </a:p>
        </p:txBody>
      </p:sp>
    </p:spTree>
    <p:extLst>
      <p:ext uri="{BB962C8B-B14F-4D97-AF65-F5344CB8AC3E}">
        <p14:creationId xmlns:p14="http://schemas.microsoft.com/office/powerpoint/2010/main" val="547638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901F6-81A8-6A4C-8448-98F1EAF0D77F}" type="datetimeFigureOut">
              <a:rPr lang="en-US" smtClean="0"/>
              <a:t>2/28/13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4D76F6-41B2-F04A-A023-1B6A3B58D901}" type="slidenum">
              <a:rPr lang="en-US" smtClean="0"/>
              <a:t>‹#›</a:t>
            </a:fld>
            <a:endParaRPr lang="en-US"/>
          </a:p>
        </p:txBody>
      </p:sp>
    </p:spTree>
    <p:extLst>
      <p:ext uri="{BB962C8B-B14F-4D97-AF65-F5344CB8AC3E}">
        <p14:creationId xmlns:p14="http://schemas.microsoft.com/office/powerpoint/2010/main" val="816005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D901F6-81A8-6A4C-8448-98F1EAF0D77F}" type="datetimeFigureOut">
              <a:rPr lang="en-US" smtClean="0"/>
              <a:t>2/28/13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4D76F6-41B2-F04A-A023-1B6A3B58D901}" type="slidenum">
              <a:rPr lang="en-US" smtClean="0"/>
              <a:t>‹#›</a:t>
            </a:fld>
            <a:endParaRPr lang="en-US"/>
          </a:p>
        </p:txBody>
      </p:sp>
    </p:spTree>
    <p:extLst>
      <p:ext uri="{BB962C8B-B14F-4D97-AF65-F5344CB8AC3E}">
        <p14:creationId xmlns:p14="http://schemas.microsoft.com/office/powerpoint/2010/main" val="214873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D901F6-81A8-6A4C-8448-98F1EAF0D77F}" type="datetimeFigureOut">
              <a:rPr lang="en-US" smtClean="0"/>
              <a:t>2/28/13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4D76F6-41B2-F04A-A023-1B6A3B58D901}" type="slidenum">
              <a:rPr lang="en-US" smtClean="0"/>
              <a:t>‹#›</a:t>
            </a:fld>
            <a:endParaRPr lang="en-US"/>
          </a:p>
        </p:txBody>
      </p:sp>
    </p:spTree>
    <p:extLst>
      <p:ext uri="{BB962C8B-B14F-4D97-AF65-F5344CB8AC3E}">
        <p14:creationId xmlns:p14="http://schemas.microsoft.com/office/powerpoint/2010/main" val="38661499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D901F6-81A8-6A4C-8448-98F1EAF0D77F}" type="datetimeFigureOut">
              <a:rPr lang="en-US" smtClean="0"/>
              <a:t>2/28/13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4D76F6-41B2-F04A-A023-1B6A3B58D901}" type="slidenum">
              <a:rPr lang="en-US" smtClean="0"/>
              <a:t>‹#›</a:t>
            </a:fld>
            <a:endParaRPr lang="en-US"/>
          </a:p>
        </p:txBody>
      </p:sp>
    </p:spTree>
    <p:extLst>
      <p:ext uri="{BB962C8B-B14F-4D97-AF65-F5344CB8AC3E}">
        <p14:creationId xmlns:p14="http://schemas.microsoft.com/office/powerpoint/2010/main" val="739409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9119"/>
            <a:ext cx="7772400" cy="1614347"/>
          </a:xfrm>
        </p:spPr>
        <p:txBody>
          <a:bodyPr>
            <a:normAutofit fontScale="90000"/>
          </a:bodyPr>
          <a:lstStyle/>
          <a:p>
            <a:pPr>
              <a:lnSpc>
                <a:spcPct val="95000"/>
              </a:lnSpc>
            </a:pPr>
            <a:r>
              <a:rPr lang="en-US" sz="2400" b="1" dirty="0" smtClean="0"/>
              <a:t>Community Support and Testing of the Hurricane WRF model at the Developmental </a:t>
            </a:r>
            <a:r>
              <a:rPr lang="en-US" sz="2400" b="1" dirty="0" err="1" smtClean="0"/>
              <a:t>Testbed</a:t>
            </a:r>
            <a:r>
              <a:rPr lang="en-US" sz="2400" b="1" dirty="0" smtClean="0"/>
              <a:t> Center</a:t>
            </a:r>
            <a:br>
              <a:rPr lang="en-US" sz="2400" b="1" dirty="0" smtClean="0"/>
            </a:br>
            <a:r>
              <a:rPr lang="en-US" sz="2400" b="1" dirty="0" smtClean="0"/>
              <a:t/>
            </a:r>
            <a:br>
              <a:rPr lang="en-US" sz="2400" b="1" dirty="0" smtClean="0"/>
            </a:br>
            <a:r>
              <a:rPr lang="en-US" sz="1300" b="1" dirty="0" smtClean="0">
                <a:solidFill>
                  <a:srgbClr val="000000"/>
                </a:solidFill>
                <a:latin typeface="Arial" charset="0"/>
              </a:rPr>
              <a:t>Shaowu Bao</a:t>
            </a:r>
            <a:r>
              <a:rPr lang="en-US" sz="1300" b="1" baseline="30000" dirty="0" smtClean="0">
                <a:solidFill>
                  <a:srgbClr val="000000"/>
                </a:solidFill>
                <a:latin typeface="Arial" charset="0"/>
              </a:rPr>
              <a:t>1,3</a:t>
            </a:r>
            <a:r>
              <a:rPr lang="en-US" sz="1300" b="1" dirty="0" smtClean="0">
                <a:solidFill>
                  <a:srgbClr val="000000"/>
                </a:solidFill>
                <a:latin typeface="Arial" charset="0"/>
              </a:rPr>
              <a:t>, L. R. Bernardet</a:t>
            </a:r>
            <a:r>
              <a:rPr lang="en-US" sz="1300" b="1" baseline="30000" dirty="0" smtClean="0">
                <a:solidFill>
                  <a:srgbClr val="000000"/>
                </a:solidFill>
                <a:latin typeface="Arial" charset="0"/>
              </a:rPr>
              <a:t>1,3</a:t>
            </a:r>
            <a:r>
              <a:rPr lang="en-US" sz="1300" b="1" dirty="0" smtClean="0">
                <a:solidFill>
                  <a:srgbClr val="000000"/>
                </a:solidFill>
                <a:latin typeface="Arial" charset="0"/>
              </a:rPr>
              <a:t>, T. Brown</a:t>
            </a:r>
            <a:r>
              <a:rPr lang="en-US" sz="1300" b="1" baseline="30000" dirty="0" smtClean="0">
                <a:solidFill>
                  <a:srgbClr val="000000"/>
                </a:solidFill>
                <a:latin typeface="Arial" charset="0"/>
              </a:rPr>
              <a:t>1,3</a:t>
            </a:r>
            <a:r>
              <a:rPr lang="en-US" sz="1300" b="1" dirty="0" smtClean="0">
                <a:solidFill>
                  <a:srgbClr val="000000"/>
                </a:solidFill>
                <a:latin typeface="Arial" charset="0"/>
              </a:rPr>
              <a:t>, M. Biswas</a:t>
            </a:r>
            <a:r>
              <a:rPr lang="en-US" sz="1300" b="1" baseline="30000" dirty="0" smtClean="0">
                <a:solidFill>
                  <a:srgbClr val="000000"/>
                </a:solidFill>
                <a:latin typeface="Arial" charset="0"/>
              </a:rPr>
              <a:t>2</a:t>
            </a:r>
            <a:r>
              <a:rPr lang="en-US" sz="1300" b="1" dirty="0" smtClean="0">
                <a:solidFill>
                  <a:srgbClr val="000000"/>
                </a:solidFill>
                <a:latin typeface="Arial" charset="0"/>
              </a:rPr>
              <a:t>, D. Stark</a:t>
            </a:r>
            <a:r>
              <a:rPr lang="en-US" sz="1300" b="1" baseline="30000" dirty="0" smtClean="0">
                <a:solidFill>
                  <a:srgbClr val="000000"/>
                </a:solidFill>
                <a:latin typeface="Arial" charset="0"/>
              </a:rPr>
              <a:t>2</a:t>
            </a:r>
            <a:r>
              <a:rPr lang="en-US" sz="1300" b="1" dirty="0" smtClean="0">
                <a:solidFill>
                  <a:srgbClr val="000000"/>
                </a:solidFill>
                <a:latin typeface="Arial" charset="0"/>
              </a:rPr>
              <a:t>, L. Carson</a:t>
            </a:r>
            <a:r>
              <a:rPr lang="en-US" sz="1300" b="1" baseline="30000" dirty="0" smtClean="0">
                <a:solidFill>
                  <a:srgbClr val="000000"/>
                </a:solidFill>
                <a:latin typeface="Arial" charset="0"/>
              </a:rPr>
              <a:t>2</a:t>
            </a:r>
            <a:r>
              <a:rPr lang="en-US" sz="1300" b="1" dirty="0" smtClean="0">
                <a:solidFill>
                  <a:srgbClr val="000000"/>
                </a:solidFill>
                <a:latin typeface="Arial" charset="0"/>
              </a:rPr>
              <a:t>, G. Thompson</a:t>
            </a:r>
            <a:r>
              <a:rPr lang="en-US" sz="1300" b="1" baseline="30000" dirty="0" smtClean="0">
                <a:solidFill>
                  <a:srgbClr val="000000"/>
                </a:solidFill>
                <a:latin typeface="Arial" charset="0"/>
              </a:rPr>
              <a:t>2</a:t>
            </a:r>
            <a:r>
              <a:rPr lang="en-US" sz="1300" b="1" dirty="0" smtClean="0">
                <a:solidFill>
                  <a:srgbClr val="000000"/>
                </a:solidFill>
                <a:latin typeface="Arial" charset="0"/>
              </a:rPr>
              <a:t>,J. Vigh</a:t>
            </a:r>
            <a:r>
              <a:rPr lang="en-US" sz="1300" b="1" baseline="30000" dirty="0" smtClean="0">
                <a:solidFill>
                  <a:srgbClr val="000000"/>
                </a:solidFill>
                <a:latin typeface="Arial" charset="0"/>
              </a:rPr>
              <a:t>2</a:t>
            </a:r>
            <a:r>
              <a:rPr lang="en-US" sz="1300" b="1" dirty="0" smtClean="0">
                <a:solidFill>
                  <a:srgbClr val="000000"/>
                </a:solidFill>
                <a:latin typeface="Arial" charset="0"/>
              </a:rPr>
              <a:t/>
            </a:r>
            <a:br>
              <a:rPr lang="en-US" sz="1300" b="1" dirty="0" smtClean="0">
                <a:solidFill>
                  <a:srgbClr val="000000"/>
                </a:solidFill>
                <a:latin typeface="Arial" charset="0"/>
              </a:rPr>
            </a:br>
            <a:r>
              <a:rPr lang="en-US" sz="1300" b="1" dirty="0" smtClean="0">
                <a:solidFill>
                  <a:srgbClr val="000000"/>
                </a:solidFill>
                <a:latin typeface="Arial" charset="0"/>
              </a:rPr>
              <a:t/>
            </a:r>
            <a:br>
              <a:rPr lang="en-US" sz="1300" b="1" dirty="0" smtClean="0">
                <a:solidFill>
                  <a:srgbClr val="000000"/>
                </a:solidFill>
                <a:latin typeface="Arial" charset="0"/>
              </a:rPr>
            </a:br>
            <a:r>
              <a:rPr lang="en-US" sz="1300" b="1" baseline="30000" dirty="0" smtClean="0">
                <a:solidFill>
                  <a:srgbClr val="000000"/>
                </a:solidFill>
                <a:latin typeface="Arial" charset="0"/>
              </a:rPr>
              <a:t>1</a:t>
            </a:r>
            <a:r>
              <a:rPr lang="en-US" sz="1300" b="1" dirty="0" smtClean="0">
                <a:solidFill>
                  <a:srgbClr val="000000"/>
                </a:solidFill>
                <a:latin typeface="Arial" charset="0"/>
              </a:rPr>
              <a:t>NOAA/Earth System Research Laboratory/Global Systems Division</a:t>
            </a:r>
            <a:br>
              <a:rPr lang="en-US" sz="1300" b="1" dirty="0" smtClean="0">
                <a:solidFill>
                  <a:srgbClr val="000000"/>
                </a:solidFill>
                <a:latin typeface="Arial" charset="0"/>
              </a:rPr>
            </a:br>
            <a:r>
              <a:rPr lang="en-US" sz="1300" b="1" baseline="30000" dirty="0" smtClean="0">
                <a:solidFill>
                  <a:srgbClr val="000000"/>
                </a:solidFill>
                <a:latin typeface="Arial" charset="0"/>
              </a:rPr>
              <a:t>2</a:t>
            </a:r>
            <a:r>
              <a:rPr lang="en-US" sz="1300" b="1" dirty="0" smtClean="0">
                <a:solidFill>
                  <a:srgbClr val="000000"/>
                </a:solidFill>
                <a:latin typeface="Arial" charset="0"/>
              </a:rPr>
              <a:t>National Center for Atmospheric Research</a:t>
            </a:r>
            <a:br>
              <a:rPr lang="en-US" sz="1300" b="1" dirty="0" smtClean="0">
                <a:solidFill>
                  <a:srgbClr val="000000"/>
                </a:solidFill>
                <a:latin typeface="Arial" charset="0"/>
              </a:rPr>
            </a:br>
            <a:r>
              <a:rPr lang="en-US" sz="1300" b="1" dirty="0" smtClean="0">
                <a:solidFill>
                  <a:srgbClr val="000000"/>
                </a:solidFill>
                <a:latin typeface="Arial" charset="0"/>
              </a:rPr>
              <a:t> </a:t>
            </a:r>
            <a:r>
              <a:rPr lang="en-US" sz="1300" b="1" baseline="30000" dirty="0" smtClean="0">
                <a:solidFill>
                  <a:srgbClr val="000000"/>
                </a:solidFill>
                <a:latin typeface="Arial" charset="0"/>
              </a:rPr>
              <a:t>3</a:t>
            </a:r>
            <a:r>
              <a:rPr lang="en-US" sz="1300" b="1" dirty="0" smtClean="0">
                <a:solidFill>
                  <a:srgbClr val="000000"/>
                </a:solidFill>
                <a:latin typeface="Arial" charset="0"/>
              </a:rPr>
              <a:t>Cooperative Institute for Research in Environmental Sciences/University of Colorado - Boulder</a:t>
            </a:r>
            <a:br>
              <a:rPr lang="en-US" sz="1300" b="1" dirty="0" smtClean="0">
                <a:solidFill>
                  <a:srgbClr val="000000"/>
                </a:solidFill>
                <a:latin typeface="Arial" charset="0"/>
              </a:rPr>
            </a:br>
            <a:endParaRPr lang="en-US" sz="1300" b="1" dirty="0"/>
          </a:p>
        </p:txBody>
      </p:sp>
      <p:sp>
        <p:nvSpPr>
          <p:cNvPr id="4" name="TextBox 3"/>
          <p:cNvSpPr txBox="1"/>
          <p:nvPr/>
        </p:nvSpPr>
        <p:spPr>
          <a:xfrm>
            <a:off x="795259" y="2635182"/>
            <a:ext cx="7662941" cy="4524316"/>
          </a:xfrm>
          <a:prstGeom prst="rect">
            <a:avLst/>
          </a:prstGeom>
          <a:noFill/>
        </p:spPr>
        <p:txBody>
          <a:bodyPr wrap="square" rtlCol="0">
            <a:spAutoFit/>
          </a:bodyPr>
          <a:lstStyle/>
          <a:p>
            <a:pPr marL="342900" indent="-342900">
              <a:buFont typeface="+mj-lt"/>
              <a:buAutoNum type="arabicPeriod"/>
            </a:pPr>
            <a:r>
              <a:rPr lang="en-US" b="1" dirty="0" smtClean="0"/>
              <a:t>Developmental </a:t>
            </a:r>
            <a:r>
              <a:rPr lang="en-US" b="1" dirty="0" err="1" smtClean="0"/>
              <a:t>Testbed</a:t>
            </a:r>
            <a:r>
              <a:rPr lang="en-US" b="1" dirty="0" smtClean="0"/>
              <a:t> Center and its </a:t>
            </a:r>
            <a:r>
              <a:rPr lang="en-US" b="1" dirty="0"/>
              <a:t>r</a:t>
            </a:r>
            <a:r>
              <a:rPr lang="en-US" b="1" dirty="0" smtClean="0"/>
              <a:t>ole</a:t>
            </a:r>
          </a:p>
          <a:p>
            <a:pPr marL="342900" indent="-342900">
              <a:buFont typeface="+mj-lt"/>
              <a:buAutoNum type="arabicPeriod"/>
            </a:pPr>
            <a:r>
              <a:rPr lang="en-US" b="1" dirty="0" smtClean="0"/>
              <a:t>Introduction to community </a:t>
            </a:r>
            <a:r>
              <a:rPr lang="en-US" b="1" dirty="0"/>
              <a:t>h</a:t>
            </a:r>
            <a:r>
              <a:rPr lang="en-US" b="1" dirty="0" smtClean="0"/>
              <a:t>urricane WRF model</a:t>
            </a:r>
          </a:p>
          <a:p>
            <a:pPr marL="342900" indent="-342900">
              <a:buFont typeface="+mj-lt"/>
              <a:buAutoNum type="arabicPeriod"/>
            </a:pPr>
            <a:r>
              <a:rPr lang="en-US" b="1" dirty="0" smtClean="0"/>
              <a:t>Community Support:</a:t>
            </a:r>
            <a:r>
              <a:rPr lang="en-US" dirty="0" smtClean="0"/>
              <a:t> code release, documentation, tutorial and helpdesk.</a:t>
            </a:r>
          </a:p>
          <a:p>
            <a:pPr marL="342900" indent="-342900">
              <a:buFont typeface="+mj-lt"/>
              <a:buAutoNum type="arabicPeriod"/>
            </a:pPr>
            <a:r>
              <a:rPr lang="en-US" b="1" dirty="0" smtClean="0"/>
              <a:t>Code management:</a:t>
            </a:r>
            <a:r>
              <a:rPr lang="en-US" dirty="0" smtClean="0"/>
              <a:t>  all HWRF developers use a single code base, crucial for collaboration.</a:t>
            </a:r>
          </a:p>
          <a:p>
            <a:pPr marL="342900" indent="-342900">
              <a:buFont typeface="+mj-lt"/>
              <a:buAutoNum type="arabicPeriod"/>
            </a:pPr>
            <a:r>
              <a:rPr lang="en-US" b="1" dirty="0" smtClean="0"/>
              <a:t>Testing and Evaluation: </a:t>
            </a:r>
          </a:p>
          <a:p>
            <a:endParaRPr lang="en-US" b="1" dirty="0" smtClean="0"/>
          </a:p>
          <a:p>
            <a:pPr marL="800100" lvl="1" indent="-342900">
              <a:buFont typeface="Arial"/>
              <a:buChar char="•"/>
            </a:pPr>
            <a:r>
              <a:rPr lang="en-US" dirty="0"/>
              <a:t>The sensitivity of HWRF to the amount of ocean flux used in forecasts</a:t>
            </a:r>
          </a:p>
          <a:p>
            <a:pPr marL="800100" lvl="1" indent="-342900">
              <a:buFont typeface="Arial"/>
              <a:buChar char="•"/>
            </a:pPr>
            <a:r>
              <a:rPr lang="en-US" dirty="0"/>
              <a:t>The impact of the cumulus parameterization schemes on HWRF forecasts</a:t>
            </a:r>
          </a:p>
          <a:p>
            <a:pPr marL="800100" lvl="1" indent="-342900">
              <a:buFont typeface="Arial"/>
              <a:buChar char="•"/>
            </a:pPr>
            <a:r>
              <a:rPr lang="en-US" dirty="0"/>
              <a:t>Sensitivity experiments with an alternative microphysics scheme to improve HWRF forecasts</a:t>
            </a:r>
          </a:p>
          <a:p>
            <a:pPr marL="800100" lvl="1" indent="-342900">
              <a:buFont typeface="Arial"/>
              <a:buChar char="•"/>
            </a:pPr>
            <a:r>
              <a:rPr lang="en-US" altLang="zh-CN" dirty="0"/>
              <a:t>Comprehensive evaluation of large scale fields</a:t>
            </a:r>
            <a:br>
              <a:rPr lang="en-US" altLang="zh-CN" dirty="0"/>
            </a:br>
            <a:endParaRPr lang="en-US" altLang="zh-CN" b="1" dirty="0">
              <a:solidFill>
                <a:srgbClr val="000000"/>
              </a:solidFill>
              <a:latin typeface="Arial" charset="0"/>
            </a:endParaRPr>
          </a:p>
          <a:p>
            <a:pPr marL="342900" indent="-342900">
              <a:buFont typeface="+mj-lt"/>
              <a:buAutoNum type="arabicPeriod"/>
            </a:pPr>
            <a:r>
              <a:rPr lang="en-US" b="1" dirty="0" smtClean="0"/>
              <a:t>Next community HWRF releases in June 2013</a:t>
            </a:r>
            <a:r>
              <a:rPr lang="en-US" dirty="0" smtClean="0"/>
              <a:t>. </a:t>
            </a:r>
          </a:p>
          <a:p>
            <a:r>
              <a:rPr lang="en-US" dirty="0"/>
              <a:t>	</a:t>
            </a:r>
            <a:endParaRPr lang="en-US" dirty="0" smtClean="0"/>
          </a:p>
        </p:txBody>
      </p:sp>
    </p:spTree>
    <p:extLst>
      <p:ext uri="{BB962C8B-B14F-4D97-AF65-F5344CB8AC3E}">
        <p14:creationId xmlns:p14="http://schemas.microsoft.com/office/powerpoint/2010/main" val="3265912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TotalTime>
  <Words>99</Words>
  <Application>Microsoft Macintosh PowerPoint</Application>
  <PresentationFormat>On-screen Show (4:3)</PresentationFormat>
  <Paragraphs>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Community Support and Testing of the Hurricane WRF model at the Developmental Testbed Center  Shaowu Bao1,3, L. R. Bernardet1,3, T. Brown1,3, M. Biswas2, D. Stark2, L. Carson2, G. Thompson2,J. Vigh2  1NOAA/Earth System Research Laboratory/Global Systems Division 2National Center for Atmospheric Research  3Cooperative Institute for Research in Environmental Sciences/University of Colorado - Boulder </vt:lpstr>
    </vt:vector>
  </TitlesOfParts>
  <Company>NOAA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Support and Testing of the Hurricane WRF model at the Developmental Testbed Center  Shaowu Bao1,3, L. R. Bernardet1,3, T. Brown1,3, M. Biswas2, D. Stark2, L. Carson2, G. Thompson2,J. Vigh2  1NOAA/Earth System Research Laboratory/Global Systems Division 2National Center for Atmospheric Research  3Cooperative Institute for Research in Environmental Sciences/University of Colorado - Boulder </dc:title>
  <dc:creator>Shaowu Bao</dc:creator>
  <cp:lastModifiedBy>Shaowu Bao</cp:lastModifiedBy>
  <cp:revision>3</cp:revision>
  <dcterms:created xsi:type="dcterms:W3CDTF">2013-02-28T16:39:13Z</dcterms:created>
  <dcterms:modified xsi:type="dcterms:W3CDTF">2013-02-28T17:06:47Z</dcterms:modified>
</cp:coreProperties>
</file>