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4C5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AC112-FA9B-E24B-A1E8-22074BCABEE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562F-EF6F-134E-869C-4C5FAE842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CC7620-223D-0F43-BF4D-E0BAF293AB41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CC7620-223D-0F43-BF4D-E0BAF293AB41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47AF-258F-284D-A3F3-520B89E939F0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DE7B-46FB-0245-BAB8-E150F559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4130101" y="0"/>
            <a:ext cx="5029200" cy="195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-231977" y="-25695"/>
            <a:ext cx="9574889" cy="6898463"/>
            <a:chOff x="-231977" y="-25695"/>
            <a:chExt cx="9574889" cy="6898463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5661826"/>
              <a:ext cx="9159301" cy="1210942"/>
              <a:chOff x="0" y="5661826"/>
              <a:chExt cx="9159301" cy="1210942"/>
            </a:xfrm>
          </p:grpSpPr>
          <p:pic>
            <p:nvPicPr>
              <p:cNvPr id="28" name="Picture 27" descr="100_1243.JPG"/>
              <p:cNvPicPr>
                <a:picLocks noChangeAspect="1"/>
              </p:cNvPicPr>
              <p:nvPr/>
            </p:nvPicPr>
            <p:blipFill>
              <a:blip r:embed="rId3"/>
              <a:srcRect b="18080"/>
              <a:stretch>
                <a:fillRect/>
              </a:stretch>
            </p:blipFill>
            <p:spPr>
              <a:xfrm>
                <a:off x="0" y="5661826"/>
                <a:ext cx="9159301" cy="121094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9537" y="5965210"/>
                <a:ext cx="753626" cy="798843"/>
              </a:xfrm>
              <a:prstGeom prst="ellipse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400630" y="6045351"/>
                <a:ext cx="1845781" cy="523220"/>
              </a:xfrm>
              <a:prstGeom prst="rect">
                <a:avLst/>
              </a:prstGeom>
              <a:noFill/>
              <a:effectLst>
                <a:innerShdw blurRad="114300">
                  <a:srgbClr val="000000"/>
                </a:inn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 smtClean="0">
                    <a:ln w="31496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FFFFF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Bookman Old Style" pitchFamily="18" charset="0"/>
                  </a:rPr>
                  <a:t>NCAS</a:t>
                </a:r>
                <a:endParaRPr lang="en-US" sz="2800" b="1" dirty="0">
                  <a:ln w="31496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46" y="6014656"/>
                <a:ext cx="1394011" cy="493311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292158" y="6451047"/>
                <a:ext cx="1971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rgbClr val="FFFFFF"/>
                    </a:solidFill>
                    <a:latin typeface="Bookman Old Style"/>
                    <a:cs typeface="Bookman Old Style"/>
                  </a:rPr>
                  <a:t>NOAA Center for Atmospheric Sciences</a:t>
                </a:r>
                <a:endParaRPr lang="en-US" sz="600" dirty="0">
                  <a:solidFill>
                    <a:srgbClr val="FFFFFF"/>
                  </a:solidFill>
                  <a:latin typeface="Bookman Old Style"/>
                  <a:cs typeface="Bookman Old Style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4559" y="6045351"/>
                <a:ext cx="764583" cy="764583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2093" y="6061803"/>
                <a:ext cx="790074" cy="65327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/>
              <a:srcRect b="17241"/>
              <a:stretch>
                <a:fillRect/>
              </a:stretch>
            </p:blipFill>
            <p:spPr>
              <a:xfrm>
                <a:off x="5450901" y="6120993"/>
                <a:ext cx="1647553" cy="51472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-48365" y="-25695"/>
              <a:ext cx="9391277" cy="1598236"/>
              <a:chOff x="-48365" y="-25695"/>
              <a:chExt cx="9391277" cy="1598236"/>
            </a:xfrm>
          </p:grpSpPr>
          <p:pic>
            <p:nvPicPr>
              <p:cNvPr id="14340" name="Picture 3" descr="alfin2.png"/>
              <p:cNvPicPr>
                <a:picLocks noChangeAspect="1"/>
              </p:cNvPicPr>
              <p:nvPr/>
            </p:nvPicPr>
            <p:blipFill>
              <a:blip r:embed="rId9"/>
              <a:srcRect b="36182"/>
              <a:stretch>
                <a:fillRect/>
              </a:stretch>
            </p:blipFill>
            <p:spPr bwMode="auto">
              <a:xfrm>
                <a:off x="0" y="-15299"/>
                <a:ext cx="6426237" cy="1587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9571" y="544933"/>
                <a:ext cx="1472938" cy="521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"/>
              </a:effectLst>
            </p:spPr>
          </p:pic>
          <p:sp>
            <p:nvSpPr>
              <p:cNvPr id="22" name="TextBox 21"/>
              <p:cNvSpPr txBox="1"/>
              <p:nvPr/>
            </p:nvSpPr>
            <p:spPr>
              <a:xfrm rot="1943128">
                <a:off x="1204390" y="1058177"/>
                <a:ext cx="1420781" cy="41238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prstTxWarp prst="textCurveUp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N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i 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=</a:t>
                </a:r>
                <a:r>
                  <a:rPr lang="en-US" sz="2000" i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10</a:t>
                </a:r>
                <a:r>
                  <a:rPr lang="en-US" sz="2000" baseline="30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-5 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exp[0.6(T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0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 - </a:t>
                </a:r>
                <a:r>
                  <a:rPr lang="en-US" sz="2000" i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T)] </a:t>
                </a:r>
                <a:endParaRPr lang="en-US" sz="2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8365" y="-25695"/>
                <a:ext cx="9391277" cy="12003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8415" cmpd="sng">
                      <a:noFill/>
                      <a:prstDash val="solid"/>
                    </a:ln>
                    <a:solidFill>
                      <a:srgbClr val="F8CD1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ig Caslon"/>
                    <a:cs typeface="Big Caslon"/>
                  </a:rPr>
                  <a:t>Aerosols-Cloud-Microphysics Interactions in Tropical Cyclones</a:t>
                </a:r>
              </a:p>
              <a:p>
                <a:pPr algn="ctr"/>
                <a:r>
                  <a:rPr lang="en-US" sz="2400" b="1" dirty="0" smtClean="0">
                    <a:ln w="18415" cmpd="sng">
                      <a:noFill/>
                      <a:prstDash val="solid"/>
                    </a:ln>
                    <a:solidFill>
                      <a:srgbClr val="F8CD1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ig Caslon"/>
                    <a:cs typeface="Big Caslon"/>
                  </a:rPr>
                  <a:t>     using Aircraft Observations and the WRF model</a:t>
                </a:r>
              </a:p>
              <a:p>
                <a:pPr algn="ctr"/>
                <a:endParaRPr lang="en-US" sz="2400" b="1" dirty="0">
                  <a:ln w="18415" cmpd="sng">
                    <a:noFill/>
                    <a:prstDash val="solid"/>
                  </a:ln>
                  <a:solidFill>
                    <a:srgbClr val="FDFF0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ig Caslon"/>
                  <a:cs typeface="Big Caslon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alphaModFix amt="50000"/>
              </a:blip>
              <a:srcRect l="28276" t="7052" r="16919" b="18093"/>
              <a:stretch>
                <a:fillRect/>
              </a:stretch>
            </p:blipFill>
            <p:spPr>
              <a:xfrm>
                <a:off x="7686851" y="212567"/>
                <a:ext cx="1562790" cy="120112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 rot="19503503">
                <a:off x="7908447" y="656285"/>
                <a:ext cx="1372762" cy="36625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>
                    <a:gd name="adj" fmla="val 758136"/>
                  </a:avLst>
                </a:prstTxWarp>
                <a:spAutoFit/>
              </a:bodyPr>
              <a:lstStyle/>
              <a:p>
                <a:r>
                  <a:rPr lang="en-US" sz="1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Lv = l</a:t>
                </a:r>
                <a:r>
                  <a:rPr lang="en-US" sz="1000" baseline="-25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v0</a:t>
                </a:r>
                <a:r>
                  <a:rPr lang="en-US" sz="1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 + (c</a:t>
                </a:r>
                <a:r>
                  <a:rPr lang="en-US" sz="1000" baseline="-25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pv</a:t>
                </a:r>
                <a:r>
                  <a:rPr lang="en-US" sz="1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 - c</a:t>
                </a:r>
                <a:r>
                  <a:rPr lang="en-US" sz="1000" baseline="-25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l</a:t>
                </a:r>
                <a:r>
                  <a:rPr lang="en-US" sz="1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)(T – T</a:t>
                </a:r>
                <a:r>
                  <a:rPr lang="en-US" sz="1000" baseline="-25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0</a:t>
                </a:r>
                <a:r>
                  <a:rPr lang="en-US" sz="1000" dirty="0" smtClean="0">
                    <a:gradFill flip="none" rotWithShape="1">
                      <a:gsLst>
                        <a:gs pos="31000">
                          <a:schemeClr val="bg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cs typeface="Goudy Old Style"/>
                  </a:rPr>
                  <a:t>)</a:t>
                </a:r>
                <a:endParaRPr lang="en-US" sz="1000" dirty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1143316">
                <a:off x="6460751" y="1135493"/>
                <a:ext cx="1740517" cy="27922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prstTxWarp prst="textChevron">
                  <a:avLst>
                    <a:gd name="adj" fmla="val 50000"/>
                  </a:avLst>
                </a:prstTxWarp>
                <a:spAutoFit/>
              </a:bodyPr>
              <a:lstStyle/>
              <a:p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V [m s</a:t>
                </a:r>
                <a:r>
                  <a:rPr lang="en-US" sz="100" baseline="30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-1</a:t>
                </a:r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] = q</a:t>
                </a:r>
                <a:r>
                  <a:rPr lang="en-US" sz="100" baseline="-25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s</a:t>
                </a:r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V</a:t>
                </a:r>
                <a:r>
                  <a:rPr lang="en-US" sz="100" baseline="-25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s</a:t>
                </a:r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 + q</a:t>
                </a:r>
                <a:r>
                  <a:rPr lang="en-US" sz="100" baseline="-25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g</a:t>
                </a:r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V</a:t>
                </a:r>
                <a:r>
                  <a:rPr lang="en-US" sz="100" baseline="-25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g</a:t>
                </a:r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/ q</a:t>
                </a:r>
                <a:r>
                  <a:rPr lang="en-US" sz="100" baseline="-25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s</a:t>
                </a:r>
                <a:r>
                  <a:rPr lang="en-US" sz="1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 + q</a:t>
                </a:r>
                <a:r>
                  <a:rPr lang="en-US" sz="100" baseline="-250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Goudy Old Style"/>
                    <a:ea typeface="Lucida Grande"/>
                    <a:cs typeface="Goudy Old Style"/>
                  </a:rPr>
                  <a:t>g</a:t>
                </a:r>
                <a:endParaRPr lang="en-US" sz="100" baseline="-25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59074" y="712519"/>
                <a:ext cx="7022417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i="1" u="sng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Yaítza Luna-Cruz</a:t>
                </a:r>
                <a:r>
                  <a:rPr lang="en-US" sz="1000" b="1" i="1" u="sng" baseline="30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1,2</a:t>
                </a:r>
                <a:r>
                  <a:rPr lang="en-US" sz="1000" i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,</a:t>
                </a:r>
                <a:r>
                  <a:rPr lang="en-US" sz="1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 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Andrew J. Heymsfield</a:t>
                </a:r>
                <a:r>
                  <a:rPr lang="en-US" sz="1000" b="1" baseline="30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3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, Gregory Thompson</a:t>
                </a:r>
                <a:r>
                  <a:rPr lang="en-US" sz="1000" b="1" baseline="30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3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, Gregory Jenkins</a:t>
                </a:r>
                <a:r>
                  <a:rPr lang="en-US" sz="1000" b="1" baseline="30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1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,</a:t>
                </a:r>
              </a:p>
              <a:p>
                <a:pPr algn="ctr"/>
                <a:r>
                  <a:rPr lang="en-US" sz="1000" b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 Trude Eidhammer</a:t>
                </a:r>
                <a:r>
                  <a:rPr lang="en-US" sz="1000" b="1" baseline="30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3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 and Aaron Bansemer</a:t>
                </a:r>
                <a:r>
                  <a:rPr lang="en-US" sz="1000" b="1" baseline="30000" dirty="0" smtClean="0">
                    <a:solidFill>
                      <a:srgbClr val="FFFFFF"/>
                    </a:solidFill>
                    <a:latin typeface="Big Caslon"/>
                    <a:cs typeface="Big Caslon"/>
                  </a:rPr>
                  <a:t>3</a:t>
                </a:r>
                <a:endParaRPr lang="en-US" sz="1000" b="1" dirty="0" smtClean="0">
                  <a:solidFill>
                    <a:srgbClr val="FFFFFF"/>
                  </a:solidFill>
                  <a:latin typeface="Big Caslon"/>
                  <a:cs typeface="Big Caslon"/>
                </a:endParaRPr>
              </a:p>
              <a:p>
                <a:pPr algn="ctr"/>
                <a:r>
                  <a:rPr lang="en-US" sz="900" i="1" baseline="30000" dirty="0" smtClean="0">
                    <a:solidFill>
                      <a:schemeClr val="bg1"/>
                    </a:solidFill>
                    <a:latin typeface="Big Caslon"/>
                    <a:cs typeface="Big Caslon"/>
                  </a:rPr>
                  <a:t>1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Big Caslon"/>
                    <a:cs typeface="Big Caslon"/>
                  </a:rPr>
                  <a:t>Howard University Program in Atmospheric Sciences (HUPAS), Washington DC</a:t>
                </a:r>
              </a:p>
              <a:p>
                <a:pPr algn="ctr"/>
                <a:r>
                  <a:rPr lang="en-US" sz="900" i="1" baseline="30000" dirty="0" smtClean="0">
                    <a:solidFill>
                      <a:schemeClr val="bg1"/>
                    </a:solidFill>
                    <a:latin typeface="Big Caslon"/>
                    <a:cs typeface="Big Caslon"/>
                  </a:rPr>
                  <a:t>2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Big Caslon"/>
                    <a:cs typeface="Big Caslon"/>
                  </a:rPr>
                  <a:t>NOAA Center for Atmospheric Sciences (NCAS), Washington DC</a:t>
                </a:r>
              </a:p>
              <a:p>
                <a:pPr algn="ctr"/>
                <a:r>
                  <a:rPr lang="en-US" sz="900" i="1" baseline="30000" dirty="0" smtClean="0">
                    <a:solidFill>
                      <a:schemeClr val="bg1"/>
                    </a:solidFill>
                    <a:latin typeface="Big Caslon"/>
                    <a:cs typeface="Big Caslon"/>
                  </a:rPr>
                  <a:t>3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Big Caslon"/>
                    <a:cs typeface="Big Caslon"/>
                  </a:rPr>
                  <a:t>National Center for Atmospheric Sciences, Boulder, Colorado</a:t>
                </a:r>
              </a:p>
            </p:txBody>
          </p:sp>
        </p:grpSp>
        <p:pic>
          <p:nvPicPr>
            <p:cNvPr id="6" name="Picture 5" descr="esta.png"/>
            <p:cNvPicPr>
              <a:picLocks noChangeAspect="1"/>
            </p:cNvPicPr>
            <p:nvPr/>
          </p:nvPicPr>
          <p:blipFill>
            <a:blip r:embed="rId12" cstate="screen"/>
            <a:srcRect r="-1377"/>
            <a:stretch>
              <a:fillRect/>
            </a:stretch>
          </p:blipFill>
          <p:spPr bwMode="auto">
            <a:xfrm flipH="1">
              <a:off x="-231977" y="1415152"/>
              <a:ext cx="9452086" cy="4505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166839" y="1635427"/>
              <a:ext cx="8835328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E4C533"/>
                </a:buClr>
                <a:buFont typeface="Wingdings" charset="2"/>
                <a:buChar char="u"/>
              </a:pP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Questions remains unanswered about the role of aerosols (</a:t>
              </a:r>
              <a:r>
                <a:rPr lang="en-US" sz="2000" dirty="0" smtClean="0">
                  <a:solidFill>
                    <a:srgbClr val="E4C533"/>
                  </a:solidFill>
                  <a:latin typeface="Times New Roman"/>
                  <a:cs typeface="Times New Roman"/>
                </a:rPr>
                <a:t>e.g. dust, sulfates and sea salt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in hurricane cloud-microphysics processes and its effects in genesis and intensification.</a:t>
              </a:r>
            </a:p>
            <a:p>
              <a:pPr algn="just">
                <a:buClr>
                  <a:srgbClr val="E4C533"/>
                </a:buClr>
              </a:pPr>
              <a:endParaRPr lang="en-US" sz="2000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just">
                <a:buClr>
                  <a:srgbClr val="E4C533"/>
                </a:buClr>
                <a:buFont typeface="Wingdings" charset="2"/>
                <a:buChar char="u"/>
              </a:pP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To address some of the questions in-situ microphysics measurements from the NASA DC-8 aircraft were obtained during the GRIP 2010 field campaign. </a:t>
              </a:r>
            </a:p>
            <a:p>
              <a:pPr algn="just">
                <a:buClr>
                  <a:srgbClr val="E4C533"/>
                </a:buClr>
              </a:pPr>
              <a:endParaRPr lang="en-US" sz="2000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just">
                <a:buClr>
                  <a:srgbClr val="E4C533"/>
                </a:buClr>
                <a:buFont typeface="Wingdings" charset="2"/>
                <a:buChar char="u"/>
              </a:pP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Earl presented the excellent opportunity to study aerosols-cloud-microphysics interactions with a total of 4 days sampling the storm. </a:t>
              </a:r>
            </a:p>
            <a:p>
              <a:pPr algn="just">
                <a:buClr>
                  <a:srgbClr val="E4C533"/>
                </a:buClr>
              </a:pPr>
              <a:endParaRPr lang="en-US" sz="2000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just">
                <a:buClr>
                  <a:srgbClr val="E4C533"/>
                </a:buClr>
                <a:buFont typeface="Wingdings" charset="2"/>
                <a:buChar char="u"/>
              </a:pP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To assist in the interpretation of the microphysics observations, high resolution numerical simulations of hurricane Earl were performed using the Weather Research and Forecasting (WRF-ARW) model.</a:t>
              </a:r>
            </a:p>
            <a:p>
              <a:pPr algn="just"/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74612" y="-176969"/>
            <a:ext cx="9988414" cy="7813029"/>
            <a:chOff x="-74612" y="-176969"/>
            <a:chExt cx="9988414" cy="7813029"/>
          </a:xfrm>
        </p:grpSpPr>
        <p:sp>
          <p:nvSpPr>
            <p:cNvPr id="16" name="Rectangle 15"/>
            <p:cNvSpPr/>
            <p:nvPr/>
          </p:nvSpPr>
          <p:spPr>
            <a:xfrm>
              <a:off x="-74612" y="985419"/>
              <a:ext cx="9233913" cy="5922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control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9079" y="-176969"/>
              <a:ext cx="6034723" cy="690808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386905" y="1103135"/>
              <a:ext cx="290895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ig Caslon"/>
                  <a:cs typeface="Big Caslon"/>
                </a:rPr>
                <a:t>Modeling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756660" y="3979637"/>
              <a:ext cx="5610634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4130101" y="0"/>
              <a:ext cx="5029200" cy="1066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alphaModFix amt="50000"/>
            </a:blip>
            <a:srcRect l="28276" t="7052" r="16919" b="18093"/>
            <a:stretch>
              <a:fillRect/>
            </a:stretch>
          </p:blipFill>
          <p:spPr>
            <a:xfrm>
              <a:off x="7686851" y="-53257"/>
              <a:ext cx="1562790" cy="12011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9503503">
              <a:off x="7908447" y="360925"/>
              <a:ext cx="1372762" cy="36625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758136"/>
                </a:avLst>
              </a:prstTxWarp>
              <a:spAutoFit/>
            </a:bodyPr>
            <a:lstStyle/>
            <a:p>
              <a:r>
                <a:rPr lang="en-US" sz="1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Lv = l</a:t>
              </a:r>
              <a:r>
                <a:rPr lang="en-US" sz="1000" baseline="-25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v0</a:t>
              </a:r>
              <a:r>
                <a:rPr lang="en-US" sz="1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 + (c</a:t>
              </a:r>
              <a:r>
                <a:rPr lang="en-US" sz="1000" baseline="-25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pv</a:t>
              </a:r>
              <a:r>
                <a:rPr lang="en-US" sz="1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 - c</a:t>
              </a:r>
              <a:r>
                <a:rPr lang="en-US" sz="1000" baseline="-25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l</a:t>
              </a:r>
              <a:r>
                <a:rPr lang="en-US" sz="1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)(T – T</a:t>
              </a:r>
              <a:r>
                <a:rPr lang="en-US" sz="1000" baseline="-25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0</a:t>
              </a:r>
              <a:r>
                <a:rPr lang="en-US" sz="1000" dirty="0" smtClean="0">
                  <a:gradFill flip="none" rotWithShape="1">
                    <a:gsLst>
                      <a:gs pos="3100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)</a:t>
              </a:r>
              <a:endParaRPr lang="en-US" sz="1000" dirty="0">
                <a:gradFill flip="none" rotWithShape="1">
                  <a:gsLst>
                    <a:gs pos="31000">
                      <a:schemeClr val="bg1"/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143316">
              <a:off x="6460751" y="840133"/>
              <a:ext cx="1740517" cy="279220"/>
            </a:xfrm>
            <a:prstGeom prst="rect">
              <a:avLst/>
            </a:prstGeom>
            <a:noFill/>
            <a:effectLst/>
          </p:spPr>
          <p:txBody>
            <a:bodyPr wrap="none" rtlCol="0">
              <a:prstTxWarp prst="textChevron">
                <a:avLst>
                  <a:gd name="adj" fmla="val 50000"/>
                </a:avLst>
              </a:prstTxWarp>
              <a:spAutoFit/>
            </a:bodyPr>
            <a:lstStyle/>
            <a:p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V [m s</a:t>
              </a:r>
              <a:r>
                <a:rPr lang="en-US" sz="100" baseline="30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-1</a:t>
              </a:r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] = q</a:t>
              </a:r>
              <a:r>
                <a:rPr lang="en-US" sz="100" baseline="-25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s</a:t>
              </a:r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V</a:t>
              </a:r>
              <a:r>
                <a:rPr lang="en-US" sz="100" baseline="-25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s</a:t>
              </a:r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 + q</a:t>
              </a:r>
              <a:r>
                <a:rPr lang="en-US" sz="100" baseline="-25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g</a:t>
              </a:r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V</a:t>
              </a:r>
              <a:r>
                <a:rPr lang="en-US" sz="100" baseline="-25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g</a:t>
              </a:r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/ q</a:t>
              </a:r>
              <a:r>
                <a:rPr lang="en-US" sz="100" baseline="-25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s</a:t>
              </a:r>
              <a:r>
                <a:rPr lang="en-US" sz="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 + q</a:t>
              </a:r>
              <a:r>
                <a:rPr lang="en-US" sz="100" baseline="-25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ea typeface="Lucida Grande"/>
                  <a:cs typeface="Goudy Old Style"/>
                </a:rPr>
                <a:t>g</a:t>
              </a:r>
              <a:endParaRPr lang="en-US" sz="100" baseline="-25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endParaRPr>
            </a:p>
          </p:txBody>
        </p:sp>
        <p:pic>
          <p:nvPicPr>
            <p:cNvPr id="14340" name="Picture 3" descr="alfin2.png"/>
            <p:cNvPicPr>
              <a:picLocks noChangeAspect="1"/>
            </p:cNvPicPr>
            <p:nvPr/>
          </p:nvPicPr>
          <p:blipFill>
            <a:blip r:embed="rId5"/>
            <a:srcRect b="36182"/>
            <a:stretch>
              <a:fillRect/>
            </a:stretch>
          </p:blipFill>
          <p:spPr bwMode="auto">
            <a:xfrm>
              <a:off x="0" y="-15299"/>
              <a:ext cx="6426237" cy="10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 rot="2279614">
              <a:off x="1039068" y="478456"/>
              <a:ext cx="1078243" cy="412384"/>
            </a:xfrm>
            <a:prstGeom prst="rect">
              <a:avLst/>
            </a:prstGeom>
            <a:noFill/>
            <a:effectLst/>
          </p:spPr>
          <p:txBody>
            <a:bodyPr wrap="none" rtlCol="0">
              <a:prstTxWarp prst="textCurveUp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N</a:t>
              </a:r>
              <a:r>
                <a:rPr lang="en-US" sz="2000" baseline="-25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i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=</a:t>
              </a:r>
              <a:r>
                <a:rPr lang="en-US" sz="2000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10</a:t>
              </a:r>
              <a:r>
                <a:rPr lang="en-US" sz="2000" baseline="30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-5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exp[0.6(T</a:t>
              </a:r>
              <a:r>
                <a:rPr lang="en-US" sz="2000" baseline="-25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0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 - </a:t>
              </a:r>
              <a:r>
                <a:rPr lang="en-US" sz="2000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Goudy Old Style"/>
                  <a:cs typeface="Goudy Old Style"/>
                </a:rPr>
                <a:t>T)] </a:t>
              </a: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endParaRPr>
            </a:p>
          </p:txBody>
        </p:sp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9571" y="129413"/>
              <a:ext cx="1472938" cy="52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1816247" y="44551"/>
              <a:ext cx="551187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8415" cmpd="sng">
                    <a:noFill/>
                    <a:prstDash val="solid"/>
                  </a:ln>
                  <a:solidFill>
                    <a:srgbClr val="F8CD1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ig Caslon"/>
                  <a:cs typeface="Big Caslon"/>
                </a:rPr>
                <a:t>Preliminary Results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5219" y="958007"/>
              <a:ext cx="290895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ig Caslon"/>
                  <a:cs typeface="Big Caslon"/>
                </a:rPr>
                <a:t>Observations</a:t>
              </a:r>
            </a:p>
          </p:txBody>
        </p:sp>
        <p:pic>
          <p:nvPicPr>
            <p:cNvPr id="17" name="Picture 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0091" y="2747305"/>
              <a:ext cx="2560717" cy="1794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D08302010174740.png"/>
            <p:cNvPicPr>
              <a:picLocks noChangeAspect="1"/>
            </p:cNvPicPr>
            <p:nvPr/>
          </p:nvPicPr>
          <p:blipFill>
            <a:blip r:embed="rId8"/>
            <a:srcRect l="8511" t="3203" r="8344" b="1964"/>
            <a:stretch>
              <a:fillRect/>
            </a:stretch>
          </p:blipFill>
          <p:spPr>
            <a:xfrm>
              <a:off x="2097605" y="1382010"/>
              <a:ext cx="2426417" cy="1323236"/>
            </a:xfrm>
            <a:prstGeom prst="rect">
              <a:avLst/>
            </a:prstGeom>
          </p:spPr>
        </p:pic>
        <p:pic>
          <p:nvPicPr>
            <p:cNvPr id="70" name="Picture 69" descr="track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53" y="1388358"/>
              <a:ext cx="2001155" cy="1316888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64053" y="4512472"/>
              <a:ext cx="445996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During the evolution of Earl: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 dust layer (SAL) was detected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High concentration of super cooled droplets were observed 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High concentration of small cloud droplets/ice crystals 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Droplets likely activated aloft rather than near cloud base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89673" y="5050737"/>
              <a:ext cx="435432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WRF-ARW 3.4.1 vortex following 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132 hrs of simulation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Control Case: Thompson Microphysics, 2008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Intensity difference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w.r.t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obs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~12mb </a:t>
              </a:r>
            </a:p>
            <a:p>
              <a:pPr>
                <a:buClr>
                  <a:srgbClr val="E4C533"/>
                </a:buClr>
                <a:buFont typeface="Wingdings" charset="2"/>
                <a:buChar char="ü"/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Simulation track off to the north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w.r.t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obs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</a:p>
            <a:p>
              <a:pPr>
                <a:buClr>
                  <a:srgbClr val="E4C533"/>
                </a:buClr>
              </a:pPr>
              <a:endParaRPr lang="en-US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>
                <a:buClr>
                  <a:srgbClr val="E4C533"/>
                </a:buClr>
              </a:pPr>
              <a:endParaRPr lang="en-US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>
                <a:buClr>
                  <a:srgbClr val="E4C533"/>
                </a:buClr>
              </a:pPr>
              <a:endParaRPr lang="en-US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367</Words>
  <Application>Microsoft Macintosh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Manager/>
  <Company>Howard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Yaitza Luna</dc:creator>
  <cp:keywords/>
  <dc:description/>
  <cp:lastModifiedBy>Yaitza Luna</cp:lastModifiedBy>
  <cp:revision>18</cp:revision>
  <dcterms:created xsi:type="dcterms:W3CDTF">2013-02-28T23:36:22Z</dcterms:created>
  <dcterms:modified xsi:type="dcterms:W3CDTF">2013-02-28T23:37:42Z</dcterms:modified>
  <cp:category/>
</cp:coreProperties>
</file>