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3850-3580-F042-844C-2698820BED9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B122-C0FA-1A42-BE89-D18B18CFE1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031" y="299541"/>
            <a:ext cx="8220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Ensemble </a:t>
            </a:r>
            <a:r>
              <a:rPr lang="en-US" sz="2200" dirty="0" err="1"/>
              <a:t>Kalman</a:t>
            </a:r>
            <a:r>
              <a:rPr lang="en-US" sz="2200" dirty="0"/>
              <a:t> Assimilation of Global-Hawk-based Data</a:t>
            </a:r>
          </a:p>
          <a:p>
            <a:pPr algn="ctr"/>
            <a:r>
              <a:rPr lang="en-US" sz="2200" dirty="0"/>
              <a:t>from Tropical </a:t>
            </a:r>
            <a:r>
              <a:rPr lang="en-US" sz="2200" dirty="0" smtClean="0"/>
              <a:t>Cyclones – Jason Sippel </a:t>
            </a:r>
            <a:endParaRPr lang="en-US" sz="2200" dirty="0"/>
          </a:p>
        </p:txBody>
      </p:sp>
      <p:pic>
        <p:nvPicPr>
          <p:cNvPr id="7" name="Picture 6" descr="1000_per_h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5708" y="1428429"/>
            <a:ext cx="3584599" cy="2693259"/>
          </a:xfrm>
          <a:prstGeom prst="rect">
            <a:avLst/>
          </a:prstGeom>
        </p:spPr>
      </p:pic>
      <p:pic>
        <p:nvPicPr>
          <p:cNvPr id="8" name="Picture 7" descr="100_per_hr_outside3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5708" y="4077463"/>
            <a:ext cx="3572619" cy="2684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7687" y="1280903"/>
            <a:ext cx="25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(a) 1000 </a:t>
            </a:r>
            <a:r>
              <a:rPr lang="en-US" sz="1400" dirty="0" err="1" smtClean="0"/>
              <a:t>Vr</a:t>
            </a:r>
            <a:r>
              <a:rPr lang="en-US" sz="1400" dirty="0" smtClean="0"/>
              <a:t> </a:t>
            </a:r>
            <a:r>
              <a:rPr lang="en-US" sz="1400" dirty="0" err="1" smtClean="0"/>
              <a:t>superobs</a:t>
            </a:r>
            <a:r>
              <a:rPr lang="en-US" sz="1400" dirty="0" smtClean="0"/>
              <a:t>/hr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9666" y="3959520"/>
            <a:ext cx="297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b</a:t>
            </a:r>
            <a:r>
              <a:rPr lang="en-US" sz="1400" dirty="0" smtClean="0"/>
              <a:t>) </a:t>
            </a:r>
            <a:r>
              <a:rPr lang="en-US" sz="1400" dirty="0" err="1" smtClean="0"/>
              <a:t>Supsampled</a:t>
            </a:r>
            <a:r>
              <a:rPr lang="en-US" sz="1400" dirty="0" smtClean="0"/>
              <a:t> 100 </a:t>
            </a:r>
            <a:r>
              <a:rPr lang="en-US" sz="1400" dirty="0" err="1" smtClean="0"/>
              <a:t>superobs</a:t>
            </a:r>
            <a:r>
              <a:rPr lang="en-US" sz="1400" dirty="0" smtClean="0"/>
              <a:t>/hr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998" y="1280903"/>
            <a:ext cx="415471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/>
              <a:buChar char="•"/>
            </a:pPr>
            <a:r>
              <a:rPr lang="en-US" dirty="0" smtClean="0"/>
              <a:t>Ensemble </a:t>
            </a:r>
            <a:r>
              <a:rPr lang="en-US" dirty="0" err="1" smtClean="0"/>
              <a:t>Kalman</a:t>
            </a:r>
            <a:r>
              <a:rPr lang="en-US" dirty="0" smtClean="0"/>
              <a:t> filter used to assimilate HIWRAP radial velocity data from Hurricane Karl</a:t>
            </a:r>
          </a:p>
          <a:p>
            <a:pPr marL="227013" indent="-227013"/>
            <a:endParaRPr lang="en-US" dirty="0" smtClean="0"/>
          </a:p>
          <a:p>
            <a:pPr marL="227013" indent="-227013">
              <a:buFont typeface="Arial"/>
              <a:buChar char="•"/>
            </a:pPr>
            <a:r>
              <a:rPr lang="en-US" dirty="0" smtClean="0"/>
              <a:t>Similar scheme as Zhang et al. 2009 used to produce </a:t>
            </a:r>
            <a:r>
              <a:rPr lang="en-US" dirty="0" err="1" smtClean="0"/>
              <a:t>superobs</a:t>
            </a:r>
            <a:r>
              <a:rPr lang="en-US" dirty="0" smtClean="0"/>
              <a:t> from raw data</a:t>
            </a:r>
          </a:p>
          <a:p>
            <a:pPr marL="227013" indent="-227013">
              <a:buFont typeface="Arial"/>
              <a:buChar char="•"/>
            </a:pPr>
            <a:endParaRPr lang="en-US" dirty="0" smtClean="0"/>
          </a:p>
          <a:p>
            <a:pPr marL="227013" indent="-227013">
              <a:buFont typeface="Arial"/>
              <a:buChar char="•"/>
            </a:pPr>
            <a:r>
              <a:rPr lang="en-US" dirty="0" smtClean="0"/>
              <a:t>Initial tests with 1000 </a:t>
            </a:r>
            <a:r>
              <a:rPr lang="en-US" dirty="0" err="1" smtClean="0"/>
              <a:t>superobs</a:t>
            </a:r>
            <a:r>
              <a:rPr lang="en-US" dirty="0" smtClean="0"/>
              <a:t> produce vortex in wrong location then fail</a:t>
            </a:r>
          </a:p>
          <a:p>
            <a:pPr marL="227013" indent="-227013">
              <a:buFont typeface="Arial"/>
              <a:buChar char="•"/>
            </a:pPr>
            <a:endParaRPr lang="en-US" dirty="0" smtClean="0"/>
          </a:p>
          <a:p>
            <a:pPr marL="227013" indent="-227013">
              <a:buFont typeface="Arial"/>
              <a:buChar char="•"/>
            </a:pPr>
            <a:r>
              <a:rPr lang="en-US" dirty="0" err="1" smtClean="0"/>
              <a:t>Subsampling</a:t>
            </a:r>
            <a:r>
              <a:rPr lang="en-US" dirty="0" smtClean="0"/>
              <a:t> </a:t>
            </a:r>
            <a:r>
              <a:rPr lang="en-US" dirty="0" err="1" smtClean="0"/>
              <a:t>superobs</a:t>
            </a:r>
            <a:r>
              <a:rPr lang="en-US" dirty="0" smtClean="0"/>
              <a:t> to the strongest 100 every hour outside R=30 km considerably improves results</a:t>
            </a:r>
          </a:p>
          <a:p>
            <a:pPr marL="227013" indent="-227013">
              <a:buFont typeface="Arial"/>
              <a:buChar char="•"/>
            </a:pPr>
            <a:endParaRPr lang="en-US" dirty="0" smtClean="0"/>
          </a:p>
          <a:p>
            <a:pPr marL="227013" indent="-227013">
              <a:buFont typeface="Arial"/>
              <a:buChar char="•"/>
            </a:pPr>
            <a:r>
              <a:rPr lang="en-US" dirty="0" smtClean="0"/>
              <a:t>Results improve more when position and intensity are also assimilated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9051" y="2714882"/>
            <a:ext cx="8412446" cy="39948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031" y="299541"/>
            <a:ext cx="8220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Ensemble </a:t>
            </a:r>
            <a:r>
              <a:rPr lang="en-US" sz="2200" dirty="0" err="1"/>
              <a:t>Kalman</a:t>
            </a:r>
            <a:r>
              <a:rPr lang="en-US" sz="2200" dirty="0"/>
              <a:t> Assimilation of Global-Hawk-based Data</a:t>
            </a:r>
          </a:p>
          <a:p>
            <a:pPr algn="ctr"/>
            <a:r>
              <a:rPr lang="en-US" sz="2200" dirty="0"/>
              <a:t>from Tropical </a:t>
            </a:r>
            <a:r>
              <a:rPr lang="en-US" sz="2200" dirty="0" smtClean="0"/>
              <a:t>Cyclones – Jason Sippel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773092" y="2714882"/>
            <a:ext cx="569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Forecasts of Karl’s landfall with and without assimilation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997" y="1280903"/>
            <a:ext cx="763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/>
              <a:buChar char="•"/>
            </a:pPr>
            <a:r>
              <a:rPr lang="en-US" dirty="0" smtClean="0"/>
              <a:t>Assimilation does improve forecast maximum intensity of Karl</a:t>
            </a:r>
          </a:p>
          <a:p>
            <a:pPr marL="227013" indent="-227013">
              <a:buFont typeface="Arial"/>
              <a:buChar char="•"/>
            </a:pPr>
            <a:r>
              <a:rPr lang="en-US" dirty="0" smtClean="0"/>
              <a:t>No improvement in the track due to persistent problems with multiple vorticity maxima in analyses</a:t>
            </a:r>
          </a:p>
          <a:p>
            <a:pPr marL="227013" indent="-227013"/>
            <a:endParaRPr lang="en-US" dirty="0" smtClean="0"/>
          </a:p>
        </p:txBody>
      </p:sp>
      <p:pic>
        <p:nvPicPr>
          <p:cNvPr id="12" name="Picture 11" descr="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5" y="3084214"/>
            <a:ext cx="8002186" cy="3473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145</Words>
  <Application>Microsoft Macintosh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Sippel</dc:creator>
  <cp:lastModifiedBy>Jason Sippel</cp:lastModifiedBy>
  <cp:revision>2</cp:revision>
  <dcterms:created xsi:type="dcterms:W3CDTF">2013-03-01T02:35:06Z</dcterms:created>
  <dcterms:modified xsi:type="dcterms:W3CDTF">2013-03-01T03:56:33Z</dcterms:modified>
</cp:coreProperties>
</file>