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72" r:id="rId3"/>
    <p:sldId id="273" r:id="rId4"/>
    <p:sldId id="267" r:id="rId5"/>
    <p:sldId id="268" r:id="rId6"/>
    <p:sldId id="266" r:id="rId7"/>
    <p:sldId id="265" r:id="rId8"/>
    <p:sldId id="289" r:id="rId9"/>
    <p:sldId id="276" r:id="rId10"/>
    <p:sldId id="275" r:id="rId11"/>
    <p:sldId id="274" r:id="rId12"/>
    <p:sldId id="269" r:id="rId13"/>
    <p:sldId id="277" r:id="rId14"/>
    <p:sldId id="258" r:id="rId15"/>
    <p:sldId id="261" r:id="rId16"/>
    <p:sldId id="278" r:id="rId17"/>
    <p:sldId id="287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5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howGuides="1">
      <p:cViewPr>
        <p:scale>
          <a:sx n="98" d="100"/>
          <a:sy n="98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Average accuracy, all hurricanes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Sheet1!$D$55:$H$55</c:f>
              <c:strCache>
                <c:ptCount val="5"/>
                <c:pt idx="0">
                  <c:v>Blue Values</c:v>
                </c:pt>
                <c:pt idx="1">
                  <c:v>G/R Text</c:v>
                </c:pt>
                <c:pt idx="2">
                  <c:v>G/R Values</c:v>
                </c:pt>
                <c:pt idx="3">
                  <c:v>Y/P Text</c:v>
                </c:pt>
                <c:pt idx="4">
                  <c:v>Y/P Values</c:v>
                </c:pt>
              </c:strCache>
            </c:strRef>
          </c:cat>
          <c:val>
            <c:numRef>
              <c:f>Sheet1!$D$63:$H$63</c:f>
              <c:numCache>
                <c:formatCode>General</c:formatCode>
                <c:ptCount val="5"/>
                <c:pt idx="0">
                  <c:v>33</c:v>
                </c:pt>
                <c:pt idx="1">
                  <c:v>33.5</c:v>
                </c:pt>
                <c:pt idx="2">
                  <c:v>34.166666666666664</c:v>
                </c:pt>
                <c:pt idx="3">
                  <c:v>31.5</c:v>
                </c:pt>
                <c:pt idx="4">
                  <c:v>31.833333333333332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8896768"/>
        <c:axId val="38942208"/>
      </c:barChart>
      <c:catAx>
        <c:axId val="38896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942208"/>
        <c:crosses val="autoZero"/>
        <c:auto val="1"/>
        <c:lblAlgn val="ctr"/>
        <c:lblOffset val="100"/>
        <c:noMultiLvlLbl val="0"/>
      </c:catAx>
      <c:valAx>
        <c:axId val="38942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Out of 40 subjects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889676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CB83-2CE9-4E4C-BA14-6352C3F3EDA0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50DE7-3E44-4C72-A200-C02FE02E6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50DE7-3E44-4C72-A200-C02FE02E6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2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Q2 compared two points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50DE7-3E44-4C72-A200-C02FE02E6F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combine</a:t>
            </a:r>
            <a:r>
              <a:rPr lang="en-US" baseline="0" dirty="0" smtClean="0"/>
              <a:t> all risk perception questions because some of them were purposefully switched (e.g. point A on Irma is less than Ida)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50DE7-3E44-4C72-A200-C02FE02E6F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3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7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3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3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4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0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6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2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8C037-C078-4C1B-9756-DB83D0C4DCE3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C025-8A49-461C-BDCC-B86EC1D48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Communication of Hurricane Storm Surge Threat: A Mixed-Method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Kathleen </a:t>
            </a:r>
            <a:r>
              <a:rPr lang="en-US" dirty="0" smtClean="0"/>
              <a:t>Sherman-Morris, </a:t>
            </a:r>
          </a:p>
          <a:p>
            <a:r>
              <a:rPr lang="en-US" dirty="0" smtClean="0"/>
              <a:t>Karla B. </a:t>
            </a:r>
            <a:r>
              <a:rPr lang="en-US" dirty="0" err="1" smtClean="0"/>
              <a:t>Antonelli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Carrick </a:t>
            </a:r>
            <a:r>
              <a:rPr lang="en-US" dirty="0"/>
              <a:t>C. </a:t>
            </a:r>
            <a:r>
              <a:rPr lang="en-US" dirty="0" smtClean="0"/>
              <a:t>Williams, </a:t>
            </a:r>
          </a:p>
          <a:p>
            <a:r>
              <a:rPr lang="en-US" dirty="0" smtClean="0"/>
              <a:t>Amanda </a:t>
            </a:r>
            <a:r>
              <a:rPr lang="en-US" dirty="0"/>
              <a:t>Lea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2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Green/Red Values (Feet)</a:t>
            </a:r>
            <a:endParaRPr lang="en-US" dirty="0"/>
          </a:p>
        </p:txBody>
      </p:sp>
      <p:pic>
        <p:nvPicPr>
          <p:cNvPr id="6146" name="Picture 2" descr="D:\Work in Progress\Surge project\images\Eye tracking\Charley_Gustav_Dennis\Dennis\dennis_19_grn_red_values_Q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73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Yellow/Purple Text</a:t>
            </a:r>
            <a:endParaRPr lang="en-US" dirty="0"/>
          </a:p>
        </p:txBody>
      </p:sp>
      <p:pic>
        <p:nvPicPr>
          <p:cNvPr id="5122" name="Picture 2" descr="D:\Work in Progress\Surge project\images\Eye tracking\Charley_Gustav_Dennis\Charley\charley_15_yel_purp_text_Q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97" y="1312423"/>
            <a:ext cx="6581303" cy="49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 in Progress\Surge project\images\Eye tracking\Charley_Gustav_Dennis\Gustav\gustav_26_yel_purp_values_Q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825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Yellow/Purple Values (Feet)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Values (Feet)</a:t>
            </a:r>
            <a:endParaRPr lang="en-US" dirty="0"/>
          </a:p>
        </p:txBody>
      </p:sp>
      <p:pic>
        <p:nvPicPr>
          <p:cNvPr id="8195" name="Picture 3" descr="D:\Work in Progress\Surge project\images\Eye tracking\Ike_Wilma\Wilma\wilma_33_blue_values_Q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635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1" y="966443"/>
            <a:ext cx="7220958" cy="49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98431"/>
            <a:ext cx="6440417" cy="52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26237"/>
              </p:ext>
            </p:extLst>
          </p:nvPr>
        </p:nvGraphicFramePr>
        <p:xfrm>
          <a:off x="1143000" y="1285875"/>
          <a:ext cx="68580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Acrobat Document" r:id="rId3" imgW="6858000" imgH="4286180" progId="AcroExch.Document.7">
                  <p:embed/>
                </p:oleObj>
              </mc:Choice>
              <mc:Fallback>
                <p:oleObj name="Acrobat Document" r:id="rId3" imgW="6858000" imgH="42861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285875"/>
                        <a:ext cx="6858000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0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408760"/>
              </p:ext>
            </p:extLst>
          </p:nvPr>
        </p:nvGraphicFramePr>
        <p:xfrm>
          <a:off x="914400" y="914400"/>
          <a:ext cx="7162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8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does the BEST job of informing the public about their storm surge risk?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74550"/>
              </p:ext>
            </p:extLst>
          </p:nvPr>
        </p:nvGraphicFramePr>
        <p:xfrm>
          <a:off x="914402" y="2743193"/>
          <a:ext cx="7238998" cy="2209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598"/>
                <a:gridCol w="1066800"/>
                <a:gridCol w="1028534"/>
                <a:gridCol w="952666"/>
                <a:gridCol w="1379075"/>
                <a:gridCol w="678325"/>
              </a:tblGrid>
              <a:tr h="36830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Legend Type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Color Palette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Values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Text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Blue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G/R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Y/P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Experts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Community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Undergraduates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83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 rot="16200000">
            <a:off x="6477000" y="5181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Tracking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had longest response time</a:t>
            </a:r>
          </a:p>
          <a:p>
            <a:r>
              <a:rPr lang="en-US" dirty="0" smtClean="0"/>
              <a:t>Text references had somewhat shorter response times than feet</a:t>
            </a:r>
          </a:p>
          <a:p>
            <a:r>
              <a:rPr lang="en-US" dirty="0" smtClean="0"/>
              <a:t>Green/red produced most accurate* results, but accuracy was high for all palettes</a:t>
            </a:r>
          </a:p>
          <a:p>
            <a:r>
              <a:rPr lang="en-US" dirty="0" smtClean="0"/>
              <a:t>People thought the green/red palette was the best, but did not prefer one legend type over the other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6112213"/>
            <a:ext cx="301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Not significant in most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graphic styles used to communicate  weather information.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Little research has been done on understanding </a:t>
            </a:r>
          </a:p>
          <a:p>
            <a:r>
              <a:rPr lang="en-US" dirty="0" smtClean="0"/>
              <a:t>Test effectiveness of </a:t>
            </a:r>
            <a:r>
              <a:rPr lang="en-US" u="sng" dirty="0" smtClean="0"/>
              <a:t>storm surge</a:t>
            </a:r>
            <a:r>
              <a:rPr lang="en-US" dirty="0" smtClean="0"/>
              <a:t> graphics as a function of color palette and legend type.</a:t>
            </a:r>
          </a:p>
        </p:txBody>
      </p:sp>
      <p:pic>
        <p:nvPicPr>
          <p:cNvPr id="1028" name="Picture 4" descr="D:\Work in Progress\Surge project\Sky4_con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04" y="2209800"/>
            <a:ext cx="2788596" cy="229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Work in Progress\Surge project\Radar Img 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13" y="2209800"/>
            <a:ext cx="2383487" cy="226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1030" name="Picture 6" descr="D:\Work in Progress\Surge project\2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8" y="2209801"/>
            <a:ext cx="2559172" cy="226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Survey, briefly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129 responses from Alabama counties</a:t>
            </a:r>
          </a:p>
          <a:p>
            <a:r>
              <a:rPr lang="en-US" dirty="0" smtClean="0"/>
              <a:t>Average age 55 (range 19-84)</a:t>
            </a:r>
          </a:p>
          <a:p>
            <a:r>
              <a:rPr lang="en-US" dirty="0" smtClean="0"/>
              <a:t>40% women, 43% men, 7% no response</a:t>
            </a:r>
          </a:p>
          <a:p>
            <a:r>
              <a:rPr lang="en-US" dirty="0" smtClean="0"/>
              <a:t>76% White</a:t>
            </a:r>
          </a:p>
          <a:p>
            <a:r>
              <a:rPr lang="en-US" dirty="0" smtClean="0"/>
              <a:t>78% homeowners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color palettes/legends</a:t>
            </a:r>
          </a:p>
          <a:p>
            <a:r>
              <a:rPr lang="en-US" dirty="0" smtClean="0"/>
              <a:t>One stronger storm, one weaker storm</a:t>
            </a:r>
          </a:p>
          <a:p>
            <a:r>
              <a:rPr lang="en-US" dirty="0" smtClean="0"/>
              <a:t>8 risk perception questions, 1 accuracy question, 1 intended behavior, 1 perceived helpfulness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Work in Progress\Surge project\images\Images for survey\Weaker Storm\denni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895600" cy="22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Work in Progress\Surge project\images\Images for survey\Weaker Storm\dennis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53" y="685801"/>
            <a:ext cx="2894447" cy="22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Work in Progress\Surge project\images\Images for survey\Weaker Storm\dennis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8" y="685800"/>
            <a:ext cx="2894449" cy="22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Work in Progress\Surge project\images\Images for survey\Weaker Storm\dennis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8" y="3993204"/>
            <a:ext cx="2895601" cy="22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D:\Work in Progress\Surge project\images\Images for survey\Weaker Storm\dennis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895600" cy="22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Weaker storm results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18" y="1295400"/>
            <a:ext cx="6886982" cy="511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by palette and legend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813924"/>
              </p:ext>
            </p:extLst>
          </p:nvPr>
        </p:nvGraphicFramePr>
        <p:xfrm>
          <a:off x="838200" y="1905000"/>
          <a:ext cx="7467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Text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Values (Feet)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Green/Red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88.4%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85.0%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Yellow/Purple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83.6%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66.7%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Blue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73.5%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No significant differences in risk perception among palettes and legends</a:t>
            </a:r>
          </a:p>
          <a:p>
            <a:r>
              <a:rPr lang="en-US" dirty="0" smtClean="0"/>
              <a:t>Legend values in feet led to marginally less accuracy than text</a:t>
            </a:r>
          </a:p>
          <a:p>
            <a:r>
              <a:rPr lang="en-US" dirty="0" smtClean="0"/>
              <a:t>Green/Red more accurate than Blue combined with Yellow/Purple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ould this be a legend effect?</a:t>
            </a:r>
          </a:p>
          <a:p>
            <a:pPr lvl="1"/>
            <a:r>
              <a:rPr lang="en-US" dirty="0" smtClean="0"/>
              <a:t>More responses are necessary for further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</a:t>
            </a:r>
            <a:r>
              <a:rPr lang="en-US" dirty="0" smtClean="0"/>
              <a:t>was funded </a:t>
            </a:r>
            <a:r>
              <a:rPr lang="en-US" dirty="0"/>
              <a:t>by NOAA, through the </a:t>
            </a:r>
            <a:r>
              <a:rPr lang="en-US" dirty="0" smtClean="0"/>
              <a:t>Northern Gulf </a:t>
            </a:r>
            <a:r>
              <a:rPr lang="en-US" dirty="0"/>
              <a:t>Institute. The authors also thank </a:t>
            </a:r>
            <a:r>
              <a:rPr lang="en-US" dirty="0" smtClean="0"/>
              <a:t>Ethan </a:t>
            </a:r>
            <a:r>
              <a:rPr lang="en-US" dirty="0" err="1" smtClean="0"/>
              <a:t>Gibney</a:t>
            </a:r>
            <a:r>
              <a:rPr lang="en-US" dirty="0"/>
              <a:t>, for creating the storm </a:t>
            </a:r>
            <a:r>
              <a:rPr lang="en-US" dirty="0" smtClean="0"/>
              <a:t>surge images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8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Work in Progress\Surge project\MSAL Counti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18" y="1752601"/>
            <a:ext cx="472720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Two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4300"/>
            <a:ext cx="4495800" cy="4983163"/>
          </a:xfrm>
          <a:noFill/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Eye tracking experiment</a:t>
            </a:r>
          </a:p>
          <a:p>
            <a:pPr marL="742950" lvl="2" indent="-342900"/>
            <a:r>
              <a:rPr lang="en-US" dirty="0" smtClean="0"/>
              <a:t>MSU Eye tracking lab</a:t>
            </a:r>
          </a:p>
          <a:p>
            <a:pPr marL="742950" lvl="2" indent="-342900"/>
            <a:r>
              <a:rPr lang="en-US" dirty="0" smtClean="0"/>
              <a:t>Participants included Student and General Public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Online survey of Mississippi and Alabama Gulf Coast residents</a:t>
            </a:r>
          </a:p>
          <a:p>
            <a:pPr marL="742950" lvl="2" indent="-342900"/>
            <a:r>
              <a:rPr lang="en-US" dirty="0" err="1" smtClean="0"/>
              <a:t>SurveyMonkey</a:t>
            </a:r>
            <a:endParaRPr lang="en-US" dirty="0" smtClean="0"/>
          </a:p>
          <a:p>
            <a:pPr marL="742950" lvl="2" indent="-342900"/>
            <a:r>
              <a:rPr lang="en-US" dirty="0" smtClean="0"/>
              <a:t>Email-</a:t>
            </a:r>
            <a:r>
              <a:rPr lang="en-US" dirty="0" err="1" smtClean="0"/>
              <a:t>mailout</a:t>
            </a:r>
            <a:r>
              <a:rPr lang="en-US" dirty="0" smtClean="0"/>
              <a:t> from </a:t>
            </a:r>
            <a:r>
              <a:rPr lang="en-US" dirty="0" err="1" smtClean="0"/>
              <a:t>InfoUSA</a:t>
            </a:r>
            <a:r>
              <a:rPr lang="en-US" dirty="0" smtClean="0"/>
              <a:t>, supplemented by publicity from local TV meteorologist</a:t>
            </a:r>
          </a:p>
          <a:p>
            <a:pPr marL="742950" lvl="2" indent="-342900"/>
            <a:r>
              <a:rPr lang="en-US" dirty="0" smtClean="0"/>
              <a:t>Targeted Harrison and Jackson Counties in MS, Mobile and Baldwin Counties in Alabama. </a:t>
            </a:r>
            <a:endParaRPr lang="en-US" dirty="0" smtClean="0"/>
          </a:p>
          <a:p>
            <a:pPr marL="742950" lvl="2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14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eye-tracking add?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4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real-time, online measure of behavior</a:t>
            </a:r>
          </a:p>
          <a:p>
            <a:r>
              <a:rPr lang="en-US" dirty="0" smtClean="0"/>
              <a:t>Eye movements can be seen as a stand-in for attention</a:t>
            </a:r>
          </a:p>
          <a:p>
            <a:r>
              <a:rPr lang="en-US" dirty="0" smtClean="0"/>
              <a:t>Measures of where and how long looking at stimuli can </a:t>
            </a:r>
            <a:r>
              <a:rPr lang="en-US" dirty="0" smtClean="0"/>
              <a:t>measure </a:t>
            </a:r>
            <a:r>
              <a:rPr lang="en-US" dirty="0" smtClean="0"/>
              <a:t>interest, effort to process</a:t>
            </a:r>
            <a:endParaRPr lang="en-US" dirty="0"/>
          </a:p>
        </p:txBody>
      </p:sp>
      <p:pic>
        <p:nvPicPr>
          <p:cNvPr id="3074" name="Picture 2" descr="metblueq4_use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84" y="1981200"/>
            <a:ext cx="4191016" cy="313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ISCAN ETL-400</a:t>
            </a:r>
          </a:p>
          <a:p>
            <a:r>
              <a:rPr lang="en-US" dirty="0" smtClean="0"/>
              <a:t>Uses a camera, infrared light shone into subject’s right eye</a:t>
            </a:r>
          </a:p>
          <a:p>
            <a:r>
              <a:rPr lang="en-US" dirty="0" smtClean="0"/>
              <a:t>Camera records reflection from cornea (CR) and the lack of reflection from pupil</a:t>
            </a:r>
          </a:p>
          <a:p>
            <a:r>
              <a:rPr lang="en-US" dirty="0" smtClean="0"/>
              <a:t>Calibrates these angles with computer display to determine where subject is looking</a:t>
            </a:r>
          </a:p>
          <a:p>
            <a:r>
              <a:rPr lang="en-US" dirty="0" smtClean="0"/>
              <a:t>Chin rest used for head stabilization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participants </a:t>
            </a:r>
          </a:p>
          <a:p>
            <a:r>
              <a:rPr lang="en-US" dirty="0"/>
              <a:t>R</a:t>
            </a:r>
            <a:r>
              <a:rPr lang="en-US" dirty="0" smtClean="0"/>
              <a:t>ecruited from MSU meteorology program, MSU general student body, and Starkville community</a:t>
            </a:r>
          </a:p>
          <a:p>
            <a:r>
              <a:rPr lang="en-US" dirty="0" smtClean="0"/>
              <a:t>21 male, 19 female</a:t>
            </a:r>
          </a:p>
          <a:p>
            <a:r>
              <a:rPr lang="en-US" dirty="0" smtClean="0"/>
              <a:t>Aged 19 to 55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Tracking Procedure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 subjects design with 5 levels</a:t>
            </a:r>
          </a:p>
          <a:p>
            <a:pPr lvl="1"/>
            <a:r>
              <a:rPr lang="en-US" dirty="0" smtClean="0"/>
              <a:t>3 color palettes</a:t>
            </a:r>
          </a:p>
          <a:p>
            <a:pPr lvl="1"/>
            <a:r>
              <a:rPr lang="en-US" dirty="0" smtClean="0"/>
              <a:t>2 legends (feet and text)</a:t>
            </a:r>
          </a:p>
          <a:p>
            <a:r>
              <a:rPr lang="en-US" dirty="0" smtClean="0"/>
              <a:t>Order and location were varied for familiarity effects</a:t>
            </a:r>
          </a:p>
          <a:p>
            <a:r>
              <a:rPr lang="en-US" dirty="0" smtClean="0"/>
              <a:t>8 questions for each image (4 accuracy, 2 behavioral, 1 risk perception rating and 1 helpfulness rating)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43842"/>
              </p:ext>
            </p:extLst>
          </p:nvPr>
        </p:nvGraphicFramePr>
        <p:xfrm>
          <a:off x="914400" y="1066800"/>
          <a:ext cx="7086600" cy="4937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2371"/>
                <a:gridCol w="6074229"/>
              </a:tblGrid>
              <a:tr h="5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Question 1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Which color do you believe is associated with the highest and worst storm surge?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9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Question 2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In which location is the storm surge forecast to be higher?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9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Question 3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What is the storm surge at point A forecast to be?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Question 4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Do you think a property located right at point A would experience storm surge flooding?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Question 5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If you lived in a single level house or on the ground level of an apartment building at point A, would you take any precautions to prevent damage to your home or belongings?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Question 6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If you lived in a single level house or on the ground level of an apartment building at point B, would you take any precautions to prevent damage to your home or belongings?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Question 7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On a scale from 1 to 8, where 1 is not bad at all and 8 is very bad, how would you rate this hurricane based on its storm surge potential?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Question 8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On a scale from 1 to 8, where 1 is not helpful at all and 8 is very helpful, how helpful do you think this image is in your ability to judge the storm surge risk associated with this hurricane?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1938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Conditions--Green/Red</a:t>
            </a:r>
            <a:endParaRPr lang="en-US" dirty="0"/>
          </a:p>
        </p:txBody>
      </p:sp>
      <p:pic>
        <p:nvPicPr>
          <p:cNvPr id="7170" name="Picture 2" descr="D:\Work in Progress\Surge project\images\Eye tracking\Ike_Wilma\Ike\ike_43_grn_red_text_Q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7280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4495800"/>
            <a:ext cx="262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** No legend on 1</a:t>
            </a:r>
            <a:r>
              <a:rPr lang="en-US" baseline="30000" dirty="0" smtClean="0">
                <a:solidFill>
                  <a:srgbClr val="7030A0"/>
                </a:solidFill>
              </a:rPr>
              <a:t>st</a:t>
            </a:r>
            <a:r>
              <a:rPr lang="en-US" dirty="0" smtClean="0">
                <a:solidFill>
                  <a:srgbClr val="7030A0"/>
                </a:solidFill>
              </a:rPr>
              <a:t> image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7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823</Words>
  <Application>Microsoft Office PowerPoint</Application>
  <PresentationFormat>On-screen Show (4:3)</PresentationFormat>
  <Paragraphs>140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Adobe Acrobat Document</vt:lpstr>
      <vt:lpstr>Communication of Hurricane Storm Surge Threat: A Mixed-Method Analysis</vt:lpstr>
      <vt:lpstr>Purpose</vt:lpstr>
      <vt:lpstr>Two Methods</vt:lpstr>
      <vt:lpstr>What does eye-tracking add?</vt:lpstr>
      <vt:lpstr>Apparatus</vt:lpstr>
      <vt:lpstr>Participants</vt:lpstr>
      <vt:lpstr>Eye Tracking Procedure</vt:lpstr>
      <vt:lpstr>Questions</vt:lpstr>
      <vt:lpstr>Image Conditions--Green/Red</vt:lpstr>
      <vt:lpstr>Green/Red Values (Feet)</vt:lpstr>
      <vt:lpstr>Yellow/Purple Text</vt:lpstr>
      <vt:lpstr>Yellow/Purple Values (Feet)</vt:lpstr>
      <vt:lpstr>Blue Values (Feet)</vt:lpstr>
      <vt:lpstr>PowerPoint Presentation</vt:lpstr>
      <vt:lpstr>PowerPoint Presentation</vt:lpstr>
      <vt:lpstr>PowerPoint Presentation</vt:lpstr>
      <vt:lpstr>PowerPoint Presentation</vt:lpstr>
      <vt:lpstr>Which does the BEST job of informing the public about their storm surge risk?</vt:lpstr>
      <vt:lpstr>Eye Tracking Results</vt:lpstr>
      <vt:lpstr>Online Survey, briefly</vt:lpstr>
      <vt:lpstr>Scenarios</vt:lpstr>
      <vt:lpstr>PowerPoint Presentation</vt:lpstr>
      <vt:lpstr>Weaker storm results</vt:lpstr>
      <vt:lpstr>Accuracy by palette and legend </vt:lpstr>
      <vt:lpstr>Online Survey Results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Eye-tracking as a research method</dc:title>
  <dc:creator>Karla</dc:creator>
  <cp:lastModifiedBy>kms5</cp:lastModifiedBy>
  <cp:revision>28</cp:revision>
  <dcterms:created xsi:type="dcterms:W3CDTF">2012-10-29T13:06:27Z</dcterms:created>
  <dcterms:modified xsi:type="dcterms:W3CDTF">2012-12-20T21:13:04Z</dcterms:modified>
</cp:coreProperties>
</file>