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5" r:id="rId2"/>
    <p:sldId id="287" r:id="rId3"/>
    <p:sldId id="288" r:id="rId4"/>
    <p:sldId id="260" r:id="rId5"/>
    <p:sldId id="261" r:id="rId6"/>
    <p:sldId id="263" r:id="rId7"/>
    <p:sldId id="264" r:id="rId8"/>
    <p:sldId id="265" r:id="rId9"/>
    <p:sldId id="302" r:id="rId10"/>
    <p:sldId id="291" r:id="rId11"/>
    <p:sldId id="303" r:id="rId12"/>
    <p:sldId id="304" r:id="rId13"/>
    <p:sldId id="300" r:id="rId14"/>
    <p:sldId id="30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CC00"/>
    <a:srgbClr val="00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55A5A-B728-4539-8376-2018F49C17D4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9EA77-7804-48AC-80E8-3D8BC4BA6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6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8931-D4CC-4E16-8BF4-232FE30A004C}" type="datetime1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7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095F-055C-4491-B538-467C555BA942}" type="datetime1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8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7145-31EA-49DA-933B-2A03ACC6184B}" type="datetime1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0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0890-90CA-496A-B004-DBA9B96F8F81}" type="datetime1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6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C335E-869C-4282-A775-923B15C2FABF}" type="datetime1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19FD-B466-4D44-B820-14C00FA895B5}" type="datetime1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1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14E-1937-44BF-B5D8-778DACE86C1C}" type="datetime1">
              <a:rPr lang="en-US" smtClean="0"/>
              <a:t>2/28/2013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8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F942-CD1A-4A72-ADC9-C0E4E4B4DA62}" type="datetime1">
              <a:rPr lang="en-US" smtClean="0"/>
              <a:t>2/28/2013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3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2A91-BE9D-41FD-BC97-057E1794A745}" type="datetime1">
              <a:rPr lang="en-US" smtClean="0"/>
              <a:t>2/28/2013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CA31-5742-4B80-B4B9-F2E5A08F3C8A}" type="datetime1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8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31DF-88BD-43FB-B6D6-528233345CC7}" type="datetime1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4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6D5B-A169-4CB8-B7CA-C1E854D5A621}" type="datetime1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74234-86EF-45C0-BB75-8744FE14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8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23622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349250" y="228600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133600" y="152400"/>
            <a:ext cx="531850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Are Atlantic basin tropical cyclone 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intensity forecasts improving?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73088" y="1231900"/>
            <a:ext cx="40576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Jonathan R. </a:t>
            </a:r>
            <a:r>
              <a:rPr lang="en-US" sz="1600" b="1" dirty="0" smtClean="0">
                <a:solidFill>
                  <a:schemeClr val="bg1"/>
                </a:solidFill>
              </a:rPr>
              <a:t>Moskaitis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364001" y="1219200"/>
            <a:ext cx="28784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67</a:t>
            </a:r>
            <a:r>
              <a:rPr lang="en-US" sz="16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1600" b="1" dirty="0" smtClean="0">
                <a:solidFill>
                  <a:schemeClr val="bg1"/>
                </a:solidFill>
              </a:rPr>
              <a:t> IHC / 2013 Tropical Cyclone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Research Forum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881063" y="1665982"/>
            <a:ext cx="35036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>
                <a:solidFill>
                  <a:schemeClr val="bg1"/>
                </a:solidFill>
              </a:rPr>
              <a:t>Naval Research </a:t>
            </a:r>
            <a:r>
              <a:rPr lang="en-US" sz="1600" b="1" dirty="0" smtClean="0">
                <a:solidFill>
                  <a:schemeClr val="bg1"/>
                </a:solidFill>
              </a:rPr>
              <a:t>Laboratory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Monterey, CA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781550" y="1871246"/>
            <a:ext cx="40576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7</a:t>
            </a:r>
            <a:r>
              <a:rPr lang="en-US" sz="1600" b="1" dirty="0" smtClean="0">
                <a:solidFill>
                  <a:schemeClr val="bg1"/>
                </a:solidFill>
              </a:rPr>
              <a:t> March 2013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17410" name="Picture 2" descr="M:\currentwork\bt_analysis\presentation_update\figs\OFCLmae_yearly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4" t="7366" r="16924" b="4809"/>
          <a:stretch/>
        </p:blipFill>
        <p:spPr bwMode="auto">
          <a:xfrm>
            <a:off x="2346690" y="2715974"/>
            <a:ext cx="4663710" cy="385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16200000">
            <a:off x="1296844" y="4454181"/>
            <a:ext cx="1822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Mean absolute error (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kt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4834" y="6553200"/>
            <a:ext cx="4943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Year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6600" y="2819400"/>
            <a:ext cx="297549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 h   </a:t>
            </a:r>
            <a:r>
              <a:rPr lang="en-US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24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36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48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72 h</a:t>
            </a:r>
            <a:endParaRPr lang="en-US" sz="1400" b="1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67000" y="2466201"/>
            <a:ext cx="4133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OFCL  yearly Atlantic intensity MAE, with weighted trends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0" y="5376446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25%</a:t>
            </a:r>
            <a:endParaRPr lang="en-US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59860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-41%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0" y="4995446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1600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14%</a:t>
            </a:r>
            <a:endParaRPr lang="en-US" sz="1600" dirty="0">
              <a:solidFill>
                <a:srgbClr val="00CC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69034" y="4690646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160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1%</a:t>
            </a:r>
            <a:endParaRPr lang="en-US" sz="1600" dirty="0">
              <a:solidFill>
                <a:srgbClr val="00CC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10400" y="4419600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-4%</a:t>
            </a:r>
            <a:endParaRPr lang="en-US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10400" y="4114800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-9%</a:t>
            </a:r>
            <a:endParaRPr lang="en-US" sz="1600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75884" y="5352425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**</a:t>
            </a:r>
            <a:endParaRPr lang="en-U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75884" y="5979074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**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19908" y="4988028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*</a:t>
            </a:r>
            <a:endParaRPr lang="en-US" sz="2400" dirty="0">
              <a:solidFill>
                <a:srgbClr val="00CC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5400000">
            <a:off x="6711719" y="3040341"/>
            <a:ext cx="10500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% change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(1990-2011)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5400000">
            <a:off x="7260252" y="3022283"/>
            <a:ext cx="101983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Statistically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Significant?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239000" y="38100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770167" y="3779655"/>
            <a:ext cx="2234" cy="3351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6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15393" y="152400"/>
            <a:ext cx="3761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Best track intensity change: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Trends in yearly samples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9458" name="Picture 2" descr="M:\currentwork\bt_analysis\presentation_update\figs\aaic_yearly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" t="7301" r="16980"/>
          <a:stretch/>
        </p:blipFill>
        <p:spPr bwMode="auto">
          <a:xfrm>
            <a:off x="1586039" y="1447800"/>
            <a:ext cx="5729161" cy="483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183398" y="1143000"/>
            <a:ext cx="4903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Yearly AAIC with weighted trend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12, 24, 36, 48, 72 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6600" y="1597223"/>
            <a:ext cx="25683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24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36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48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72 h</a:t>
            </a:r>
            <a:endParaRPr lang="en-US" sz="1400" b="1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5400000">
            <a:off x="6944785" y="5797319"/>
            <a:ext cx="10500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% change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(1990-2011)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5400000">
            <a:off x="7569517" y="5779261"/>
            <a:ext cx="101983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Statistically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Significant?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Arrow Connector 15"/>
          <p:cNvCxnSpPr>
            <a:stCxn id="14" idx="1"/>
          </p:cNvCxnSpPr>
          <p:nvPr/>
        </p:nvCxnSpPr>
        <p:spPr>
          <a:xfrm flipV="1">
            <a:off x="7469833" y="5152040"/>
            <a:ext cx="0" cy="351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8077200" y="5152040"/>
            <a:ext cx="0" cy="351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162800" y="4690646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+44%</a:t>
            </a:r>
            <a:endParaRPr lang="en-US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2800" y="4004846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+32%</a:t>
            </a:r>
            <a:endParaRPr lang="en-US" sz="1600" dirty="0">
              <a:solidFill>
                <a:srgbClr val="00CC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62800" y="3505200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+25%</a:t>
            </a:r>
            <a:endParaRPr lang="en-US" sz="1600" dirty="0">
              <a:solidFill>
                <a:srgbClr val="00CC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2800" y="3124200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+21%</a:t>
            </a:r>
            <a:endParaRPr lang="en-US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62800" y="2514600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+21%</a:t>
            </a:r>
            <a:endParaRPr lang="en-US" sz="1600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80684" y="4666625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**</a:t>
            </a:r>
            <a:endParaRPr lang="en-U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24708" y="4004846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*</a:t>
            </a:r>
            <a:endParaRPr lang="en-US" sz="2400" dirty="0">
              <a:solidFill>
                <a:srgbClr val="00CC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24800" y="3500735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*</a:t>
            </a:r>
            <a:endParaRPr lang="en-US" sz="2400" dirty="0">
              <a:solidFill>
                <a:srgbClr val="00CC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183248"/>
              </p:ext>
            </p:extLst>
          </p:nvPr>
        </p:nvGraphicFramePr>
        <p:xfrm>
          <a:off x="228600" y="2280096"/>
          <a:ext cx="1219200" cy="297770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09600"/>
                <a:gridCol w="609600"/>
              </a:tblGrid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l-GR" sz="1400" baseline="0" dirty="0" smtClean="0"/>
                        <a:t>Δ</a:t>
                      </a:r>
                      <a:r>
                        <a:rPr lang="en-US" sz="1400" baseline="0" dirty="0" smtClean="0"/>
                        <a:t>t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AAIC</a:t>
                      </a:r>
                      <a:endParaRPr lang="en-US" sz="1400" baseline="-25000" dirty="0"/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6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46**</a:t>
                      </a:r>
                      <a:endParaRPr lang="en-US" sz="1400" baseline="0" dirty="0"/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12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44**</a:t>
                      </a:r>
                      <a:endParaRPr lang="en-US" sz="1400" baseline="0" dirty="0"/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24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32*</a:t>
                      </a:r>
                      <a:endParaRPr lang="en-US" sz="1400" baseline="0" dirty="0"/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36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25*</a:t>
                      </a:r>
                      <a:endParaRPr lang="en-US" sz="1400" baseline="0" dirty="0"/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48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21</a:t>
                      </a:r>
                      <a:endParaRPr lang="en-US" sz="1400" baseline="0" dirty="0"/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72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21</a:t>
                      </a:r>
                      <a:endParaRPr lang="en-US" sz="1400" baseline="0" dirty="0"/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96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23</a:t>
                      </a:r>
                      <a:endParaRPr lang="en-US" sz="1400" baseline="0" dirty="0"/>
                    </a:p>
                  </a:txBody>
                  <a:tcPr/>
                </a:tc>
              </a:tr>
              <a:tr h="282919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120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19</a:t>
                      </a:r>
                      <a:endParaRPr lang="en-US" sz="14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43490" y="1775423"/>
            <a:ext cx="1050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% change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(1990-2011)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77989" y="6248400"/>
            <a:ext cx="4656211" cy="338554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For all 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sz="1600" b="1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, there is an increasing trend in AAIC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93621" y="1296093"/>
            <a:ext cx="1760309" cy="76944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AAIC = Average absolute intensity change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6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524000" y="1295400"/>
            <a:ext cx="6248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AAIC can be interpreted as a measure of forecast difficulty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AAIC = MAE of persistence intensity forecasts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How does AAIC compare to OFCL intensity MAE?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4" name="Picture 4" descr="M:\currentwork\bt_analysis\presentation_update\figs\compare_AAIC_OFCLmae_12h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1" r="16667" b="926"/>
          <a:stretch/>
        </p:blipFill>
        <p:spPr bwMode="auto">
          <a:xfrm>
            <a:off x="464480" y="2601589"/>
            <a:ext cx="4267192" cy="320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 rot="16200000">
            <a:off x="-164811" y="4635789"/>
            <a:ext cx="1087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Standardized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residuals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-405123" y="3107574"/>
            <a:ext cx="1499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Yearly value and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 weighted trend (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kt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2992" y="2283023"/>
            <a:ext cx="3971408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AAIC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= 12 h and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OFCL MAE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for lead time = 12 h</a:t>
            </a:r>
            <a:endParaRPr lang="en-US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00266" y="3654623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+25%</a:t>
            </a:r>
            <a:endParaRPr lang="en-US" sz="1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00266" y="2590800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+44%</a:t>
            </a:r>
            <a:endParaRPr lang="en-US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64625" y="5181600"/>
            <a:ext cx="88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= 0.72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2101893" y="152400"/>
            <a:ext cx="498861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Best track intensity change: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Relationship with OFCL intensity MAE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" descr="M:\currentwork\bt_analysis\presentation_update\figs\compare_AAIC_OFCLmae_24h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1" r="16667" b="926"/>
          <a:stretch/>
        </p:blipFill>
        <p:spPr bwMode="auto">
          <a:xfrm>
            <a:off x="4800600" y="2601589"/>
            <a:ext cx="4267192" cy="320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096392" y="2283023"/>
            <a:ext cx="3971408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AAIC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= 24 h and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OFCL MAE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for lead time = 24 h</a:t>
            </a:r>
            <a:endParaRPr lang="en-US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08025" y="5181600"/>
            <a:ext cx="88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= 0.87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53400" y="2968823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+32%</a:t>
            </a:r>
            <a:endParaRPr lang="en-US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82000" y="3654623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+14%</a:t>
            </a:r>
            <a:endParaRPr lang="en-US" sz="1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M:\currentwork\bt_analysis\presentation_update\figs\compare_AAIC_OFCLmae_48h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1" r="16667" b="926"/>
          <a:stretch/>
        </p:blipFill>
        <p:spPr bwMode="auto">
          <a:xfrm>
            <a:off x="457200" y="2590800"/>
            <a:ext cx="4267192" cy="320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524000" y="1295400"/>
            <a:ext cx="6248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AAIC can be interpreted as a measure of forecast difficulty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AAIC = MAE of persistence intensity forecasts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How does AAIC compare to OFCL intensity MAE?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-164811" y="4635789"/>
            <a:ext cx="1087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Standardized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residuals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-405123" y="3107574"/>
            <a:ext cx="1499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Yearly value and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 weighted trend (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kt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2992" y="2283023"/>
            <a:ext cx="3971408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AAIC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= 12 h and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OFCL MAE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for lead time =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48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h</a:t>
            </a:r>
            <a:endParaRPr lang="en-US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2101893" y="152400"/>
            <a:ext cx="498861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Best track intensity change: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Relationship with OFCL intensity MAE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96392" y="2283023"/>
            <a:ext cx="3971408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AAIC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= 24 h and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OFCL MAE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for lead time =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72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h</a:t>
            </a:r>
            <a:endParaRPr lang="en-US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0000" y="5181600"/>
            <a:ext cx="88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= 0.81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00400" y="2664023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+21%</a:t>
            </a:r>
            <a:endParaRPr lang="en-US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68336" y="365760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-4%</a:t>
            </a:r>
            <a:endParaRPr lang="en-US" sz="1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Picture 2" descr="M:\currentwork\bt_analysis\presentation_update\figs\compare_AAIC_OFCLmae_72h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1" r="16667" b="926"/>
          <a:stretch/>
        </p:blipFill>
        <p:spPr bwMode="auto">
          <a:xfrm>
            <a:off x="4800608" y="2590806"/>
            <a:ext cx="4267192" cy="320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8153400" y="5224046"/>
            <a:ext cx="88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= 0.61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58200" y="327660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-9%</a:t>
            </a:r>
            <a:endParaRPr lang="en-US" sz="1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43666" y="2590800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+21%</a:t>
            </a:r>
            <a:endParaRPr lang="en-US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52600" y="5791200"/>
            <a:ext cx="6023252" cy="98488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00" b="1" dirty="0" smtClean="0">
                <a:latin typeface="Arial" pitchFamily="34" charset="0"/>
                <a:cs typeface="Arial" pitchFamily="34" charset="0"/>
              </a:rPr>
              <a:t>On the decadal time scale, AAIC (forecast difficulty) and OFCL MAE have </a:t>
            </a:r>
          </a:p>
          <a:p>
            <a:pPr algn="ctr"/>
            <a:r>
              <a:rPr lang="en-US" sz="1300" b="1" dirty="0" smtClean="0">
                <a:latin typeface="Arial" pitchFamily="34" charset="0"/>
                <a:cs typeface="Arial" pitchFamily="34" charset="0"/>
              </a:rPr>
              <a:t>different trends.  The slope of AAIC trend &gt; slope of OFCL MAE trend.</a:t>
            </a:r>
          </a:p>
          <a:p>
            <a:pPr algn="ctr"/>
            <a:endParaRPr lang="en-US" sz="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300" b="1" dirty="0" smtClean="0">
                <a:latin typeface="Arial" pitchFamily="34" charset="0"/>
                <a:cs typeface="Arial" pitchFamily="34" charset="0"/>
              </a:rPr>
              <a:t>Year-to-year departures from the trend lines are highly correlated,</a:t>
            </a:r>
          </a:p>
          <a:p>
            <a:pPr algn="ctr"/>
            <a:r>
              <a:rPr lang="en-US" sz="1300" b="1" dirty="0" smtClean="0">
                <a:latin typeface="Arial" pitchFamily="34" charset="0"/>
                <a:cs typeface="Arial" pitchFamily="34" charset="0"/>
              </a:rPr>
              <a:t>suggesting the AAIC departure controls the OFCL MAE departure. </a:t>
            </a:r>
            <a:endParaRPr lang="en-U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1981200" y="1295400"/>
            <a:ext cx="5715000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Normalized MAE = OFCL MAE / AAIC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Accounts for forecast difficulty, as measured by AAIC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3" descr="M:\currentwork\bt_analysis\presentation_update\figs\normalized_MAE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9670"/>
          <a:stretch/>
        </p:blipFill>
        <p:spPr bwMode="auto">
          <a:xfrm>
            <a:off x="1219108" y="1905000"/>
            <a:ext cx="2655138" cy="493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828708" y="6063237"/>
            <a:ext cx="54213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36 h</a:t>
            </a:r>
            <a:endParaRPr lang="en-US" sz="1400" b="1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96172" y="4539237"/>
            <a:ext cx="54213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24 h</a:t>
            </a:r>
            <a:endParaRPr lang="en-US" sz="1400" b="1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96172" y="2939037"/>
            <a:ext cx="54213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h</a:t>
            </a:r>
            <a:endParaRPr lang="en-US" sz="1400" b="1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33708" y="2405637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-13%</a:t>
            </a:r>
            <a:endParaRPr lang="en-US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33708" y="4158237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-14%</a:t>
            </a:r>
            <a:endParaRPr lang="en-US" sz="1600" dirty="0">
              <a:solidFill>
                <a:srgbClr val="00CC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33708" y="5910837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-20%</a:t>
            </a:r>
            <a:endParaRPr lang="en-US" sz="1600" dirty="0">
              <a:solidFill>
                <a:srgbClr val="00CC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4" name="Picture 4" descr="M:\currentwork\bt_analysis\presentation_update\figs\normalized_MAE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3" r="20014" b="32213"/>
          <a:stretch/>
        </p:blipFill>
        <p:spPr bwMode="auto">
          <a:xfrm>
            <a:off x="4648108" y="1948437"/>
            <a:ext cx="2633019" cy="334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4267108" y="4153772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*</a:t>
            </a:r>
            <a:endParaRPr lang="en-US" sz="2400" dirty="0">
              <a:solidFill>
                <a:srgbClr val="00CC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67108" y="5906372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*</a:t>
            </a:r>
            <a:endParaRPr lang="en-US" sz="2400" dirty="0">
              <a:solidFill>
                <a:srgbClr val="00CC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7108" y="2401172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</a:t>
            </a:r>
            <a:endParaRPr lang="en-U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6908" y="2174060"/>
            <a:ext cx="54213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48 h</a:t>
            </a:r>
            <a:endParaRPr lang="en-US" sz="1400" b="1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44372" y="3701037"/>
            <a:ext cx="54213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72 h</a:t>
            </a:r>
            <a:endParaRPr lang="en-US" sz="1400" b="1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38908" y="282908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-21%</a:t>
            </a:r>
            <a:endParaRPr lang="en-US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38908" y="442928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-23%</a:t>
            </a:r>
            <a:endParaRPr lang="en-US" sz="1600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772308" y="2786637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772216" y="4386837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*</a:t>
            </a:r>
            <a:endParaRPr lang="en-US" sz="2400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2101893" y="152400"/>
            <a:ext cx="498861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Best track intensity change: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Relationship with OFCL intensity MAE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00600" y="5460608"/>
            <a:ext cx="4036751" cy="863992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For all lead times, there is a statistically significant decreasing trend in normalized MAE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9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819400" y="309563"/>
            <a:ext cx="35027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Summary and conclusions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9891" y="1378803"/>
            <a:ext cx="8652818" cy="369332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Analysis of Atlantic best track intensities during the 1990-2011 period shows: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1783140"/>
            <a:ext cx="7964040" cy="1569660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Decreasing trend in relative frequency of small-magnitude intensity changes (RF</a:t>
            </a:r>
            <a:r>
              <a:rPr lang="en-US" sz="1600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Increasing trend in relative frequency of large-magnitude intensity changes (RF</a:t>
            </a:r>
            <a:r>
              <a:rPr lang="en-US" sz="1600" baseline="-250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Increasing trend in average absolute intensity change (AAIC)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343870"/>
            <a:ext cx="8458200" cy="923330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Trends in OFCL intensity MAE should be interpreted in context of the AAIC, to account for evolution in the statistics of the best track intensities on the decadal time scale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8200" y="4825425"/>
            <a:ext cx="7488204" cy="584775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After normalizing by AAIC, OFCL intensity MAE shows statistically significant </a:t>
            </a:r>
          </a:p>
          <a:p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   decreasing trends at 12, 24, 36, 48, and 72 h 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" y="4292025"/>
            <a:ext cx="5805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AAIC can be interpreted as a measure of forecast difficulty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6880" y="5715000"/>
            <a:ext cx="8141320" cy="369332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for future research: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Why are there trends in AAIC, RF</a:t>
            </a:r>
            <a:r>
              <a:rPr lang="en-US" sz="1600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and RF</a:t>
            </a:r>
            <a:r>
              <a:rPr lang="en-US" sz="1600" baseline="-250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3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:\currentwork\bt_analysis\presentation_update\figs\OFCLmae_yearly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4" t="7366" r="16924" b="4809"/>
          <a:stretch/>
        </p:blipFill>
        <p:spPr bwMode="auto">
          <a:xfrm>
            <a:off x="2346690" y="2715974"/>
            <a:ext cx="4663710" cy="385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16200000">
            <a:off x="1296844" y="4454181"/>
            <a:ext cx="1822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Mean absolute error (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kt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4834" y="6553200"/>
            <a:ext cx="4943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Year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6600" y="2819400"/>
            <a:ext cx="297549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 h   </a:t>
            </a:r>
            <a:r>
              <a:rPr lang="en-US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24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36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48 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72 h</a:t>
            </a:r>
            <a:endParaRPr lang="en-US" sz="1400" b="1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67000" y="2466201"/>
            <a:ext cx="4133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OFCL  yearly Atlantic intensity MAE, with weighted trends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0" y="5376446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25%</a:t>
            </a:r>
            <a:endParaRPr lang="en-US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59860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-41%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0" y="4995446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1600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14%</a:t>
            </a:r>
            <a:endParaRPr lang="en-US" sz="1600" dirty="0">
              <a:solidFill>
                <a:srgbClr val="00CC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69034" y="4690646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160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1%</a:t>
            </a:r>
            <a:endParaRPr lang="en-US" sz="1600" dirty="0">
              <a:solidFill>
                <a:srgbClr val="00CC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10400" y="4419600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-4%</a:t>
            </a:r>
            <a:endParaRPr lang="en-US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10400" y="4114800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-9%</a:t>
            </a:r>
            <a:endParaRPr lang="en-US" sz="1600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75884" y="5352425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**</a:t>
            </a:r>
            <a:endParaRPr lang="en-U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75884" y="5979074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**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19908" y="4988028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*</a:t>
            </a:r>
            <a:endParaRPr lang="en-US" sz="2400" dirty="0">
              <a:solidFill>
                <a:srgbClr val="00CC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5400000">
            <a:off x="6711719" y="3040341"/>
            <a:ext cx="10500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% change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(1990-2011)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5400000">
            <a:off x="7260252" y="3022283"/>
            <a:ext cx="101983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Statistically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Significant?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239000" y="38100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770167" y="3779655"/>
            <a:ext cx="2234" cy="3351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3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35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38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39" name="Picture 6" descr="DON Sea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6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7" name="Picture 8" descr="white on Dark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3733800" y="309563"/>
            <a:ext cx="17777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Introduction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87914" y="1378803"/>
            <a:ext cx="6500882" cy="830997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In order to understand the OFCL intensity MAE trends, it is necessary</a:t>
            </a:r>
          </a:p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to consider how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both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the statistics of the forecasts and the statistics </a:t>
            </a:r>
          </a:p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of the best track analyses have changed over the years. 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3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856134" y="309563"/>
            <a:ext cx="14016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Objective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6847" y="1378803"/>
            <a:ext cx="8103052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2900" indent="-342900" algn="ctr">
              <a:buAutoNum type="arabicParenBoth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Investigate best track intensities over the 1990-2011 period in order to discern if 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significant changes to the statistics of the verifying analyses have taken place</a:t>
            </a: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(2) Evaluate the implications of the evolution of the best track intensity statistics </a:t>
            </a:r>
          </a:p>
          <a:p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over the years for the interpretation of the OFCL intensity MAE trends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2895600"/>
            <a:ext cx="31909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>
                <a:latin typeface="Arial" pitchFamily="34" charset="0"/>
                <a:cs typeface="Arial" pitchFamily="34" charset="0"/>
              </a:rPr>
              <a:t>Data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ATCF a-decks and b-decks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5" name="Picture 3" descr="M:\currentwork\COAMPS\verification_framework_auto\figs\moskaitis_20120413_irene_realtime\spaghetti\COAMPS-TC_intensity_al092011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59" t="26863" r="1649"/>
          <a:stretch/>
        </p:blipFill>
        <p:spPr bwMode="auto">
          <a:xfrm rot="5400000">
            <a:off x="3342928" y="2504728"/>
            <a:ext cx="3438082" cy="511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62000" y="3429000"/>
            <a:ext cx="1736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>
                <a:latin typeface="Arial" pitchFamily="34" charset="0"/>
                <a:cs typeface="Arial" pitchFamily="34" charset="0"/>
              </a:rPr>
              <a:t>Intensity change: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447288" y="5181600"/>
            <a:ext cx="1828800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875016" y="5181600"/>
            <a:ext cx="973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96 h</a:t>
            </a:r>
            <a:endParaRPr lang="en-US" sz="1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276088" y="4114800"/>
            <a:ext cx="0" cy="1066800"/>
          </a:xfrm>
          <a:prstGeom prst="line">
            <a:avLst/>
          </a:prstGeom>
          <a:ln w="254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67200" y="4495800"/>
            <a:ext cx="1042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600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1600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kt</a:t>
            </a:r>
            <a:endParaRPr lang="en-US" sz="1600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3456801"/>
            <a:ext cx="247330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Irene (2011) best track intensity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4099767" y="5520154"/>
            <a:ext cx="91233" cy="194846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42326" y="5723238"/>
            <a:ext cx="1697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Best track intensity </a:t>
            </a:r>
          </a:p>
          <a:p>
            <a:r>
              <a:rPr lang="en-US" sz="12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hange time interval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962400" y="4343400"/>
            <a:ext cx="267310" cy="304800"/>
          </a:xfrm>
          <a:prstGeom prst="straightConnector1">
            <a:avLst/>
          </a:prstGeom>
          <a:ln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422211" y="3657600"/>
            <a:ext cx="968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Best track </a:t>
            </a:r>
          </a:p>
          <a:p>
            <a:r>
              <a:rPr lang="en-US" sz="12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intensity </a:t>
            </a:r>
          </a:p>
          <a:p>
            <a:r>
              <a:rPr lang="en-US" sz="1200" b="1" dirty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2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hange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4" name="Picture 2" descr="M:\currentwork\bt_analysis\presentation_update\figs\intchange_12h_relfreq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27" r="14773" b="1515"/>
          <a:stretch/>
        </p:blipFill>
        <p:spPr bwMode="auto">
          <a:xfrm>
            <a:off x="1005840" y="155448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65482" y="1295400"/>
            <a:ext cx="3797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relative frequency distribution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12 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715393" y="152400"/>
            <a:ext cx="3761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Best track intensity change: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1990-2000 vs. 2001-2011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4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6200" y="6182380"/>
            <a:ext cx="8229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400" i="1" dirty="0">
                <a:latin typeface="Arial" pitchFamily="34" charset="0"/>
                <a:cs typeface="Arial" pitchFamily="34" charset="0"/>
              </a:rPr>
              <a:t>L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ower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relative frequency of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small-magnitude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intensity changes for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2001-2011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than for 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1990-2000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i="1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igher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relative frequency of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large-magnitude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intensity changes for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2001-2011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than for 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1990-2000</a:t>
            </a:r>
            <a:endParaRPr lang="en-US" sz="1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0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098" name="Picture 2" descr="M:\currentwork\bt_analysis\presentation_update\figs\intchange_24h_relfreq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27" r="14773" b="1515"/>
          <a:stretch/>
        </p:blipFill>
        <p:spPr bwMode="auto">
          <a:xfrm>
            <a:off x="1005840" y="155448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65482" y="1295400"/>
            <a:ext cx="3797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relative frequency distribution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24 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715393" y="152400"/>
            <a:ext cx="3761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Best track intensity change: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1990-2000 vs. 2001-2011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6200" y="6182380"/>
            <a:ext cx="8229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400" i="1" dirty="0">
                <a:latin typeface="Arial" pitchFamily="34" charset="0"/>
                <a:cs typeface="Arial" pitchFamily="34" charset="0"/>
              </a:rPr>
              <a:t>L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ower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relative frequency of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small-magnitude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intensity changes for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2001-2011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than for 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1990-2000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i="1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igher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relative frequency of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large-magnitude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intensity changes for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2001-2011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than for 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1990-2000</a:t>
            </a:r>
            <a:endParaRPr lang="en-US" sz="1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0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146" name="Picture 2" descr="M:\currentwork\bt_analysis\presentation_update\figs\intchange_48h_relfreq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27" r="14773" b="1515"/>
          <a:stretch/>
        </p:blipFill>
        <p:spPr bwMode="auto">
          <a:xfrm>
            <a:off x="1005840" y="155448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65482" y="1295400"/>
            <a:ext cx="3797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relative frequency distribution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48 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715393" y="152400"/>
            <a:ext cx="3761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Best track intensity change: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1990-2000 vs. 2001-2011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6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6200" y="6182380"/>
            <a:ext cx="8229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400" i="1" dirty="0">
                <a:latin typeface="Arial" pitchFamily="34" charset="0"/>
                <a:cs typeface="Arial" pitchFamily="34" charset="0"/>
              </a:rPr>
              <a:t>L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ower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relative frequency of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small-magnitude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intensity changes for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2001-2011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than for 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1990-2000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i="1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igher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relative frequency of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large-magnitude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intensity changes for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2001-2011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than for 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1990-2000</a:t>
            </a:r>
            <a:endParaRPr lang="en-US" sz="1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0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171" name="Picture 3" descr="M:\currentwork\bt_analysis\presentation_update\figs\intchange_72h_relfreq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27" r="14773" b="1515"/>
          <a:stretch/>
        </p:blipFill>
        <p:spPr bwMode="auto">
          <a:xfrm>
            <a:off x="1005840" y="155448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665482" y="1295400"/>
            <a:ext cx="3797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relative frequency distribution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72 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" y="6182380"/>
            <a:ext cx="8229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400" i="1" dirty="0">
                <a:latin typeface="Arial" pitchFamily="34" charset="0"/>
                <a:cs typeface="Arial" pitchFamily="34" charset="0"/>
              </a:rPr>
              <a:t>L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ower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relative frequency of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small-magnitude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intensity changes for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2001-2011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than for 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1990-2000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i="1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igher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relative frequency of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large-magnitude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intensity changes for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2001-2011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than for 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1990-2000</a:t>
            </a:r>
            <a:endParaRPr lang="en-US" sz="1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715393" y="152400"/>
            <a:ext cx="3761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Best track intensity change: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1990-2000 vs. 2001-2011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194" name="Picture 2" descr="M:\currentwork\bt_analysis\presentation_update\figs\intchange_72h_relfreq_lines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27" r="14773" b="1515"/>
          <a:stretch/>
        </p:blipFill>
        <p:spPr bwMode="auto">
          <a:xfrm>
            <a:off x="1005840" y="155448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0" y="1844984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-h</a:t>
            </a:r>
            <a:r>
              <a:rPr lang="en-US" sz="16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29200" y="1844984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6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1844984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-h</a:t>
            </a:r>
            <a:r>
              <a:rPr lang="en-US" sz="16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43600" y="1844984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6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5482" y="1295400"/>
            <a:ext cx="3797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relative frequency distribution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72 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2715393" y="152400"/>
            <a:ext cx="3761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Best track intensity change: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1990-2000 vs. 2001-2011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76400" y="6197025"/>
            <a:ext cx="60198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RF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= Relative frequency of small-magnitude intensity change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|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≤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6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RF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= Relative frequency of large-magnitude intensity change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≥ h</a:t>
            </a:r>
            <a:r>
              <a:rPr lang="en-US" sz="16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4234-86EF-45C0-BB75-8744FE1484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1120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92163" name="Group 3"/>
          <p:cNvGrpSpPr>
            <a:grpSpLocks noChangeAspect="1"/>
          </p:cNvGrpSpPr>
          <p:nvPr/>
        </p:nvGrpSpPr>
        <p:grpSpPr bwMode="auto">
          <a:xfrm>
            <a:off x="165100" y="123825"/>
            <a:ext cx="946150" cy="850900"/>
            <a:chOff x="2496" y="0"/>
            <a:chExt cx="712" cy="633"/>
          </a:xfrm>
        </p:grpSpPr>
        <p:grpSp>
          <p:nvGrpSpPr>
            <p:cNvPr id="92164" name="Group 4"/>
            <p:cNvGrpSpPr>
              <a:grpSpLocks noChangeAspect="1"/>
            </p:cNvGrpSpPr>
            <p:nvPr/>
          </p:nvGrpSpPr>
          <p:grpSpPr bwMode="auto">
            <a:xfrm>
              <a:off x="2496" y="0"/>
              <a:ext cx="672" cy="633"/>
              <a:chOff x="5088" y="0"/>
              <a:chExt cx="672" cy="633"/>
            </a:xfrm>
          </p:grpSpPr>
          <p:sp>
            <p:nvSpPr>
              <p:cNvPr id="92165" name="Oval 5"/>
              <p:cNvSpPr>
                <a:spLocks noChangeAspect="1" noChangeArrowheads="1"/>
              </p:cNvSpPr>
              <p:nvPr/>
            </p:nvSpPr>
            <p:spPr bwMode="auto">
              <a:xfrm>
                <a:off x="5184" y="96"/>
                <a:ext cx="480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166" name="Picture 6" descr="DON Se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0"/>
                <a:ext cx="672" cy="6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2167" name="Oval 7"/>
            <p:cNvSpPr>
              <a:spLocks noChangeAspect="1" noChangeArrowheads="1"/>
            </p:cNvSpPr>
            <p:nvPr/>
          </p:nvSpPr>
          <p:spPr bwMode="auto">
            <a:xfrm>
              <a:off x="2576" y="52"/>
              <a:ext cx="500" cy="519"/>
            </a:xfrm>
            <a:prstGeom prst="ellipse">
              <a:avLst/>
            </a:prstGeom>
            <a:solidFill>
              <a:srgbClr val="0000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168" name="Picture 8" descr="white on Dark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80"/>
                </a:clrFrom>
                <a:clrTo>
                  <a:srgbClr val="00008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4" y="0"/>
              <a:ext cx="704" cy="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271340"/>
              </p:ext>
            </p:extLst>
          </p:nvPr>
        </p:nvGraphicFramePr>
        <p:xfrm>
          <a:off x="228600" y="3346896"/>
          <a:ext cx="1905000" cy="297770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09600"/>
                <a:gridCol w="609600"/>
                <a:gridCol w="685800"/>
              </a:tblGrid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l-GR" sz="1400" baseline="0" dirty="0" smtClean="0"/>
                        <a:t>Δ</a:t>
                      </a:r>
                      <a:r>
                        <a:rPr lang="en-US" sz="1400" baseline="0" dirty="0" smtClean="0"/>
                        <a:t>t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RF</a:t>
                      </a:r>
                      <a:r>
                        <a:rPr lang="en-US" sz="1400" baseline="-25000" dirty="0" smtClean="0"/>
                        <a:t>S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RF</a:t>
                      </a:r>
                      <a:r>
                        <a:rPr lang="en-US" sz="1400" baseline="-25000" dirty="0" smtClean="0"/>
                        <a:t>L</a:t>
                      </a:r>
                      <a:endParaRPr lang="en-US" sz="1400" baseline="-25000" dirty="0"/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6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</a:rPr>
                        <a:t>-23**</a:t>
                      </a:r>
                      <a:endParaRPr lang="en-US" sz="1400" baseline="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90*</a:t>
                      </a:r>
                      <a:endParaRPr lang="en-US" sz="14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12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</a:rPr>
                        <a:t>-37**</a:t>
                      </a:r>
                      <a:endParaRPr lang="en-US" sz="1400" baseline="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138*</a:t>
                      </a:r>
                      <a:endParaRPr lang="en-US" sz="14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24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</a:rPr>
                        <a:t>-29**</a:t>
                      </a:r>
                      <a:endParaRPr lang="en-US" sz="1400" baseline="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86*</a:t>
                      </a:r>
                      <a:endParaRPr lang="en-US" sz="14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36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</a:rPr>
                        <a:t>-17</a:t>
                      </a:r>
                      <a:endParaRPr lang="en-US" sz="1400" baseline="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117*</a:t>
                      </a:r>
                      <a:endParaRPr lang="en-US" sz="14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48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</a:rPr>
                        <a:t>-8</a:t>
                      </a:r>
                      <a:endParaRPr lang="en-US" sz="1400" baseline="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126*</a:t>
                      </a:r>
                      <a:endParaRPr lang="en-US" sz="14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72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</a:rPr>
                        <a:t>-10</a:t>
                      </a:r>
                      <a:endParaRPr lang="en-US" sz="1400" baseline="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endParaRPr lang="en-US" sz="14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411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96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</a:rPr>
                        <a:t>-18</a:t>
                      </a:r>
                      <a:endParaRPr lang="en-US" sz="1400" baseline="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78</a:t>
                      </a:r>
                      <a:endParaRPr lang="en-US" sz="14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82919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120 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</a:rPr>
                        <a:t>-10</a:t>
                      </a:r>
                      <a:endParaRPr lang="en-US" sz="1400" baseline="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93</a:t>
                      </a:r>
                      <a:endParaRPr lang="en-US" sz="14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07305" y="2891135"/>
            <a:ext cx="1050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% change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(1990-2011)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295400"/>
            <a:ext cx="2018829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Relative frequency of small-magnitude </a:t>
            </a:r>
          </a:p>
          <a:p>
            <a:r>
              <a:rPr lang="en-US" sz="1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ntensity change (RF</a:t>
            </a:r>
            <a:r>
              <a:rPr lang="en-US" sz="1200" b="1" baseline="-25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Relative frequency of large-magnitude </a:t>
            </a:r>
          </a:p>
          <a:p>
            <a:r>
              <a:rPr 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ntensity change (RF</a:t>
            </a:r>
            <a:r>
              <a:rPr lang="en-US" sz="12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2715393" y="152400"/>
            <a:ext cx="3761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Best track intensity change: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Trends in yearly samples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6" name="Picture 2" descr="M:\currentwork\bt_analysis\presentation_update\figs\rf_72_yearly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" t="7389" r="15619" b="4999"/>
          <a:stretch/>
        </p:blipFill>
        <p:spPr bwMode="auto">
          <a:xfrm>
            <a:off x="5943600" y="3657600"/>
            <a:ext cx="2971800" cy="2403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M:\currentwork\bt_analysis\presentation_update\figs\rf_48_yearly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t="7389" r="15841" b="4999"/>
          <a:stretch/>
        </p:blipFill>
        <p:spPr bwMode="auto">
          <a:xfrm>
            <a:off x="2895600" y="3657600"/>
            <a:ext cx="2953613" cy="2403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M:\currentwork\bt_analysis\presentation_update\figs\rf_24_yearly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5" t="7389" r="16726" b="4880"/>
          <a:stretch/>
        </p:blipFill>
        <p:spPr bwMode="auto">
          <a:xfrm>
            <a:off x="5943600" y="1193290"/>
            <a:ext cx="2942129" cy="2406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M:\currentwork\bt_analysis\presentation_update\figs\rf_12_yearly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4" t="7684" r="16726" b="4964"/>
          <a:stretch/>
        </p:blipFill>
        <p:spPr bwMode="auto">
          <a:xfrm>
            <a:off x="2840304" y="1203690"/>
            <a:ext cx="2948732" cy="2396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2971800" y="1219200"/>
            <a:ext cx="106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98085" y="1219200"/>
            <a:ext cx="106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24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71800" y="3700046"/>
            <a:ext cx="106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48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96000" y="3700046"/>
            <a:ext cx="106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72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1953778" y="2263312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Relative frequency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16200000">
            <a:off x="1953778" y="4551023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Relative frequency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91000" y="6019800"/>
            <a:ext cx="4943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Year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8034" y="6019800"/>
            <a:ext cx="4943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Year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62200" y="6320135"/>
            <a:ext cx="6665336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For all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, the trend indicates decreasing relative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frequency of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small-magnitude intensity changes and increasing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relative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frequency of large-magnitude intensity changes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45544" y="6416675"/>
            <a:ext cx="2133600" cy="365125"/>
          </a:xfrm>
        </p:spPr>
        <p:txBody>
          <a:bodyPr/>
          <a:lstStyle/>
          <a:p>
            <a:pPr algn="l"/>
            <a:fld id="{86274234-86EF-45C0-BB75-8744FE1484E0}" type="slidenum">
              <a:rPr lang="en-US" smtClean="0"/>
              <a:pPr algn="l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69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</TotalTime>
  <Words>1221</Words>
  <Application>Microsoft Office PowerPoint</Application>
  <PresentationFormat>On-screen Show (4:3)</PresentationFormat>
  <Paragraphs>257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Naval Research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Moskaitis, Dr. Jon</dc:creator>
  <cp:lastModifiedBy>Moskaitis, Dr. Jon</cp:lastModifiedBy>
  <cp:revision>58</cp:revision>
  <dcterms:created xsi:type="dcterms:W3CDTF">2012-04-12T19:45:17Z</dcterms:created>
  <dcterms:modified xsi:type="dcterms:W3CDTF">2013-02-28T23:28:24Z</dcterms:modified>
</cp:coreProperties>
</file>