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9" r:id="rId2"/>
    <p:sldId id="273" r:id="rId3"/>
    <p:sldId id="274" r:id="rId4"/>
    <p:sldId id="260" r:id="rId5"/>
    <p:sldId id="296" r:id="rId6"/>
    <p:sldId id="290" r:id="rId7"/>
    <p:sldId id="291" r:id="rId8"/>
    <p:sldId id="292" r:id="rId9"/>
    <p:sldId id="288" r:id="rId10"/>
    <p:sldId id="297" r:id="rId11"/>
    <p:sldId id="293" r:id="rId12"/>
    <p:sldId id="294" r:id="rId13"/>
    <p:sldId id="295" r:id="rId14"/>
    <p:sldId id="298" r:id="rId15"/>
    <p:sldId id="272" r:id="rId16"/>
    <p:sldId id="270" r:id="rId17"/>
  </p:sldIdLst>
  <p:sldSz cx="9144000" cy="6858000" type="screen4x3"/>
  <p:notesSz cx="6934200" cy="9220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05" autoAdjust="0"/>
    <p:restoredTop sz="94660"/>
  </p:normalViewPr>
  <p:slideViewPr>
    <p:cSldViewPr>
      <p:cViewPr varScale="1">
        <p:scale>
          <a:sx n="87" d="100"/>
          <a:sy n="87" d="100"/>
        </p:scale>
        <p:origin x="-72"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79"/>
      <c:rotY val="20"/>
      <c:depthPercent val="2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9.2720010399100869E-2"/>
          <c:y val="5.2321686198132641E-2"/>
          <c:w val="0.72063492063492063"/>
          <c:h val="0.80382775119617222"/>
        </c:manualLayout>
      </c:layout>
      <c:bar3DChart>
        <c:barDir val="col"/>
        <c:grouping val="clustered"/>
        <c:varyColors val="0"/>
        <c:ser>
          <c:idx val="2"/>
          <c:order val="0"/>
          <c:tx>
            <c:strRef>
              <c:f>Sheet1!$A$2</c:f>
              <c:strCache>
                <c:ptCount val="1"/>
                <c:pt idx="0">
                  <c:v>OFCL</c:v>
                </c:pt>
              </c:strCache>
            </c:strRef>
          </c:tx>
          <c:spPr>
            <a:solidFill>
              <a:srgbClr val="FF33CC"/>
            </a:solidFill>
            <a:ln w="15726">
              <a:solidFill>
                <a:srgbClr val="000000"/>
              </a:solidFill>
              <a:prstDash val="solid"/>
            </a:ln>
          </c:spPr>
          <c:invertIfNegative val="0"/>
          <c:cat>
            <c:numRef>
              <c:f>Sheet1!$B$1:$F$1</c:f>
              <c:numCache>
                <c:formatCode>General</c:formatCode>
                <c:ptCount val="5"/>
                <c:pt idx="0">
                  <c:v>24</c:v>
                </c:pt>
                <c:pt idx="1">
                  <c:v>48</c:v>
                </c:pt>
                <c:pt idx="2">
                  <c:v>72</c:v>
                </c:pt>
                <c:pt idx="3">
                  <c:v>96</c:v>
                </c:pt>
                <c:pt idx="4">
                  <c:v>120</c:v>
                </c:pt>
              </c:numCache>
            </c:numRef>
          </c:cat>
          <c:val>
            <c:numRef>
              <c:f>Sheet1!$B$2:$F$2</c:f>
              <c:numCache>
                <c:formatCode>General</c:formatCode>
                <c:ptCount val="5"/>
                <c:pt idx="0">
                  <c:v>43</c:v>
                </c:pt>
                <c:pt idx="1">
                  <c:v>71</c:v>
                </c:pt>
                <c:pt idx="2">
                  <c:v>109</c:v>
                </c:pt>
                <c:pt idx="3">
                  <c:v>166</c:v>
                </c:pt>
                <c:pt idx="4">
                  <c:v>249</c:v>
                </c:pt>
              </c:numCache>
            </c:numRef>
          </c:val>
        </c:ser>
        <c:ser>
          <c:idx val="0"/>
          <c:order val="1"/>
          <c:tx>
            <c:strRef>
              <c:f>Sheet1!$A$3</c:f>
              <c:strCache>
                <c:ptCount val="1"/>
                <c:pt idx="0">
                  <c:v>AVNI</c:v>
                </c:pt>
              </c:strCache>
            </c:strRef>
          </c:tx>
          <c:spPr>
            <a:solidFill>
              <a:srgbClr val="FF0000"/>
            </a:solidFill>
            <a:ln w="15726">
              <a:solidFill>
                <a:srgbClr val="000000"/>
              </a:solidFill>
              <a:prstDash val="solid"/>
            </a:ln>
          </c:spPr>
          <c:invertIfNegative val="0"/>
          <c:cat>
            <c:numRef>
              <c:f>Sheet1!$B$1:$F$1</c:f>
              <c:numCache>
                <c:formatCode>General</c:formatCode>
                <c:ptCount val="5"/>
                <c:pt idx="0">
                  <c:v>24</c:v>
                </c:pt>
                <c:pt idx="1">
                  <c:v>48</c:v>
                </c:pt>
                <c:pt idx="2">
                  <c:v>72</c:v>
                </c:pt>
                <c:pt idx="3">
                  <c:v>96</c:v>
                </c:pt>
                <c:pt idx="4">
                  <c:v>120</c:v>
                </c:pt>
              </c:numCache>
            </c:numRef>
          </c:cat>
          <c:val>
            <c:numRef>
              <c:f>Sheet1!$B$3:$F$3</c:f>
              <c:numCache>
                <c:formatCode>General</c:formatCode>
                <c:ptCount val="5"/>
                <c:pt idx="0">
                  <c:v>50</c:v>
                </c:pt>
                <c:pt idx="1">
                  <c:v>85</c:v>
                </c:pt>
                <c:pt idx="2">
                  <c:v>127</c:v>
                </c:pt>
                <c:pt idx="3">
                  <c:v>183</c:v>
                </c:pt>
                <c:pt idx="4">
                  <c:v>252</c:v>
                </c:pt>
              </c:numCache>
            </c:numRef>
          </c:val>
        </c:ser>
        <c:ser>
          <c:idx val="6"/>
          <c:order val="2"/>
          <c:tx>
            <c:strRef>
              <c:f>Sheet1!$A$4</c:f>
              <c:strCache>
                <c:ptCount val="1"/>
                <c:pt idx="0">
                  <c:v>EMXI</c:v>
                </c:pt>
              </c:strCache>
            </c:strRef>
          </c:tx>
          <c:spPr>
            <a:solidFill>
              <a:srgbClr val="00B050"/>
            </a:solidFill>
            <a:ln w="15726">
              <a:solidFill>
                <a:srgbClr val="000000"/>
              </a:solidFill>
              <a:prstDash val="solid"/>
            </a:ln>
          </c:spPr>
          <c:invertIfNegative val="0"/>
          <c:cat>
            <c:numRef>
              <c:f>Sheet1!$B$1:$F$1</c:f>
              <c:numCache>
                <c:formatCode>General</c:formatCode>
                <c:ptCount val="5"/>
                <c:pt idx="0">
                  <c:v>24</c:v>
                </c:pt>
                <c:pt idx="1">
                  <c:v>48</c:v>
                </c:pt>
                <c:pt idx="2">
                  <c:v>72</c:v>
                </c:pt>
                <c:pt idx="3">
                  <c:v>96</c:v>
                </c:pt>
                <c:pt idx="4">
                  <c:v>120</c:v>
                </c:pt>
              </c:numCache>
            </c:numRef>
          </c:cat>
          <c:val>
            <c:numRef>
              <c:f>Sheet1!$B$4:$F$4</c:f>
              <c:numCache>
                <c:formatCode>General</c:formatCode>
                <c:ptCount val="5"/>
                <c:pt idx="0">
                  <c:v>47</c:v>
                </c:pt>
                <c:pt idx="1">
                  <c:v>73</c:v>
                </c:pt>
                <c:pt idx="2">
                  <c:v>111</c:v>
                </c:pt>
                <c:pt idx="3">
                  <c:v>161</c:v>
                </c:pt>
                <c:pt idx="4">
                  <c:v>235</c:v>
                </c:pt>
              </c:numCache>
            </c:numRef>
          </c:val>
        </c:ser>
        <c:ser>
          <c:idx val="7"/>
          <c:order val="3"/>
          <c:tx>
            <c:strRef>
              <c:f>Sheet1!$A$5</c:f>
              <c:strCache>
                <c:ptCount val="1"/>
                <c:pt idx="0">
                  <c:v>TVCN</c:v>
                </c:pt>
              </c:strCache>
            </c:strRef>
          </c:tx>
          <c:spPr>
            <a:solidFill>
              <a:schemeClr val="tx1"/>
            </a:solidFill>
            <a:ln w="15726">
              <a:solidFill>
                <a:srgbClr val="000000"/>
              </a:solidFill>
              <a:prstDash val="solid"/>
            </a:ln>
          </c:spPr>
          <c:invertIfNegative val="0"/>
          <c:cat>
            <c:numRef>
              <c:f>Sheet1!$B$1:$F$1</c:f>
              <c:numCache>
                <c:formatCode>General</c:formatCode>
                <c:ptCount val="5"/>
                <c:pt idx="0">
                  <c:v>24</c:v>
                </c:pt>
                <c:pt idx="1">
                  <c:v>48</c:v>
                </c:pt>
                <c:pt idx="2">
                  <c:v>72</c:v>
                </c:pt>
                <c:pt idx="3">
                  <c:v>96</c:v>
                </c:pt>
                <c:pt idx="4">
                  <c:v>120</c:v>
                </c:pt>
              </c:numCache>
            </c:numRef>
          </c:cat>
          <c:val>
            <c:numRef>
              <c:f>Sheet1!$B$5:$F$5</c:f>
              <c:numCache>
                <c:formatCode>General</c:formatCode>
                <c:ptCount val="5"/>
                <c:pt idx="0">
                  <c:v>45</c:v>
                </c:pt>
                <c:pt idx="1">
                  <c:v>78</c:v>
                </c:pt>
                <c:pt idx="2">
                  <c:v>116</c:v>
                </c:pt>
                <c:pt idx="3">
                  <c:v>176</c:v>
                </c:pt>
                <c:pt idx="4">
                  <c:v>272</c:v>
                </c:pt>
              </c:numCache>
            </c:numRef>
          </c:val>
        </c:ser>
        <c:ser>
          <c:idx val="1"/>
          <c:order val="4"/>
          <c:tx>
            <c:strRef>
              <c:f>Sheet1!$A$6</c:f>
              <c:strCache>
                <c:ptCount val="1"/>
                <c:pt idx="0">
                  <c:v>TVCC</c:v>
                </c:pt>
              </c:strCache>
            </c:strRef>
          </c:tx>
          <c:spPr>
            <a:solidFill>
              <a:srgbClr val="00B0F0"/>
            </a:solidFill>
          </c:spPr>
          <c:invertIfNegative val="0"/>
          <c:cat>
            <c:numRef>
              <c:f>Sheet1!$B$1:$F$1</c:f>
              <c:numCache>
                <c:formatCode>General</c:formatCode>
                <c:ptCount val="5"/>
                <c:pt idx="0">
                  <c:v>24</c:v>
                </c:pt>
                <c:pt idx="1">
                  <c:v>48</c:v>
                </c:pt>
                <c:pt idx="2">
                  <c:v>72</c:v>
                </c:pt>
                <c:pt idx="3">
                  <c:v>96</c:v>
                </c:pt>
                <c:pt idx="4">
                  <c:v>120</c:v>
                </c:pt>
              </c:numCache>
            </c:numRef>
          </c:cat>
          <c:val>
            <c:numRef>
              <c:f>Sheet1!$B$6:$F$6</c:f>
              <c:numCache>
                <c:formatCode>General</c:formatCode>
                <c:ptCount val="5"/>
                <c:pt idx="0">
                  <c:v>45</c:v>
                </c:pt>
                <c:pt idx="1">
                  <c:v>77</c:v>
                </c:pt>
                <c:pt idx="2">
                  <c:v>117</c:v>
                </c:pt>
                <c:pt idx="3">
                  <c:v>180</c:v>
                </c:pt>
                <c:pt idx="4">
                  <c:v>280</c:v>
                </c:pt>
              </c:numCache>
            </c:numRef>
          </c:val>
        </c:ser>
        <c:dLbls>
          <c:showLegendKey val="0"/>
          <c:showVal val="0"/>
          <c:showCatName val="0"/>
          <c:showSerName val="0"/>
          <c:showPercent val="0"/>
          <c:showBubbleSize val="0"/>
        </c:dLbls>
        <c:gapWidth val="150"/>
        <c:gapDepth val="0"/>
        <c:shape val="box"/>
        <c:axId val="93050368"/>
        <c:axId val="93051904"/>
        <c:axId val="0"/>
      </c:bar3DChart>
      <c:catAx>
        <c:axId val="93050368"/>
        <c:scaling>
          <c:orientation val="minMax"/>
        </c:scaling>
        <c:delete val="0"/>
        <c:axPos val="b"/>
        <c:numFmt formatCode="General" sourceLinked="1"/>
        <c:majorTickMark val="out"/>
        <c:minorTickMark val="none"/>
        <c:tickLblPos val="low"/>
        <c:spPr>
          <a:ln w="3931">
            <a:solidFill>
              <a:schemeClr val="tx1"/>
            </a:solidFill>
            <a:prstDash val="solid"/>
          </a:ln>
        </c:spPr>
        <c:txPr>
          <a:bodyPr rot="0" vert="horz"/>
          <a:lstStyle/>
          <a:p>
            <a:pPr>
              <a:defRPr sz="2229" b="1" i="0" u="none" strike="noStrike" baseline="0">
                <a:solidFill>
                  <a:schemeClr val="tx1"/>
                </a:solidFill>
                <a:latin typeface="Times New Roman"/>
                <a:ea typeface="Times New Roman"/>
                <a:cs typeface="Times New Roman"/>
              </a:defRPr>
            </a:pPr>
            <a:endParaRPr lang="en-US"/>
          </a:p>
        </c:txPr>
        <c:crossAx val="93051904"/>
        <c:crosses val="autoZero"/>
        <c:auto val="0"/>
        <c:lblAlgn val="ctr"/>
        <c:lblOffset val="100"/>
        <c:tickLblSkip val="1"/>
        <c:tickMarkSkip val="1"/>
        <c:noMultiLvlLbl val="0"/>
      </c:catAx>
      <c:valAx>
        <c:axId val="93051904"/>
        <c:scaling>
          <c:orientation val="minMax"/>
          <c:max val="300"/>
        </c:scaling>
        <c:delete val="0"/>
        <c:axPos val="l"/>
        <c:majorGridlines>
          <c:spPr>
            <a:ln w="3931">
              <a:solidFill>
                <a:schemeClr val="tx1"/>
              </a:solidFill>
              <a:prstDash val="solid"/>
            </a:ln>
          </c:spPr>
        </c:majorGridlines>
        <c:numFmt formatCode="General" sourceLinked="1"/>
        <c:majorTickMark val="out"/>
        <c:minorTickMark val="none"/>
        <c:tickLblPos val="nextTo"/>
        <c:spPr>
          <a:ln w="3931">
            <a:solidFill>
              <a:schemeClr val="tx1"/>
            </a:solidFill>
            <a:prstDash val="solid"/>
          </a:ln>
        </c:spPr>
        <c:txPr>
          <a:bodyPr rot="0" vert="horz"/>
          <a:lstStyle/>
          <a:p>
            <a:pPr>
              <a:defRPr sz="2229" b="1" i="0" u="none" strike="noStrike" baseline="0">
                <a:solidFill>
                  <a:schemeClr val="tx1"/>
                </a:solidFill>
                <a:latin typeface="Times New Roman"/>
                <a:ea typeface="Times New Roman"/>
                <a:cs typeface="Times New Roman"/>
              </a:defRPr>
            </a:pPr>
            <a:endParaRPr lang="en-US"/>
          </a:p>
        </c:txPr>
        <c:crossAx val="93050368"/>
        <c:crosses val="autoZero"/>
        <c:crossBetween val="between"/>
        <c:majorUnit val="50"/>
      </c:valAx>
      <c:spPr>
        <a:noFill/>
        <a:ln w="31452">
          <a:noFill/>
        </a:ln>
      </c:spPr>
    </c:plotArea>
    <c:legend>
      <c:legendPos val="r"/>
      <c:layout>
        <c:manualLayout>
          <c:xMode val="edge"/>
          <c:yMode val="edge"/>
          <c:x val="0.8266393866182975"/>
          <c:y val="0.30327000677256244"/>
          <c:w val="0.14326110696017014"/>
          <c:h val="0.36953677175792154"/>
        </c:manualLayout>
      </c:layout>
      <c:overlay val="0"/>
      <c:spPr>
        <a:noFill/>
        <a:ln w="3931">
          <a:solidFill>
            <a:schemeClr val="tx1"/>
          </a:solidFill>
          <a:prstDash val="solid"/>
        </a:ln>
      </c:spPr>
      <c:txPr>
        <a:bodyPr/>
        <a:lstStyle/>
        <a:p>
          <a:pPr>
            <a:defRPr sz="1200" b="1" i="0" u="none" strike="noStrike" baseline="0">
              <a:solidFill>
                <a:schemeClr val="tx1"/>
              </a:solidFill>
              <a:latin typeface="Times New Roman"/>
              <a:ea typeface="Times New Roman"/>
              <a:cs typeface="Times New Roman"/>
            </a:defRPr>
          </a:pPr>
          <a:endParaRPr lang="en-US"/>
        </a:p>
      </c:txPr>
    </c:legend>
    <c:plotVisOnly val="1"/>
    <c:dispBlanksAs val="gap"/>
    <c:showDLblsOverMax val="0"/>
  </c:chart>
  <c:spPr>
    <a:noFill/>
    <a:ln>
      <a:noFill/>
    </a:ln>
  </c:spPr>
  <c:txPr>
    <a:bodyPr/>
    <a:lstStyle/>
    <a:p>
      <a:pPr>
        <a:defRPr sz="2229"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79"/>
      <c:rotY val="20"/>
      <c:depthPercent val="2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0.15829187185582866"/>
          <c:y val="4.7877506887641343E-2"/>
          <c:w val="0.72063492063492063"/>
          <c:h val="0.80382775119617222"/>
        </c:manualLayout>
      </c:layout>
      <c:bar3DChart>
        <c:barDir val="col"/>
        <c:grouping val="clustered"/>
        <c:varyColors val="0"/>
        <c:ser>
          <c:idx val="2"/>
          <c:order val="0"/>
          <c:tx>
            <c:strRef>
              <c:f>Sheet1!$A$2</c:f>
              <c:strCache>
                <c:ptCount val="1"/>
                <c:pt idx="0">
                  <c:v>OFCL</c:v>
                </c:pt>
              </c:strCache>
            </c:strRef>
          </c:tx>
          <c:spPr>
            <a:solidFill>
              <a:srgbClr val="FF33CC"/>
            </a:solidFill>
            <a:ln w="15726">
              <a:solidFill>
                <a:srgbClr val="000000"/>
              </a:solidFill>
              <a:prstDash val="solid"/>
            </a:ln>
          </c:spPr>
          <c:invertIfNegative val="0"/>
          <c:cat>
            <c:numRef>
              <c:f>Sheet1!$B$1:$F$1</c:f>
              <c:numCache>
                <c:formatCode>General</c:formatCode>
                <c:ptCount val="5"/>
                <c:pt idx="0">
                  <c:v>24</c:v>
                </c:pt>
                <c:pt idx="1">
                  <c:v>48</c:v>
                </c:pt>
                <c:pt idx="2">
                  <c:v>72</c:v>
                </c:pt>
                <c:pt idx="3">
                  <c:v>96</c:v>
                </c:pt>
                <c:pt idx="4">
                  <c:v>120</c:v>
                </c:pt>
              </c:numCache>
            </c:numRef>
          </c:cat>
          <c:val>
            <c:numRef>
              <c:f>Sheet1!$B$2:$F$2</c:f>
              <c:numCache>
                <c:formatCode>General</c:formatCode>
                <c:ptCount val="5"/>
                <c:pt idx="0">
                  <c:v>42</c:v>
                </c:pt>
                <c:pt idx="1">
                  <c:v>72</c:v>
                </c:pt>
                <c:pt idx="2">
                  <c:v>110</c:v>
                </c:pt>
                <c:pt idx="3">
                  <c:v>161</c:v>
                </c:pt>
                <c:pt idx="4">
                  <c:v>180</c:v>
                </c:pt>
              </c:numCache>
            </c:numRef>
          </c:val>
        </c:ser>
        <c:ser>
          <c:idx val="0"/>
          <c:order val="1"/>
          <c:tx>
            <c:strRef>
              <c:f>Sheet1!$A$3</c:f>
              <c:strCache>
                <c:ptCount val="1"/>
                <c:pt idx="0">
                  <c:v>AVNI</c:v>
                </c:pt>
              </c:strCache>
            </c:strRef>
          </c:tx>
          <c:spPr>
            <a:solidFill>
              <a:srgbClr val="FF0000"/>
            </a:solidFill>
            <a:ln w="15726">
              <a:solidFill>
                <a:srgbClr val="000000"/>
              </a:solidFill>
              <a:prstDash val="solid"/>
            </a:ln>
          </c:spPr>
          <c:invertIfNegative val="0"/>
          <c:cat>
            <c:numRef>
              <c:f>Sheet1!$B$1:$F$1</c:f>
              <c:numCache>
                <c:formatCode>General</c:formatCode>
                <c:ptCount val="5"/>
                <c:pt idx="0">
                  <c:v>24</c:v>
                </c:pt>
                <c:pt idx="1">
                  <c:v>48</c:v>
                </c:pt>
                <c:pt idx="2">
                  <c:v>72</c:v>
                </c:pt>
                <c:pt idx="3">
                  <c:v>96</c:v>
                </c:pt>
                <c:pt idx="4">
                  <c:v>120</c:v>
                </c:pt>
              </c:numCache>
            </c:numRef>
          </c:cat>
          <c:val>
            <c:numRef>
              <c:f>Sheet1!$B$3:$F$3</c:f>
              <c:numCache>
                <c:formatCode>General</c:formatCode>
                <c:ptCount val="5"/>
                <c:pt idx="0">
                  <c:v>53</c:v>
                </c:pt>
                <c:pt idx="1">
                  <c:v>107</c:v>
                </c:pt>
                <c:pt idx="2">
                  <c:v>165</c:v>
                </c:pt>
                <c:pt idx="3">
                  <c:v>223</c:v>
                </c:pt>
                <c:pt idx="4">
                  <c:v>252</c:v>
                </c:pt>
              </c:numCache>
            </c:numRef>
          </c:val>
        </c:ser>
        <c:ser>
          <c:idx val="6"/>
          <c:order val="2"/>
          <c:tx>
            <c:strRef>
              <c:f>Sheet1!$A$4</c:f>
              <c:strCache>
                <c:ptCount val="1"/>
                <c:pt idx="0">
                  <c:v>EMXI</c:v>
                </c:pt>
              </c:strCache>
            </c:strRef>
          </c:tx>
          <c:spPr>
            <a:solidFill>
              <a:srgbClr val="00B050"/>
            </a:solidFill>
            <a:ln w="15726">
              <a:solidFill>
                <a:srgbClr val="000000"/>
              </a:solidFill>
              <a:prstDash val="solid"/>
            </a:ln>
          </c:spPr>
          <c:invertIfNegative val="0"/>
          <c:cat>
            <c:numRef>
              <c:f>Sheet1!$B$1:$F$1</c:f>
              <c:numCache>
                <c:formatCode>General</c:formatCode>
                <c:ptCount val="5"/>
                <c:pt idx="0">
                  <c:v>24</c:v>
                </c:pt>
                <c:pt idx="1">
                  <c:v>48</c:v>
                </c:pt>
                <c:pt idx="2">
                  <c:v>72</c:v>
                </c:pt>
                <c:pt idx="3">
                  <c:v>96</c:v>
                </c:pt>
                <c:pt idx="4">
                  <c:v>120</c:v>
                </c:pt>
              </c:numCache>
            </c:numRef>
          </c:cat>
          <c:val>
            <c:numRef>
              <c:f>Sheet1!$B$4:$F$4</c:f>
              <c:numCache>
                <c:formatCode>General</c:formatCode>
                <c:ptCount val="5"/>
                <c:pt idx="0">
                  <c:v>42</c:v>
                </c:pt>
                <c:pt idx="1">
                  <c:v>67</c:v>
                </c:pt>
                <c:pt idx="2">
                  <c:v>90</c:v>
                </c:pt>
                <c:pt idx="3">
                  <c:v>130</c:v>
                </c:pt>
                <c:pt idx="4">
                  <c:v>163</c:v>
                </c:pt>
              </c:numCache>
            </c:numRef>
          </c:val>
        </c:ser>
        <c:ser>
          <c:idx val="7"/>
          <c:order val="3"/>
          <c:tx>
            <c:strRef>
              <c:f>Sheet1!$A$5</c:f>
              <c:strCache>
                <c:ptCount val="1"/>
                <c:pt idx="0">
                  <c:v>TVCN</c:v>
                </c:pt>
              </c:strCache>
            </c:strRef>
          </c:tx>
          <c:spPr>
            <a:solidFill>
              <a:schemeClr val="tx1"/>
            </a:solidFill>
            <a:ln w="15726">
              <a:solidFill>
                <a:srgbClr val="000000"/>
              </a:solidFill>
              <a:prstDash val="solid"/>
            </a:ln>
          </c:spPr>
          <c:invertIfNegative val="0"/>
          <c:cat>
            <c:numRef>
              <c:f>Sheet1!$B$1:$F$1</c:f>
              <c:numCache>
                <c:formatCode>General</c:formatCode>
                <c:ptCount val="5"/>
                <c:pt idx="0">
                  <c:v>24</c:v>
                </c:pt>
                <c:pt idx="1">
                  <c:v>48</c:v>
                </c:pt>
                <c:pt idx="2">
                  <c:v>72</c:v>
                </c:pt>
                <c:pt idx="3">
                  <c:v>96</c:v>
                </c:pt>
                <c:pt idx="4">
                  <c:v>120</c:v>
                </c:pt>
              </c:numCache>
            </c:numRef>
          </c:cat>
          <c:val>
            <c:numRef>
              <c:f>Sheet1!$B$5:$F$5</c:f>
              <c:numCache>
                <c:formatCode>General</c:formatCode>
                <c:ptCount val="5"/>
                <c:pt idx="0">
                  <c:v>43</c:v>
                </c:pt>
                <c:pt idx="1">
                  <c:v>75</c:v>
                </c:pt>
                <c:pt idx="2">
                  <c:v>124</c:v>
                </c:pt>
                <c:pt idx="3">
                  <c:v>186</c:v>
                </c:pt>
                <c:pt idx="4">
                  <c:v>232</c:v>
                </c:pt>
              </c:numCache>
            </c:numRef>
          </c:val>
        </c:ser>
        <c:ser>
          <c:idx val="1"/>
          <c:order val="4"/>
          <c:tx>
            <c:strRef>
              <c:f>Sheet1!$A$6</c:f>
              <c:strCache>
                <c:ptCount val="1"/>
                <c:pt idx="0">
                  <c:v>TVCC</c:v>
                </c:pt>
              </c:strCache>
            </c:strRef>
          </c:tx>
          <c:spPr>
            <a:solidFill>
              <a:srgbClr val="00B0F0"/>
            </a:solidFill>
          </c:spPr>
          <c:invertIfNegative val="0"/>
          <c:cat>
            <c:numRef>
              <c:f>Sheet1!$B$1:$F$1</c:f>
              <c:numCache>
                <c:formatCode>General</c:formatCode>
                <c:ptCount val="5"/>
                <c:pt idx="0">
                  <c:v>24</c:v>
                </c:pt>
                <c:pt idx="1">
                  <c:v>48</c:v>
                </c:pt>
                <c:pt idx="2">
                  <c:v>72</c:v>
                </c:pt>
                <c:pt idx="3">
                  <c:v>96</c:v>
                </c:pt>
                <c:pt idx="4">
                  <c:v>120</c:v>
                </c:pt>
              </c:numCache>
            </c:numRef>
          </c:cat>
          <c:val>
            <c:numRef>
              <c:f>Sheet1!$B$6:$F$6</c:f>
              <c:numCache>
                <c:formatCode>General</c:formatCode>
                <c:ptCount val="5"/>
                <c:pt idx="0">
                  <c:v>41</c:v>
                </c:pt>
                <c:pt idx="1">
                  <c:v>79</c:v>
                </c:pt>
                <c:pt idx="2">
                  <c:v>139</c:v>
                </c:pt>
                <c:pt idx="3">
                  <c:v>258</c:v>
                </c:pt>
                <c:pt idx="4">
                  <c:v>333</c:v>
                </c:pt>
              </c:numCache>
            </c:numRef>
          </c:val>
        </c:ser>
        <c:dLbls>
          <c:showLegendKey val="0"/>
          <c:showVal val="0"/>
          <c:showCatName val="0"/>
          <c:showSerName val="0"/>
          <c:showPercent val="0"/>
          <c:showBubbleSize val="0"/>
        </c:dLbls>
        <c:gapWidth val="150"/>
        <c:gapDepth val="0"/>
        <c:shape val="box"/>
        <c:axId val="114088960"/>
        <c:axId val="114090752"/>
        <c:axId val="0"/>
      </c:bar3DChart>
      <c:catAx>
        <c:axId val="114088960"/>
        <c:scaling>
          <c:orientation val="minMax"/>
        </c:scaling>
        <c:delete val="0"/>
        <c:axPos val="b"/>
        <c:numFmt formatCode="General" sourceLinked="1"/>
        <c:majorTickMark val="out"/>
        <c:minorTickMark val="none"/>
        <c:tickLblPos val="low"/>
        <c:spPr>
          <a:ln w="3931">
            <a:solidFill>
              <a:schemeClr val="tx1"/>
            </a:solidFill>
            <a:prstDash val="solid"/>
          </a:ln>
        </c:spPr>
        <c:txPr>
          <a:bodyPr rot="0" vert="horz"/>
          <a:lstStyle/>
          <a:p>
            <a:pPr>
              <a:defRPr sz="2229" b="1" i="0" u="none" strike="noStrike" baseline="0">
                <a:solidFill>
                  <a:schemeClr val="tx1"/>
                </a:solidFill>
                <a:latin typeface="Times New Roman"/>
                <a:ea typeface="Times New Roman"/>
                <a:cs typeface="Times New Roman"/>
              </a:defRPr>
            </a:pPr>
            <a:endParaRPr lang="en-US"/>
          </a:p>
        </c:txPr>
        <c:crossAx val="114090752"/>
        <c:crosses val="autoZero"/>
        <c:auto val="0"/>
        <c:lblAlgn val="ctr"/>
        <c:lblOffset val="100"/>
        <c:tickLblSkip val="1"/>
        <c:tickMarkSkip val="1"/>
        <c:noMultiLvlLbl val="0"/>
      </c:catAx>
      <c:valAx>
        <c:axId val="114090752"/>
        <c:scaling>
          <c:orientation val="minMax"/>
          <c:max val="350"/>
        </c:scaling>
        <c:delete val="0"/>
        <c:axPos val="l"/>
        <c:majorGridlines>
          <c:spPr>
            <a:ln w="3931">
              <a:solidFill>
                <a:schemeClr val="tx1"/>
              </a:solidFill>
              <a:prstDash val="solid"/>
            </a:ln>
          </c:spPr>
        </c:majorGridlines>
        <c:numFmt formatCode="General" sourceLinked="1"/>
        <c:majorTickMark val="out"/>
        <c:minorTickMark val="none"/>
        <c:tickLblPos val="nextTo"/>
        <c:spPr>
          <a:ln w="3931">
            <a:solidFill>
              <a:schemeClr val="tx1"/>
            </a:solidFill>
            <a:prstDash val="solid"/>
          </a:ln>
        </c:spPr>
        <c:txPr>
          <a:bodyPr rot="0" vert="horz"/>
          <a:lstStyle/>
          <a:p>
            <a:pPr>
              <a:defRPr sz="2229" b="1" i="0" u="none" strike="noStrike" baseline="0">
                <a:solidFill>
                  <a:schemeClr val="tx1"/>
                </a:solidFill>
                <a:latin typeface="Times New Roman"/>
                <a:ea typeface="Times New Roman"/>
                <a:cs typeface="Times New Roman"/>
              </a:defRPr>
            </a:pPr>
            <a:endParaRPr lang="en-US"/>
          </a:p>
        </c:txPr>
        <c:crossAx val="114088960"/>
        <c:crosses val="autoZero"/>
        <c:crossBetween val="between"/>
        <c:majorUnit val="50"/>
      </c:valAx>
      <c:spPr>
        <a:noFill/>
        <a:ln w="31452">
          <a:noFill/>
        </a:ln>
      </c:spPr>
    </c:plotArea>
    <c:plotVisOnly val="1"/>
    <c:dispBlanksAs val="gap"/>
    <c:showDLblsOverMax val="0"/>
  </c:chart>
  <c:spPr>
    <a:noFill/>
    <a:ln>
      <a:noFill/>
    </a:ln>
  </c:spPr>
  <c:txPr>
    <a:bodyPr/>
    <a:lstStyle/>
    <a:p>
      <a:pPr>
        <a:defRPr sz="2229"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79"/>
      <c:rotY val="20"/>
      <c:depthPercent val="2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9.2720010399100869E-2"/>
          <c:y val="5.2321686198132641E-2"/>
          <c:w val="0.72063492063492063"/>
          <c:h val="0.80382775119617222"/>
        </c:manualLayout>
      </c:layout>
      <c:bar3DChart>
        <c:barDir val="col"/>
        <c:grouping val="clustered"/>
        <c:varyColors val="0"/>
        <c:ser>
          <c:idx val="2"/>
          <c:order val="0"/>
          <c:tx>
            <c:strRef>
              <c:f>Sheet1!$A$2</c:f>
              <c:strCache>
                <c:ptCount val="1"/>
                <c:pt idx="0">
                  <c:v>OFCL</c:v>
                </c:pt>
              </c:strCache>
            </c:strRef>
          </c:tx>
          <c:spPr>
            <a:solidFill>
              <a:srgbClr val="FF33CC"/>
            </a:solidFill>
            <a:ln w="15726">
              <a:solidFill>
                <a:srgbClr val="000000"/>
              </a:solidFill>
              <a:prstDash val="solid"/>
            </a:ln>
          </c:spPr>
          <c:invertIfNegative val="0"/>
          <c:cat>
            <c:numRef>
              <c:f>Sheet1!$B$1:$F$1</c:f>
              <c:numCache>
                <c:formatCode>General</c:formatCode>
                <c:ptCount val="5"/>
                <c:pt idx="0">
                  <c:v>24</c:v>
                </c:pt>
                <c:pt idx="1">
                  <c:v>48</c:v>
                </c:pt>
                <c:pt idx="2">
                  <c:v>72</c:v>
                </c:pt>
                <c:pt idx="3">
                  <c:v>96</c:v>
                </c:pt>
                <c:pt idx="4">
                  <c:v>120</c:v>
                </c:pt>
              </c:numCache>
            </c:numRef>
          </c:cat>
          <c:val>
            <c:numRef>
              <c:f>Sheet1!$B$2:$F$2</c:f>
              <c:numCache>
                <c:formatCode>General</c:formatCode>
                <c:ptCount val="5"/>
                <c:pt idx="0">
                  <c:v>49</c:v>
                </c:pt>
                <c:pt idx="1">
                  <c:v>83</c:v>
                </c:pt>
                <c:pt idx="2">
                  <c:v>122</c:v>
                </c:pt>
                <c:pt idx="3">
                  <c:v>167</c:v>
                </c:pt>
                <c:pt idx="4">
                  <c:v>217</c:v>
                </c:pt>
              </c:numCache>
            </c:numRef>
          </c:val>
        </c:ser>
        <c:ser>
          <c:idx val="0"/>
          <c:order val="1"/>
          <c:tx>
            <c:strRef>
              <c:f>Sheet1!$A$3</c:f>
              <c:strCache>
                <c:ptCount val="1"/>
                <c:pt idx="0">
                  <c:v>AVNI</c:v>
                </c:pt>
              </c:strCache>
            </c:strRef>
          </c:tx>
          <c:spPr>
            <a:solidFill>
              <a:srgbClr val="FF0000"/>
            </a:solidFill>
            <a:ln w="15726">
              <a:solidFill>
                <a:srgbClr val="000000"/>
              </a:solidFill>
              <a:prstDash val="solid"/>
            </a:ln>
          </c:spPr>
          <c:invertIfNegative val="0"/>
          <c:cat>
            <c:numRef>
              <c:f>Sheet1!$B$1:$F$1</c:f>
              <c:numCache>
                <c:formatCode>General</c:formatCode>
                <c:ptCount val="5"/>
                <c:pt idx="0">
                  <c:v>24</c:v>
                </c:pt>
                <c:pt idx="1">
                  <c:v>48</c:v>
                </c:pt>
                <c:pt idx="2">
                  <c:v>72</c:v>
                </c:pt>
                <c:pt idx="3">
                  <c:v>96</c:v>
                </c:pt>
                <c:pt idx="4">
                  <c:v>120</c:v>
                </c:pt>
              </c:numCache>
            </c:numRef>
          </c:cat>
          <c:val>
            <c:numRef>
              <c:f>Sheet1!$B$3:$F$3</c:f>
              <c:numCache>
                <c:formatCode>General</c:formatCode>
                <c:ptCount val="5"/>
                <c:pt idx="0">
                  <c:v>55</c:v>
                </c:pt>
                <c:pt idx="1">
                  <c:v>93</c:v>
                </c:pt>
                <c:pt idx="2">
                  <c:v>139</c:v>
                </c:pt>
                <c:pt idx="3">
                  <c:v>190</c:v>
                </c:pt>
                <c:pt idx="4">
                  <c:v>248</c:v>
                </c:pt>
              </c:numCache>
            </c:numRef>
          </c:val>
        </c:ser>
        <c:ser>
          <c:idx val="6"/>
          <c:order val="2"/>
          <c:tx>
            <c:strRef>
              <c:f>Sheet1!$A$4</c:f>
              <c:strCache>
                <c:ptCount val="1"/>
                <c:pt idx="0">
                  <c:v>EMXI</c:v>
                </c:pt>
              </c:strCache>
            </c:strRef>
          </c:tx>
          <c:spPr>
            <a:solidFill>
              <a:srgbClr val="00B050"/>
            </a:solidFill>
            <a:ln w="15726">
              <a:solidFill>
                <a:srgbClr val="000000"/>
              </a:solidFill>
              <a:prstDash val="solid"/>
            </a:ln>
          </c:spPr>
          <c:invertIfNegative val="0"/>
          <c:cat>
            <c:numRef>
              <c:f>Sheet1!$B$1:$F$1</c:f>
              <c:numCache>
                <c:formatCode>General</c:formatCode>
                <c:ptCount val="5"/>
                <c:pt idx="0">
                  <c:v>24</c:v>
                </c:pt>
                <c:pt idx="1">
                  <c:v>48</c:v>
                </c:pt>
                <c:pt idx="2">
                  <c:v>72</c:v>
                </c:pt>
                <c:pt idx="3">
                  <c:v>96</c:v>
                </c:pt>
                <c:pt idx="4">
                  <c:v>120</c:v>
                </c:pt>
              </c:numCache>
            </c:numRef>
          </c:cat>
          <c:val>
            <c:numRef>
              <c:f>Sheet1!$B$4:$F$4</c:f>
              <c:numCache>
                <c:formatCode>General</c:formatCode>
                <c:ptCount val="5"/>
                <c:pt idx="0">
                  <c:v>49</c:v>
                </c:pt>
                <c:pt idx="1">
                  <c:v>81</c:v>
                </c:pt>
                <c:pt idx="2">
                  <c:v>124</c:v>
                </c:pt>
                <c:pt idx="3">
                  <c:v>167</c:v>
                </c:pt>
                <c:pt idx="4">
                  <c:v>216</c:v>
                </c:pt>
              </c:numCache>
            </c:numRef>
          </c:val>
        </c:ser>
        <c:ser>
          <c:idx val="7"/>
          <c:order val="3"/>
          <c:tx>
            <c:strRef>
              <c:f>Sheet1!$A$5</c:f>
              <c:strCache>
                <c:ptCount val="1"/>
                <c:pt idx="0">
                  <c:v>TVCN</c:v>
                </c:pt>
              </c:strCache>
            </c:strRef>
          </c:tx>
          <c:spPr>
            <a:solidFill>
              <a:schemeClr val="tx1"/>
            </a:solidFill>
            <a:ln w="15726">
              <a:solidFill>
                <a:srgbClr val="000000"/>
              </a:solidFill>
              <a:prstDash val="solid"/>
            </a:ln>
          </c:spPr>
          <c:invertIfNegative val="0"/>
          <c:cat>
            <c:numRef>
              <c:f>Sheet1!$B$1:$F$1</c:f>
              <c:numCache>
                <c:formatCode>General</c:formatCode>
                <c:ptCount val="5"/>
                <c:pt idx="0">
                  <c:v>24</c:v>
                </c:pt>
                <c:pt idx="1">
                  <c:v>48</c:v>
                </c:pt>
                <c:pt idx="2">
                  <c:v>72</c:v>
                </c:pt>
                <c:pt idx="3">
                  <c:v>96</c:v>
                </c:pt>
                <c:pt idx="4">
                  <c:v>120</c:v>
                </c:pt>
              </c:numCache>
            </c:numRef>
          </c:cat>
          <c:val>
            <c:numRef>
              <c:f>Sheet1!$B$5:$F$5</c:f>
              <c:numCache>
                <c:formatCode>General</c:formatCode>
                <c:ptCount val="5"/>
                <c:pt idx="0">
                  <c:v>49</c:v>
                </c:pt>
                <c:pt idx="1">
                  <c:v>85</c:v>
                </c:pt>
                <c:pt idx="2">
                  <c:v>122</c:v>
                </c:pt>
                <c:pt idx="3">
                  <c:v>172</c:v>
                </c:pt>
                <c:pt idx="4">
                  <c:v>236</c:v>
                </c:pt>
              </c:numCache>
            </c:numRef>
          </c:val>
        </c:ser>
        <c:ser>
          <c:idx val="1"/>
          <c:order val="4"/>
          <c:tx>
            <c:strRef>
              <c:f>Sheet1!$A$6</c:f>
              <c:strCache>
                <c:ptCount val="1"/>
                <c:pt idx="0">
                  <c:v>CCON</c:v>
                </c:pt>
              </c:strCache>
            </c:strRef>
          </c:tx>
          <c:spPr>
            <a:solidFill>
              <a:srgbClr val="00B0F0"/>
            </a:solidFill>
          </c:spPr>
          <c:invertIfNegative val="0"/>
          <c:cat>
            <c:numRef>
              <c:f>Sheet1!$B$1:$F$1</c:f>
              <c:numCache>
                <c:formatCode>General</c:formatCode>
                <c:ptCount val="5"/>
                <c:pt idx="0">
                  <c:v>24</c:v>
                </c:pt>
                <c:pt idx="1">
                  <c:v>48</c:v>
                </c:pt>
                <c:pt idx="2">
                  <c:v>72</c:v>
                </c:pt>
                <c:pt idx="3">
                  <c:v>96</c:v>
                </c:pt>
                <c:pt idx="4">
                  <c:v>120</c:v>
                </c:pt>
              </c:numCache>
            </c:numRef>
          </c:cat>
          <c:val>
            <c:numRef>
              <c:f>Sheet1!$B$6:$F$6</c:f>
              <c:numCache>
                <c:formatCode>General</c:formatCode>
                <c:ptCount val="5"/>
                <c:pt idx="0">
                  <c:v>47</c:v>
                </c:pt>
                <c:pt idx="1">
                  <c:v>77</c:v>
                </c:pt>
                <c:pt idx="2">
                  <c:v>115</c:v>
                </c:pt>
                <c:pt idx="3">
                  <c:v>157</c:v>
                </c:pt>
                <c:pt idx="4">
                  <c:v>202</c:v>
                </c:pt>
              </c:numCache>
            </c:numRef>
          </c:val>
        </c:ser>
        <c:dLbls>
          <c:showLegendKey val="0"/>
          <c:showVal val="0"/>
          <c:showCatName val="0"/>
          <c:showSerName val="0"/>
          <c:showPercent val="0"/>
          <c:showBubbleSize val="0"/>
        </c:dLbls>
        <c:gapWidth val="150"/>
        <c:gapDepth val="0"/>
        <c:shape val="box"/>
        <c:axId val="116822784"/>
        <c:axId val="116824320"/>
        <c:axId val="0"/>
      </c:bar3DChart>
      <c:catAx>
        <c:axId val="116822784"/>
        <c:scaling>
          <c:orientation val="minMax"/>
        </c:scaling>
        <c:delete val="0"/>
        <c:axPos val="b"/>
        <c:numFmt formatCode="General" sourceLinked="1"/>
        <c:majorTickMark val="out"/>
        <c:minorTickMark val="none"/>
        <c:tickLblPos val="low"/>
        <c:spPr>
          <a:ln w="3931">
            <a:solidFill>
              <a:schemeClr val="tx1"/>
            </a:solidFill>
            <a:prstDash val="solid"/>
          </a:ln>
        </c:spPr>
        <c:txPr>
          <a:bodyPr rot="0" vert="horz"/>
          <a:lstStyle/>
          <a:p>
            <a:pPr>
              <a:defRPr sz="2229" b="1" i="0" u="none" strike="noStrike" baseline="0">
                <a:solidFill>
                  <a:schemeClr val="tx1"/>
                </a:solidFill>
                <a:latin typeface="Times New Roman"/>
                <a:ea typeface="Times New Roman"/>
                <a:cs typeface="Times New Roman"/>
              </a:defRPr>
            </a:pPr>
            <a:endParaRPr lang="en-US"/>
          </a:p>
        </c:txPr>
        <c:crossAx val="116824320"/>
        <c:crosses val="autoZero"/>
        <c:auto val="0"/>
        <c:lblAlgn val="ctr"/>
        <c:lblOffset val="100"/>
        <c:tickLblSkip val="1"/>
        <c:tickMarkSkip val="1"/>
        <c:noMultiLvlLbl val="0"/>
      </c:catAx>
      <c:valAx>
        <c:axId val="116824320"/>
        <c:scaling>
          <c:orientation val="minMax"/>
          <c:max val="300"/>
        </c:scaling>
        <c:delete val="0"/>
        <c:axPos val="l"/>
        <c:majorGridlines>
          <c:spPr>
            <a:ln w="3931">
              <a:solidFill>
                <a:schemeClr val="tx1"/>
              </a:solidFill>
              <a:prstDash val="solid"/>
            </a:ln>
          </c:spPr>
        </c:majorGridlines>
        <c:numFmt formatCode="General" sourceLinked="1"/>
        <c:majorTickMark val="out"/>
        <c:minorTickMark val="none"/>
        <c:tickLblPos val="nextTo"/>
        <c:spPr>
          <a:ln w="3931">
            <a:solidFill>
              <a:schemeClr val="tx1"/>
            </a:solidFill>
            <a:prstDash val="solid"/>
          </a:ln>
        </c:spPr>
        <c:txPr>
          <a:bodyPr rot="0" vert="horz"/>
          <a:lstStyle/>
          <a:p>
            <a:pPr>
              <a:defRPr sz="2229" b="1" i="0" u="none" strike="noStrike" baseline="0">
                <a:solidFill>
                  <a:schemeClr val="tx1"/>
                </a:solidFill>
                <a:latin typeface="Times New Roman"/>
                <a:ea typeface="Times New Roman"/>
                <a:cs typeface="Times New Roman"/>
              </a:defRPr>
            </a:pPr>
            <a:endParaRPr lang="en-US"/>
          </a:p>
        </c:txPr>
        <c:crossAx val="116822784"/>
        <c:crosses val="autoZero"/>
        <c:crossBetween val="between"/>
        <c:majorUnit val="50"/>
      </c:valAx>
      <c:spPr>
        <a:noFill/>
        <a:ln w="31452">
          <a:noFill/>
        </a:ln>
      </c:spPr>
    </c:plotArea>
    <c:legend>
      <c:legendPos val="r"/>
      <c:layout>
        <c:manualLayout>
          <c:xMode val="edge"/>
          <c:yMode val="edge"/>
          <c:x val="0.79810610544198135"/>
          <c:y val="0.30327000677256244"/>
          <c:w val="0.13916945392972194"/>
          <c:h val="0.36561318392159692"/>
        </c:manualLayout>
      </c:layout>
      <c:overlay val="0"/>
      <c:spPr>
        <a:noFill/>
        <a:ln w="3931">
          <a:solidFill>
            <a:schemeClr val="tx1"/>
          </a:solidFill>
          <a:prstDash val="solid"/>
        </a:ln>
      </c:spPr>
      <c:txPr>
        <a:bodyPr/>
        <a:lstStyle/>
        <a:p>
          <a:pPr>
            <a:defRPr sz="2049" b="1" i="0" u="none" strike="noStrike" baseline="0">
              <a:solidFill>
                <a:schemeClr val="tx1"/>
              </a:solidFill>
              <a:latin typeface="Times New Roman"/>
              <a:ea typeface="Times New Roman"/>
              <a:cs typeface="Times New Roman"/>
            </a:defRPr>
          </a:pPr>
          <a:endParaRPr lang="en-US"/>
        </a:p>
      </c:txPr>
    </c:legend>
    <c:plotVisOnly val="1"/>
    <c:dispBlanksAs val="gap"/>
    <c:showDLblsOverMax val="0"/>
  </c:chart>
  <c:spPr>
    <a:noFill/>
    <a:ln>
      <a:noFill/>
    </a:ln>
  </c:spPr>
  <c:txPr>
    <a:bodyPr/>
    <a:lstStyle/>
    <a:p>
      <a:pPr>
        <a:defRPr sz="2229"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79"/>
      <c:rotY val="20"/>
      <c:depthPercent val="2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9.2720010399100869E-2"/>
          <c:y val="5.2321686198132641E-2"/>
          <c:w val="0.72063492063492063"/>
          <c:h val="0.80382775119617222"/>
        </c:manualLayout>
      </c:layout>
      <c:bar3DChart>
        <c:barDir val="col"/>
        <c:grouping val="clustered"/>
        <c:varyColors val="0"/>
        <c:ser>
          <c:idx val="2"/>
          <c:order val="0"/>
          <c:tx>
            <c:strRef>
              <c:f>Sheet1!$A$2</c:f>
              <c:strCache>
                <c:ptCount val="1"/>
                <c:pt idx="0">
                  <c:v>EMXI</c:v>
                </c:pt>
              </c:strCache>
            </c:strRef>
          </c:tx>
          <c:spPr>
            <a:solidFill>
              <a:srgbClr val="0000FF"/>
            </a:solidFill>
            <a:ln w="15726">
              <a:solidFill>
                <a:srgbClr val="000000"/>
              </a:solidFill>
              <a:prstDash val="solid"/>
            </a:ln>
          </c:spPr>
          <c:invertIfNegative val="0"/>
          <c:cat>
            <c:numRef>
              <c:f>Sheet1!$B$1:$F$1</c:f>
              <c:numCache>
                <c:formatCode>General</c:formatCode>
                <c:ptCount val="5"/>
                <c:pt idx="0">
                  <c:v>24</c:v>
                </c:pt>
                <c:pt idx="1">
                  <c:v>48</c:v>
                </c:pt>
                <c:pt idx="2">
                  <c:v>72</c:v>
                </c:pt>
                <c:pt idx="3">
                  <c:v>96</c:v>
                </c:pt>
                <c:pt idx="4">
                  <c:v>120</c:v>
                </c:pt>
              </c:numCache>
            </c:numRef>
          </c:cat>
          <c:val>
            <c:numRef>
              <c:f>Sheet1!$B$2:$F$2</c:f>
              <c:numCache>
                <c:formatCode>General</c:formatCode>
                <c:ptCount val="5"/>
                <c:pt idx="0">
                  <c:v>0.51</c:v>
                </c:pt>
                <c:pt idx="1">
                  <c:v>0.48</c:v>
                </c:pt>
                <c:pt idx="2">
                  <c:v>0.45</c:v>
                </c:pt>
                <c:pt idx="3">
                  <c:v>0.47</c:v>
                </c:pt>
                <c:pt idx="4">
                  <c:v>0.46</c:v>
                </c:pt>
              </c:numCache>
            </c:numRef>
          </c:val>
        </c:ser>
        <c:ser>
          <c:idx val="0"/>
          <c:order val="1"/>
          <c:tx>
            <c:strRef>
              <c:f>Sheet1!$A$3</c:f>
              <c:strCache>
                <c:ptCount val="1"/>
                <c:pt idx="0">
                  <c:v>AVNI</c:v>
                </c:pt>
              </c:strCache>
            </c:strRef>
          </c:tx>
          <c:spPr>
            <a:solidFill>
              <a:srgbClr val="FF0000"/>
            </a:solidFill>
            <a:ln w="15726">
              <a:solidFill>
                <a:srgbClr val="000000"/>
              </a:solidFill>
              <a:prstDash val="solid"/>
            </a:ln>
          </c:spPr>
          <c:invertIfNegative val="0"/>
          <c:cat>
            <c:numRef>
              <c:f>Sheet1!$B$1:$F$1</c:f>
              <c:numCache>
                <c:formatCode>General</c:formatCode>
                <c:ptCount val="5"/>
                <c:pt idx="0">
                  <c:v>24</c:v>
                </c:pt>
                <c:pt idx="1">
                  <c:v>48</c:v>
                </c:pt>
                <c:pt idx="2">
                  <c:v>72</c:v>
                </c:pt>
                <c:pt idx="3">
                  <c:v>96</c:v>
                </c:pt>
                <c:pt idx="4">
                  <c:v>120</c:v>
                </c:pt>
              </c:numCache>
            </c:numRef>
          </c:cat>
          <c:val>
            <c:numRef>
              <c:f>Sheet1!$B$3:$F$3</c:f>
              <c:numCache>
                <c:formatCode>General</c:formatCode>
                <c:ptCount val="5"/>
                <c:pt idx="0">
                  <c:v>0.3</c:v>
                </c:pt>
                <c:pt idx="1">
                  <c:v>0.36</c:v>
                </c:pt>
                <c:pt idx="2">
                  <c:v>0.4</c:v>
                </c:pt>
                <c:pt idx="3">
                  <c:v>0.43</c:v>
                </c:pt>
                <c:pt idx="4">
                  <c:v>0.52</c:v>
                </c:pt>
              </c:numCache>
            </c:numRef>
          </c:val>
        </c:ser>
        <c:ser>
          <c:idx val="6"/>
          <c:order val="2"/>
          <c:tx>
            <c:strRef>
              <c:f>Sheet1!$A$4</c:f>
              <c:strCache>
                <c:ptCount val="1"/>
                <c:pt idx="0">
                  <c:v>Other</c:v>
                </c:pt>
              </c:strCache>
            </c:strRef>
          </c:tx>
          <c:spPr>
            <a:solidFill>
              <a:srgbClr val="00B050"/>
            </a:solidFill>
            <a:ln w="15726">
              <a:solidFill>
                <a:srgbClr val="000000"/>
              </a:solidFill>
              <a:prstDash val="solid"/>
            </a:ln>
          </c:spPr>
          <c:invertIfNegative val="0"/>
          <c:cat>
            <c:numRef>
              <c:f>Sheet1!$B$1:$F$1</c:f>
              <c:numCache>
                <c:formatCode>General</c:formatCode>
                <c:ptCount val="5"/>
                <c:pt idx="0">
                  <c:v>24</c:v>
                </c:pt>
                <c:pt idx="1">
                  <c:v>48</c:v>
                </c:pt>
                <c:pt idx="2">
                  <c:v>72</c:v>
                </c:pt>
                <c:pt idx="3">
                  <c:v>96</c:v>
                </c:pt>
                <c:pt idx="4">
                  <c:v>120</c:v>
                </c:pt>
              </c:numCache>
            </c:numRef>
          </c:cat>
          <c:val>
            <c:numRef>
              <c:f>Sheet1!$B$4:$F$4</c:f>
              <c:numCache>
                <c:formatCode>General</c:formatCode>
                <c:ptCount val="5"/>
                <c:pt idx="0">
                  <c:v>3.7999999999999999E-2</c:v>
                </c:pt>
                <c:pt idx="1">
                  <c:v>3.2000000000000001E-2</c:v>
                </c:pt>
                <c:pt idx="2">
                  <c:v>0.03</c:v>
                </c:pt>
                <c:pt idx="3">
                  <c:v>0.02</c:v>
                </c:pt>
                <c:pt idx="4">
                  <c:v>4.0000000000000001E-3</c:v>
                </c:pt>
              </c:numCache>
            </c:numRef>
          </c:val>
        </c:ser>
        <c:dLbls>
          <c:showLegendKey val="0"/>
          <c:showVal val="0"/>
          <c:showCatName val="0"/>
          <c:showSerName val="0"/>
          <c:showPercent val="0"/>
          <c:showBubbleSize val="0"/>
        </c:dLbls>
        <c:gapWidth val="150"/>
        <c:gapDepth val="0"/>
        <c:shape val="box"/>
        <c:axId val="119573888"/>
        <c:axId val="119583872"/>
        <c:axId val="0"/>
      </c:bar3DChart>
      <c:catAx>
        <c:axId val="119573888"/>
        <c:scaling>
          <c:orientation val="minMax"/>
        </c:scaling>
        <c:delete val="0"/>
        <c:axPos val="b"/>
        <c:numFmt formatCode="General" sourceLinked="1"/>
        <c:majorTickMark val="out"/>
        <c:minorTickMark val="none"/>
        <c:tickLblPos val="low"/>
        <c:spPr>
          <a:ln w="3931">
            <a:solidFill>
              <a:schemeClr val="tx1"/>
            </a:solidFill>
            <a:prstDash val="solid"/>
          </a:ln>
        </c:spPr>
        <c:txPr>
          <a:bodyPr rot="0" vert="horz"/>
          <a:lstStyle/>
          <a:p>
            <a:pPr>
              <a:defRPr sz="2229" b="1" i="0" u="none" strike="noStrike" baseline="0">
                <a:solidFill>
                  <a:schemeClr val="tx1"/>
                </a:solidFill>
                <a:latin typeface="Times New Roman"/>
                <a:ea typeface="Times New Roman"/>
                <a:cs typeface="Times New Roman"/>
              </a:defRPr>
            </a:pPr>
            <a:endParaRPr lang="en-US"/>
          </a:p>
        </c:txPr>
        <c:crossAx val="119583872"/>
        <c:crosses val="autoZero"/>
        <c:auto val="0"/>
        <c:lblAlgn val="ctr"/>
        <c:lblOffset val="100"/>
        <c:tickLblSkip val="1"/>
        <c:tickMarkSkip val="1"/>
        <c:noMultiLvlLbl val="0"/>
      </c:catAx>
      <c:valAx>
        <c:axId val="119583872"/>
        <c:scaling>
          <c:orientation val="minMax"/>
          <c:max val="0.60000000000000009"/>
        </c:scaling>
        <c:delete val="0"/>
        <c:axPos val="l"/>
        <c:majorGridlines>
          <c:spPr>
            <a:ln w="3931">
              <a:solidFill>
                <a:schemeClr val="tx1"/>
              </a:solidFill>
              <a:prstDash val="solid"/>
            </a:ln>
          </c:spPr>
        </c:majorGridlines>
        <c:numFmt formatCode="General" sourceLinked="1"/>
        <c:majorTickMark val="out"/>
        <c:minorTickMark val="none"/>
        <c:tickLblPos val="nextTo"/>
        <c:spPr>
          <a:ln w="3931">
            <a:solidFill>
              <a:schemeClr val="tx1"/>
            </a:solidFill>
            <a:prstDash val="solid"/>
          </a:ln>
        </c:spPr>
        <c:txPr>
          <a:bodyPr rot="0" vert="horz"/>
          <a:lstStyle/>
          <a:p>
            <a:pPr>
              <a:defRPr sz="2229" b="1" i="0" u="none" strike="noStrike" baseline="0">
                <a:solidFill>
                  <a:schemeClr val="tx1"/>
                </a:solidFill>
                <a:latin typeface="Times New Roman"/>
                <a:ea typeface="Times New Roman"/>
                <a:cs typeface="Times New Roman"/>
              </a:defRPr>
            </a:pPr>
            <a:endParaRPr lang="en-US"/>
          </a:p>
        </c:txPr>
        <c:crossAx val="119573888"/>
        <c:crosses val="autoZero"/>
        <c:crossBetween val="between"/>
        <c:majorUnit val="0.1"/>
      </c:valAx>
      <c:spPr>
        <a:noFill/>
        <a:ln w="31452">
          <a:noFill/>
        </a:ln>
      </c:spPr>
    </c:plotArea>
    <c:legend>
      <c:legendPos val="r"/>
      <c:layout>
        <c:manualLayout>
          <c:xMode val="edge"/>
          <c:yMode val="edge"/>
          <c:x val="0.79810610544198135"/>
          <c:y val="0.30327000677256244"/>
          <c:w val="0.13916945392972194"/>
          <c:h val="0.36561318392159692"/>
        </c:manualLayout>
      </c:layout>
      <c:overlay val="0"/>
      <c:spPr>
        <a:noFill/>
        <a:ln w="3931">
          <a:solidFill>
            <a:schemeClr val="tx1"/>
          </a:solidFill>
          <a:prstDash val="solid"/>
        </a:ln>
      </c:spPr>
      <c:txPr>
        <a:bodyPr/>
        <a:lstStyle/>
        <a:p>
          <a:pPr>
            <a:defRPr sz="2049" b="1" i="0" u="none" strike="noStrike" baseline="0">
              <a:solidFill>
                <a:schemeClr val="tx1"/>
              </a:solidFill>
              <a:latin typeface="Times New Roman"/>
              <a:ea typeface="Times New Roman"/>
              <a:cs typeface="Times New Roman"/>
            </a:defRPr>
          </a:pPr>
          <a:endParaRPr lang="en-US"/>
        </a:p>
      </c:txPr>
    </c:legend>
    <c:plotVisOnly val="1"/>
    <c:dispBlanksAs val="gap"/>
    <c:showDLblsOverMax val="0"/>
  </c:chart>
  <c:spPr>
    <a:noFill/>
    <a:ln>
      <a:noFill/>
    </a:ln>
  </c:spPr>
  <c:txPr>
    <a:bodyPr/>
    <a:lstStyle/>
    <a:p>
      <a:pPr>
        <a:defRPr sz="2229"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79"/>
      <c:rotY val="20"/>
      <c:depthPercent val="2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9.2720010399100869E-2"/>
          <c:y val="5.2321686198132641E-2"/>
          <c:w val="0.72063492063492063"/>
          <c:h val="0.80382775119617222"/>
        </c:manualLayout>
      </c:layout>
      <c:bar3DChart>
        <c:barDir val="col"/>
        <c:grouping val="clustered"/>
        <c:varyColors val="0"/>
        <c:ser>
          <c:idx val="2"/>
          <c:order val="0"/>
          <c:tx>
            <c:strRef>
              <c:f>Sheet1!$A$2</c:f>
              <c:strCache>
                <c:ptCount val="1"/>
                <c:pt idx="0">
                  <c:v>EMXI</c:v>
                </c:pt>
              </c:strCache>
            </c:strRef>
          </c:tx>
          <c:spPr>
            <a:solidFill>
              <a:srgbClr val="0000FF"/>
            </a:solidFill>
            <a:ln w="15726">
              <a:solidFill>
                <a:srgbClr val="000000"/>
              </a:solidFill>
              <a:prstDash val="solid"/>
            </a:ln>
          </c:spPr>
          <c:invertIfNegative val="0"/>
          <c:cat>
            <c:numRef>
              <c:f>Sheet1!$B$1:$F$1</c:f>
              <c:numCache>
                <c:formatCode>General</c:formatCode>
                <c:ptCount val="5"/>
                <c:pt idx="0">
                  <c:v>24</c:v>
                </c:pt>
                <c:pt idx="1">
                  <c:v>48</c:v>
                </c:pt>
                <c:pt idx="2">
                  <c:v>72</c:v>
                </c:pt>
                <c:pt idx="3">
                  <c:v>96</c:v>
                </c:pt>
                <c:pt idx="4">
                  <c:v>120</c:v>
                </c:pt>
              </c:numCache>
            </c:numRef>
          </c:cat>
          <c:val>
            <c:numRef>
              <c:f>Sheet1!$B$2:$F$2</c:f>
              <c:numCache>
                <c:formatCode>General</c:formatCode>
                <c:ptCount val="5"/>
                <c:pt idx="0">
                  <c:v>0.41</c:v>
                </c:pt>
                <c:pt idx="1">
                  <c:v>0.5</c:v>
                </c:pt>
                <c:pt idx="2">
                  <c:v>0.44</c:v>
                </c:pt>
                <c:pt idx="3">
                  <c:v>0.5</c:v>
                </c:pt>
                <c:pt idx="4">
                  <c:v>0.62</c:v>
                </c:pt>
              </c:numCache>
            </c:numRef>
          </c:val>
        </c:ser>
        <c:ser>
          <c:idx val="0"/>
          <c:order val="1"/>
          <c:tx>
            <c:strRef>
              <c:f>Sheet1!$A$3</c:f>
              <c:strCache>
                <c:ptCount val="1"/>
                <c:pt idx="0">
                  <c:v>AVNI</c:v>
                </c:pt>
              </c:strCache>
            </c:strRef>
          </c:tx>
          <c:spPr>
            <a:solidFill>
              <a:srgbClr val="FF0000"/>
            </a:solidFill>
            <a:ln w="15726">
              <a:solidFill>
                <a:srgbClr val="000000"/>
              </a:solidFill>
              <a:prstDash val="solid"/>
            </a:ln>
          </c:spPr>
          <c:invertIfNegative val="0"/>
          <c:cat>
            <c:numRef>
              <c:f>Sheet1!$B$1:$F$1</c:f>
              <c:numCache>
                <c:formatCode>General</c:formatCode>
                <c:ptCount val="5"/>
                <c:pt idx="0">
                  <c:v>24</c:v>
                </c:pt>
                <c:pt idx="1">
                  <c:v>48</c:v>
                </c:pt>
                <c:pt idx="2">
                  <c:v>72</c:v>
                </c:pt>
                <c:pt idx="3">
                  <c:v>96</c:v>
                </c:pt>
                <c:pt idx="4">
                  <c:v>120</c:v>
                </c:pt>
              </c:numCache>
            </c:numRef>
          </c:cat>
          <c:val>
            <c:numRef>
              <c:f>Sheet1!$B$3:$F$3</c:f>
              <c:numCache>
                <c:formatCode>General</c:formatCode>
                <c:ptCount val="5"/>
                <c:pt idx="0">
                  <c:v>0.52</c:v>
                </c:pt>
                <c:pt idx="1">
                  <c:v>0.45</c:v>
                </c:pt>
                <c:pt idx="2">
                  <c:v>0.48</c:v>
                </c:pt>
                <c:pt idx="3">
                  <c:v>0.41</c:v>
                </c:pt>
                <c:pt idx="4">
                  <c:v>0.28000000000000003</c:v>
                </c:pt>
              </c:numCache>
            </c:numRef>
          </c:val>
        </c:ser>
        <c:ser>
          <c:idx val="6"/>
          <c:order val="2"/>
          <c:tx>
            <c:strRef>
              <c:f>Sheet1!$A$4</c:f>
              <c:strCache>
                <c:ptCount val="1"/>
                <c:pt idx="0">
                  <c:v>Other</c:v>
                </c:pt>
              </c:strCache>
            </c:strRef>
          </c:tx>
          <c:spPr>
            <a:solidFill>
              <a:srgbClr val="00B050"/>
            </a:solidFill>
            <a:ln w="15726">
              <a:solidFill>
                <a:srgbClr val="000000"/>
              </a:solidFill>
              <a:prstDash val="solid"/>
            </a:ln>
          </c:spPr>
          <c:invertIfNegative val="0"/>
          <c:cat>
            <c:numRef>
              <c:f>Sheet1!$B$1:$F$1</c:f>
              <c:numCache>
                <c:formatCode>General</c:formatCode>
                <c:ptCount val="5"/>
                <c:pt idx="0">
                  <c:v>24</c:v>
                </c:pt>
                <c:pt idx="1">
                  <c:v>48</c:v>
                </c:pt>
                <c:pt idx="2">
                  <c:v>72</c:v>
                </c:pt>
                <c:pt idx="3">
                  <c:v>96</c:v>
                </c:pt>
                <c:pt idx="4">
                  <c:v>120</c:v>
                </c:pt>
              </c:numCache>
            </c:numRef>
          </c:cat>
          <c:val>
            <c:numRef>
              <c:f>Sheet1!$B$4:$F$4</c:f>
              <c:numCache>
                <c:formatCode>General</c:formatCode>
                <c:ptCount val="5"/>
                <c:pt idx="0">
                  <c:v>1.4E-2</c:v>
                </c:pt>
                <c:pt idx="1">
                  <c:v>0.01</c:v>
                </c:pt>
                <c:pt idx="2">
                  <c:v>1.6E-2</c:v>
                </c:pt>
                <c:pt idx="3">
                  <c:v>1.7999999999999999E-2</c:v>
                </c:pt>
                <c:pt idx="4">
                  <c:v>0.02</c:v>
                </c:pt>
              </c:numCache>
            </c:numRef>
          </c:val>
        </c:ser>
        <c:dLbls>
          <c:showLegendKey val="0"/>
          <c:showVal val="0"/>
          <c:showCatName val="0"/>
          <c:showSerName val="0"/>
          <c:showPercent val="0"/>
          <c:showBubbleSize val="0"/>
        </c:dLbls>
        <c:gapWidth val="150"/>
        <c:gapDepth val="0"/>
        <c:shape val="box"/>
        <c:axId val="112025600"/>
        <c:axId val="112027136"/>
        <c:axId val="0"/>
      </c:bar3DChart>
      <c:catAx>
        <c:axId val="112025600"/>
        <c:scaling>
          <c:orientation val="minMax"/>
        </c:scaling>
        <c:delete val="0"/>
        <c:axPos val="b"/>
        <c:numFmt formatCode="General" sourceLinked="1"/>
        <c:majorTickMark val="out"/>
        <c:minorTickMark val="none"/>
        <c:tickLblPos val="low"/>
        <c:spPr>
          <a:ln w="3931">
            <a:solidFill>
              <a:schemeClr val="tx1"/>
            </a:solidFill>
            <a:prstDash val="solid"/>
          </a:ln>
        </c:spPr>
        <c:txPr>
          <a:bodyPr rot="0" vert="horz"/>
          <a:lstStyle/>
          <a:p>
            <a:pPr>
              <a:defRPr sz="2229" b="1" i="0" u="none" strike="noStrike" baseline="0">
                <a:solidFill>
                  <a:schemeClr val="tx1"/>
                </a:solidFill>
                <a:latin typeface="Times New Roman"/>
                <a:ea typeface="Times New Roman"/>
                <a:cs typeface="Times New Roman"/>
              </a:defRPr>
            </a:pPr>
            <a:endParaRPr lang="en-US"/>
          </a:p>
        </c:txPr>
        <c:crossAx val="112027136"/>
        <c:crosses val="autoZero"/>
        <c:auto val="0"/>
        <c:lblAlgn val="ctr"/>
        <c:lblOffset val="100"/>
        <c:tickLblSkip val="1"/>
        <c:tickMarkSkip val="1"/>
        <c:noMultiLvlLbl val="0"/>
      </c:catAx>
      <c:valAx>
        <c:axId val="112027136"/>
        <c:scaling>
          <c:orientation val="minMax"/>
          <c:max val="0.70000000000000007"/>
        </c:scaling>
        <c:delete val="0"/>
        <c:axPos val="l"/>
        <c:majorGridlines>
          <c:spPr>
            <a:ln w="3931">
              <a:solidFill>
                <a:schemeClr val="tx1"/>
              </a:solidFill>
              <a:prstDash val="solid"/>
            </a:ln>
          </c:spPr>
        </c:majorGridlines>
        <c:numFmt formatCode="General" sourceLinked="1"/>
        <c:majorTickMark val="out"/>
        <c:minorTickMark val="none"/>
        <c:tickLblPos val="nextTo"/>
        <c:spPr>
          <a:ln w="3931">
            <a:solidFill>
              <a:schemeClr val="tx1"/>
            </a:solidFill>
            <a:prstDash val="solid"/>
          </a:ln>
        </c:spPr>
        <c:txPr>
          <a:bodyPr rot="0" vert="horz"/>
          <a:lstStyle/>
          <a:p>
            <a:pPr>
              <a:defRPr sz="2229" b="1" i="0" u="none" strike="noStrike" baseline="0">
                <a:solidFill>
                  <a:schemeClr val="tx1"/>
                </a:solidFill>
                <a:latin typeface="Times New Roman"/>
                <a:ea typeface="Times New Roman"/>
                <a:cs typeface="Times New Roman"/>
              </a:defRPr>
            </a:pPr>
            <a:endParaRPr lang="en-US"/>
          </a:p>
        </c:txPr>
        <c:crossAx val="112025600"/>
        <c:crosses val="autoZero"/>
        <c:crossBetween val="between"/>
        <c:majorUnit val="0.1"/>
      </c:valAx>
      <c:spPr>
        <a:noFill/>
        <a:ln w="31452">
          <a:noFill/>
        </a:ln>
      </c:spPr>
    </c:plotArea>
    <c:legend>
      <c:legendPos val="r"/>
      <c:layout>
        <c:manualLayout>
          <c:xMode val="edge"/>
          <c:yMode val="edge"/>
          <c:x val="0.79810610544198135"/>
          <c:y val="0.30327000677256244"/>
          <c:w val="0.13916945392972194"/>
          <c:h val="0.36561318392159692"/>
        </c:manualLayout>
      </c:layout>
      <c:overlay val="0"/>
      <c:spPr>
        <a:noFill/>
        <a:ln w="3931">
          <a:solidFill>
            <a:schemeClr val="tx1"/>
          </a:solidFill>
          <a:prstDash val="solid"/>
        </a:ln>
      </c:spPr>
      <c:txPr>
        <a:bodyPr/>
        <a:lstStyle/>
        <a:p>
          <a:pPr>
            <a:defRPr sz="2049" b="1" i="0" u="none" strike="noStrike" baseline="0">
              <a:solidFill>
                <a:schemeClr val="tx1"/>
              </a:solidFill>
              <a:latin typeface="Times New Roman"/>
              <a:ea typeface="Times New Roman"/>
              <a:cs typeface="Times New Roman"/>
            </a:defRPr>
          </a:pPr>
          <a:endParaRPr lang="en-US"/>
        </a:p>
      </c:txPr>
    </c:legend>
    <c:plotVisOnly val="1"/>
    <c:dispBlanksAs val="gap"/>
    <c:showDLblsOverMax val="0"/>
  </c:chart>
  <c:spPr>
    <a:noFill/>
    <a:ln>
      <a:noFill/>
    </a:ln>
  </c:spPr>
  <c:txPr>
    <a:bodyPr/>
    <a:lstStyle/>
    <a:p>
      <a:pPr>
        <a:defRPr sz="2229"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79"/>
      <c:rotY val="20"/>
      <c:depthPercent val="2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9.2720010399100869E-2"/>
          <c:y val="5.2321686198132641E-2"/>
          <c:w val="0.72063492063492063"/>
          <c:h val="0.80382775119617222"/>
        </c:manualLayout>
      </c:layout>
      <c:bar3DChart>
        <c:barDir val="col"/>
        <c:grouping val="clustered"/>
        <c:varyColors val="0"/>
        <c:ser>
          <c:idx val="2"/>
          <c:order val="0"/>
          <c:tx>
            <c:strRef>
              <c:f>Sheet1!$A$2</c:f>
              <c:strCache>
                <c:ptCount val="1"/>
                <c:pt idx="0">
                  <c:v>OFCL</c:v>
                </c:pt>
              </c:strCache>
            </c:strRef>
          </c:tx>
          <c:spPr>
            <a:solidFill>
              <a:srgbClr val="FF33CC"/>
            </a:solidFill>
            <a:ln w="15726">
              <a:solidFill>
                <a:srgbClr val="000000"/>
              </a:solidFill>
              <a:prstDash val="solid"/>
            </a:ln>
          </c:spPr>
          <c:invertIfNegative val="0"/>
          <c:cat>
            <c:numRef>
              <c:f>Sheet1!$B$1:$F$1</c:f>
              <c:numCache>
                <c:formatCode>General</c:formatCode>
                <c:ptCount val="5"/>
                <c:pt idx="0">
                  <c:v>24</c:v>
                </c:pt>
                <c:pt idx="1">
                  <c:v>48</c:v>
                </c:pt>
                <c:pt idx="2">
                  <c:v>72</c:v>
                </c:pt>
                <c:pt idx="3">
                  <c:v>96</c:v>
                </c:pt>
                <c:pt idx="4">
                  <c:v>120</c:v>
                </c:pt>
              </c:numCache>
            </c:numRef>
          </c:cat>
          <c:val>
            <c:numRef>
              <c:f>Sheet1!$B$2:$F$2</c:f>
              <c:numCache>
                <c:formatCode>General</c:formatCode>
                <c:ptCount val="5"/>
                <c:pt idx="0">
                  <c:v>42</c:v>
                </c:pt>
                <c:pt idx="1">
                  <c:v>72</c:v>
                </c:pt>
                <c:pt idx="2">
                  <c:v>107</c:v>
                </c:pt>
                <c:pt idx="3">
                  <c:v>149</c:v>
                </c:pt>
                <c:pt idx="4">
                  <c:v>190</c:v>
                </c:pt>
              </c:numCache>
            </c:numRef>
          </c:val>
        </c:ser>
        <c:ser>
          <c:idx val="0"/>
          <c:order val="1"/>
          <c:tx>
            <c:strRef>
              <c:f>Sheet1!$A$3</c:f>
              <c:strCache>
                <c:ptCount val="1"/>
                <c:pt idx="0">
                  <c:v>AVNI</c:v>
                </c:pt>
              </c:strCache>
            </c:strRef>
          </c:tx>
          <c:spPr>
            <a:solidFill>
              <a:srgbClr val="FF0000"/>
            </a:solidFill>
            <a:ln w="15726">
              <a:solidFill>
                <a:srgbClr val="000000"/>
              </a:solidFill>
              <a:prstDash val="solid"/>
            </a:ln>
          </c:spPr>
          <c:invertIfNegative val="0"/>
          <c:cat>
            <c:numRef>
              <c:f>Sheet1!$B$1:$F$1</c:f>
              <c:numCache>
                <c:formatCode>General</c:formatCode>
                <c:ptCount val="5"/>
                <c:pt idx="0">
                  <c:v>24</c:v>
                </c:pt>
                <c:pt idx="1">
                  <c:v>48</c:v>
                </c:pt>
                <c:pt idx="2">
                  <c:v>72</c:v>
                </c:pt>
                <c:pt idx="3">
                  <c:v>96</c:v>
                </c:pt>
                <c:pt idx="4">
                  <c:v>120</c:v>
                </c:pt>
              </c:numCache>
            </c:numRef>
          </c:cat>
          <c:val>
            <c:numRef>
              <c:f>Sheet1!$B$3:$F$3</c:f>
              <c:numCache>
                <c:formatCode>General</c:formatCode>
                <c:ptCount val="5"/>
                <c:pt idx="0">
                  <c:v>41</c:v>
                </c:pt>
                <c:pt idx="1">
                  <c:v>70</c:v>
                </c:pt>
                <c:pt idx="2">
                  <c:v>104</c:v>
                </c:pt>
                <c:pt idx="3">
                  <c:v>166</c:v>
                </c:pt>
                <c:pt idx="4">
                  <c:v>261</c:v>
                </c:pt>
              </c:numCache>
            </c:numRef>
          </c:val>
        </c:ser>
        <c:ser>
          <c:idx val="6"/>
          <c:order val="2"/>
          <c:tx>
            <c:strRef>
              <c:f>Sheet1!$A$4</c:f>
              <c:strCache>
                <c:ptCount val="1"/>
                <c:pt idx="0">
                  <c:v>EMXI</c:v>
                </c:pt>
              </c:strCache>
            </c:strRef>
          </c:tx>
          <c:spPr>
            <a:solidFill>
              <a:srgbClr val="00B050"/>
            </a:solidFill>
            <a:ln w="15726">
              <a:solidFill>
                <a:srgbClr val="000000"/>
              </a:solidFill>
              <a:prstDash val="solid"/>
            </a:ln>
          </c:spPr>
          <c:invertIfNegative val="0"/>
          <c:cat>
            <c:numRef>
              <c:f>Sheet1!$B$1:$F$1</c:f>
              <c:numCache>
                <c:formatCode>General</c:formatCode>
                <c:ptCount val="5"/>
                <c:pt idx="0">
                  <c:v>24</c:v>
                </c:pt>
                <c:pt idx="1">
                  <c:v>48</c:v>
                </c:pt>
                <c:pt idx="2">
                  <c:v>72</c:v>
                </c:pt>
                <c:pt idx="3">
                  <c:v>96</c:v>
                </c:pt>
                <c:pt idx="4">
                  <c:v>120</c:v>
                </c:pt>
              </c:numCache>
            </c:numRef>
          </c:cat>
          <c:val>
            <c:numRef>
              <c:f>Sheet1!$B$4:$F$4</c:f>
              <c:numCache>
                <c:formatCode>General</c:formatCode>
                <c:ptCount val="5"/>
                <c:pt idx="0">
                  <c:v>43</c:v>
                </c:pt>
                <c:pt idx="1">
                  <c:v>77</c:v>
                </c:pt>
                <c:pt idx="2">
                  <c:v>125</c:v>
                </c:pt>
                <c:pt idx="3">
                  <c:v>174</c:v>
                </c:pt>
                <c:pt idx="4">
                  <c:v>206</c:v>
                </c:pt>
              </c:numCache>
            </c:numRef>
          </c:val>
        </c:ser>
        <c:ser>
          <c:idx val="7"/>
          <c:order val="3"/>
          <c:tx>
            <c:strRef>
              <c:f>Sheet1!$A$5</c:f>
              <c:strCache>
                <c:ptCount val="1"/>
                <c:pt idx="0">
                  <c:v>TVCN</c:v>
                </c:pt>
              </c:strCache>
            </c:strRef>
          </c:tx>
          <c:spPr>
            <a:solidFill>
              <a:schemeClr val="tx1"/>
            </a:solidFill>
            <a:ln w="15726">
              <a:solidFill>
                <a:srgbClr val="000000"/>
              </a:solidFill>
              <a:prstDash val="solid"/>
            </a:ln>
          </c:spPr>
          <c:invertIfNegative val="0"/>
          <c:cat>
            <c:numRef>
              <c:f>Sheet1!$B$1:$F$1</c:f>
              <c:numCache>
                <c:formatCode>General</c:formatCode>
                <c:ptCount val="5"/>
                <c:pt idx="0">
                  <c:v>24</c:v>
                </c:pt>
                <c:pt idx="1">
                  <c:v>48</c:v>
                </c:pt>
                <c:pt idx="2">
                  <c:v>72</c:v>
                </c:pt>
                <c:pt idx="3">
                  <c:v>96</c:v>
                </c:pt>
                <c:pt idx="4">
                  <c:v>120</c:v>
                </c:pt>
              </c:numCache>
            </c:numRef>
          </c:cat>
          <c:val>
            <c:numRef>
              <c:f>Sheet1!$B$5:$F$5</c:f>
              <c:numCache>
                <c:formatCode>General</c:formatCode>
                <c:ptCount val="5"/>
                <c:pt idx="0">
                  <c:v>41</c:v>
                </c:pt>
                <c:pt idx="1">
                  <c:v>72</c:v>
                </c:pt>
                <c:pt idx="2">
                  <c:v>104</c:v>
                </c:pt>
                <c:pt idx="3">
                  <c:v>152</c:v>
                </c:pt>
                <c:pt idx="4">
                  <c:v>222</c:v>
                </c:pt>
              </c:numCache>
            </c:numRef>
          </c:val>
        </c:ser>
        <c:ser>
          <c:idx val="1"/>
          <c:order val="4"/>
          <c:tx>
            <c:strRef>
              <c:f>Sheet1!$A$6</c:f>
              <c:strCache>
                <c:ptCount val="1"/>
                <c:pt idx="0">
                  <c:v>CCON</c:v>
                </c:pt>
              </c:strCache>
            </c:strRef>
          </c:tx>
          <c:spPr>
            <a:solidFill>
              <a:srgbClr val="00B0F0"/>
            </a:solidFill>
          </c:spPr>
          <c:invertIfNegative val="0"/>
          <c:cat>
            <c:numRef>
              <c:f>Sheet1!$B$1:$F$1</c:f>
              <c:numCache>
                <c:formatCode>General</c:formatCode>
                <c:ptCount val="5"/>
                <c:pt idx="0">
                  <c:v>24</c:v>
                </c:pt>
                <c:pt idx="1">
                  <c:v>48</c:v>
                </c:pt>
                <c:pt idx="2">
                  <c:v>72</c:v>
                </c:pt>
                <c:pt idx="3">
                  <c:v>96</c:v>
                </c:pt>
                <c:pt idx="4">
                  <c:v>120</c:v>
                </c:pt>
              </c:numCache>
            </c:numRef>
          </c:cat>
          <c:val>
            <c:numRef>
              <c:f>Sheet1!$B$6:$F$6</c:f>
              <c:numCache>
                <c:formatCode>General</c:formatCode>
                <c:ptCount val="5"/>
                <c:pt idx="0">
                  <c:v>38</c:v>
                </c:pt>
                <c:pt idx="1">
                  <c:v>64</c:v>
                </c:pt>
                <c:pt idx="2">
                  <c:v>94</c:v>
                </c:pt>
                <c:pt idx="3">
                  <c:v>143</c:v>
                </c:pt>
                <c:pt idx="4">
                  <c:v>199</c:v>
                </c:pt>
              </c:numCache>
            </c:numRef>
          </c:val>
        </c:ser>
        <c:dLbls>
          <c:showLegendKey val="0"/>
          <c:showVal val="0"/>
          <c:showCatName val="0"/>
          <c:showSerName val="0"/>
          <c:showPercent val="0"/>
          <c:showBubbleSize val="0"/>
        </c:dLbls>
        <c:gapWidth val="150"/>
        <c:gapDepth val="0"/>
        <c:shape val="box"/>
        <c:axId val="119415936"/>
        <c:axId val="119417472"/>
        <c:axId val="0"/>
      </c:bar3DChart>
      <c:catAx>
        <c:axId val="119415936"/>
        <c:scaling>
          <c:orientation val="minMax"/>
        </c:scaling>
        <c:delete val="0"/>
        <c:axPos val="b"/>
        <c:numFmt formatCode="General" sourceLinked="1"/>
        <c:majorTickMark val="out"/>
        <c:minorTickMark val="none"/>
        <c:tickLblPos val="low"/>
        <c:spPr>
          <a:ln w="3931">
            <a:solidFill>
              <a:schemeClr val="tx1"/>
            </a:solidFill>
            <a:prstDash val="solid"/>
          </a:ln>
        </c:spPr>
        <c:txPr>
          <a:bodyPr rot="0" vert="horz"/>
          <a:lstStyle/>
          <a:p>
            <a:pPr>
              <a:defRPr sz="2229" b="1" i="0" u="none" strike="noStrike" baseline="0">
                <a:solidFill>
                  <a:schemeClr val="tx1"/>
                </a:solidFill>
                <a:latin typeface="Times New Roman"/>
                <a:ea typeface="Times New Roman"/>
                <a:cs typeface="Times New Roman"/>
              </a:defRPr>
            </a:pPr>
            <a:endParaRPr lang="en-US"/>
          </a:p>
        </c:txPr>
        <c:crossAx val="119417472"/>
        <c:crosses val="autoZero"/>
        <c:auto val="0"/>
        <c:lblAlgn val="ctr"/>
        <c:lblOffset val="100"/>
        <c:tickLblSkip val="1"/>
        <c:tickMarkSkip val="1"/>
        <c:noMultiLvlLbl val="0"/>
      </c:catAx>
      <c:valAx>
        <c:axId val="119417472"/>
        <c:scaling>
          <c:orientation val="minMax"/>
          <c:max val="300"/>
        </c:scaling>
        <c:delete val="0"/>
        <c:axPos val="l"/>
        <c:majorGridlines>
          <c:spPr>
            <a:ln w="3931">
              <a:solidFill>
                <a:schemeClr val="tx1"/>
              </a:solidFill>
              <a:prstDash val="solid"/>
            </a:ln>
          </c:spPr>
        </c:majorGridlines>
        <c:numFmt formatCode="General" sourceLinked="1"/>
        <c:majorTickMark val="out"/>
        <c:minorTickMark val="none"/>
        <c:tickLblPos val="nextTo"/>
        <c:spPr>
          <a:ln w="3931">
            <a:solidFill>
              <a:schemeClr val="tx1"/>
            </a:solidFill>
            <a:prstDash val="solid"/>
          </a:ln>
        </c:spPr>
        <c:txPr>
          <a:bodyPr rot="0" vert="horz"/>
          <a:lstStyle/>
          <a:p>
            <a:pPr>
              <a:defRPr sz="2229" b="1" i="0" u="none" strike="noStrike" baseline="0">
                <a:solidFill>
                  <a:schemeClr val="tx1"/>
                </a:solidFill>
                <a:latin typeface="Times New Roman"/>
                <a:ea typeface="Times New Roman"/>
                <a:cs typeface="Times New Roman"/>
              </a:defRPr>
            </a:pPr>
            <a:endParaRPr lang="en-US"/>
          </a:p>
        </c:txPr>
        <c:crossAx val="119415936"/>
        <c:crosses val="autoZero"/>
        <c:crossBetween val="between"/>
        <c:majorUnit val="50"/>
      </c:valAx>
      <c:spPr>
        <a:noFill/>
        <a:ln w="31452">
          <a:noFill/>
        </a:ln>
      </c:spPr>
    </c:plotArea>
    <c:legend>
      <c:legendPos val="r"/>
      <c:layout>
        <c:manualLayout>
          <c:xMode val="edge"/>
          <c:yMode val="edge"/>
          <c:x val="0.79810610544198135"/>
          <c:y val="0.30327000677256244"/>
          <c:w val="0.13916945392972194"/>
          <c:h val="0.36561318392159692"/>
        </c:manualLayout>
      </c:layout>
      <c:overlay val="0"/>
      <c:spPr>
        <a:noFill/>
        <a:ln w="3931">
          <a:solidFill>
            <a:schemeClr val="tx1"/>
          </a:solidFill>
          <a:prstDash val="solid"/>
        </a:ln>
      </c:spPr>
      <c:txPr>
        <a:bodyPr/>
        <a:lstStyle/>
        <a:p>
          <a:pPr>
            <a:defRPr sz="2049" b="1" i="0" u="none" strike="noStrike" baseline="0">
              <a:solidFill>
                <a:schemeClr val="tx1"/>
              </a:solidFill>
              <a:latin typeface="Times New Roman"/>
              <a:ea typeface="Times New Roman"/>
              <a:cs typeface="Times New Roman"/>
            </a:defRPr>
          </a:pPr>
          <a:endParaRPr lang="en-US"/>
        </a:p>
      </c:txPr>
    </c:legend>
    <c:plotVisOnly val="1"/>
    <c:dispBlanksAs val="gap"/>
    <c:showDLblsOverMax val="0"/>
  </c:chart>
  <c:spPr>
    <a:noFill/>
    <a:ln>
      <a:noFill/>
    </a:ln>
  </c:spPr>
  <c:txPr>
    <a:bodyPr/>
    <a:lstStyle/>
    <a:p>
      <a:pPr>
        <a:defRPr sz="2229"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300513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91" tIns="45395" rIns="90791" bIns="45395" numCol="1" anchor="t" anchorCtr="0" compatLnSpc="1">
            <a:prstTxWarp prst="textNoShape">
              <a:avLst/>
            </a:prstTxWarp>
          </a:bodyPr>
          <a:lstStyle>
            <a:lvl1pPr defTabSz="908050">
              <a:defRPr sz="1200" smtClean="0"/>
            </a:lvl1pPr>
          </a:lstStyle>
          <a:p>
            <a:pPr>
              <a:defRPr/>
            </a:pPr>
            <a:endParaRPr lang="en-US"/>
          </a:p>
        </p:txBody>
      </p:sp>
      <p:sp>
        <p:nvSpPr>
          <p:cNvPr id="20483" name="Rectangle 3"/>
          <p:cNvSpPr>
            <a:spLocks noGrp="1" noChangeArrowheads="1"/>
          </p:cNvSpPr>
          <p:nvPr>
            <p:ph type="dt" idx="1"/>
          </p:nvPr>
        </p:nvSpPr>
        <p:spPr bwMode="auto">
          <a:xfrm>
            <a:off x="3927475" y="0"/>
            <a:ext cx="300513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91" tIns="45395" rIns="90791" bIns="45395" numCol="1" anchor="t" anchorCtr="0" compatLnSpc="1">
            <a:prstTxWarp prst="textNoShape">
              <a:avLst/>
            </a:prstTxWarp>
          </a:bodyPr>
          <a:lstStyle>
            <a:lvl1pPr algn="r" defTabSz="908050">
              <a:defRPr sz="1200" smtClean="0"/>
            </a:lvl1pPr>
          </a:lstStyle>
          <a:p>
            <a:pPr>
              <a:defRPr/>
            </a:pPr>
            <a:endParaRPr lang="en-US"/>
          </a:p>
        </p:txBody>
      </p:sp>
      <p:sp>
        <p:nvSpPr>
          <p:cNvPr id="12292" name="Rectangle 4"/>
          <p:cNvSpPr>
            <a:spLocks noGrp="1" noRot="1" noChangeAspect="1" noChangeArrowheads="1" noTextEdit="1"/>
          </p:cNvSpPr>
          <p:nvPr>
            <p:ph type="sldImg" idx="2"/>
          </p:nvPr>
        </p:nvSpPr>
        <p:spPr bwMode="auto">
          <a:xfrm>
            <a:off x="1162050" y="692150"/>
            <a:ext cx="4610100" cy="34575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485" name="Rectangle 5"/>
          <p:cNvSpPr>
            <a:spLocks noGrp="1" noChangeArrowheads="1"/>
          </p:cNvSpPr>
          <p:nvPr>
            <p:ph type="body" sz="quarter" idx="3"/>
          </p:nvPr>
        </p:nvSpPr>
        <p:spPr bwMode="auto">
          <a:xfrm>
            <a:off x="693738" y="4379913"/>
            <a:ext cx="5546725" cy="414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91" tIns="45395" rIns="90791" bIns="4539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486" name="Rectangle 6"/>
          <p:cNvSpPr>
            <a:spLocks noGrp="1" noChangeArrowheads="1"/>
          </p:cNvSpPr>
          <p:nvPr>
            <p:ph type="ftr" sz="quarter" idx="4"/>
          </p:nvPr>
        </p:nvSpPr>
        <p:spPr bwMode="auto">
          <a:xfrm>
            <a:off x="0" y="8758238"/>
            <a:ext cx="300513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91" tIns="45395" rIns="90791" bIns="45395" numCol="1" anchor="b" anchorCtr="0" compatLnSpc="1">
            <a:prstTxWarp prst="textNoShape">
              <a:avLst/>
            </a:prstTxWarp>
          </a:bodyPr>
          <a:lstStyle>
            <a:lvl1pPr defTabSz="908050">
              <a:defRPr sz="1200" smtClean="0"/>
            </a:lvl1pPr>
          </a:lstStyle>
          <a:p>
            <a:pPr>
              <a:defRPr/>
            </a:pPr>
            <a:endParaRPr lang="en-US"/>
          </a:p>
        </p:txBody>
      </p:sp>
      <p:sp>
        <p:nvSpPr>
          <p:cNvPr id="20487" name="Rectangle 7"/>
          <p:cNvSpPr>
            <a:spLocks noGrp="1" noChangeArrowheads="1"/>
          </p:cNvSpPr>
          <p:nvPr>
            <p:ph type="sldNum" sz="quarter" idx="5"/>
          </p:nvPr>
        </p:nvSpPr>
        <p:spPr bwMode="auto">
          <a:xfrm>
            <a:off x="3927475" y="8758238"/>
            <a:ext cx="300513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91" tIns="45395" rIns="90791" bIns="45395" numCol="1" anchor="b" anchorCtr="0" compatLnSpc="1">
            <a:prstTxWarp prst="textNoShape">
              <a:avLst/>
            </a:prstTxWarp>
          </a:bodyPr>
          <a:lstStyle>
            <a:lvl1pPr algn="r" defTabSz="908050">
              <a:defRPr sz="1200" smtClean="0"/>
            </a:lvl1pPr>
          </a:lstStyle>
          <a:p>
            <a:pPr>
              <a:defRPr/>
            </a:pPr>
            <a:fld id="{D56D01CB-C31F-468D-8498-FBE5A29AC943}" type="slidenum">
              <a:rPr lang="en-US"/>
              <a:pPr>
                <a:defRPr/>
              </a:pPr>
              <a:t>‹#›</a:t>
            </a:fld>
            <a:endParaRPr lang="en-US"/>
          </a:p>
        </p:txBody>
      </p:sp>
    </p:spTree>
    <p:extLst>
      <p:ext uri="{BB962C8B-B14F-4D97-AF65-F5344CB8AC3E}">
        <p14:creationId xmlns:p14="http://schemas.microsoft.com/office/powerpoint/2010/main" val="16339544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defTabSz="908050" eaLnBrk="0" hangingPunct="0">
              <a:defRPr>
                <a:solidFill>
                  <a:schemeClr val="tx1"/>
                </a:solidFill>
                <a:latin typeface="Arial" charset="0"/>
              </a:defRPr>
            </a:lvl1pPr>
            <a:lvl2pPr marL="742950" indent="-285750" defTabSz="908050" eaLnBrk="0" hangingPunct="0">
              <a:defRPr>
                <a:solidFill>
                  <a:schemeClr val="tx1"/>
                </a:solidFill>
                <a:latin typeface="Arial" charset="0"/>
              </a:defRPr>
            </a:lvl2pPr>
            <a:lvl3pPr marL="1143000" indent="-228600" defTabSz="908050" eaLnBrk="0" hangingPunct="0">
              <a:defRPr>
                <a:solidFill>
                  <a:schemeClr val="tx1"/>
                </a:solidFill>
                <a:latin typeface="Arial" charset="0"/>
              </a:defRPr>
            </a:lvl3pPr>
            <a:lvl4pPr marL="1600200" indent="-228600" defTabSz="908050" eaLnBrk="0" hangingPunct="0">
              <a:defRPr>
                <a:solidFill>
                  <a:schemeClr val="tx1"/>
                </a:solidFill>
                <a:latin typeface="Arial" charset="0"/>
              </a:defRPr>
            </a:lvl4pPr>
            <a:lvl5pPr marL="2057400" indent="-228600" defTabSz="908050" eaLnBrk="0" hangingPunct="0">
              <a:defRPr>
                <a:solidFill>
                  <a:schemeClr val="tx1"/>
                </a:solidFill>
                <a:latin typeface="Arial" charset="0"/>
              </a:defRPr>
            </a:lvl5pPr>
            <a:lvl6pPr marL="2514600" indent="-228600" defTabSz="908050" eaLnBrk="0" fontAlgn="base" hangingPunct="0">
              <a:spcBef>
                <a:spcPct val="0"/>
              </a:spcBef>
              <a:spcAft>
                <a:spcPct val="0"/>
              </a:spcAft>
              <a:defRPr>
                <a:solidFill>
                  <a:schemeClr val="tx1"/>
                </a:solidFill>
                <a:latin typeface="Arial" charset="0"/>
              </a:defRPr>
            </a:lvl6pPr>
            <a:lvl7pPr marL="2971800" indent="-228600" defTabSz="908050" eaLnBrk="0" fontAlgn="base" hangingPunct="0">
              <a:spcBef>
                <a:spcPct val="0"/>
              </a:spcBef>
              <a:spcAft>
                <a:spcPct val="0"/>
              </a:spcAft>
              <a:defRPr>
                <a:solidFill>
                  <a:schemeClr val="tx1"/>
                </a:solidFill>
                <a:latin typeface="Arial" charset="0"/>
              </a:defRPr>
            </a:lvl7pPr>
            <a:lvl8pPr marL="3429000" indent="-228600" defTabSz="908050" eaLnBrk="0" fontAlgn="base" hangingPunct="0">
              <a:spcBef>
                <a:spcPct val="0"/>
              </a:spcBef>
              <a:spcAft>
                <a:spcPct val="0"/>
              </a:spcAft>
              <a:defRPr>
                <a:solidFill>
                  <a:schemeClr val="tx1"/>
                </a:solidFill>
                <a:latin typeface="Arial" charset="0"/>
              </a:defRPr>
            </a:lvl8pPr>
            <a:lvl9pPr marL="3886200" indent="-228600" defTabSz="908050" eaLnBrk="0" fontAlgn="base" hangingPunct="0">
              <a:spcBef>
                <a:spcPct val="0"/>
              </a:spcBef>
              <a:spcAft>
                <a:spcPct val="0"/>
              </a:spcAft>
              <a:defRPr>
                <a:solidFill>
                  <a:schemeClr val="tx1"/>
                </a:solidFill>
                <a:latin typeface="Arial" charset="0"/>
              </a:defRPr>
            </a:lvl9pPr>
          </a:lstStyle>
          <a:p>
            <a:pPr eaLnBrk="1" hangingPunct="1"/>
            <a:fld id="{82003786-F3D8-4C81-A136-E5D6FB672A26}" type="slidenum">
              <a:rPr lang="en-US"/>
              <a:pPr eaLnBrk="1" hangingPunct="1"/>
              <a:t>1</a:t>
            </a:fld>
            <a:endParaRPr lang="en-US"/>
          </a:p>
        </p:txBody>
      </p:sp>
      <p:sp>
        <p:nvSpPr>
          <p:cNvPr id="13315" name="Rectangle 2"/>
          <p:cNvSpPr>
            <a:spLocks noGrp="1" noRot="1" noChangeAspect="1" noChangeArrowheads="1" noTextEdit="1"/>
          </p:cNvSpPr>
          <p:nvPr>
            <p:ph type="sldImg"/>
          </p:nvPr>
        </p:nvSpPr>
        <p:spPr>
          <a:xfrm>
            <a:off x="1155700" y="684213"/>
            <a:ext cx="4624388" cy="3468687"/>
          </a:xfrm>
          <a:ln w="12700" cap="flat">
            <a:solidFill>
              <a:schemeClr val="tx1"/>
            </a:solidFill>
          </a:ln>
        </p:spPr>
      </p:sp>
      <p:sp>
        <p:nvSpPr>
          <p:cNvPr id="13316" name="Rectangle 3"/>
          <p:cNvSpPr>
            <a:spLocks noGrp="1" noChangeArrowheads="1"/>
          </p:cNvSpPr>
          <p:nvPr>
            <p:ph type="body" idx="1"/>
          </p:nvPr>
        </p:nvSpPr>
        <p:spPr>
          <a:xfrm>
            <a:off x="923925" y="4376738"/>
            <a:ext cx="5086350" cy="4168775"/>
          </a:xfrm>
          <a:noFill/>
        </p:spPr>
        <p:txBody>
          <a:bodyPr lIns="95438" tIns="47720" rIns="95438" bIns="47720"/>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A0ACA0F-D690-4DE2-9436-E99596B63411}" type="slidenum">
              <a:rPr lang="en-US"/>
              <a:pPr>
                <a:defRPr/>
              </a:pPr>
              <a:t>‹#›</a:t>
            </a:fld>
            <a:endParaRPr lang="en-US"/>
          </a:p>
        </p:txBody>
      </p:sp>
    </p:spTree>
    <p:extLst>
      <p:ext uri="{BB962C8B-B14F-4D97-AF65-F5344CB8AC3E}">
        <p14:creationId xmlns:p14="http://schemas.microsoft.com/office/powerpoint/2010/main" val="291195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D03AA61-EDF4-4257-BFDD-251B3656F86B}" type="slidenum">
              <a:rPr lang="en-US"/>
              <a:pPr>
                <a:defRPr/>
              </a:pPr>
              <a:t>‹#›</a:t>
            </a:fld>
            <a:endParaRPr lang="en-US"/>
          </a:p>
        </p:txBody>
      </p:sp>
    </p:spTree>
    <p:extLst>
      <p:ext uri="{BB962C8B-B14F-4D97-AF65-F5344CB8AC3E}">
        <p14:creationId xmlns:p14="http://schemas.microsoft.com/office/powerpoint/2010/main" val="2135910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B9C0D96-3515-4B26-924F-EE7A090082C8}" type="slidenum">
              <a:rPr lang="en-US"/>
              <a:pPr>
                <a:defRPr/>
              </a:pPr>
              <a:t>‹#›</a:t>
            </a:fld>
            <a:endParaRPr lang="en-US"/>
          </a:p>
        </p:txBody>
      </p:sp>
    </p:spTree>
    <p:extLst>
      <p:ext uri="{BB962C8B-B14F-4D97-AF65-F5344CB8AC3E}">
        <p14:creationId xmlns:p14="http://schemas.microsoft.com/office/powerpoint/2010/main" val="1229734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5CEF19-DD29-47E2-B478-21598C149025}" type="slidenum">
              <a:rPr lang="en-US"/>
              <a:pPr>
                <a:defRPr/>
              </a:pPr>
              <a:t>‹#›</a:t>
            </a:fld>
            <a:endParaRPr lang="en-US"/>
          </a:p>
        </p:txBody>
      </p:sp>
    </p:spTree>
    <p:extLst>
      <p:ext uri="{BB962C8B-B14F-4D97-AF65-F5344CB8AC3E}">
        <p14:creationId xmlns:p14="http://schemas.microsoft.com/office/powerpoint/2010/main" val="2245924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35F5E23-3CC5-4DFE-AE47-D158F3350E05}" type="slidenum">
              <a:rPr lang="en-US"/>
              <a:pPr>
                <a:defRPr/>
              </a:pPr>
              <a:t>‹#›</a:t>
            </a:fld>
            <a:endParaRPr lang="en-US"/>
          </a:p>
        </p:txBody>
      </p:sp>
    </p:spTree>
    <p:extLst>
      <p:ext uri="{BB962C8B-B14F-4D97-AF65-F5344CB8AC3E}">
        <p14:creationId xmlns:p14="http://schemas.microsoft.com/office/powerpoint/2010/main" val="3070460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A7D000C-5368-4245-8112-10D7CE70DF62}" type="slidenum">
              <a:rPr lang="en-US"/>
              <a:pPr>
                <a:defRPr/>
              </a:pPr>
              <a:t>‹#›</a:t>
            </a:fld>
            <a:endParaRPr lang="en-US"/>
          </a:p>
        </p:txBody>
      </p:sp>
    </p:spTree>
    <p:extLst>
      <p:ext uri="{BB962C8B-B14F-4D97-AF65-F5344CB8AC3E}">
        <p14:creationId xmlns:p14="http://schemas.microsoft.com/office/powerpoint/2010/main" val="3420580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657A1DC-A8E2-48DF-A106-F1CA574955B2}" type="slidenum">
              <a:rPr lang="en-US"/>
              <a:pPr>
                <a:defRPr/>
              </a:pPr>
              <a:t>‹#›</a:t>
            </a:fld>
            <a:endParaRPr lang="en-US"/>
          </a:p>
        </p:txBody>
      </p:sp>
    </p:spTree>
    <p:extLst>
      <p:ext uri="{BB962C8B-B14F-4D97-AF65-F5344CB8AC3E}">
        <p14:creationId xmlns:p14="http://schemas.microsoft.com/office/powerpoint/2010/main" val="3460363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EC7B761-25E2-45DB-BA1C-6744193ECAFC}" type="slidenum">
              <a:rPr lang="en-US"/>
              <a:pPr>
                <a:defRPr/>
              </a:pPr>
              <a:t>‹#›</a:t>
            </a:fld>
            <a:endParaRPr lang="en-US"/>
          </a:p>
        </p:txBody>
      </p:sp>
    </p:spTree>
    <p:extLst>
      <p:ext uri="{BB962C8B-B14F-4D97-AF65-F5344CB8AC3E}">
        <p14:creationId xmlns:p14="http://schemas.microsoft.com/office/powerpoint/2010/main" val="2812110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A2F8F09-C3E5-4D78-B30B-A40CCD12BAE4}" type="slidenum">
              <a:rPr lang="en-US"/>
              <a:pPr>
                <a:defRPr/>
              </a:pPr>
              <a:t>‹#›</a:t>
            </a:fld>
            <a:endParaRPr lang="en-US"/>
          </a:p>
        </p:txBody>
      </p:sp>
    </p:spTree>
    <p:extLst>
      <p:ext uri="{BB962C8B-B14F-4D97-AF65-F5344CB8AC3E}">
        <p14:creationId xmlns:p14="http://schemas.microsoft.com/office/powerpoint/2010/main" val="3436879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B972C5A-4150-4555-A9E4-2CD008E013B3}" type="slidenum">
              <a:rPr lang="en-US"/>
              <a:pPr>
                <a:defRPr/>
              </a:pPr>
              <a:t>‹#›</a:t>
            </a:fld>
            <a:endParaRPr lang="en-US"/>
          </a:p>
        </p:txBody>
      </p:sp>
    </p:spTree>
    <p:extLst>
      <p:ext uri="{BB962C8B-B14F-4D97-AF65-F5344CB8AC3E}">
        <p14:creationId xmlns:p14="http://schemas.microsoft.com/office/powerpoint/2010/main" val="1563008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42B8E83-F651-433F-ABB1-D0C6F7F8FD85}" type="slidenum">
              <a:rPr lang="en-US"/>
              <a:pPr>
                <a:defRPr/>
              </a:pPr>
              <a:t>‹#›</a:t>
            </a:fld>
            <a:endParaRPr lang="en-US"/>
          </a:p>
        </p:txBody>
      </p:sp>
    </p:spTree>
    <p:extLst>
      <p:ext uri="{BB962C8B-B14F-4D97-AF65-F5344CB8AC3E}">
        <p14:creationId xmlns:p14="http://schemas.microsoft.com/office/powerpoint/2010/main" val="383564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CE71EBEB-8214-4207-A424-F0A3EF126E2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t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1058863" y="609600"/>
            <a:ext cx="6977062" cy="532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hangingPunct="0"/>
            <a:r>
              <a:rPr lang="en-US" sz="2400" b="1" dirty="0">
                <a:solidFill>
                  <a:srgbClr val="0000F1"/>
                </a:solidFill>
              </a:rPr>
              <a:t>Impact of New Predictors on</a:t>
            </a:r>
          </a:p>
          <a:p>
            <a:pPr algn="ctr" eaLnBrk="0" hangingPunct="0"/>
            <a:r>
              <a:rPr lang="en-US" sz="2400" b="1" dirty="0">
                <a:solidFill>
                  <a:srgbClr val="0000F1"/>
                </a:solidFill>
              </a:rPr>
              <a:t>Corrected Consensus TC Track Forecast Error</a:t>
            </a:r>
          </a:p>
          <a:p>
            <a:pPr algn="ctr" eaLnBrk="0" hangingPunct="0"/>
            <a:endParaRPr lang="en-US" sz="3200" b="1" dirty="0">
              <a:solidFill>
                <a:srgbClr val="0000F1"/>
              </a:solidFill>
            </a:endParaRPr>
          </a:p>
          <a:p>
            <a:pPr algn="ctr" eaLnBrk="0" hangingPunct="0"/>
            <a:endParaRPr lang="en-US" sz="3200" b="1" dirty="0">
              <a:solidFill>
                <a:srgbClr val="0000F1"/>
              </a:solidFill>
            </a:endParaRPr>
          </a:p>
          <a:p>
            <a:pPr algn="ctr" eaLnBrk="0" hangingPunct="0"/>
            <a:endParaRPr lang="en-US" sz="2400" b="1" dirty="0">
              <a:solidFill>
                <a:srgbClr val="0000F1"/>
              </a:solidFill>
              <a:latin typeface="Helvetica" charset="0"/>
            </a:endParaRPr>
          </a:p>
          <a:p>
            <a:pPr algn="ctr" eaLnBrk="0" hangingPunct="0"/>
            <a:endParaRPr lang="en-US" sz="2400" b="1" dirty="0">
              <a:solidFill>
                <a:srgbClr val="0000F1"/>
              </a:solidFill>
              <a:latin typeface="Helvetica" charset="0"/>
            </a:endParaRPr>
          </a:p>
          <a:p>
            <a:pPr algn="ctr" eaLnBrk="0" hangingPunct="0"/>
            <a:r>
              <a:rPr lang="en-US" sz="2000" b="1" dirty="0">
                <a:solidFill>
                  <a:srgbClr val="0000F1"/>
                </a:solidFill>
                <a:latin typeface="Helvetica" charset="0"/>
              </a:rPr>
              <a:t>James S. Goerss</a:t>
            </a:r>
          </a:p>
          <a:p>
            <a:pPr algn="ctr" eaLnBrk="0" hangingPunct="0"/>
            <a:r>
              <a:rPr lang="en-US" sz="2000" b="1" dirty="0">
                <a:solidFill>
                  <a:srgbClr val="0000F1"/>
                </a:solidFill>
                <a:latin typeface="Helvetica" charset="0"/>
              </a:rPr>
              <a:t>Innovative Employee Solutions / NRL  Monterey </a:t>
            </a:r>
          </a:p>
          <a:p>
            <a:pPr algn="ctr" eaLnBrk="0" hangingPunct="0"/>
            <a:endParaRPr lang="en-US" sz="2000" b="1" dirty="0">
              <a:solidFill>
                <a:srgbClr val="0000F1"/>
              </a:solidFill>
              <a:latin typeface="Helvetica" charset="0"/>
            </a:endParaRPr>
          </a:p>
          <a:p>
            <a:pPr algn="ctr" eaLnBrk="0" hangingPunct="0"/>
            <a:endParaRPr lang="en-US" sz="2000" b="1" dirty="0">
              <a:solidFill>
                <a:srgbClr val="0000F1"/>
              </a:solidFill>
              <a:latin typeface="Helvetica" charset="0"/>
            </a:endParaRPr>
          </a:p>
          <a:p>
            <a:pPr algn="ctr" eaLnBrk="0" hangingPunct="0"/>
            <a:endParaRPr lang="en-US" sz="2000" b="1" dirty="0">
              <a:solidFill>
                <a:srgbClr val="0000F1"/>
              </a:solidFill>
              <a:latin typeface="Helvetica" charset="0"/>
            </a:endParaRPr>
          </a:p>
          <a:p>
            <a:pPr algn="ctr" eaLnBrk="0" hangingPunct="0"/>
            <a:endParaRPr lang="en-US" sz="2000" b="1" dirty="0">
              <a:solidFill>
                <a:srgbClr val="0000F1"/>
              </a:solidFill>
              <a:latin typeface="Helvetica" charset="0"/>
            </a:endParaRPr>
          </a:p>
          <a:p>
            <a:pPr algn="ctr" eaLnBrk="0" hangingPunct="0"/>
            <a:endParaRPr lang="en-US" sz="2000" b="1" dirty="0">
              <a:solidFill>
                <a:srgbClr val="0000F1"/>
              </a:solidFill>
              <a:latin typeface="Helvetica" charset="0"/>
            </a:endParaRPr>
          </a:p>
          <a:p>
            <a:pPr algn="ctr" eaLnBrk="0" hangingPunct="0"/>
            <a:r>
              <a:rPr lang="en-US" sz="2000" b="1" dirty="0">
                <a:solidFill>
                  <a:srgbClr val="0000F1"/>
                </a:solidFill>
                <a:latin typeface="Helvetica" charset="0"/>
              </a:rPr>
              <a:t>March </a:t>
            </a:r>
            <a:r>
              <a:rPr lang="en-US" sz="2000" b="1" dirty="0" smtClean="0">
                <a:solidFill>
                  <a:srgbClr val="0000F1"/>
                </a:solidFill>
                <a:latin typeface="Helvetica" charset="0"/>
              </a:rPr>
              <a:t>7, </a:t>
            </a:r>
            <a:r>
              <a:rPr lang="en-US" sz="2000" b="1" dirty="0">
                <a:solidFill>
                  <a:srgbClr val="0000F1"/>
                </a:solidFill>
                <a:latin typeface="Helvetica" charset="0"/>
              </a:rPr>
              <a:t>2013</a:t>
            </a:r>
          </a:p>
          <a:p>
            <a:pPr algn="ctr" eaLnBrk="0" hangingPunct="0"/>
            <a:endParaRPr lang="en-US" sz="2000" b="1" dirty="0">
              <a:solidFill>
                <a:srgbClr val="0000F1"/>
              </a:solidFill>
              <a:latin typeface="Helvetica" charset="0"/>
            </a:endParaRPr>
          </a:p>
        </p:txBody>
      </p:sp>
      <p:sp>
        <p:nvSpPr>
          <p:cNvPr id="2" name="Slide Number Placeholder 1"/>
          <p:cNvSpPr>
            <a:spLocks noGrp="1"/>
          </p:cNvSpPr>
          <p:nvPr>
            <p:ph type="sldNum" sz="quarter" idx="12"/>
          </p:nvPr>
        </p:nvSpPr>
        <p:spPr/>
        <p:txBody>
          <a:bodyPr/>
          <a:lstStyle/>
          <a:p>
            <a:pPr>
              <a:defRPr/>
            </a:pPr>
            <a:fld id="{CA2F8F09-C3E5-4D78-B30B-A40CCD12BAE4}" type="slidenum">
              <a:rPr lang="en-US" smtClean="0"/>
              <a:pPr>
                <a:defRPr/>
              </a:pPr>
              <a:t>1</a:t>
            </a:fld>
            <a:endParaRPr lang="en-US"/>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Line 3"/>
          <p:cNvSpPr>
            <a:spLocks noChangeShapeType="1"/>
          </p:cNvSpPr>
          <p:nvPr/>
        </p:nvSpPr>
        <p:spPr bwMode="auto">
          <a:xfrm>
            <a:off x="0" y="1397000"/>
            <a:ext cx="9131300" cy="0"/>
          </a:xfrm>
          <a:prstGeom prst="line">
            <a:avLst/>
          </a:prstGeom>
          <a:noFill/>
          <a:ln w="101600">
            <a:solidFill>
              <a:srgbClr val="0000F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9" name="Rectangle 4"/>
          <p:cNvSpPr>
            <a:spLocks noChangeArrowheads="1"/>
          </p:cNvSpPr>
          <p:nvPr/>
        </p:nvSpPr>
        <p:spPr bwMode="auto">
          <a:xfrm>
            <a:off x="414337" y="1600200"/>
            <a:ext cx="7888288" cy="501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lvl="1" eaLnBrk="0" hangingPunct="0">
              <a:spcBef>
                <a:spcPct val="50000"/>
              </a:spcBef>
              <a:buFontTx/>
              <a:buChar char="•"/>
            </a:pPr>
            <a:r>
              <a:rPr lang="en-US" sz="2000" b="1" dirty="0">
                <a:latin typeface="Helvetica" charset="0"/>
              </a:rPr>
              <a:t> 	</a:t>
            </a:r>
            <a:r>
              <a:rPr lang="en-US" sz="2000" b="1" dirty="0" smtClean="0">
                <a:latin typeface="Helvetica" charset="0"/>
              </a:rPr>
              <a:t>Because the new predictors are linear combinations of 	the TVCN member forecasts, the corrected consensus 	forecasts can be shown to be equivalent to weighted 	consensus forecasts.</a:t>
            </a:r>
            <a:endParaRPr lang="en-US" sz="2000" b="1" dirty="0">
              <a:latin typeface="Helvetica" charset="0"/>
            </a:endParaRPr>
          </a:p>
          <a:p>
            <a:pPr lvl="1" eaLnBrk="0" hangingPunct="0">
              <a:spcBef>
                <a:spcPct val="50000"/>
              </a:spcBef>
              <a:buFontTx/>
              <a:buChar char="•"/>
            </a:pPr>
            <a:r>
              <a:rPr lang="en-US" sz="2000" b="1" dirty="0">
                <a:latin typeface="Helvetica" charset="0"/>
              </a:rPr>
              <a:t> 	</a:t>
            </a:r>
            <a:r>
              <a:rPr lang="en-US" sz="2000" b="1" dirty="0" smtClean="0">
                <a:latin typeface="Helvetica" charset="0"/>
              </a:rPr>
              <a:t>Using the equations used to produce the east-west 	and north-south correctors, we can derive weights to be 	applied to the TVCN member forecasts of latitude and 	longitude and use them to created a weighted 	consensus.</a:t>
            </a:r>
            <a:endParaRPr lang="en-US" sz="2000" b="1" dirty="0">
              <a:latin typeface="Helvetica" charset="0"/>
            </a:endParaRPr>
          </a:p>
          <a:p>
            <a:pPr lvl="1" eaLnBrk="0" hangingPunct="0">
              <a:spcBef>
                <a:spcPct val="50000"/>
              </a:spcBef>
              <a:buFontTx/>
              <a:buChar char="•"/>
            </a:pPr>
            <a:r>
              <a:rPr lang="en-US" sz="2000" b="1" dirty="0">
                <a:latin typeface="Helvetica" charset="0"/>
              </a:rPr>
              <a:t> 	</a:t>
            </a:r>
            <a:r>
              <a:rPr lang="en-US" sz="2000" b="1" dirty="0" smtClean="0">
                <a:latin typeface="Helvetica" charset="0"/>
              </a:rPr>
              <a:t>Thus, using the new correctors, we have an objective 	way to determine appropriate weights, based on past 	performance, to apply to each TVCN member forecast 	to produce a weighted consensus forecast (CNWT) that 	is equivalent to the corrected consensus forecast 	(CCON).</a:t>
            </a:r>
            <a:endParaRPr lang="en-US" sz="2000" b="1" dirty="0">
              <a:latin typeface="Helvetica" charset="0"/>
            </a:endParaRPr>
          </a:p>
        </p:txBody>
      </p:sp>
      <p:pic>
        <p:nvPicPr>
          <p:cNvPr id="4100" name="Picture 6" descr="navy on 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100013"/>
            <a:ext cx="1219200" cy="111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Rectangle 2"/>
          <p:cNvSpPr>
            <a:spLocks noChangeArrowheads="1"/>
          </p:cNvSpPr>
          <p:nvPr/>
        </p:nvSpPr>
        <p:spPr bwMode="auto">
          <a:xfrm>
            <a:off x="2129882" y="123825"/>
            <a:ext cx="5751575" cy="1200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hangingPunct="0"/>
            <a:r>
              <a:rPr lang="en-US" sz="3600" b="1" dirty="0" smtClean="0">
                <a:solidFill>
                  <a:srgbClr val="0000F1"/>
                </a:solidFill>
                <a:latin typeface="Helvetica" charset="0"/>
              </a:rPr>
              <a:t>Corrected Consensus vs.</a:t>
            </a:r>
          </a:p>
          <a:p>
            <a:pPr algn="ctr" eaLnBrk="0" hangingPunct="0"/>
            <a:r>
              <a:rPr lang="en-US" sz="3600" b="1" dirty="0" smtClean="0">
                <a:solidFill>
                  <a:srgbClr val="0000F1"/>
                </a:solidFill>
                <a:latin typeface="Helvetica" charset="0"/>
              </a:rPr>
              <a:t>Weighted Consensus</a:t>
            </a:r>
            <a:endParaRPr lang="en-US" sz="3600" b="1" dirty="0">
              <a:solidFill>
                <a:srgbClr val="0000F1"/>
              </a:solidFill>
              <a:latin typeface="Helvetica" charset="0"/>
            </a:endParaRPr>
          </a:p>
        </p:txBody>
      </p:sp>
      <p:sp>
        <p:nvSpPr>
          <p:cNvPr id="2" name="Slide Number Placeholder 1"/>
          <p:cNvSpPr>
            <a:spLocks noGrp="1"/>
          </p:cNvSpPr>
          <p:nvPr>
            <p:ph type="sldNum" sz="quarter" idx="12"/>
          </p:nvPr>
        </p:nvSpPr>
        <p:spPr/>
        <p:txBody>
          <a:bodyPr/>
          <a:lstStyle/>
          <a:p>
            <a:pPr>
              <a:defRPr/>
            </a:pPr>
            <a:fld id="{CA2F8F09-C3E5-4D78-B30B-A40CCD12BAE4}" type="slidenum">
              <a:rPr lang="en-US" smtClean="0"/>
              <a:pPr>
                <a:defRPr/>
              </a:pPr>
              <a:t>10</a:t>
            </a:fld>
            <a:endParaRPr lang="en-US"/>
          </a:p>
        </p:txBody>
      </p:sp>
    </p:spTree>
    <p:extLst>
      <p:ext uri="{BB962C8B-B14F-4D97-AF65-F5344CB8AC3E}">
        <p14:creationId xmlns:p14="http://schemas.microsoft.com/office/powerpoint/2010/main" val="25872843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p:cNvGraphicFramePr>
          <p:nvPr>
            <p:extLst>
              <p:ext uri="{D42A27DB-BD31-4B8C-83A1-F6EECF244321}">
                <p14:modId xmlns:p14="http://schemas.microsoft.com/office/powerpoint/2010/main" val="1031647041"/>
              </p:ext>
            </p:extLst>
          </p:nvPr>
        </p:nvGraphicFramePr>
        <p:xfrm>
          <a:off x="615553" y="1554311"/>
          <a:ext cx="7916069" cy="4943476"/>
        </p:xfrm>
        <a:graphic>
          <a:graphicData uri="http://schemas.openxmlformats.org/drawingml/2006/chart">
            <c:chart xmlns:c="http://schemas.openxmlformats.org/drawingml/2006/chart" xmlns:r="http://schemas.openxmlformats.org/officeDocument/2006/relationships" r:id="rId2"/>
          </a:graphicData>
        </a:graphic>
      </p:graphicFrame>
      <p:sp>
        <p:nvSpPr>
          <p:cNvPr id="3075" name="Rectangle 3"/>
          <p:cNvSpPr>
            <a:spLocks noChangeArrowheads="1"/>
          </p:cNvSpPr>
          <p:nvPr/>
        </p:nvSpPr>
        <p:spPr bwMode="auto">
          <a:xfrm>
            <a:off x="1066800" y="117475"/>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lgn="ctr" eaLnBrk="0" hangingPunct="0"/>
            <a:r>
              <a:rPr lang="en-US" sz="2400" b="1" dirty="0" smtClean="0">
                <a:solidFill>
                  <a:srgbClr val="0000F1"/>
                </a:solidFill>
                <a:latin typeface="Helvetica" charset="0"/>
              </a:rPr>
              <a:t>2008-2011 Atlantic Weighted Consensus </a:t>
            </a:r>
            <a:endParaRPr lang="en-US" sz="2400" b="1" dirty="0">
              <a:solidFill>
                <a:srgbClr val="0000F1"/>
              </a:solidFill>
              <a:latin typeface="Helvetica" charset="0"/>
            </a:endParaRPr>
          </a:p>
          <a:p>
            <a:pPr algn="ctr" eaLnBrk="0" hangingPunct="0"/>
            <a:r>
              <a:rPr lang="en-US" sz="2400" b="1" dirty="0" smtClean="0">
                <a:solidFill>
                  <a:srgbClr val="0000F1"/>
                </a:solidFill>
                <a:latin typeface="Helvetica" charset="0"/>
              </a:rPr>
              <a:t>Latitude Weights</a:t>
            </a:r>
            <a:endParaRPr lang="en-US" sz="3200" dirty="0">
              <a:solidFill>
                <a:srgbClr val="0000F1"/>
              </a:solidFill>
              <a:latin typeface="Helvetica" charset="0"/>
            </a:endParaRPr>
          </a:p>
        </p:txBody>
      </p:sp>
      <p:sp>
        <p:nvSpPr>
          <p:cNvPr id="3076" name="Line 4"/>
          <p:cNvSpPr>
            <a:spLocks noChangeShapeType="1"/>
          </p:cNvSpPr>
          <p:nvPr/>
        </p:nvSpPr>
        <p:spPr bwMode="auto">
          <a:xfrm>
            <a:off x="0" y="1371600"/>
            <a:ext cx="9042400" cy="0"/>
          </a:xfrm>
          <a:prstGeom prst="line">
            <a:avLst/>
          </a:prstGeom>
          <a:noFill/>
          <a:ln w="101600">
            <a:solidFill>
              <a:srgbClr val="0101FA"/>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1" name="Picture 11" descr="navy on 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100013"/>
            <a:ext cx="1219200" cy="111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CA2F8F09-C3E5-4D78-B30B-A40CCD12BAE4}" type="slidenum">
              <a:rPr lang="en-US" smtClean="0"/>
              <a:pPr>
                <a:defRPr/>
              </a:pPr>
              <a:t>11</a:t>
            </a:fld>
            <a:endParaRPr lang="en-US"/>
          </a:p>
        </p:txBody>
      </p:sp>
    </p:spTree>
    <p:extLst>
      <p:ext uri="{BB962C8B-B14F-4D97-AF65-F5344CB8AC3E}">
        <p14:creationId xmlns:p14="http://schemas.microsoft.com/office/powerpoint/2010/main" val="36203617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p:cNvGraphicFramePr>
          <p:nvPr>
            <p:extLst>
              <p:ext uri="{D42A27DB-BD31-4B8C-83A1-F6EECF244321}">
                <p14:modId xmlns:p14="http://schemas.microsoft.com/office/powerpoint/2010/main" val="2799825840"/>
              </p:ext>
            </p:extLst>
          </p:nvPr>
        </p:nvGraphicFramePr>
        <p:xfrm>
          <a:off x="615553" y="1554311"/>
          <a:ext cx="7916069" cy="4943476"/>
        </p:xfrm>
        <a:graphic>
          <a:graphicData uri="http://schemas.openxmlformats.org/drawingml/2006/chart">
            <c:chart xmlns:c="http://schemas.openxmlformats.org/drawingml/2006/chart" xmlns:r="http://schemas.openxmlformats.org/officeDocument/2006/relationships" r:id="rId2"/>
          </a:graphicData>
        </a:graphic>
      </p:graphicFrame>
      <p:sp>
        <p:nvSpPr>
          <p:cNvPr id="3075" name="Rectangle 3"/>
          <p:cNvSpPr>
            <a:spLocks noChangeArrowheads="1"/>
          </p:cNvSpPr>
          <p:nvPr/>
        </p:nvSpPr>
        <p:spPr bwMode="auto">
          <a:xfrm>
            <a:off x="1143000" y="117475"/>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lgn="ctr" eaLnBrk="0" hangingPunct="0"/>
            <a:r>
              <a:rPr lang="en-US" sz="2400" b="1" dirty="0" smtClean="0">
                <a:solidFill>
                  <a:srgbClr val="0000F1"/>
                </a:solidFill>
                <a:latin typeface="Helvetica" charset="0"/>
              </a:rPr>
              <a:t>2008-2011 Atlantic Weighted Consensus </a:t>
            </a:r>
            <a:endParaRPr lang="en-US" sz="2400" b="1" dirty="0">
              <a:solidFill>
                <a:srgbClr val="0000F1"/>
              </a:solidFill>
              <a:latin typeface="Helvetica" charset="0"/>
            </a:endParaRPr>
          </a:p>
          <a:p>
            <a:pPr algn="ctr" eaLnBrk="0" hangingPunct="0"/>
            <a:r>
              <a:rPr lang="en-US" sz="2400" b="1" dirty="0" smtClean="0">
                <a:solidFill>
                  <a:srgbClr val="0000F1"/>
                </a:solidFill>
                <a:latin typeface="Helvetica" charset="0"/>
              </a:rPr>
              <a:t>Longitude Weights</a:t>
            </a:r>
            <a:endParaRPr lang="en-US" sz="3200" dirty="0">
              <a:solidFill>
                <a:srgbClr val="0000F1"/>
              </a:solidFill>
              <a:latin typeface="Helvetica" charset="0"/>
            </a:endParaRPr>
          </a:p>
        </p:txBody>
      </p:sp>
      <p:sp>
        <p:nvSpPr>
          <p:cNvPr id="3076" name="Line 4"/>
          <p:cNvSpPr>
            <a:spLocks noChangeShapeType="1"/>
          </p:cNvSpPr>
          <p:nvPr/>
        </p:nvSpPr>
        <p:spPr bwMode="auto">
          <a:xfrm>
            <a:off x="0" y="1371600"/>
            <a:ext cx="9042400" cy="0"/>
          </a:xfrm>
          <a:prstGeom prst="line">
            <a:avLst/>
          </a:prstGeom>
          <a:noFill/>
          <a:ln w="101600">
            <a:solidFill>
              <a:srgbClr val="0101FA"/>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1" name="Picture 11" descr="navy on 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100013"/>
            <a:ext cx="1219200" cy="111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CA2F8F09-C3E5-4D78-B30B-A40CCD12BAE4}" type="slidenum">
              <a:rPr lang="en-US" smtClean="0"/>
              <a:pPr>
                <a:defRPr/>
              </a:pPr>
              <a:t>12</a:t>
            </a:fld>
            <a:endParaRPr lang="en-US"/>
          </a:p>
        </p:txBody>
      </p:sp>
    </p:spTree>
    <p:extLst>
      <p:ext uri="{BB962C8B-B14F-4D97-AF65-F5344CB8AC3E}">
        <p14:creationId xmlns:p14="http://schemas.microsoft.com/office/powerpoint/2010/main" val="24982767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p:cNvGraphicFramePr>
          <p:nvPr>
            <p:extLst>
              <p:ext uri="{D42A27DB-BD31-4B8C-83A1-F6EECF244321}">
                <p14:modId xmlns:p14="http://schemas.microsoft.com/office/powerpoint/2010/main" val="1742462206"/>
              </p:ext>
            </p:extLst>
          </p:nvPr>
        </p:nvGraphicFramePr>
        <p:xfrm>
          <a:off x="615553" y="1554311"/>
          <a:ext cx="7916069" cy="4943476"/>
        </p:xfrm>
        <a:graphic>
          <a:graphicData uri="http://schemas.openxmlformats.org/drawingml/2006/chart">
            <c:chart xmlns:c="http://schemas.openxmlformats.org/drawingml/2006/chart" xmlns:r="http://schemas.openxmlformats.org/officeDocument/2006/relationships" r:id="rId2"/>
          </a:graphicData>
        </a:graphic>
      </p:graphicFrame>
      <p:sp>
        <p:nvSpPr>
          <p:cNvPr id="3075" name="Rectangle 3"/>
          <p:cNvSpPr>
            <a:spLocks noChangeArrowheads="1"/>
          </p:cNvSpPr>
          <p:nvPr/>
        </p:nvSpPr>
        <p:spPr bwMode="auto">
          <a:xfrm>
            <a:off x="687388" y="117475"/>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lgn="ctr" eaLnBrk="0" hangingPunct="0"/>
            <a:r>
              <a:rPr lang="en-US" sz="2400" b="1" dirty="0" smtClean="0">
                <a:solidFill>
                  <a:srgbClr val="0000F1"/>
                </a:solidFill>
                <a:latin typeface="Helvetica" charset="0"/>
              </a:rPr>
              <a:t>2012 Atlantic (Independent Data) </a:t>
            </a:r>
            <a:endParaRPr lang="en-US" sz="2400" b="1" dirty="0">
              <a:solidFill>
                <a:srgbClr val="0000F1"/>
              </a:solidFill>
              <a:latin typeface="Helvetica" charset="0"/>
            </a:endParaRPr>
          </a:p>
          <a:p>
            <a:pPr algn="ctr" eaLnBrk="0" hangingPunct="0"/>
            <a:r>
              <a:rPr lang="en-US" sz="2400" b="1" dirty="0" smtClean="0">
                <a:solidFill>
                  <a:srgbClr val="0000F1"/>
                </a:solidFill>
                <a:latin typeface="Helvetica" charset="0"/>
              </a:rPr>
              <a:t>TC </a:t>
            </a:r>
            <a:r>
              <a:rPr lang="en-US" sz="2400" b="1" dirty="0">
                <a:solidFill>
                  <a:srgbClr val="0000F1"/>
                </a:solidFill>
                <a:latin typeface="Helvetica" charset="0"/>
              </a:rPr>
              <a:t>Forecast Error (nm)</a:t>
            </a:r>
            <a:endParaRPr lang="en-US" sz="3200" dirty="0">
              <a:solidFill>
                <a:srgbClr val="0000F1"/>
              </a:solidFill>
              <a:latin typeface="Helvetica" charset="0"/>
            </a:endParaRPr>
          </a:p>
        </p:txBody>
      </p:sp>
      <p:sp>
        <p:nvSpPr>
          <p:cNvPr id="3076" name="Line 4"/>
          <p:cNvSpPr>
            <a:spLocks noChangeShapeType="1"/>
          </p:cNvSpPr>
          <p:nvPr/>
        </p:nvSpPr>
        <p:spPr bwMode="auto">
          <a:xfrm>
            <a:off x="0" y="1371600"/>
            <a:ext cx="9042400" cy="0"/>
          </a:xfrm>
          <a:prstGeom prst="line">
            <a:avLst/>
          </a:prstGeom>
          <a:noFill/>
          <a:ln w="101600">
            <a:solidFill>
              <a:srgbClr val="0101FA"/>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7" name="Text Box 5"/>
          <p:cNvSpPr txBox="1">
            <a:spLocks noChangeArrowheads="1"/>
          </p:cNvSpPr>
          <p:nvPr/>
        </p:nvSpPr>
        <p:spPr bwMode="auto">
          <a:xfrm>
            <a:off x="1828800" y="6248400"/>
            <a:ext cx="6126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b="1" dirty="0" smtClean="0">
                <a:solidFill>
                  <a:schemeClr val="accent2"/>
                </a:solidFill>
              </a:rPr>
              <a:t>367</a:t>
            </a:r>
            <a:endParaRPr lang="en-US" sz="2000" b="1" dirty="0">
              <a:solidFill>
                <a:schemeClr val="accent2"/>
              </a:solidFill>
            </a:endParaRPr>
          </a:p>
        </p:txBody>
      </p:sp>
      <p:sp>
        <p:nvSpPr>
          <p:cNvPr id="3078" name="Text Box 6"/>
          <p:cNvSpPr txBox="1">
            <a:spLocks noChangeArrowheads="1"/>
          </p:cNvSpPr>
          <p:nvPr/>
        </p:nvSpPr>
        <p:spPr bwMode="auto">
          <a:xfrm>
            <a:off x="2847975" y="6248400"/>
            <a:ext cx="6126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b="1" dirty="0" smtClean="0">
                <a:solidFill>
                  <a:schemeClr val="accent2"/>
                </a:solidFill>
              </a:rPr>
              <a:t>287</a:t>
            </a:r>
            <a:endParaRPr lang="en-US" sz="2000" b="1" dirty="0">
              <a:solidFill>
                <a:schemeClr val="accent2"/>
              </a:solidFill>
            </a:endParaRPr>
          </a:p>
        </p:txBody>
      </p:sp>
      <p:sp>
        <p:nvSpPr>
          <p:cNvPr id="3079" name="Text Box 7"/>
          <p:cNvSpPr txBox="1">
            <a:spLocks noChangeArrowheads="1"/>
          </p:cNvSpPr>
          <p:nvPr/>
        </p:nvSpPr>
        <p:spPr bwMode="auto">
          <a:xfrm>
            <a:off x="3810000" y="6248400"/>
            <a:ext cx="6126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b="1" dirty="0" smtClean="0">
                <a:solidFill>
                  <a:schemeClr val="accent2"/>
                </a:solidFill>
              </a:rPr>
              <a:t>229</a:t>
            </a:r>
            <a:endParaRPr lang="en-US" sz="2000" b="1" dirty="0">
              <a:solidFill>
                <a:schemeClr val="accent2"/>
              </a:solidFill>
            </a:endParaRPr>
          </a:p>
        </p:txBody>
      </p:sp>
      <p:sp>
        <p:nvSpPr>
          <p:cNvPr id="3080" name="Text Box 8"/>
          <p:cNvSpPr txBox="1">
            <a:spLocks noChangeArrowheads="1"/>
          </p:cNvSpPr>
          <p:nvPr/>
        </p:nvSpPr>
        <p:spPr bwMode="auto">
          <a:xfrm>
            <a:off x="6419850" y="6261250"/>
            <a:ext cx="272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b="1" dirty="0">
                <a:solidFill>
                  <a:schemeClr val="accent2"/>
                </a:solidFill>
              </a:rPr>
              <a:t>Number of Forecasts</a:t>
            </a:r>
          </a:p>
        </p:txBody>
      </p:sp>
      <p:sp>
        <p:nvSpPr>
          <p:cNvPr id="3081" name="Text Box 9"/>
          <p:cNvSpPr txBox="1">
            <a:spLocks noChangeArrowheads="1"/>
          </p:cNvSpPr>
          <p:nvPr/>
        </p:nvSpPr>
        <p:spPr bwMode="auto">
          <a:xfrm>
            <a:off x="5788132" y="6248400"/>
            <a:ext cx="6126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b="1" dirty="0" smtClean="0">
                <a:solidFill>
                  <a:schemeClr val="accent2"/>
                </a:solidFill>
              </a:rPr>
              <a:t>149</a:t>
            </a:r>
            <a:endParaRPr lang="en-US" sz="2000" b="1" dirty="0">
              <a:solidFill>
                <a:schemeClr val="accent2"/>
              </a:solidFill>
            </a:endParaRPr>
          </a:p>
        </p:txBody>
      </p:sp>
      <p:sp>
        <p:nvSpPr>
          <p:cNvPr id="14" name="Text Box 7"/>
          <p:cNvSpPr txBox="1">
            <a:spLocks noChangeArrowheads="1"/>
          </p:cNvSpPr>
          <p:nvPr/>
        </p:nvSpPr>
        <p:spPr bwMode="auto">
          <a:xfrm>
            <a:off x="4800600" y="6248400"/>
            <a:ext cx="6126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b="1" dirty="0" smtClean="0">
                <a:solidFill>
                  <a:schemeClr val="accent2"/>
                </a:solidFill>
              </a:rPr>
              <a:t>187</a:t>
            </a:r>
            <a:endParaRPr lang="en-US" sz="2000" b="1" dirty="0">
              <a:solidFill>
                <a:schemeClr val="accent2"/>
              </a:solidFill>
            </a:endParaRPr>
          </a:p>
        </p:txBody>
      </p:sp>
      <p:pic>
        <p:nvPicPr>
          <p:cNvPr id="11" name="Picture 11" descr="navy on 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100013"/>
            <a:ext cx="1219200" cy="111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121"/>
          <p:cNvSpPr txBox="1">
            <a:spLocks noChangeArrowheads="1"/>
          </p:cNvSpPr>
          <p:nvPr/>
        </p:nvSpPr>
        <p:spPr bwMode="auto">
          <a:xfrm>
            <a:off x="2375048" y="4495800"/>
            <a:ext cx="44435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b="1" dirty="0" smtClean="0">
                <a:solidFill>
                  <a:srgbClr val="FF0000"/>
                </a:solidFill>
              </a:rPr>
              <a:t>7%</a:t>
            </a:r>
            <a:endParaRPr lang="en-US" sz="1400" b="1" dirty="0">
              <a:solidFill>
                <a:srgbClr val="FF0000"/>
              </a:solidFill>
            </a:endParaRPr>
          </a:p>
        </p:txBody>
      </p:sp>
      <p:sp>
        <p:nvSpPr>
          <p:cNvPr id="15" name="Text Box 121"/>
          <p:cNvSpPr txBox="1">
            <a:spLocks noChangeArrowheads="1"/>
          </p:cNvSpPr>
          <p:nvPr/>
        </p:nvSpPr>
        <p:spPr bwMode="auto">
          <a:xfrm>
            <a:off x="3276600" y="4114800"/>
            <a:ext cx="53386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b="1" dirty="0" smtClean="0">
                <a:solidFill>
                  <a:srgbClr val="FF0000"/>
                </a:solidFill>
              </a:rPr>
              <a:t>11%</a:t>
            </a:r>
            <a:endParaRPr lang="en-US" sz="1400" b="1" dirty="0">
              <a:solidFill>
                <a:srgbClr val="FF0000"/>
              </a:solidFill>
            </a:endParaRPr>
          </a:p>
        </p:txBody>
      </p:sp>
      <p:sp>
        <p:nvSpPr>
          <p:cNvPr id="16" name="Text Box 121"/>
          <p:cNvSpPr txBox="1">
            <a:spLocks noChangeArrowheads="1"/>
          </p:cNvSpPr>
          <p:nvPr/>
        </p:nvSpPr>
        <p:spPr bwMode="auto">
          <a:xfrm>
            <a:off x="4191000" y="3429000"/>
            <a:ext cx="54373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b="1" dirty="0" smtClean="0">
                <a:solidFill>
                  <a:srgbClr val="FF0000"/>
                </a:solidFill>
              </a:rPr>
              <a:t>10%</a:t>
            </a:r>
            <a:endParaRPr lang="en-US" sz="1400" b="1" dirty="0">
              <a:solidFill>
                <a:srgbClr val="FF0000"/>
              </a:solidFill>
            </a:endParaRPr>
          </a:p>
        </p:txBody>
      </p:sp>
      <p:sp>
        <p:nvSpPr>
          <p:cNvPr id="17" name="Text Box 121"/>
          <p:cNvSpPr txBox="1">
            <a:spLocks noChangeArrowheads="1"/>
          </p:cNvSpPr>
          <p:nvPr/>
        </p:nvSpPr>
        <p:spPr bwMode="auto">
          <a:xfrm>
            <a:off x="5257800" y="2820888"/>
            <a:ext cx="44435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b="1" dirty="0" smtClean="0">
                <a:solidFill>
                  <a:srgbClr val="FF0000"/>
                </a:solidFill>
              </a:rPr>
              <a:t>6%</a:t>
            </a:r>
            <a:endParaRPr lang="en-US" sz="1400" b="1" dirty="0">
              <a:solidFill>
                <a:srgbClr val="FF0000"/>
              </a:solidFill>
            </a:endParaRPr>
          </a:p>
        </p:txBody>
      </p:sp>
      <p:sp>
        <p:nvSpPr>
          <p:cNvPr id="18" name="Text Box 121"/>
          <p:cNvSpPr txBox="1">
            <a:spLocks noChangeArrowheads="1"/>
          </p:cNvSpPr>
          <p:nvPr/>
        </p:nvSpPr>
        <p:spPr bwMode="auto">
          <a:xfrm>
            <a:off x="6238061" y="2133600"/>
            <a:ext cx="54373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b="1" dirty="0" smtClean="0">
                <a:solidFill>
                  <a:srgbClr val="FF0000"/>
                </a:solidFill>
              </a:rPr>
              <a:t>10%</a:t>
            </a:r>
            <a:endParaRPr lang="en-US" sz="1400" b="1" dirty="0">
              <a:solidFill>
                <a:srgbClr val="FF0000"/>
              </a:solidFill>
            </a:endParaRPr>
          </a:p>
        </p:txBody>
      </p:sp>
      <p:sp>
        <p:nvSpPr>
          <p:cNvPr id="3" name="Slide Number Placeholder 2"/>
          <p:cNvSpPr>
            <a:spLocks noGrp="1"/>
          </p:cNvSpPr>
          <p:nvPr>
            <p:ph type="sldNum" sz="quarter" idx="12"/>
          </p:nvPr>
        </p:nvSpPr>
        <p:spPr/>
        <p:txBody>
          <a:bodyPr/>
          <a:lstStyle/>
          <a:p>
            <a:pPr>
              <a:defRPr/>
            </a:pPr>
            <a:fld id="{CA2F8F09-C3E5-4D78-B30B-A40CCD12BAE4}" type="slidenum">
              <a:rPr lang="en-US" smtClean="0"/>
              <a:pPr>
                <a:defRPr/>
              </a:pPr>
              <a:t>13</a:t>
            </a:fld>
            <a:endParaRPr lang="en-US"/>
          </a:p>
        </p:txBody>
      </p:sp>
    </p:spTree>
    <p:extLst>
      <p:ext uri="{BB962C8B-B14F-4D97-AF65-F5344CB8AC3E}">
        <p14:creationId xmlns:p14="http://schemas.microsoft.com/office/powerpoint/2010/main" val="13387310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1511" t="4885" r="24843"/>
          <a:stretch/>
        </p:blipFill>
        <p:spPr>
          <a:xfrm>
            <a:off x="1359100" y="1555160"/>
            <a:ext cx="6565700" cy="5336177"/>
          </a:xfrm>
          <a:prstGeom prst="rect">
            <a:avLst/>
          </a:prstGeom>
        </p:spPr>
      </p:pic>
      <p:sp>
        <p:nvSpPr>
          <p:cNvPr id="3" name="Line 4"/>
          <p:cNvSpPr>
            <a:spLocks noChangeShapeType="1"/>
          </p:cNvSpPr>
          <p:nvPr/>
        </p:nvSpPr>
        <p:spPr bwMode="auto">
          <a:xfrm>
            <a:off x="0" y="1371600"/>
            <a:ext cx="9042400" cy="0"/>
          </a:xfrm>
          <a:prstGeom prst="line">
            <a:avLst/>
          </a:prstGeom>
          <a:noFill/>
          <a:ln w="101600">
            <a:solidFill>
              <a:srgbClr val="0101FA"/>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4" name="Picture 11" descr="navy on 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100013"/>
            <a:ext cx="1219200" cy="111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a:spLocks noChangeArrowheads="1"/>
          </p:cNvSpPr>
          <p:nvPr/>
        </p:nvSpPr>
        <p:spPr bwMode="auto">
          <a:xfrm>
            <a:off x="687388" y="117475"/>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lgn="ctr" eaLnBrk="0" hangingPunct="0"/>
            <a:r>
              <a:rPr lang="en-US" sz="2400" b="1" dirty="0" smtClean="0">
                <a:solidFill>
                  <a:srgbClr val="0000F1"/>
                </a:solidFill>
                <a:latin typeface="Helvetica" charset="0"/>
              </a:rPr>
              <a:t>Hurricane Sandy Forecasts</a:t>
            </a:r>
          </a:p>
          <a:p>
            <a:pPr algn="ctr" eaLnBrk="0" hangingPunct="0"/>
            <a:r>
              <a:rPr lang="en-US" sz="2400" b="1" dirty="0" smtClean="0">
                <a:solidFill>
                  <a:srgbClr val="0000F1"/>
                </a:solidFill>
                <a:latin typeface="Helvetica" charset="0"/>
              </a:rPr>
              <a:t>18Z October 25, 2012</a:t>
            </a:r>
            <a:endParaRPr lang="en-US" sz="3200" dirty="0">
              <a:solidFill>
                <a:srgbClr val="0000F1"/>
              </a:solidFill>
              <a:latin typeface="Helvetica" charset="0"/>
            </a:endParaRPr>
          </a:p>
        </p:txBody>
      </p:sp>
      <p:sp>
        <p:nvSpPr>
          <p:cNvPr id="6" name="Slide Number Placeholder 5"/>
          <p:cNvSpPr>
            <a:spLocks noGrp="1"/>
          </p:cNvSpPr>
          <p:nvPr>
            <p:ph type="sldNum" sz="quarter" idx="12"/>
          </p:nvPr>
        </p:nvSpPr>
        <p:spPr/>
        <p:txBody>
          <a:bodyPr/>
          <a:lstStyle/>
          <a:p>
            <a:pPr>
              <a:defRPr/>
            </a:pPr>
            <a:fld id="{CA2F8F09-C3E5-4D78-B30B-A40CCD12BAE4}" type="slidenum">
              <a:rPr lang="en-US" smtClean="0"/>
              <a:pPr>
                <a:defRPr/>
              </a:pPr>
              <a:t>14</a:t>
            </a:fld>
            <a:endParaRPr lang="en-US"/>
          </a:p>
        </p:txBody>
      </p:sp>
    </p:spTree>
    <p:extLst>
      <p:ext uri="{BB962C8B-B14F-4D97-AF65-F5344CB8AC3E}">
        <p14:creationId xmlns:p14="http://schemas.microsoft.com/office/powerpoint/2010/main" val="13620426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3600450" y="228600"/>
            <a:ext cx="2266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hangingPunct="0"/>
            <a:r>
              <a:rPr lang="en-US" sz="3600" b="1">
                <a:solidFill>
                  <a:srgbClr val="0000F1"/>
                </a:solidFill>
                <a:latin typeface="Helvetica" charset="0"/>
              </a:rPr>
              <a:t>Summary</a:t>
            </a:r>
          </a:p>
        </p:txBody>
      </p:sp>
      <p:sp>
        <p:nvSpPr>
          <p:cNvPr id="9219" name="Line 3"/>
          <p:cNvSpPr>
            <a:spLocks noChangeShapeType="1"/>
          </p:cNvSpPr>
          <p:nvPr/>
        </p:nvSpPr>
        <p:spPr bwMode="auto">
          <a:xfrm>
            <a:off x="0" y="1295400"/>
            <a:ext cx="9131300" cy="0"/>
          </a:xfrm>
          <a:prstGeom prst="line">
            <a:avLst/>
          </a:prstGeom>
          <a:noFill/>
          <a:ln w="101600">
            <a:solidFill>
              <a:srgbClr val="0000F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0" name="Rectangle 4"/>
          <p:cNvSpPr>
            <a:spLocks noChangeArrowheads="1"/>
          </p:cNvSpPr>
          <p:nvPr/>
        </p:nvSpPr>
        <p:spPr bwMode="auto">
          <a:xfrm>
            <a:off x="304800" y="1488889"/>
            <a:ext cx="8382000" cy="5140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lvl="1" eaLnBrk="0" hangingPunct="0">
              <a:spcBef>
                <a:spcPct val="50000"/>
              </a:spcBef>
              <a:buFontTx/>
              <a:buChar char="•"/>
            </a:pPr>
            <a:r>
              <a:rPr lang="en-US" sz="1600" b="1" dirty="0">
                <a:latin typeface="Helvetica" charset="0"/>
              </a:rPr>
              <a:t> </a:t>
            </a:r>
            <a:r>
              <a:rPr lang="en-US" sz="1600" b="1" dirty="0" smtClean="0">
                <a:latin typeface="Helvetica" charset="0"/>
              </a:rPr>
              <a:t>	The TC track forecast performance of the corrected consensus (TVCC) 	derived using the GPCE predictors has been at best about the same and 	often worse than the forecast performance of the consensus (TVCN).</a:t>
            </a:r>
            <a:endParaRPr lang="en-US" sz="1600" b="1" dirty="0">
              <a:latin typeface="Helvetica" charset="0"/>
            </a:endParaRPr>
          </a:p>
          <a:p>
            <a:pPr lvl="1" eaLnBrk="0" hangingPunct="0">
              <a:spcBef>
                <a:spcPct val="50000"/>
              </a:spcBef>
              <a:buFontTx/>
              <a:buChar char="•"/>
            </a:pPr>
            <a:r>
              <a:rPr lang="en-US" sz="1600" b="1" dirty="0">
                <a:latin typeface="Helvetica" charset="0"/>
              </a:rPr>
              <a:t> 	</a:t>
            </a:r>
            <a:r>
              <a:rPr lang="en-US" sz="1600" b="1" dirty="0" smtClean="0">
                <a:latin typeface="Helvetica" charset="0"/>
              </a:rPr>
              <a:t>A new corrected consensus (CCON) has been derived applying the GPCE 	methodology to new predictors, the differences between the TVCN member 	latitude and longitude forecasts and the TVCN 	latitude and longitude 	forecasts.  Using the 2008-2011 Atlantic seasons, the leading predictors for 	CCON were found to be the 	EMXI and AVNI latitude and longitude 	differences for all forecast lengths.</a:t>
            </a:r>
          </a:p>
          <a:p>
            <a:pPr lvl="1" eaLnBrk="0" hangingPunct="0">
              <a:spcBef>
                <a:spcPct val="50000"/>
              </a:spcBef>
              <a:buFontTx/>
              <a:buChar char="•"/>
            </a:pPr>
            <a:r>
              <a:rPr lang="en-US" sz="1600" b="1" dirty="0">
                <a:latin typeface="Helvetica" charset="0"/>
              </a:rPr>
              <a:t> </a:t>
            </a:r>
            <a:r>
              <a:rPr lang="en-US" sz="1600" b="1" dirty="0" smtClean="0">
                <a:latin typeface="Helvetica" charset="0"/>
              </a:rPr>
              <a:t>	Because </a:t>
            </a:r>
            <a:r>
              <a:rPr lang="en-US" sz="1600" b="1" dirty="0">
                <a:latin typeface="Helvetica" charset="0"/>
              </a:rPr>
              <a:t>the new predictors are linear combinations of </a:t>
            </a:r>
            <a:r>
              <a:rPr lang="en-US" sz="1600" b="1" dirty="0" smtClean="0">
                <a:latin typeface="Helvetica" charset="0"/>
              </a:rPr>
              <a:t>the </a:t>
            </a:r>
            <a:r>
              <a:rPr lang="en-US" sz="1600" b="1" dirty="0">
                <a:latin typeface="Helvetica" charset="0"/>
              </a:rPr>
              <a:t>TVCN </a:t>
            </a:r>
            <a:r>
              <a:rPr lang="en-US" sz="1600" b="1" dirty="0" smtClean="0">
                <a:latin typeface="Helvetica" charset="0"/>
              </a:rPr>
              <a:t>	member 	forecasts</a:t>
            </a:r>
            <a:r>
              <a:rPr lang="en-US" sz="1600" b="1" dirty="0">
                <a:latin typeface="Helvetica" charset="0"/>
              </a:rPr>
              <a:t>, the corrected consensus </a:t>
            </a:r>
            <a:r>
              <a:rPr lang="en-US" sz="1600" b="1" dirty="0" smtClean="0">
                <a:latin typeface="Helvetica" charset="0"/>
              </a:rPr>
              <a:t>forecasts </a:t>
            </a:r>
            <a:r>
              <a:rPr lang="en-US" sz="1600" b="1" dirty="0">
                <a:latin typeface="Helvetica" charset="0"/>
              </a:rPr>
              <a:t>can be </a:t>
            </a:r>
            <a:r>
              <a:rPr lang="en-US" sz="1600" b="1" dirty="0" smtClean="0">
                <a:latin typeface="Helvetica" charset="0"/>
              </a:rPr>
              <a:t>shown </a:t>
            </a:r>
            <a:r>
              <a:rPr lang="en-US" sz="1600" b="1" dirty="0">
                <a:latin typeface="Helvetica" charset="0"/>
              </a:rPr>
              <a:t>to be </a:t>
            </a:r>
            <a:r>
              <a:rPr lang="en-US" sz="1600" b="1" dirty="0" smtClean="0">
                <a:latin typeface="Helvetica" charset="0"/>
              </a:rPr>
              <a:t>	equivalent </a:t>
            </a:r>
            <a:r>
              <a:rPr lang="en-US" sz="1600" b="1" dirty="0">
                <a:latin typeface="Helvetica" charset="0"/>
              </a:rPr>
              <a:t>to weighted </a:t>
            </a:r>
            <a:r>
              <a:rPr lang="en-US" sz="1600" b="1" dirty="0" smtClean="0">
                <a:latin typeface="Helvetica" charset="0"/>
              </a:rPr>
              <a:t>consensus forecasts (CNWT).  The weights to be 	applied to the EMXI and AVNI forecasts were found to be considerably 	greater than those to be applied to the other TVCN members.  The EMXI 	and AVNI weights were found to vary with forecast length as well as with 	latitude and longitude.</a:t>
            </a:r>
            <a:endParaRPr lang="en-US" sz="1600" b="1" dirty="0">
              <a:latin typeface="Helvetica" charset="0"/>
            </a:endParaRPr>
          </a:p>
          <a:p>
            <a:pPr lvl="1" eaLnBrk="0" hangingPunct="0">
              <a:spcBef>
                <a:spcPct val="50000"/>
              </a:spcBef>
              <a:buFontTx/>
              <a:buChar char="•"/>
            </a:pPr>
            <a:r>
              <a:rPr lang="en-US" sz="1600" b="1" dirty="0">
                <a:latin typeface="Helvetica" charset="0"/>
              </a:rPr>
              <a:t> </a:t>
            </a:r>
            <a:r>
              <a:rPr lang="en-US" sz="1400" b="1" dirty="0"/>
              <a:t>	</a:t>
            </a:r>
            <a:r>
              <a:rPr lang="en-US" sz="1600" b="1" dirty="0"/>
              <a:t>For the </a:t>
            </a:r>
            <a:r>
              <a:rPr lang="en-US" sz="1600" b="1" dirty="0" smtClean="0"/>
              <a:t>2012 Atlantic season</a:t>
            </a:r>
            <a:r>
              <a:rPr lang="en-US" sz="1600" b="1" dirty="0"/>
              <a:t>, </a:t>
            </a:r>
            <a:r>
              <a:rPr lang="en-US" sz="1600" b="1" dirty="0" smtClean="0"/>
              <a:t>the CCON (or CNWT) forecast improvements 	over TVCN were 7, 11, 10, 6, and 10 percent for the 24-h, 48-h, 72-h, 96-h, 	and 120-h forecasts, respectively.</a:t>
            </a:r>
            <a:endParaRPr lang="en-US" sz="1400" b="1" dirty="0"/>
          </a:p>
        </p:txBody>
      </p:sp>
      <p:pic>
        <p:nvPicPr>
          <p:cNvPr id="9221" name="Picture 6" descr="navy on 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76200"/>
            <a:ext cx="1219200" cy="111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CA2F8F09-C3E5-4D78-B30B-A40CCD12BAE4}" type="slidenum">
              <a:rPr lang="en-US" smtClean="0"/>
              <a:pPr>
                <a:defRPr/>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2286000" y="2438400"/>
            <a:ext cx="4495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6000" b="1">
                <a:solidFill>
                  <a:schemeClr val="accent2"/>
                </a:solidFill>
              </a:rPr>
              <a:t>Questions?</a:t>
            </a:r>
          </a:p>
        </p:txBody>
      </p:sp>
      <p:sp>
        <p:nvSpPr>
          <p:cNvPr id="2" name="Slide Number Placeholder 1"/>
          <p:cNvSpPr>
            <a:spLocks noGrp="1"/>
          </p:cNvSpPr>
          <p:nvPr>
            <p:ph type="sldNum" sz="quarter" idx="12"/>
          </p:nvPr>
        </p:nvSpPr>
        <p:spPr/>
        <p:txBody>
          <a:bodyPr/>
          <a:lstStyle/>
          <a:p>
            <a:pPr>
              <a:defRPr/>
            </a:pPr>
            <a:fld id="{CA2F8F09-C3E5-4D78-B30B-A40CCD12BAE4}" type="slidenum">
              <a:rPr lang="en-US" smtClean="0"/>
              <a:pPr>
                <a:defRPr/>
              </a:pPr>
              <a:t>16</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1855788" y="123825"/>
            <a:ext cx="6673850" cy="1201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hangingPunct="0"/>
            <a:r>
              <a:rPr lang="en-US" sz="3600" b="1">
                <a:solidFill>
                  <a:srgbClr val="0000F1"/>
                </a:solidFill>
                <a:latin typeface="Helvetica" charset="0"/>
              </a:rPr>
              <a:t>Review of the current</a:t>
            </a:r>
          </a:p>
          <a:p>
            <a:pPr algn="ctr" eaLnBrk="0" hangingPunct="0"/>
            <a:r>
              <a:rPr lang="en-US" sz="3600" b="1">
                <a:solidFill>
                  <a:srgbClr val="0000F1"/>
                </a:solidFill>
                <a:latin typeface="Helvetica" charset="0"/>
              </a:rPr>
              <a:t>Corrected Consensus (TVCC)</a:t>
            </a:r>
          </a:p>
        </p:txBody>
      </p:sp>
      <p:sp>
        <p:nvSpPr>
          <p:cNvPr id="3075" name="Line 3"/>
          <p:cNvSpPr>
            <a:spLocks noChangeShapeType="1"/>
          </p:cNvSpPr>
          <p:nvPr/>
        </p:nvSpPr>
        <p:spPr bwMode="auto">
          <a:xfrm>
            <a:off x="0" y="1397000"/>
            <a:ext cx="9131300" cy="0"/>
          </a:xfrm>
          <a:prstGeom prst="line">
            <a:avLst/>
          </a:prstGeom>
          <a:noFill/>
          <a:ln w="101600">
            <a:solidFill>
              <a:srgbClr val="0000F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6" name="Rectangle 4"/>
          <p:cNvSpPr>
            <a:spLocks noChangeArrowheads="1"/>
          </p:cNvSpPr>
          <p:nvPr/>
        </p:nvSpPr>
        <p:spPr bwMode="auto">
          <a:xfrm>
            <a:off x="361950" y="1905000"/>
            <a:ext cx="7888288" cy="409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lvl="1" eaLnBrk="0" hangingPunct="0">
              <a:spcBef>
                <a:spcPct val="50000"/>
              </a:spcBef>
              <a:buFontTx/>
              <a:buChar char="•"/>
            </a:pPr>
            <a:r>
              <a:rPr lang="en-US" sz="2000" b="1" dirty="0">
                <a:latin typeface="Helvetica" charset="0"/>
              </a:rPr>
              <a:t> 	</a:t>
            </a:r>
            <a:r>
              <a:rPr lang="en-US" sz="2000" b="1" dirty="0" smtClean="0">
                <a:latin typeface="Helvetica" charset="0"/>
              </a:rPr>
              <a:t>Just as for GPCE, predictors </a:t>
            </a:r>
            <a:r>
              <a:rPr lang="en-US" sz="2000" b="1" dirty="0">
                <a:latin typeface="Helvetica" charset="0"/>
              </a:rPr>
              <a:t>of east-west and </a:t>
            </a:r>
            <a:r>
              <a:rPr lang="en-US" sz="2000" b="1" dirty="0" smtClean="0">
                <a:latin typeface="Helvetica" charset="0"/>
              </a:rPr>
              <a:t>north-	south </a:t>
            </a:r>
            <a:r>
              <a:rPr lang="en-US" sz="2000" b="1" dirty="0">
                <a:latin typeface="Helvetica" charset="0"/>
              </a:rPr>
              <a:t>forecast error </a:t>
            </a:r>
            <a:r>
              <a:rPr lang="en-US" sz="2000" b="1" dirty="0" smtClean="0">
                <a:latin typeface="Helvetica" charset="0"/>
              </a:rPr>
              <a:t>of </a:t>
            </a:r>
            <a:r>
              <a:rPr lang="en-US" sz="2000" b="1" dirty="0">
                <a:latin typeface="Helvetica" charset="0"/>
              </a:rPr>
              <a:t>the consensus models must be </a:t>
            </a:r>
            <a:r>
              <a:rPr lang="en-US" sz="2000" b="1" dirty="0" smtClean="0">
                <a:latin typeface="Helvetica" charset="0"/>
              </a:rPr>
              <a:t>	quantities </a:t>
            </a:r>
            <a:r>
              <a:rPr lang="en-US" sz="2000" b="1" dirty="0">
                <a:latin typeface="Helvetica" charset="0"/>
              </a:rPr>
              <a:t>that are </a:t>
            </a:r>
            <a:r>
              <a:rPr lang="en-US" sz="2000" b="1" dirty="0" smtClean="0">
                <a:latin typeface="Helvetica" charset="0"/>
              </a:rPr>
              <a:t>available </a:t>
            </a:r>
            <a:r>
              <a:rPr lang="en-US" sz="2000" b="1" dirty="0">
                <a:latin typeface="Helvetica" charset="0"/>
              </a:rPr>
              <a:t>prior to the time when </a:t>
            </a:r>
            <a:r>
              <a:rPr lang="en-US" sz="2000" b="1" dirty="0" smtClean="0">
                <a:latin typeface="Helvetica" charset="0"/>
              </a:rPr>
              <a:t>	official </a:t>
            </a:r>
            <a:r>
              <a:rPr lang="en-US" sz="2000" b="1" dirty="0">
                <a:latin typeface="Helvetica" charset="0"/>
              </a:rPr>
              <a:t>forecasts must </a:t>
            </a:r>
            <a:r>
              <a:rPr lang="en-US" sz="2000" b="1" dirty="0" smtClean="0">
                <a:latin typeface="Helvetica" charset="0"/>
              </a:rPr>
              <a:t> be </a:t>
            </a:r>
            <a:r>
              <a:rPr lang="en-US" sz="2000" b="1" dirty="0">
                <a:latin typeface="Helvetica" charset="0"/>
              </a:rPr>
              <a:t>issued.</a:t>
            </a:r>
          </a:p>
          <a:p>
            <a:pPr lvl="1" eaLnBrk="0" hangingPunct="0">
              <a:spcBef>
                <a:spcPct val="50000"/>
              </a:spcBef>
              <a:buFontTx/>
              <a:buChar char="•"/>
            </a:pPr>
            <a:r>
              <a:rPr lang="en-US" sz="2000" b="1" dirty="0">
                <a:latin typeface="Helvetica" charset="0"/>
              </a:rPr>
              <a:t>	Consensus model spread is defined to be the average 	distance of the member forecasts from the consensus 	forecast.</a:t>
            </a:r>
            <a:r>
              <a:rPr lang="en-US" sz="2000" dirty="0">
                <a:latin typeface="Helvetica" charset="0"/>
              </a:rPr>
              <a:t> </a:t>
            </a:r>
            <a:endParaRPr lang="en-US" sz="2000" b="1" dirty="0">
              <a:latin typeface="Helvetica" charset="0"/>
            </a:endParaRPr>
          </a:p>
          <a:p>
            <a:pPr lvl="1" eaLnBrk="0" hangingPunct="0">
              <a:spcBef>
                <a:spcPct val="50000"/>
              </a:spcBef>
              <a:buFontTx/>
              <a:buChar char="•"/>
            </a:pPr>
            <a:r>
              <a:rPr lang="en-US" sz="2000" b="1" dirty="0">
                <a:latin typeface="Helvetica" charset="0"/>
              </a:rPr>
              <a:t> 	The </a:t>
            </a:r>
            <a:r>
              <a:rPr lang="en-US" sz="2000" b="1" dirty="0" smtClean="0">
                <a:latin typeface="Helvetica" charset="0"/>
              </a:rPr>
              <a:t>GPCE </a:t>
            </a:r>
            <a:r>
              <a:rPr lang="en-US" sz="2000" b="1" dirty="0">
                <a:latin typeface="Helvetica" charset="0"/>
              </a:rPr>
              <a:t>predictors </a:t>
            </a:r>
            <a:r>
              <a:rPr lang="en-US" sz="2000" b="1" dirty="0" smtClean="0">
                <a:latin typeface="Helvetica" charset="0"/>
              </a:rPr>
              <a:t>are used and are </a:t>
            </a:r>
            <a:r>
              <a:rPr lang="en-US" sz="2000" b="1" dirty="0">
                <a:latin typeface="Helvetica" charset="0"/>
              </a:rPr>
              <a:t>consensus </a:t>
            </a:r>
            <a:r>
              <a:rPr lang="en-US" sz="2000" b="1" dirty="0" smtClean="0">
                <a:latin typeface="Helvetica" charset="0"/>
              </a:rPr>
              <a:t>	model </a:t>
            </a:r>
            <a:r>
              <a:rPr lang="en-US" sz="2000" b="1" dirty="0">
                <a:latin typeface="Helvetica" charset="0"/>
              </a:rPr>
              <a:t>spread; 	initial and forecast TC intensity; initial </a:t>
            </a:r>
            <a:r>
              <a:rPr lang="en-US" sz="2000" b="1" dirty="0" smtClean="0">
                <a:latin typeface="Helvetica" charset="0"/>
              </a:rPr>
              <a:t>	TC </a:t>
            </a:r>
            <a:r>
              <a:rPr lang="en-US" sz="2000" b="1" dirty="0">
                <a:latin typeface="Helvetica" charset="0"/>
              </a:rPr>
              <a:t>location and </a:t>
            </a:r>
            <a:r>
              <a:rPr lang="en-US" sz="2000" b="1" dirty="0" smtClean="0">
                <a:latin typeface="Helvetica" charset="0"/>
              </a:rPr>
              <a:t>forecast </a:t>
            </a:r>
            <a:r>
              <a:rPr lang="en-US" sz="2000" b="1" dirty="0">
                <a:latin typeface="Helvetica" charset="0"/>
              </a:rPr>
              <a:t>displacement of TC location </a:t>
            </a:r>
            <a:r>
              <a:rPr lang="en-US" sz="2000" b="1" dirty="0" smtClean="0">
                <a:latin typeface="Helvetica" charset="0"/>
              </a:rPr>
              <a:t>	(</a:t>
            </a:r>
            <a:r>
              <a:rPr lang="en-US" sz="2000" b="1" dirty="0">
                <a:latin typeface="Helvetica" charset="0"/>
              </a:rPr>
              <a:t>latitude and </a:t>
            </a:r>
            <a:r>
              <a:rPr lang="en-US" sz="2000" b="1" dirty="0" smtClean="0">
                <a:latin typeface="Helvetica" charset="0"/>
              </a:rPr>
              <a:t>longitude</a:t>
            </a:r>
            <a:r>
              <a:rPr lang="en-US" sz="2000" b="1" dirty="0">
                <a:latin typeface="Helvetica" charset="0"/>
              </a:rPr>
              <a:t>); TC speed of motion; and </a:t>
            </a:r>
            <a:r>
              <a:rPr lang="en-US" sz="2000" b="1" dirty="0" smtClean="0">
                <a:latin typeface="Helvetica" charset="0"/>
              </a:rPr>
              <a:t>	number </a:t>
            </a:r>
            <a:r>
              <a:rPr lang="en-US" sz="2000" b="1" dirty="0">
                <a:latin typeface="Helvetica" charset="0"/>
              </a:rPr>
              <a:t>of </a:t>
            </a:r>
            <a:r>
              <a:rPr lang="en-US" sz="2000" b="1" dirty="0" smtClean="0">
                <a:latin typeface="Helvetica" charset="0"/>
              </a:rPr>
              <a:t>members </a:t>
            </a:r>
            <a:r>
              <a:rPr lang="en-US" sz="2000" b="1" dirty="0">
                <a:latin typeface="Helvetica" charset="0"/>
              </a:rPr>
              <a:t>available (for TVCN).</a:t>
            </a:r>
          </a:p>
        </p:txBody>
      </p:sp>
      <p:pic>
        <p:nvPicPr>
          <p:cNvPr id="3077" name="Picture 6" descr="navy on 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100013"/>
            <a:ext cx="1219200" cy="111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CA2F8F09-C3E5-4D78-B30B-A40CCD12BAE4}"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Line 3"/>
          <p:cNvSpPr>
            <a:spLocks noChangeShapeType="1"/>
          </p:cNvSpPr>
          <p:nvPr/>
        </p:nvSpPr>
        <p:spPr bwMode="auto">
          <a:xfrm>
            <a:off x="0" y="1397000"/>
            <a:ext cx="9131300" cy="0"/>
          </a:xfrm>
          <a:prstGeom prst="line">
            <a:avLst/>
          </a:prstGeom>
          <a:noFill/>
          <a:ln w="101600">
            <a:solidFill>
              <a:srgbClr val="0000F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9" name="Rectangle 4"/>
          <p:cNvSpPr>
            <a:spLocks noChangeArrowheads="1"/>
          </p:cNvSpPr>
          <p:nvPr/>
        </p:nvSpPr>
        <p:spPr bwMode="auto">
          <a:xfrm>
            <a:off x="381000" y="1676400"/>
            <a:ext cx="7888288" cy="517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lvl="1" eaLnBrk="0" hangingPunct="0">
              <a:spcBef>
                <a:spcPct val="50000"/>
              </a:spcBef>
              <a:buFontTx/>
              <a:buChar char="•"/>
            </a:pPr>
            <a:r>
              <a:rPr lang="en-US" sz="2000" b="1">
                <a:latin typeface="Helvetica" charset="0"/>
              </a:rPr>
              <a:t> 	Using stepwise linear regression and the 	aforementioned pool of predictors for previous	seasons, regression models are found to predict 	east-west and north-south TC track forecast error for 	each combination of forecast length, consensus model, 	and basin.</a:t>
            </a:r>
          </a:p>
          <a:p>
            <a:pPr lvl="1" eaLnBrk="0" hangingPunct="0">
              <a:spcBef>
                <a:spcPct val="50000"/>
              </a:spcBef>
              <a:buFontTx/>
              <a:buChar char="•"/>
            </a:pPr>
            <a:r>
              <a:rPr lang="en-US" sz="2000" b="1">
                <a:latin typeface="Helvetica" charset="0"/>
              </a:rPr>
              <a:t> 	The means of the consensus east-west and north-south 	forecast errors for all forecast lengths for previous 	seasons are found for all to be used as possible bias 	correctors.</a:t>
            </a:r>
          </a:p>
          <a:p>
            <a:pPr lvl="1" eaLnBrk="0" hangingPunct="0">
              <a:spcBef>
                <a:spcPct val="50000"/>
              </a:spcBef>
              <a:buFontTx/>
              <a:buChar char="•"/>
            </a:pPr>
            <a:r>
              <a:rPr lang="en-US" sz="2000" b="1">
                <a:latin typeface="Helvetica" charset="0"/>
              </a:rPr>
              <a:t> 	For the Atlantic and eastern North Pacific basins, 	combinations of the statistical and bias correctors, 	depending on forecast length, are used to create the 	corrected consensus (TVCC) forecasts.</a:t>
            </a:r>
          </a:p>
          <a:p>
            <a:pPr lvl="1" eaLnBrk="0" hangingPunct="0">
              <a:spcBef>
                <a:spcPct val="50000"/>
              </a:spcBef>
              <a:buFontTx/>
              <a:buChar char="•"/>
            </a:pPr>
            <a:endParaRPr lang="en-US" sz="2000" b="1">
              <a:latin typeface="Helvetica" charset="0"/>
            </a:endParaRPr>
          </a:p>
        </p:txBody>
      </p:sp>
      <p:pic>
        <p:nvPicPr>
          <p:cNvPr id="4100" name="Picture 6" descr="navy on 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100013"/>
            <a:ext cx="1219200" cy="111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Rectangle 2"/>
          <p:cNvSpPr>
            <a:spLocks noChangeArrowheads="1"/>
          </p:cNvSpPr>
          <p:nvPr/>
        </p:nvSpPr>
        <p:spPr bwMode="auto">
          <a:xfrm>
            <a:off x="1855788" y="123825"/>
            <a:ext cx="6673850" cy="1201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hangingPunct="0"/>
            <a:r>
              <a:rPr lang="en-US" sz="3600" b="1">
                <a:solidFill>
                  <a:srgbClr val="0000F1"/>
                </a:solidFill>
                <a:latin typeface="Helvetica" charset="0"/>
              </a:rPr>
              <a:t>Review of the current</a:t>
            </a:r>
          </a:p>
          <a:p>
            <a:pPr algn="ctr" eaLnBrk="0" hangingPunct="0"/>
            <a:r>
              <a:rPr lang="en-US" sz="3600" b="1">
                <a:solidFill>
                  <a:srgbClr val="0000F1"/>
                </a:solidFill>
                <a:latin typeface="Helvetica" charset="0"/>
              </a:rPr>
              <a:t>Corrected Consensus (TVCC)</a:t>
            </a:r>
          </a:p>
        </p:txBody>
      </p:sp>
      <p:sp>
        <p:nvSpPr>
          <p:cNvPr id="2" name="Slide Number Placeholder 1"/>
          <p:cNvSpPr>
            <a:spLocks noGrp="1"/>
          </p:cNvSpPr>
          <p:nvPr>
            <p:ph type="sldNum" sz="quarter" idx="12"/>
          </p:nvPr>
        </p:nvSpPr>
        <p:spPr/>
        <p:txBody>
          <a:bodyPr/>
          <a:lstStyle/>
          <a:p>
            <a:pPr>
              <a:defRPr/>
            </a:pPr>
            <a:fld id="{CA2F8F09-C3E5-4D78-B30B-A40CCD12BAE4}" type="slidenum">
              <a:rPr lang="en-US" smtClean="0"/>
              <a:pPr>
                <a:defRPr/>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ChangeArrowheads="1"/>
          </p:cNvSpPr>
          <p:nvPr/>
        </p:nvSpPr>
        <p:spPr bwMode="auto">
          <a:xfrm>
            <a:off x="1219200" y="117475"/>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lgn="ctr" eaLnBrk="0" hangingPunct="0"/>
            <a:r>
              <a:rPr lang="en-US" sz="2400" b="1" dirty="0" smtClean="0">
                <a:solidFill>
                  <a:srgbClr val="0000F1"/>
                </a:solidFill>
                <a:latin typeface="Helvetica" charset="0"/>
              </a:rPr>
              <a:t>2011 </a:t>
            </a:r>
            <a:r>
              <a:rPr lang="en-US" sz="2400" b="1" dirty="0" smtClean="0">
                <a:solidFill>
                  <a:srgbClr val="0000F1"/>
                </a:solidFill>
                <a:latin typeface="Helvetica" charset="0"/>
              </a:rPr>
              <a:t>TC Track </a:t>
            </a:r>
            <a:r>
              <a:rPr lang="en-US" sz="2400" b="1" dirty="0" smtClean="0">
                <a:solidFill>
                  <a:srgbClr val="0000F1"/>
                </a:solidFill>
                <a:latin typeface="Helvetica" charset="0"/>
              </a:rPr>
              <a:t>Forecast Errors (nm)</a:t>
            </a:r>
            <a:endParaRPr lang="en-US" sz="3200" dirty="0">
              <a:solidFill>
                <a:srgbClr val="0000F1"/>
              </a:solidFill>
              <a:latin typeface="Helvetica" charset="0"/>
            </a:endParaRPr>
          </a:p>
        </p:txBody>
      </p:sp>
      <p:sp>
        <p:nvSpPr>
          <p:cNvPr id="5123" name="Line 4"/>
          <p:cNvSpPr>
            <a:spLocks noChangeShapeType="1"/>
          </p:cNvSpPr>
          <p:nvPr/>
        </p:nvSpPr>
        <p:spPr bwMode="auto">
          <a:xfrm>
            <a:off x="0" y="1371600"/>
            <a:ext cx="9042400" cy="0"/>
          </a:xfrm>
          <a:prstGeom prst="line">
            <a:avLst/>
          </a:prstGeom>
          <a:noFill/>
          <a:ln w="101600">
            <a:solidFill>
              <a:srgbClr val="0101FA"/>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4" name="Text Box 8"/>
          <p:cNvSpPr txBox="1">
            <a:spLocks noChangeArrowheads="1"/>
          </p:cNvSpPr>
          <p:nvPr/>
        </p:nvSpPr>
        <p:spPr bwMode="auto">
          <a:xfrm>
            <a:off x="3657600" y="5911850"/>
            <a:ext cx="2216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dirty="0">
                <a:solidFill>
                  <a:schemeClr val="accent2"/>
                </a:solidFill>
              </a:rPr>
              <a:t>Number of Forecasts</a:t>
            </a:r>
          </a:p>
        </p:txBody>
      </p:sp>
      <p:sp>
        <p:nvSpPr>
          <p:cNvPr id="5126" name="Text Box 5"/>
          <p:cNvSpPr txBox="1">
            <a:spLocks noChangeArrowheads="1"/>
          </p:cNvSpPr>
          <p:nvPr/>
        </p:nvSpPr>
        <p:spPr bwMode="auto">
          <a:xfrm>
            <a:off x="1033464" y="5600701"/>
            <a:ext cx="52610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dirty="0" smtClean="0">
                <a:solidFill>
                  <a:schemeClr val="accent2"/>
                </a:solidFill>
              </a:rPr>
              <a:t>284</a:t>
            </a:r>
            <a:endParaRPr lang="en-US" sz="1600" b="1" dirty="0">
              <a:solidFill>
                <a:schemeClr val="accent2"/>
              </a:solidFill>
            </a:endParaRPr>
          </a:p>
        </p:txBody>
      </p:sp>
      <p:sp>
        <p:nvSpPr>
          <p:cNvPr id="5127" name="Text Box 6"/>
          <p:cNvSpPr txBox="1">
            <a:spLocks noChangeArrowheads="1"/>
          </p:cNvSpPr>
          <p:nvPr/>
        </p:nvSpPr>
        <p:spPr bwMode="auto">
          <a:xfrm>
            <a:off x="2286000" y="5600701"/>
            <a:ext cx="52610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dirty="0" smtClean="0">
                <a:solidFill>
                  <a:schemeClr val="accent2"/>
                </a:solidFill>
              </a:rPr>
              <a:t>168</a:t>
            </a:r>
            <a:endParaRPr lang="en-US" sz="1600" b="1" dirty="0">
              <a:solidFill>
                <a:schemeClr val="accent2"/>
              </a:solidFill>
            </a:endParaRPr>
          </a:p>
        </p:txBody>
      </p:sp>
      <p:sp>
        <p:nvSpPr>
          <p:cNvPr id="5128" name="Text Box 7"/>
          <p:cNvSpPr txBox="1">
            <a:spLocks noChangeArrowheads="1"/>
          </p:cNvSpPr>
          <p:nvPr/>
        </p:nvSpPr>
        <p:spPr bwMode="auto">
          <a:xfrm>
            <a:off x="3581400" y="5597526"/>
            <a:ext cx="51475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dirty="0" smtClean="0">
                <a:solidFill>
                  <a:schemeClr val="accent2"/>
                </a:solidFill>
              </a:rPr>
              <a:t>114</a:t>
            </a:r>
            <a:endParaRPr lang="en-US" sz="1600" b="1" dirty="0">
              <a:solidFill>
                <a:schemeClr val="accent2"/>
              </a:solidFill>
            </a:endParaRPr>
          </a:p>
        </p:txBody>
      </p:sp>
      <p:sp>
        <p:nvSpPr>
          <p:cNvPr id="5129" name="Text Box 9"/>
          <p:cNvSpPr txBox="1">
            <a:spLocks noChangeArrowheads="1"/>
          </p:cNvSpPr>
          <p:nvPr/>
        </p:nvSpPr>
        <p:spPr bwMode="auto">
          <a:xfrm>
            <a:off x="1668461" y="5591591"/>
            <a:ext cx="52610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dirty="0" smtClean="0">
                <a:solidFill>
                  <a:schemeClr val="accent2"/>
                </a:solidFill>
              </a:rPr>
              <a:t>213</a:t>
            </a:r>
            <a:endParaRPr lang="en-US" sz="1600" b="1" dirty="0">
              <a:solidFill>
                <a:schemeClr val="accent2"/>
              </a:solidFill>
            </a:endParaRPr>
          </a:p>
        </p:txBody>
      </p:sp>
      <p:sp>
        <p:nvSpPr>
          <p:cNvPr id="5130" name="Text Box 10"/>
          <p:cNvSpPr txBox="1">
            <a:spLocks noChangeArrowheads="1"/>
          </p:cNvSpPr>
          <p:nvPr/>
        </p:nvSpPr>
        <p:spPr bwMode="auto">
          <a:xfrm>
            <a:off x="2978913" y="5592762"/>
            <a:ext cx="52610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dirty="0" smtClean="0">
                <a:solidFill>
                  <a:schemeClr val="accent2"/>
                </a:solidFill>
              </a:rPr>
              <a:t>137</a:t>
            </a:r>
            <a:endParaRPr lang="en-US" sz="1600" b="1" dirty="0">
              <a:solidFill>
                <a:schemeClr val="accent2"/>
              </a:solidFill>
            </a:endParaRPr>
          </a:p>
        </p:txBody>
      </p:sp>
      <p:pic>
        <p:nvPicPr>
          <p:cNvPr id="5131" name="Picture 11" descr="navy on 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100013"/>
            <a:ext cx="1219200" cy="111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3" name="Text Box 116"/>
          <p:cNvSpPr txBox="1">
            <a:spLocks noChangeArrowheads="1"/>
          </p:cNvSpPr>
          <p:nvPr/>
        </p:nvSpPr>
        <p:spPr bwMode="auto">
          <a:xfrm>
            <a:off x="5954712" y="5562600"/>
            <a:ext cx="52610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dirty="0" smtClean="0">
                <a:solidFill>
                  <a:schemeClr val="accent2"/>
                </a:solidFill>
              </a:rPr>
              <a:t>197</a:t>
            </a:r>
            <a:endParaRPr lang="en-US" sz="1600" b="1" dirty="0">
              <a:solidFill>
                <a:schemeClr val="accent2"/>
              </a:solidFill>
            </a:endParaRPr>
          </a:p>
        </p:txBody>
      </p:sp>
      <p:sp>
        <p:nvSpPr>
          <p:cNvPr id="5134" name="Text Box 117"/>
          <p:cNvSpPr txBox="1">
            <a:spLocks noChangeArrowheads="1"/>
          </p:cNvSpPr>
          <p:nvPr/>
        </p:nvSpPr>
        <p:spPr bwMode="auto">
          <a:xfrm>
            <a:off x="7162800" y="5562600"/>
            <a:ext cx="51475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dirty="0" smtClean="0">
                <a:solidFill>
                  <a:schemeClr val="accent2"/>
                </a:solidFill>
              </a:rPr>
              <a:t>114</a:t>
            </a:r>
            <a:endParaRPr lang="en-US" sz="1600" b="1" dirty="0">
              <a:solidFill>
                <a:schemeClr val="accent2"/>
              </a:solidFill>
            </a:endParaRPr>
          </a:p>
        </p:txBody>
      </p:sp>
      <p:sp>
        <p:nvSpPr>
          <p:cNvPr id="5135" name="Text Box 118"/>
          <p:cNvSpPr txBox="1">
            <a:spLocks noChangeArrowheads="1"/>
          </p:cNvSpPr>
          <p:nvPr/>
        </p:nvSpPr>
        <p:spPr bwMode="auto">
          <a:xfrm>
            <a:off x="8505825" y="5575300"/>
            <a:ext cx="41229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dirty="0" smtClean="0">
                <a:solidFill>
                  <a:schemeClr val="accent2"/>
                </a:solidFill>
              </a:rPr>
              <a:t>51</a:t>
            </a:r>
            <a:endParaRPr lang="en-US" sz="1600" b="1" dirty="0">
              <a:solidFill>
                <a:schemeClr val="accent2"/>
              </a:solidFill>
            </a:endParaRPr>
          </a:p>
        </p:txBody>
      </p:sp>
      <p:sp>
        <p:nvSpPr>
          <p:cNvPr id="5136" name="Text Box 119"/>
          <p:cNvSpPr txBox="1">
            <a:spLocks noChangeArrowheads="1"/>
          </p:cNvSpPr>
          <p:nvPr/>
        </p:nvSpPr>
        <p:spPr bwMode="auto">
          <a:xfrm>
            <a:off x="6553200" y="5562600"/>
            <a:ext cx="52610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dirty="0" smtClean="0">
                <a:solidFill>
                  <a:schemeClr val="accent2"/>
                </a:solidFill>
              </a:rPr>
              <a:t>153</a:t>
            </a:r>
            <a:endParaRPr lang="en-US" sz="1600" b="1" dirty="0">
              <a:solidFill>
                <a:schemeClr val="accent2"/>
              </a:solidFill>
            </a:endParaRPr>
          </a:p>
        </p:txBody>
      </p:sp>
      <p:sp>
        <p:nvSpPr>
          <p:cNvPr id="5137" name="Text Box 120"/>
          <p:cNvSpPr txBox="1">
            <a:spLocks noChangeArrowheads="1"/>
          </p:cNvSpPr>
          <p:nvPr/>
        </p:nvSpPr>
        <p:spPr bwMode="auto">
          <a:xfrm>
            <a:off x="7848600" y="5562600"/>
            <a:ext cx="41229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dirty="0" smtClean="0">
                <a:solidFill>
                  <a:schemeClr val="accent2"/>
                </a:solidFill>
              </a:rPr>
              <a:t>81</a:t>
            </a:r>
            <a:endParaRPr lang="en-US" sz="1600" b="1" dirty="0">
              <a:solidFill>
                <a:schemeClr val="accent2"/>
              </a:solidFill>
            </a:endParaRPr>
          </a:p>
        </p:txBody>
      </p:sp>
      <p:sp>
        <p:nvSpPr>
          <p:cNvPr id="5138" name="Text Box 121"/>
          <p:cNvSpPr txBox="1">
            <a:spLocks noChangeArrowheads="1"/>
          </p:cNvSpPr>
          <p:nvPr/>
        </p:nvSpPr>
        <p:spPr bwMode="auto">
          <a:xfrm>
            <a:off x="2028995" y="1919288"/>
            <a:ext cx="103105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dirty="0" smtClean="0">
                <a:solidFill>
                  <a:schemeClr val="accent2"/>
                </a:solidFill>
              </a:rPr>
              <a:t>Atlantic</a:t>
            </a:r>
            <a:endParaRPr lang="en-US" b="1" dirty="0">
              <a:solidFill>
                <a:schemeClr val="accent2"/>
              </a:solidFill>
            </a:endParaRPr>
          </a:p>
        </p:txBody>
      </p:sp>
      <p:sp>
        <p:nvSpPr>
          <p:cNvPr id="5139" name="Text Box 122"/>
          <p:cNvSpPr txBox="1">
            <a:spLocks noChangeArrowheads="1"/>
          </p:cNvSpPr>
          <p:nvPr/>
        </p:nvSpPr>
        <p:spPr bwMode="auto">
          <a:xfrm>
            <a:off x="6132513" y="1881188"/>
            <a:ext cx="251863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dirty="0" smtClean="0">
                <a:solidFill>
                  <a:schemeClr val="accent2"/>
                </a:solidFill>
              </a:rPr>
              <a:t>Eastern North Pacific</a:t>
            </a:r>
            <a:endParaRPr lang="en-US" b="1" dirty="0">
              <a:solidFill>
                <a:schemeClr val="accent2"/>
              </a:solidFill>
            </a:endParaRPr>
          </a:p>
        </p:txBody>
      </p:sp>
      <p:graphicFrame>
        <p:nvGraphicFramePr>
          <p:cNvPr id="27" name="Object 2"/>
          <p:cNvGraphicFramePr>
            <a:graphicFrameLocks/>
          </p:cNvGraphicFramePr>
          <p:nvPr>
            <p:extLst>
              <p:ext uri="{D42A27DB-BD31-4B8C-83A1-F6EECF244321}">
                <p14:modId xmlns:p14="http://schemas.microsoft.com/office/powerpoint/2010/main" val="2684004229"/>
              </p:ext>
            </p:extLst>
          </p:nvPr>
        </p:nvGraphicFramePr>
        <p:xfrm>
          <a:off x="38100" y="2288620"/>
          <a:ext cx="5219700" cy="32739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8" name="Object 2"/>
          <p:cNvGraphicFramePr>
            <a:graphicFrameLocks/>
          </p:cNvGraphicFramePr>
          <p:nvPr>
            <p:extLst>
              <p:ext uri="{D42A27DB-BD31-4B8C-83A1-F6EECF244321}">
                <p14:modId xmlns:p14="http://schemas.microsoft.com/office/powerpoint/2010/main" val="1284555051"/>
              </p:ext>
            </p:extLst>
          </p:nvPr>
        </p:nvGraphicFramePr>
        <p:xfrm>
          <a:off x="5149389" y="2364821"/>
          <a:ext cx="4484886" cy="3273980"/>
        </p:xfrm>
        <a:graphic>
          <a:graphicData uri="http://schemas.openxmlformats.org/drawingml/2006/chart">
            <c:chart xmlns:c="http://schemas.openxmlformats.org/drawingml/2006/chart" xmlns:r="http://schemas.openxmlformats.org/officeDocument/2006/relationships" r:id="rId4"/>
          </a:graphicData>
        </a:graphic>
      </p:graphicFrame>
      <p:sp>
        <p:nvSpPr>
          <p:cNvPr id="2" name="Slide Number Placeholder 1"/>
          <p:cNvSpPr>
            <a:spLocks noGrp="1"/>
          </p:cNvSpPr>
          <p:nvPr>
            <p:ph type="sldNum" sz="quarter" idx="12"/>
          </p:nvPr>
        </p:nvSpPr>
        <p:spPr/>
        <p:txBody>
          <a:bodyPr/>
          <a:lstStyle/>
          <a:p>
            <a:pPr>
              <a:defRPr/>
            </a:pPr>
            <a:fld id="{CA2F8F09-C3E5-4D78-B30B-A40CCD12BAE4}" type="slidenum">
              <a:rPr lang="en-US" smtClean="0"/>
              <a:pPr>
                <a:defRPr/>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Line 3"/>
          <p:cNvSpPr>
            <a:spLocks noChangeShapeType="1"/>
          </p:cNvSpPr>
          <p:nvPr/>
        </p:nvSpPr>
        <p:spPr bwMode="auto">
          <a:xfrm>
            <a:off x="0" y="1397000"/>
            <a:ext cx="9131300" cy="0"/>
          </a:xfrm>
          <a:prstGeom prst="line">
            <a:avLst/>
          </a:prstGeom>
          <a:noFill/>
          <a:ln w="101600">
            <a:solidFill>
              <a:srgbClr val="0000F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9" name="Rectangle 4"/>
          <p:cNvSpPr>
            <a:spLocks noChangeArrowheads="1"/>
          </p:cNvSpPr>
          <p:nvPr/>
        </p:nvSpPr>
        <p:spPr bwMode="auto">
          <a:xfrm>
            <a:off x="414337" y="1905000"/>
            <a:ext cx="7888288" cy="4247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lvl="1" eaLnBrk="0" hangingPunct="0">
              <a:spcBef>
                <a:spcPct val="50000"/>
              </a:spcBef>
              <a:buFontTx/>
              <a:buChar char="•"/>
            </a:pPr>
            <a:r>
              <a:rPr lang="en-US" sz="2000" b="1" dirty="0">
                <a:latin typeface="Helvetica" charset="0"/>
              </a:rPr>
              <a:t> 	</a:t>
            </a:r>
            <a:r>
              <a:rPr lang="en-US" sz="2000" b="1" dirty="0" smtClean="0">
                <a:latin typeface="Helvetica" charset="0"/>
              </a:rPr>
              <a:t>Using the GPCE predictors, we have found that the 	corrected consensus (TVCC) forecast performance is at 	best about the same as the consensus (TVCN) forecast 	performance and is often worse.</a:t>
            </a:r>
            <a:endParaRPr lang="en-US" sz="2000" b="1" dirty="0">
              <a:latin typeface="Helvetica" charset="0"/>
            </a:endParaRPr>
          </a:p>
          <a:p>
            <a:pPr lvl="1" eaLnBrk="0" hangingPunct="0">
              <a:spcBef>
                <a:spcPct val="50000"/>
              </a:spcBef>
              <a:buFontTx/>
              <a:buChar char="•"/>
            </a:pPr>
            <a:r>
              <a:rPr lang="en-US" sz="2000" b="1" dirty="0">
                <a:latin typeface="Helvetica" charset="0"/>
              </a:rPr>
              <a:t> 	</a:t>
            </a:r>
            <a:r>
              <a:rPr lang="en-US" sz="2000" b="1" dirty="0" smtClean="0">
                <a:latin typeface="Helvetica" charset="0"/>
              </a:rPr>
              <a:t>The proposed new predictors are the differences in 	latitude and longitude between the TVCN member 	forecasts and the TVCN forecast.</a:t>
            </a:r>
            <a:endParaRPr lang="en-US" sz="2000" b="1" dirty="0">
              <a:latin typeface="Helvetica" charset="0"/>
            </a:endParaRPr>
          </a:p>
          <a:p>
            <a:pPr lvl="1" eaLnBrk="0" hangingPunct="0">
              <a:spcBef>
                <a:spcPct val="50000"/>
              </a:spcBef>
              <a:buFontTx/>
              <a:buChar char="•"/>
            </a:pPr>
            <a:r>
              <a:rPr lang="en-US" sz="2000" b="1" dirty="0">
                <a:latin typeface="Helvetica" charset="0"/>
              </a:rPr>
              <a:t> 	</a:t>
            </a:r>
            <a:r>
              <a:rPr lang="en-US" sz="2000" b="1" dirty="0" smtClean="0">
                <a:latin typeface="Helvetica" charset="0"/>
              </a:rPr>
              <a:t>Using the new predictors, the same techniques were 	applied to estimate east-west and north-south 	correctors to be applied to the TVCN forecasts and 	create a new corrected consensus (CCON).</a:t>
            </a:r>
            <a:endParaRPr lang="en-US" sz="2000" b="1" dirty="0">
              <a:latin typeface="Helvetica" charset="0"/>
            </a:endParaRPr>
          </a:p>
          <a:p>
            <a:pPr lvl="1" eaLnBrk="0" hangingPunct="0">
              <a:spcBef>
                <a:spcPct val="50000"/>
              </a:spcBef>
              <a:buFontTx/>
              <a:buChar char="•"/>
            </a:pPr>
            <a:endParaRPr lang="en-US" sz="2000" b="1" dirty="0">
              <a:latin typeface="Helvetica" charset="0"/>
            </a:endParaRPr>
          </a:p>
        </p:txBody>
      </p:sp>
      <p:pic>
        <p:nvPicPr>
          <p:cNvPr id="4100" name="Picture 6" descr="navy on 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100013"/>
            <a:ext cx="1219200" cy="111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Rectangle 2"/>
          <p:cNvSpPr>
            <a:spLocks noChangeArrowheads="1"/>
          </p:cNvSpPr>
          <p:nvPr/>
        </p:nvSpPr>
        <p:spPr bwMode="auto">
          <a:xfrm>
            <a:off x="2514600" y="123825"/>
            <a:ext cx="4982133" cy="1200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hangingPunct="0"/>
            <a:r>
              <a:rPr lang="en-US" sz="3600" b="1" dirty="0" smtClean="0">
                <a:solidFill>
                  <a:srgbClr val="0000F1"/>
                </a:solidFill>
                <a:latin typeface="Helvetica" charset="0"/>
              </a:rPr>
              <a:t>New Predictors for</a:t>
            </a:r>
          </a:p>
          <a:p>
            <a:pPr algn="ctr" eaLnBrk="0" hangingPunct="0"/>
            <a:r>
              <a:rPr lang="en-US" sz="3600" b="1" dirty="0" smtClean="0">
                <a:solidFill>
                  <a:srgbClr val="0000F1"/>
                </a:solidFill>
                <a:latin typeface="Helvetica" charset="0"/>
              </a:rPr>
              <a:t>Corrected Consensus</a:t>
            </a:r>
            <a:endParaRPr lang="en-US" sz="3600" b="1" dirty="0">
              <a:solidFill>
                <a:srgbClr val="0000F1"/>
              </a:solidFill>
              <a:latin typeface="Helvetica" charset="0"/>
            </a:endParaRPr>
          </a:p>
        </p:txBody>
      </p:sp>
      <p:sp>
        <p:nvSpPr>
          <p:cNvPr id="2" name="Slide Number Placeholder 1"/>
          <p:cNvSpPr>
            <a:spLocks noGrp="1"/>
          </p:cNvSpPr>
          <p:nvPr>
            <p:ph type="sldNum" sz="quarter" idx="12"/>
          </p:nvPr>
        </p:nvSpPr>
        <p:spPr/>
        <p:txBody>
          <a:bodyPr/>
          <a:lstStyle/>
          <a:p>
            <a:pPr>
              <a:defRPr/>
            </a:pPr>
            <a:fld id="{CA2F8F09-C3E5-4D78-B30B-A40CCD12BAE4}" type="slidenum">
              <a:rPr lang="en-US" smtClean="0"/>
              <a:pPr>
                <a:defRPr/>
              </a:pPr>
              <a:t>5</a:t>
            </a:fld>
            <a:endParaRPr lang="en-US"/>
          </a:p>
        </p:txBody>
      </p:sp>
    </p:spTree>
    <p:extLst>
      <p:ext uri="{BB962C8B-B14F-4D97-AF65-F5344CB8AC3E}">
        <p14:creationId xmlns:p14="http://schemas.microsoft.com/office/powerpoint/2010/main" val="4355286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20000" b="3750"/>
          <a:stretch/>
        </p:blipFill>
        <p:spPr>
          <a:xfrm>
            <a:off x="1295400" y="1906131"/>
            <a:ext cx="6481763" cy="4942344"/>
          </a:xfrm>
          <a:prstGeom prst="rect">
            <a:avLst/>
          </a:prstGeom>
        </p:spPr>
      </p:pic>
      <p:sp>
        <p:nvSpPr>
          <p:cNvPr id="3" name="Line 4"/>
          <p:cNvSpPr>
            <a:spLocks noChangeShapeType="1"/>
          </p:cNvSpPr>
          <p:nvPr/>
        </p:nvSpPr>
        <p:spPr bwMode="auto">
          <a:xfrm>
            <a:off x="0" y="1371600"/>
            <a:ext cx="9042400" cy="0"/>
          </a:xfrm>
          <a:prstGeom prst="line">
            <a:avLst/>
          </a:prstGeom>
          <a:noFill/>
          <a:ln w="101600">
            <a:solidFill>
              <a:srgbClr val="0101FA"/>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4" name="Picture 11" descr="navy on 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100013"/>
            <a:ext cx="1219200" cy="111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21"/>
          <p:cNvSpPr txBox="1">
            <a:spLocks noChangeArrowheads="1"/>
          </p:cNvSpPr>
          <p:nvPr/>
        </p:nvSpPr>
        <p:spPr bwMode="auto">
          <a:xfrm>
            <a:off x="4315657" y="1493241"/>
            <a:ext cx="86594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b="1" dirty="0" smtClean="0">
                <a:solidFill>
                  <a:srgbClr val="FF0000"/>
                </a:solidFill>
              </a:rPr>
              <a:t>R = .498</a:t>
            </a:r>
            <a:endParaRPr lang="en-US" sz="1400" b="1" dirty="0">
              <a:solidFill>
                <a:srgbClr val="FF0000"/>
              </a:solidFill>
            </a:endParaRPr>
          </a:p>
        </p:txBody>
      </p:sp>
      <p:sp>
        <p:nvSpPr>
          <p:cNvPr id="6" name="Rectangle 3"/>
          <p:cNvSpPr>
            <a:spLocks noChangeArrowheads="1"/>
          </p:cNvSpPr>
          <p:nvPr/>
        </p:nvSpPr>
        <p:spPr bwMode="auto">
          <a:xfrm>
            <a:off x="1219200" y="117475"/>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lgn="ctr" eaLnBrk="0" hangingPunct="0"/>
            <a:r>
              <a:rPr lang="en-US" sz="2400" b="1" dirty="0" smtClean="0">
                <a:solidFill>
                  <a:srgbClr val="0000F1"/>
                </a:solidFill>
                <a:latin typeface="Helvetica" charset="0"/>
              </a:rPr>
              <a:t>2008-2011 Atlantic</a:t>
            </a:r>
          </a:p>
          <a:p>
            <a:pPr algn="ctr" eaLnBrk="0" hangingPunct="0"/>
            <a:r>
              <a:rPr lang="en-US" sz="2400" b="1" dirty="0" smtClean="0">
                <a:solidFill>
                  <a:srgbClr val="0000F1"/>
                </a:solidFill>
                <a:latin typeface="Helvetica" charset="0"/>
              </a:rPr>
              <a:t>120-h TVCN Latitude Error</a:t>
            </a:r>
            <a:endParaRPr lang="en-US" sz="3200" dirty="0">
              <a:solidFill>
                <a:srgbClr val="0000F1"/>
              </a:solidFill>
              <a:latin typeface="Helvetica" charset="0"/>
            </a:endParaRPr>
          </a:p>
        </p:txBody>
      </p:sp>
      <p:sp>
        <p:nvSpPr>
          <p:cNvPr id="7" name="Slide Number Placeholder 6"/>
          <p:cNvSpPr>
            <a:spLocks noGrp="1"/>
          </p:cNvSpPr>
          <p:nvPr>
            <p:ph type="sldNum" sz="quarter" idx="12"/>
          </p:nvPr>
        </p:nvSpPr>
        <p:spPr/>
        <p:txBody>
          <a:bodyPr/>
          <a:lstStyle/>
          <a:p>
            <a:pPr>
              <a:defRPr/>
            </a:pPr>
            <a:fld id="{CA2F8F09-C3E5-4D78-B30B-A40CCD12BAE4}" type="slidenum">
              <a:rPr lang="en-US" smtClean="0"/>
              <a:pPr>
                <a:defRPr/>
              </a:pPr>
              <a:t>6</a:t>
            </a:fld>
            <a:endParaRPr lang="en-US"/>
          </a:p>
        </p:txBody>
      </p:sp>
    </p:spTree>
    <p:extLst>
      <p:ext uri="{BB962C8B-B14F-4D97-AF65-F5344CB8AC3E}">
        <p14:creationId xmlns:p14="http://schemas.microsoft.com/office/powerpoint/2010/main" val="41606021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20000" b="3333"/>
          <a:stretch/>
        </p:blipFill>
        <p:spPr>
          <a:xfrm>
            <a:off x="1176337" y="1801018"/>
            <a:ext cx="6596063" cy="5056982"/>
          </a:xfrm>
          <a:prstGeom prst="rect">
            <a:avLst/>
          </a:prstGeom>
        </p:spPr>
      </p:pic>
      <p:sp>
        <p:nvSpPr>
          <p:cNvPr id="3" name="Line 4"/>
          <p:cNvSpPr>
            <a:spLocks noChangeShapeType="1"/>
          </p:cNvSpPr>
          <p:nvPr/>
        </p:nvSpPr>
        <p:spPr bwMode="auto">
          <a:xfrm>
            <a:off x="0" y="1371600"/>
            <a:ext cx="9042400" cy="0"/>
          </a:xfrm>
          <a:prstGeom prst="line">
            <a:avLst/>
          </a:prstGeom>
          <a:noFill/>
          <a:ln w="101600">
            <a:solidFill>
              <a:srgbClr val="0101FA"/>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4" name="Picture 11" descr="navy on 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100013"/>
            <a:ext cx="1219200" cy="111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a:spLocks noChangeArrowheads="1"/>
          </p:cNvSpPr>
          <p:nvPr/>
        </p:nvSpPr>
        <p:spPr bwMode="auto">
          <a:xfrm>
            <a:off x="1219200" y="117475"/>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lgn="ctr" eaLnBrk="0" hangingPunct="0"/>
            <a:r>
              <a:rPr lang="en-US" sz="2400" b="1" dirty="0" smtClean="0">
                <a:solidFill>
                  <a:srgbClr val="0000F1"/>
                </a:solidFill>
                <a:latin typeface="Helvetica" charset="0"/>
              </a:rPr>
              <a:t>2008-2011 Atlantic</a:t>
            </a:r>
          </a:p>
          <a:p>
            <a:pPr algn="ctr" eaLnBrk="0" hangingPunct="0"/>
            <a:r>
              <a:rPr lang="en-US" sz="2400" b="1" dirty="0" smtClean="0">
                <a:solidFill>
                  <a:srgbClr val="0000F1"/>
                </a:solidFill>
                <a:latin typeface="Helvetica" charset="0"/>
              </a:rPr>
              <a:t>120-h TVCN Latitude Error</a:t>
            </a:r>
            <a:endParaRPr lang="en-US" sz="3200" dirty="0">
              <a:solidFill>
                <a:srgbClr val="0000F1"/>
              </a:solidFill>
              <a:latin typeface="Helvetica" charset="0"/>
            </a:endParaRPr>
          </a:p>
        </p:txBody>
      </p:sp>
      <p:sp>
        <p:nvSpPr>
          <p:cNvPr id="6" name="Text Box 121"/>
          <p:cNvSpPr txBox="1">
            <a:spLocks noChangeArrowheads="1"/>
          </p:cNvSpPr>
          <p:nvPr/>
        </p:nvSpPr>
        <p:spPr bwMode="auto">
          <a:xfrm>
            <a:off x="4315657" y="1493241"/>
            <a:ext cx="86594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b="1" dirty="0" smtClean="0">
                <a:solidFill>
                  <a:srgbClr val="FF0000"/>
                </a:solidFill>
              </a:rPr>
              <a:t>R = .469</a:t>
            </a:r>
            <a:endParaRPr lang="en-US" sz="1400" b="1" dirty="0">
              <a:solidFill>
                <a:srgbClr val="FF0000"/>
              </a:solidFill>
            </a:endParaRPr>
          </a:p>
        </p:txBody>
      </p:sp>
      <p:sp>
        <p:nvSpPr>
          <p:cNvPr id="7" name="Slide Number Placeholder 6"/>
          <p:cNvSpPr>
            <a:spLocks noGrp="1"/>
          </p:cNvSpPr>
          <p:nvPr>
            <p:ph type="sldNum" sz="quarter" idx="12"/>
          </p:nvPr>
        </p:nvSpPr>
        <p:spPr/>
        <p:txBody>
          <a:bodyPr/>
          <a:lstStyle/>
          <a:p>
            <a:pPr>
              <a:defRPr/>
            </a:pPr>
            <a:fld id="{CA2F8F09-C3E5-4D78-B30B-A40CCD12BAE4}" type="slidenum">
              <a:rPr lang="en-US" smtClean="0"/>
              <a:pPr>
                <a:defRPr/>
              </a:pPr>
              <a:t>7</a:t>
            </a:fld>
            <a:endParaRPr lang="en-US"/>
          </a:p>
        </p:txBody>
      </p:sp>
    </p:spTree>
    <p:extLst>
      <p:ext uri="{BB962C8B-B14F-4D97-AF65-F5344CB8AC3E}">
        <p14:creationId xmlns:p14="http://schemas.microsoft.com/office/powerpoint/2010/main" val="29369164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7779" b="3584"/>
          <a:stretch/>
        </p:blipFill>
        <p:spPr>
          <a:xfrm>
            <a:off x="1271587" y="1738313"/>
            <a:ext cx="6510466" cy="5119687"/>
          </a:xfrm>
          <a:prstGeom prst="rect">
            <a:avLst/>
          </a:prstGeom>
        </p:spPr>
      </p:pic>
      <p:sp>
        <p:nvSpPr>
          <p:cNvPr id="3" name="Line 4"/>
          <p:cNvSpPr>
            <a:spLocks noChangeShapeType="1"/>
          </p:cNvSpPr>
          <p:nvPr/>
        </p:nvSpPr>
        <p:spPr bwMode="auto">
          <a:xfrm>
            <a:off x="0" y="1371600"/>
            <a:ext cx="9042400" cy="0"/>
          </a:xfrm>
          <a:prstGeom prst="line">
            <a:avLst/>
          </a:prstGeom>
          <a:noFill/>
          <a:ln w="101600">
            <a:solidFill>
              <a:srgbClr val="0101FA"/>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4" name="Picture 11" descr="navy on 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100013"/>
            <a:ext cx="1219200" cy="111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a:spLocks noChangeArrowheads="1"/>
          </p:cNvSpPr>
          <p:nvPr/>
        </p:nvSpPr>
        <p:spPr bwMode="auto">
          <a:xfrm>
            <a:off x="1219200" y="117475"/>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lgn="ctr" eaLnBrk="0" hangingPunct="0"/>
            <a:r>
              <a:rPr lang="en-US" sz="2400" b="1" dirty="0" smtClean="0">
                <a:solidFill>
                  <a:srgbClr val="0000F1"/>
                </a:solidFill>
                <a:latin typeface="Helvetica" charset="0"/>
              </a:rPr>
              <a:t>2008-2011 Atlantic</a:t>
            </a:r>
          </a:p>
          <a:p>
            <a:pPr algn="ctr" eaLnBrk="0" hangingPunct="0"/>
            <a:r>
              <a:rPr lang="en-US" sz="2400" b="1" dirty="0" smtClean="0">
                <a:solidFill>
                  <a:srgbClr val="0000F1"/>
                </a:solidFill>
                <a:latin typeface="Helvetica" charset="0"/>
              </a:rPr>
              <a:t>120-h TVCN Latitude Error</a:t>
            </a:r>
            <a:endParaRPr lang="en-US" sz="3200" dirty="0">
              <a:solidFill>
                <a:srgbClr val="0000F1"/>
              </a:solidFill>
              <a:latin typeface="Helvetica" charset="0"/>
            </a:endParaRPr>
          </a:p>
        </p:txBody>
      </p:sp>
      <p:sp>
        <p:nvSpPr>
          <p:cNvPr id="6" name="Text Box 121"/>
          <p:cNvSpPr txBox="1">
            <a:spLocks noChangeArrowheads="1"/>
          </p:cNvSpPr>
          <p:nvPr/>
        </p:nvSpPr>
        <p:spPr bwMode="auto">
          <a:xfrm>
            <a:off x="2514600" y="1540431"/>
            <a:ext cx="461677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b="1" dirty="0" smtClean="0">
                <a:solidFill>
                  <a:srgbClr val="FF0000"/>
                </a:solidFill>
              </a:rPr>
              <a:t>PE = 0.515 * ECLAT + 0.457 * AVLAT + 0.16 (R = .603)</a:t>
            </a:r>
            <a:endParaRPr lang="en-US" sz="1400" b="1" dirty="0">
              <a:solidFill>
                <a:srgbClr val="FF0000"/>
              </a:solidFill>
            </a:endParaRPr>
          </a:p>
        </p:txBody>
      </p:sp>
      <p:sp>
        <p:nvSpPr>
          <p:cNvPr id="7" name="Slide Number Placeholder 6"/>
          <p:cNvSpPr>
            <a:spLocks noGrp="1"/>
          </p:cNvSpPr>
          <p:nvPr>
            <p:ph type="sldNum" sz="quarter" idx="12"/>
          </p:nvPr>
        </p:nvSpPr>
        <p:spPr/>
        <p:txBody>
          <a:bodyPr/>
          <a:lstStyle/>
          <a:p>
            <a:pPr>
              <a:defRPr/>
            </a:pPr>
            <a:fld id="{CA2F8F09-C3E5-4D78-B30B-A40CCD12BAE4}" type="slidenum">
              <a:rPr lang="en-US" smtClean="0"/>
              <a:pPr>
                <a:defRPr/>
              </a:pPr>
              <a:t>8</a:t>
            </a:fld>
            <a:endParaRPr lang="en-US"/>
          </a:p>
        </p:txBody>
      </p:sp>
    </p:spTree>
    <p:extLst>
      <p:ext uri="{BB962C8B-B14F-4D97-AF65-F5344CB8AC3E}">
        <p14:creationId xmlns:p14="http://schemas.microsoft.com/office/powerpoint/2010/main" val="14056819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p:cNvGraphicFramePr>
          <p:nvPr>
            <p:extLst>
              <p:ext uri="{D42A27DB-BD31-4B8C-83A1-F6EECF244321}">
                <p14:modId xmlns:p14="http://schemas.microsoft.com/office/powerpoint/2010/main" val="3955043367"/>
              </p:ext>
            </p:extLst>
          </p:nvPr>
        </p:nvGraphicFramePr>
        <p:xfrm>
          <a:off x="615553" y="1554311"/>
          <a:ext cx="7916069" cy="4943476"/>
        </p:xfrm>
        <a:graphic>
          <a:graphicData uri="http://schemas.openxmlformats.org/drawingml/2006/chart">
            <c:chart xmlns:c="http://schemas.openxmlformats.org/drawingml/2006/chart" xmlns:r="http://schemas.openxmlformats.org/officeDocument/2006/relationships" r:id="rId2"/>
          </a:graphicData>
        </a:graphic>
      </p:graphicFrame>
      <p:sp>
        <p:nvSpPr>
          <p:cNvPr id="3075" name="Rectangle 3"/>
          <p:cNvSpPr>
            <a:spLocks noChangeArrowheads="1"/>
          </p:cNvSpPr>
          <p:nvPr/>
        </p:nvSpPr>
        <p:spPr bwMode="auto">
          <a:xfrm>
            <a:off x="687388" y="117475"/>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lgn="ctr" eaLnBrk="0" hangingPunct="0"/>
            <a:r>
              <a:rPr lang="en-US" sz="2400" b="1" dirty="0" smtClean="0">
                <a:solidFill>
                  <a:srgbClr val="0000F1"/>
                </a:solidFill>
                <a:latin typeface="Helvetica" charset="0"/>
              </a:rPr>
              <a:t>2008-2011 Atlantic (Dependent Data) </a:t>
            </a:r>
            <a:endParaRPr lang="en-US" sz="2400" b="1" dirty="0">
              <a:solidFill>
                <a:srgbClr val="0000F1"/>
              </a:solidFill>
              <a:latin typeface="Helvetica" charset="0"/>
            </a:endParaRPr>
          </a:p>
          <a:p>
            <a:pPr algn="ctr" eaLnBrk="0" hangingPunct="0"/>
            <a:r>
              <a:rPr lang="en-US" sz="2400" b="1" dirty="0" smtClean="0">
                <a:solidFill>
                  <a:srgbClr val="0000F1"/>
                </a:solidFill>
                <a:latin typeface="Helvetica" charset="0"/>
              </a:rPr>
              <a:t>TC </a:t>
            </a:r>
            <a:r>
              <a:rPr lang="en-US" sz="2400" b="1" dirty="0">
                <a:solidFill>
                  <a:srgbClr val="0000F1"/>
                </a:solidFill>
                <a:latin typeface="Helvetica" charset="0"/>
              </a:rPr>
              <a:t>Forecast Error (nm)</a:t>
            </a:r>
            <a:endParaRPr lang="en-US" sz="3200" dirty="0">
              <a:solidFill>
                <a:srgbClr val="0000F1"/>
              </a:solidFill>
              <a:latin typeface="Helvetica" charset="0"/>
            </a:endParaRPr>
          </a:p>
        </p:txBody>
      </p:sp>
      <p:sp>
        <p:nvSpPr>
          <p:cNvPr id="3076" name="Line 4"/>
          <p:cNvSpPr>
            <a:spLocks noChangeShapeType="1"/>
          </p:cNvSpPr>
          <p:nvPr/>
        </p:nvSpPr>
        <p:spPr bwMode="auto">
          <a:xfrm>
            <a:off x="0" y="1371600"/>
            <a:ext cx="9042400" cy="0"/>
          </a:xfrm>
          <a:prstGeom prst="line">
            <a:avLst/>
          </a:prstGeom>
          <a:noFill/>
          <a:ln w="101600">
            <a:solidFill>
              <a:srgbClr val="0101FA"/>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7" name="Text Box 5"/>
          <p:cNvSpPr txBox="1">
            <a:spLocks noChangeArrowheads="1"/>
          </p:cNvSpPr>
          <p:nvPr/>
        </p:nvSpPr>
        <p:spPr bwMode="auto">
          <a:xfrm>
            <a:off x="1828800" y="6248400"/>
            <a:ext cx="75533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b="1" dirty="0" smtClean="0">
                <a:solidFill>
                  <a:schemeClr val="accent2"/>
                </a:solidFill>
              </a:rPr>
              <a:t>1029</a:t>
            </a:r>
            <a:endParaRPr lang="en-US" sz="2000" b="1" dirty="0">
              <a:solidFill>
                <a:schemeClr val="accent2"/>
              </a:solidFill>
            </a:endParaRPr>
          </a:p>
        </p:txBody>
      </p:sp>
      <p:sp>
        <p:nvSpPr>
          <p:cNvPr id="3078" name="Text Box 6"/>
          <p:cNvSpPr txBox="1">
            <a:spLocks noChangeArrowheads="1"/>
          </p:cNvSpPr>
          <p:nvPr/>
        </p:nvSpPr>
        <p:spPr bwMode="auto">
          <a:xfrm>
            <a:off x="2847975" y="6248400"/>
            <a:ext cx="6126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b="1" dirty="0" smtClean="0">
                <a:solidFill>
                  <a:schemeClr val="accent2"/>
                </a:solidFill>
              </a:rPr>
              <a:t>802</a:t>
            </a:r>
            <a:endParaRPr lang="en-US" sz="2000" b="1" dirty="0">
              <a:solidFill>
                <a:schemeClr val="accent2"/>
              </a:solidFill>
            </a:endParaRPr>
          </a:p>
        </p:txBody>
      </p:sp>
      <p:sp>
        <p:nvSpPr>
          <p:cNvPr id="3079" name="Text Box 7"/>
          <p:cNvSpPr txBox="1">
            <a:spLocks noChangeArrowheads="1"/>
          </p:cNvSpPr>
          <p:nvPr/>
        </p:nvSpPr>
        <p:spPr bwMode="auto">
          <a:xfrm>
            <a:off x="3810000" y="6248400"/>
            <a:ext cx="6126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b="1" dirty="0" smtClean="0">
                <a:solidFill>
                  <a:schemeClr val="accent2"/>
                </a:solidFill>
              </a:rPr>
              <a:t>637</a:t>
            </a:r>
            <a:endParaRPr lang="en-US" sz="2000" b="1" dirty="0">
              <a:solidFill>
                <a:schemeClr val="accent2"/>
              </a:solidFill>
            </a:endParaRPr>
          </a:p>
        </p:txBody>
      </p:sp>
      <p:sp>
        <p:nvSpPr>
          <p:cNvPr id="3080" name="Text Box 8"/>
          <p:cNvSpPr txBox="1">
            <a:spLocks noChangeArrowheads="1"/>
          </p:cNvSpPr>
          <p:nvPr/>
        </p:nvSpPr>
        <p:spPr bwMode="auto">
          <a:xfrm>
            <a:off x="6419850" y="6261250"/>
            <a:ext cx="272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b="1" dirty="0">
                <a:solidFill>
                  <a:schemeClr val="accent2"/>
                </a:solidFill>
              </a:rPr>
              <a:t>Number of Forecasts</a:t>
            </a:r>
          </a:p>
        </p:txBody>
      </p:sp>
      <p:sp>
        <p:nvSpPr>
          <p:cNvPr id="3081" name="Text Box 9"/>
          <p:cNvSpPr txBox="1">
            <a:spLocks noChangeArrowheads="1"/>
          </p:cNvSpPr>
          <p:nvPr/>
        </p:nvSpPr>
        <p:spPr bwMode="auto">
          <a:xfrm>
            <a:off x="5788132" y="6248400"/>
            <a:ext cx="6126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b="1" dirty="0" smtClean="0">
                <a:solidFill>
                  <a:schemeClr val="accent2"/>
                </a:solidFill>
              </a:rPr>
              <a:t>398</a:t>
            </a:r>
            <a:endParaRPr lang="en-US" sz="2000" b="1" dirty="0">
              <a:solidFill>
                <a:schemeClr val="accent2"/>
              </a:solidFill>
            </a:endParaRPr>
          </a:p>
        </p:txBody>
      </p:sp>
      <p:sp>
        <p:nvSpPr>
          <p:cNvPr id="14" name="Text Box 7"/>
          <p:cNvSpPr txBox="1">
            <a:spLocks noChangeArrowheads="1"/>
          </p:cNvSpPr>
          <p:nvPr/>
        </p:nvSpPr>
        <p:spPr bwMode="auto">
          <a:xfrm>
            <a:off x="4800600" y="6248400"/>
            <a:ext cx="6126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b="1" dirty="0" smtClean="0">
                <a:solidFill>
                  <a:schemeClr val="accent2"/>
                </a:solidFill>
              </a:rPr>
              <a:t>497</a:t>
            </a:r>
            <a:endParaRPr lang="en-US" sz="2000" b="1" dirty="0">
              <a:solidFill>
                <a:schemeClr val="accent2"/>
              </a:solidFill>
            </a:endParaRPr>
          </a:p>
        </p:txBody>
      </p:sp>
      <p:pic>
        <p:nvPicPr>
          <p:cNvPr id="11" name="Picture 11" descr="navy on 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100013"/>
            <a:ext cx="1219200" cy="111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121"/>
          <p:cNvSpPr txBox="1">
            <a:spLocks noChangeArrowheads="1"/>
          </p:cNvSpPr>
          <p:nvPr/>
        </p:nvSpPr>
        <p:spPr bwMode="auto">
          <a:xfrm>
            <a:off x="2375048" y="4495800"/>
            <a:ext cx="44435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b="1" dirty="0" smtClean="0">
                <a:solidFill>
                  <a:srgbClr val="FF0000"/>
                </a:solidFill>
              </a:rPr>
              <a:t>4%</a:t>
            </a:r>
            <a:endParaRPr lang="en-US" sz="1400" b="1" dirty="0">
              <a:solidFill>
                <a:srgbClr val="FF0000"/>
              </a:solidFill>
            </a:endParaRPr>
          </a:p>
        </p:txBody>
      </p:sp>
      <p:sp>
        <p:nvSpPr>
          <p:cNvPr id="15" name="Text Box 121"/>
          <p:cNvSpPr txBox="1">
            <a:spLocks noChangeArrowheads="1"/>
          </p:cNvSpPr>
          <p:nvPr/>
        </p:nvSpPr>
        <p:spPr bwMode="auto">
          <a:xfrm>
            <a:off x="3365648" y="4114800"/>
            <a:ext cx="44435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b="1" dirty="0" smtClean="0">
                <a:solidFill>
                  <a:srgbClr val="FF0000"/>
                </a:solidFill>
              </a:rPr>
              <a:t>9%</a:t>
            </a:r>
            <a:endParaRPr lang="en-US" sz="1400" b="1" dirty="0">
              <a:solidFill>
                <a:srgbClr val="FF0000"/>
              </a:solidFill>
            </a:endParaRPr>
          </a:p>
        </p:txBody>
      </p:sp>
      <p:sp>
        <p:nvSpPr>
          <p:cNvPr id="16" name="Text Box 121"/>
          <p:cNvSpPr txBox="1">
            <a:spLocks noChangeArrowheads="1"/>
          </p:cNvSpPr>
          <p:nvPr/>
        </p:nvSpPr>
        <p:spPr bwMode="auto">
          <a:xfrm>
            <a:off x="4280048" y="3429000"/>
            <a:ext cx="44435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b="1" dirty="0" smtClean="0">
                <a:solidFill>
                  <a:srgbClr val="FF0000"/>
                </a:solidFill>
              </a:rPr>
              <a:t>6%</a:t>
            </a:r>
            <a:endParaRPr lang="en-US" sz="1400" b="1" dirty="0">
              <a:solidFill>
                <a:srgbClr val="FF0000"/>
              </a:solidFill>
            </a:endParaRPr>
          </a:p>
        </p:txBody>
      </p:sp>
      <p:sp>
        <p:nvSpPr>
          <p:cNvPr id="17" name="Text Box 121"/>
          <p:cNvSpPr txBox="1">
            <a:spLocks noChangeArrowheads="1"/>
          </p:cNvSpPr>
          <p:nvPr/>
        </p:nvSpPr>
        <p:spPr bwMode="auto">
          <a:xfrm>
            <a:off x="5257800" y="2820888"/>
            <a:ext cx="44435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b="1" dirty="0" smtClean="0">
                <a:solidFill>
                  <a:srgbClr val="FF0000"/>
                </a:solidFill>
              </a:rPr>
              <a:t>9%</a:t>
            </a:r>
            <a:endParaRPr lang="en-US" sz="1400" b="1" dirty="0">
              <a:solidFill>
                <a:srgbClr val="FF0000"/>
              </a:solidFill>
            </a:endParaRPr>
          </a:p>
        </p:txBody>
      </p:sp>
      <p:sp>
        <p:nvSpPr>
          <p:cNvPr id="18" name="Text Box 121"/>
          <p:cNvSpPr txBox="1">
            <a:spLocks noChangeArrowheads="1"/>
          </p:cNvSpPr>
          <p:nvPr/>
        </p:nvSpPr>
        <p:spPr bwMode="auto">
          <a:xfrm>
            <a:off x="6238061" y="2133600"/>
            <a:ext cx="54373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b="1" dirty="0" smtClean="0">
                <a:solidFill>
                  <a:srgbClr val="FF0000"/>
                </a:solidFill>
              </a:rPr>
              <a:t>14%</a:t>
            </a:r>
            <a:endParaRPr lang="en-US" sz="1400" b="1" dirty="0">
              <a:solidFill>
                <a:srgbClr val="FF0000"/>
              </a:solidFill>
            </a:endParaRPr>
          </a:p>
        </p:txBody>
      </p:sp>
      <p:sp>
        <p:nvSpPr>
          <p:cNvPr id="3" name="Slide Number Placeholder 2"/>
          <p:cNvSpPr>
            <a:spLocks noGrp="1"/>
          </p:cNvSpPr>
          <p:nvPr>
            <p:ph type="sldNum" sz="quarter" idx="12"/>
          </p:nvPr>
        </p:nvSpPr>
        <p:spPr/>
        <p:txBody>
          <a:bodyPr/>
          <a:lstStyle/>
          <a:p>
            <a:pPr>
              <a:defRPr/>
            </a:pPr>
            <a:fld id="{CA2F8F09-C3E5-4D78-B30B-A40CCD12BAE4}" type="slidenum">
              <a:rPr lang="en-US" smtClean="0"/>
              <a:pPr>
                <a:defRPr/>
              </a:pPr>
              <a:t>9</a:t>
            </a:fld>
            <a:endParaRPr lang="en-US"/>
          </a:p>
        </p:txBody>
      </p:sp>
    </p:spTree>
    <p:extLst>
      <p:ext uri="{BB962C8B-B14F-4D97-AF65-F5344CB8AC3E}">
        <p14:creationId xmlns:p14="http://schemas.microsoft.com/office/powerpoint/2010/main" val="2347958114"/>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2671</TotalTime>
  <Words>227</Words>
  <Application>Microsoft Office PowerPoint</Application>
  <PresentationFormat>On-screen Show (4:3)</PresentationFormat>
  <Paragraphs>112</Paragraphs>
  <Slides>16</Slides>
  <Notes>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National Hurricane Center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Max Mayfield</dc:creator>
  <cp:lastModifiedBy>Goerss, Dr. James</cp:lastModifiedBy>
  <cp:revision>108</cp:revision>
  <dcterms:created xsi:type="dcterms:W3CDTF">2004-01-05T21:53:58Z</dcterms:created>
  <dcterms:modified xsi:type="dcterms:W3CDTF">2013-02-24T19:22:45Z</dcterms:modified>
</cp:coreProperties>
</file>