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Default Extension="pdf" ContentType="application/pdf"/>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7"/>
  </p:notesMasterIdLst>
  <p:sldIdLst>
    <p:sldId id="258" r:id="rId2"/>
    <p:sldId id="305" r:id="rId3"/>
    <p:sldId id="309" r:id="rId4"/>
    <p:sldId id="278" r:id="rId5"/>
    <p:sldId id="277" r:id="rId6"/>
    <p:sldId id="335" r:id="rId7"/>
    <p:sldId id="327" r:id="rId8"/>
    <p:sldId id="267" r:id="rId9"/>
    <p:sldId id="292" r:id="rId10"/>
    <p:sldId id="293" r:id="rId11"/>
    <p:sldId id="265" r:id="rId12"/>
    <p:sldId id="321" r:id="rId13"/>
    <p:sldId id="333" r:id="rId14"/>
    <p:sldId id="328"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400080"/>
    <a:srgbClr val="8FAFF6"/>
    <a:srgbClr val="4D85FF"/>
    <a:srgbClr val="0080FF"/>
    <a:srgbClr val="679BF3"/>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844" autoAdjust="0"/>
    <p:restoredTop sz="95168" autoAdjust="0"/>
  </p:normalViewPr>
  <p:slideViewPr>
    <p:cSldViewPr snapToGrid="0" snapToObjects="1" showGuides="1">
      <p:cViewPr>
        <p:scale>
          <a:sx n="100" d="100"/>
          <a:sy n="100" d="100"/>
        </p:scale>
        <p:origin x="-960" y="-344"/>
      </p:cViewPr>
      <p:guideLst>
        <p:guide orient="horz" pos="2160"/>
        <p:guide pos="2879"/>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E9A7A-31E4-8C4E-971F-03E3D0BAECB5}" type="datetimeFigureOut">
              <a:rPr lang="en-US" smtClean="0"/>
              <a:pPr/>
              <a:t>3/6/13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EB022-CD87-1E47-B55B-136B82369B92}"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86724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EB022-CD87-1E47-B55B-136B82369B9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004C9E-6AF1-E34C-B1BD-8353C64589B9}" type="datetimeFigureOut">
              <a:rPr lang="en-US" smtClean="0"/>
              <a:pPr/>
              <a:t>3/6/13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D5AB8-EB1A-9F4B-9CDD-A294922EB9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04C9E-6AF1-E34C-B1BD-8353C64589B9}" type="datetimeFigureOut">
              <a:rPr lang="en-US" smtClean="0"/>
              <a:pPr/>
              <a:t>3/6/13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D5AB8-EB1A-9F4B-9CDD-A294922EB9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04C9E-6AF1-E34C-B1BD-8353C64589B9}" type="datetimeFigureOut">
              <a:rPr lang="en-US" smtClean="0"/>
              <a:pPr/>
              <a:t>3/6/13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D5AB8-EB1A-9F4B-9CDD-A294922EB9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04C9E-6AF1-E34C-B1BD-8353C64589B9}" type="datetimeFigureOut">
              <a:rPr lang="en-US" smtClean="0"/>
              <a:pPr/>
              <a:t>3/6/13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D5AB8-EB1A-9F4B-9CDD-A294922EB9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04C9E-6AF1-E34C-B1BD-8353C64589B9}" type="datetimeFigureOut">
              <a:rPr lang="en-US" smtClean="0"/>
              <a:pPr/>
              <a:t>3/6/13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D5AB8-EB1A-9F4B-9CDD-A294922EB9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004C9E-6AF1-E34C-B1BD-8353C64589B9}" type="datetimeFigureOut">
              <a:rPr lang="en-US" smtClean="0"/>
              <a:pPr/>
              <a:t>3/6/13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D5AB8-EB1A-9F4B-9CDD-A294922EB9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004C9E-6AF1-E34C-B1BD-8353C64589B9}" type="datetimeFigureOut">
              <a:rPr lang="en-US" smtClean="0"/>
              <a:pPr/>
              <a:t>3/6/13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D5AB8-EB1A-9F4B-9CDD-A294922EB9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004C9E-6AF1-E34C-B1BD-8353C64589B9}" type="datetimeFigureOut">
              <a:rPr lang="en-US" smtClean="0"/>
              <a:pPr/>
              <a:t>3/6/13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D5AB8-EB1A-9F4B-9CDD-A294922EB9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04C9E-6AF1-E34C-B1BD-8353C64589B9}" type="datetimeFigureOut">
              <a:rPr lang="en-US" smtClean="0"/>
              <a:pPr/>
              <a:t>3/6/13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D5AB8-EB1A-9F4B-9CDD-A294922EB9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04C9E-6AF1-E34C-B1BD-8353C64589B9}" type="datetimeFigureOut">
              <a:rPr lang="en-US" smtClean="0"/>
              <a:pPr/>
              <a:t>3/6/13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D5AB8-EB1A-9F4B-9CDD-A294922EB9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04C9E-6AF1-E34C-B1BD-8353C64589B9}" type="datetimeFigureOut">
              <a:rPr lang="en-US" smtClean="0"/>
              <a:pPr/>
              <a:t>3/6/13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D5AB8-EB1A-9F4B-9CDD-A294922EB9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04C9E-6AF1-E34C-B1BD-8353C64589B9}" type="datetimeFigureOut">
              <a:rPr lang="en-US" smtClean="0"/>
              <a:pPr/>
              <a:t>3/6/13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D5AB8-EB1A-9F4B-9CDD-A294922EB9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d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usna.edu/Oceanography/sanabia/tropic.htm" TargetMode="Externa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468" y="748401"/>
            <a:ext cx="8601889" cy="1791599"/>
          </a:xfrm>
        </p:spPr>
        <p:txBody>
          <a:bodyPr>
            <a:normAutofit/>
          </a:bodyPr>
          <a:lstStyle/>
          <a:p>
            <a:pPr>
              <a:spcAft>
                <a:spcPts val="600"/>
              </a:spcAft>
            </a:pPr>
            <a:r>
              <a:rPr lang="en-US" sz="2500" dirty="0" smtClean="0">
                <a:solidFill>
                  <a:srgbClr val="000090"/>
                </a:solidFill>
              </a:rPr>
              <a:t>Implementation of upper-ocean temperature measurements in operational hurricane reconnaissance: an update on the AXBT Demonstration Project</a:t>
            </a:r>
          </a:p>
        </p:txBody>
      </p:sp>
      <p:sp>
        <p:nvSpPr>
          <p:cNvPr id="3" name="Subtitle 2"/>
          <p:cNvSpPr>
            <a:spLocks noGrp="1"/>
          </p:cNvSpPr>
          <p:nvPr>
            <p:ph type="subTitle" idx="1"/>
          </p:nvPr>
        </p:nvSpPr>
        <p:spPr>
          <a:xfrm>
            <a:off x="1481070" y="4002221"/>
            <a:ext cx="6181859" cy="752598"/>
          </a:xfrm>
        </p:spPr>
        <p:txBody>
          <a:bodyPr>
            <a:normAutofit/>
          </a:bodyPr>
          <a:lstStyle/>
          <a:p>
            <a:r>
              <a:rPr lang="en-US" sz="1800" dirty="0" smtClean="0">
                <a:solidFill>
                  <a:schemeClr val="tx1"/>
                </a:solidFill>
              </a:rPr>
              <a:t>Elizabeth R. Sanabia</a:t>
            </a:r>
            <a:r>
              <a:rPr lang="en-US" sz="1800" baseline="30000" dirty="0" smtClean="0">
                <a:solidFill>
                  <a:schemeClr val="tx1"/>
                </a:solidFill>
              </a:rPr>
              <a:t>1</a:t>
            </a:r>
            <a:r>
              <a:rPr lang="en-US" sz="1800" dirty="0" smtClean="0">
                <a:solidFill>
                  <a:schemeClr val="tx1"/>
                </a:solidFill>
              </a:rPr>
              <a:t>, Bradford S. Barrett</a:t>
            </a:r>
            <a:r>
              <a:rPr lang="en-US" sz="1800" baseline="30000" dirty="0" smtClean="0">
                <a:solidFill>
                  <a:schemeClr val="tx1"/>
                </a:solidFill>
              </a:rPr>
              <a:t>1</a:t>
            </a:r>
            <a:r>
              <a:rPr lang="en-US" sz="1800" dirty="0" smtClean="0">
                <a:solidFill>
                  <a:schemeClr val="tx1"/>
                </a:solidFill>
              </a:rPr>
              <a:t>, Peter G. Black</a:t>
            </a:r>
            <a:r>
              <a:rPr lang="en-US" sz="1800" baseline="30000" dirty="0" smtClean="0">
                <a:solidFill>
                  <a:schemeClr val="tx1"/>
                </a:solidFill>
              </a:rPr>
              <a:t>2</a:t>
            </a:r>
            <a:r>
              <a:rPr lang="en-US" sz="1800" dirty="0" smtClean="0">
                <a:solidFill>
                  <a:schemeClr val="tx1"/>
                </a:solidFill>
              </a:rPr>
              <a:t>, </a:t>
            </a:r>
          </a:p>
          <a:p>
            <a:r>
              <a:rPr lang="en-US" sz="1800" dirty="0" smtClean="0">
                <a:solidFill>
                  <a:schemeClr val="tx1"/>
                </a:solidFill>
              </a:rPr>
              <a:t>Sue Chen</a:t>
            </a:r>
            <a:r>
              <a:rPr lang="en-US" sz="1800" baseline="30000" dirty="0">
                <a:solidFill>
                  <a:schemeClr val="tx1"/>
                </a:solidFill>
              </a:rPr>
              <a:t>3</a:t>
            </a:r>
            <a:r>
              <a:rPr lang="en-US" sz="1800" dirty="0" smtClean="0">
                <a:solidFill>
                  <a:schemeClr val="tx1"/>
                </a:solidFill>
              </a:rPr>
              <a:t>, and James Cummings</a:t>
            </a:r>
            <a:r>
              <a:rPr lang="en-US" sz="1800" baseline="30000" dirty="0">
                <a:solidFill>
                  <a:schemeClr val="tx1"/>
                </a:solidFill>
              </a:rPr>
              <a:t>3</a:t>
            </a:r>
            <a:endParaRPr lang="en-US" sz="1800" dirty="0">
              <a:solidFill>
                <a:schemeClr val="tx1"/>
              </a:solidFill>
            </a:endParaRPr>
          </a:p>
        </p:txBody>
      </p:sp>
      <p:sp>
        <p:nvSpPr>
          <p:cNvPr id="5" name="Subtitle 2"/>
          <p:cNvSpPr txBox="1">
            <a:spLocks/>
          </p:cNvSpPr>
          <p:nvPr/>
        </p:nvSpPr>
        <p:spPr>
          <a:xfrm>
            <a:off x="269468" y="4939681"/>
            <a:ext cx="8601889" cy="754844"/>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ts val="200"/>
              </a:spcBef>
              <a:spcAft>
                <a:spcPts val="0"/>
              </a:spcAft>
              <a:buClrTx/>
              <a:buSzTx/>
              <a:buFont typeface="Arial"/>
              <a:buNone/>
              <a:tabLst/>
              <a:defRPr/>
            </a:pPr>
            <a:r>
              <a:rPr kumimoji="0" lang="en-US" sz="1600" b="0" i="0" u="none" strike="noStrike" kern="1200" cap="none" spc="0" normalizeH="0" baseline="30000" noProof="0" dirty="0" smtClean="0">
                <a:ln>
                  <a:noFill/>
                </a:ln>
                <a:solidFill>
                  <a:schemeClr val="bg1">
                    <a:lumMod val="50000"/>
                  </a:schemeClr>
                </a:solidFill>
                <a:effectLst/>
                <a:uLnTx/>
                <a:uFillTx/>
                <a:latin typeface="+mn-lt"/>
                <a:ea typeface="+mn-ea"/>
                <a:cs typeface="+mn-cs"/>
              </a:rPr>
              <a:t>1</a:t>
            </a:r>
            <a:r>
              <a:rPr kumimoji="0" lang="en-US" sz="1600" b="0" i="0" u="none" strike="noStrike" kern="1200" cap="none" spc="0" normalizeH="0" baseline="0" noProof="0" dirty="0" smtClean="0">
                <a:ln>
                  <a:noFill/>
                </a:ln>
                <a:solidFill>
                  <a:schemeClr val="bg1">
                    <a:lumMod val="50000"/>
                  </a:schemeClr>
                </a:solidFill>
                <a:effectLst/>
                <a:uLnTx/>
                <a:uFillTx/>
                <a:latin typeface="+mn-lt"/>
                <a:ea typeface="+mn-ea"/>
                <a:cs typeface="+mn-cs"/>
              </a:rPr>
              <a:t>Oceanography</a:t>
            </a:r>
            <a:r>
              <a:rPr kumimoji="0" lang="en-US" sz="1600" b="0" i="0" u="none" strike="noStrike" kern="1200" cap="none" spc="0" normalizeH="0" noProof="0" dirty="0" smtClean="0">
                <a:ln>
                  <a:noFill/>
                </a:ln>
                <a:solidFill>
                  <a:schemeClr val="bg1">
                    <a:lumMod val="50000"/>
                  </a:schemeClr>
                </a:solidFill>
                <a:effectLst/>
                <a:uLnTx/>
                <a:uFillTx/>
                <a:latin typeface="+mn-lt"/>
                <a:ea typeface="+mn-ea"/>
                <a:cs typeface="+mn-cs"/>
              </a:rPr>
              <a:t> Department, United States Naval Academy; </a:t>
            </a:r>
            <a:r>
              <a:rPr lang="en-US" sz="1600" baseline="30000" dirty="0" smtClean="0">
                <a:solidFill>
                  <a:schemeClr val="bg1">
                    <a:lumMod val="50000"/>
                  </a:schemeClr>
                </a:solidFill>
              </a:rPr>
              <a:t>2</a:t>
            </a:r>
            <a:r>
              <a:rPr kumimoji="0" lang="en-US" sz="1600" b="0" i="0" u="none" strike="noStrike" kern="1200" cap="none" spc="0" normalizeH="0" noProof="0" dirty="0" smtClean="0">
                <a:ln>
                  <a:noFill/>
                </a:ln>
                <a:solidFill>
                  <a:schemeClr val="bg1">
                    <a:lumMod val="50000"/>
                  </a:schemeClr>
                </a:solidFill>
                <a:effectLst/>
                <a:uLnTx/>
                <a:uFillTx/>
                <a:latin typeface="+mn-lt"/>
                <a:ea typeface="+mn-ea"/>
                <a:cs typeface="+mn-cs"/>
              </a:rPr>
              <a:t>Naval Research Laboratory and SAIC, Inc.; </a:t>
            </a:r>
          </a:p>
          <a:p>
            <a:pPr marL="0" marR="0" lvl="0" indent="0" algn="ctr" defTabSz="457200" rtl="0" eaLnBrk="1" fontAlgn="auto" latinLnBrk="0" hangingPunct="1">
              <a:lnSpc>
                <a:spcPct val="100000"/>
              </a:lnSpc>
              <a:spcBef>
                <a:spcPts val="200"/>
              </a:spcBef>
              <a:spcAft>
                <a:spcPts val="0"/>
              </a:spcAft>
              <a:buClrTx/>
              <a:buSzTx/>
              <a:buFont typeface="Arial"/>
              <a:buNone/>
              <a:tabLst/>
              <a:defRPr/>
            </a:pPr>
            <a:r>
              <a:rPr lang="en-US" sz="1600" baseline="30000" dirty="0" smtClean="0">
                <a:solidFill>
                  <a:schemeClr val="bg1">
                    <a:lumMod val="50000"/>
                  </a:schemeClr>
                </a:solidFill>
              </a:rPr>
              <a:t>3</a:t>
            </a:r>
            <a:r>
              <a:rPr kumimoji="0" lang="en-US" sz="1600" b="0" i="0" u="none" strike="noStrike" kern="1200" cap="none" spc="0" normalizeH="0" noProof="0" dirty="0" smtClean="0">
                <a:ln>
                  <a:noFill/>
                </a:ln>
                <a:solidFill>
                  <a:schemeClr val="bg1">
                    <a:lumMod val="50000"/>
                  </a:schemeClr>
                </a:solidFill>
                <a:effectLst/>
                <a:uLnTx/>
                <a:uFillTx/>
                <a:latin typeface="+mn-lt"/>
                <a:ea typeface="+mn-ea"/>
                <a:cs typeface="+mn-cs"/>
              </a:rPr>
              <a:t>Naval Research Laboratory, Monterey, CA</a:t>
            </a:r>
            <a:endParaRPr kumimoji="0" lang="en-US" sz="16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
        <p:nvSpPr>
          <p:cNvPr id="6" name="Subtitle 2"/>
          <p:cNvSpPr txBox="1">
            <a:spLocks/>
          </p:cNvSpPr>
          <p:nvPr/>
        </p:nvSpPr>
        <p:spPr>
          <a:xfrm>
            <a:off x="1481070" y="5763177"/>
            <a:ext cx="6181859" cy="44332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700" b="0" i="0" u="none" strike="noStrike" kern="1200" cap="none" spc="0" normalizeH="0" baseline="0" noProof="0" dirty="0" smtClean="0">
                <a:ln>
                  <a:noFill/>
                </a:ln>
                <a:solidFill>
                  <a:schemeClr val="tx1"/>
                </a:solidFill>
                <a:effectLst/>
                <a:uLnTx/>
                <a:uFillTx/>
                <a:latin typeface="+mn-lt"/>
                <a:ea typeface="+mn-ea"/>
                <a:cs typeface="+mn-cs"/>
              </a:rPr>
              <a:t>Sponsor:</a:t>
            </a:r>
            <a:r>
              <a:rPr kumimoji="0" lang="en-US" sz="1700" b="0" i="0" u="none" strike="noStrike" kern="1200" cap="none" spc="0" normalizeH="0" noProof="0" dirty="0" smtClean="0">
                <a:ln>
                  <a:noFill/>
                </a:ln>
                <a:solidFill>
                  <a:schemeClr val="tx1"/>
                </a:solidFill>
                <a:effectLst/>
                <a:uLnTx/>
                <a:uFillTx/>
                <a:latin typeface="+mn-lt"/>
                <a:ea typeface="+mn-ea"/>
                <a:cs typeface="+mn-cs"/>
              </a:rPr>
              <a:t> </a:t>
            </a:r>
            <a:r>
              <a:rPr kumimoji="0" lang="en-US" sz="1700" b="0" i="0" u="none" strike="noStrike" kern="1200" cap="none" spc="0" normalizeH="0" baseline="0" noProof="0" dirty="0" smtClean="0">
                <a:ln>
                  <a:noFill/>
                </a:ln>
                <a:solidFill>
                  <a:schemeClr val="tx1"/>
                </a:solidFill>
                <a:effectLst/>
                <a:uLnTx/>
                <a:uFillTx/>
                <a:latin typeface="+mn-lt"/>
                <a:ea typeface="+mn-ea"/>
                <a:cs typeface="+mn-cs"/>
              </a:rPr>
              <a:t>Office</a:t>
            </a:r>
            <a:r>
              <a:rPr kumimoji="0" lang="en-US" sz="1700" b="0" i="0" u="none" strike="noStrike" kern="1200" cap="none" spc="0" normalizeH="0" noProof="0" dirty="0" smtClean="0">
                <a:ln>
                  <a:noFill/>
                </a:ln>
                <a:solidFill>
                  <a:schemeClr val="tx1"/>
                </a:solidFill>
                <a:effectLst/>
                <a:uLnTx/>
                <a:uFillTx/>
                <a:latin typeface="+mn-lt"/>
                <a:ea typeface="+mn-ea"/>
                <a:cs typeface="+mn-cs"/>
              </a:rPr>
              <a:t> of Naval </a:t>
            </a:r>
            <a:r>
              <a:rPr lang="en-US" sz="1700" dirty="0" smtClean="0"/>
              <a:t>Research, Marine Meteorology Division</a:t>
            </a: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9" name="Picture 18" descr="units_again.png"/>
          <p:cNvPicPr>
            <a:picLocks noChangeAspect="1"/>
          </p:cNvPicPr>
          <p:nvPr/>
        </p:nvPicPr>
        <p:blipFill>
          <a:blip r:embed="rId2"/>
          <a:stretch>
            <a:fillRect/>
          </a:stretch>
        </p:blipFill>
        <p:spPr>
          <a:xfrm>
            <a:off x="1822517" y="2688745"/>
            <a:ext cx="5495791" cy="1086124"/>
          </a:xfrm>
          <a:prstGeom prst="rect">
            <a:avLst/>
          </a:prstGeom>
        </p:spPr>
      </p:pic>
      <p:sp>
        <p:nvSpPr>
          <p:cNvPr id="8" name="Subtitle 2"/>
          <p:cNvSpPr txBox="1">
            <a:spLocks/>
          </p:cNvSpPr>
          <p:nvPr/>
        </p:nvSpPr>
        <p:spPr>
          <a:xfrm>
            <a:off x="0" y="6518021"/>
            <a:ext cx="9144000" cy="339980"/>
          </a:xfrm>
          <a:prstGeom prst="rect">
            <a:avLst/>
          </a:prstGeom>
          <a:solidFill>
            <a:srgbClr val="0000FF">
              <a:alpha val="50000"/>
            </a:srgbClr>
          </a:solidFill>
          <a:ln>
            <a:solidFill>
              <a:srgbClr val="0000FF"/>
            </a:solidFill>
          </a:ln>
        </p:spPr>
        <p:txBody>
          <a:bodyPr vert="horz" lIns="91440" tIns="45720" rIns="91440" bIns="45720" rtlCol="0" anchor="ctr" anchorCtr="0">
            <a:normAutofit fontScale="40000" lnSpcReduction="20000"/>
          </a:bodyPr>
          <a:lstStyle/>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07 Mar </a:t>
            </a:r>
            <a:r>
              <a:rPr lang="en-US" sz="3200" dirty="0" smtClean="0">
                <a:solidFill>
                  <a:schemeClr val="bg1"/>
                </a:solidFill>
              </a:rPr>
              <a:t>13 		              67</a:t>
            </a:r>
            <a:r>
              <a:rPr lang="en-US" sz="3200" baseline="30000" dirty="0" smtClean="0">
                <a:solidFill>
                  <a:schemeClr val="bg1"/>
                </a:solidFill>
              </a:rPr>
              <a:t>th</a:t>
            </a:r>
            <a:r>
              <a:rPr lang="en-US" sz="3200" dirty="0" smtClean="0">
                <a:solidFill>
                  <a:schemeClr val="bg1"/>
                </a:solidFill>
              </a:rPr>
              <a:t> Interdepartmental Hurricane Conference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Tropical Cyclone Research Forum		College</a:t>
            </a:r>
            <a:r>
              <a:rPr kumimoji="0" lang="en-US" sz="3200" b="0" i="0" u="none" strike="noStrike" kern="1200" cap="none" spc="0" normalizeH="0" noProof="0" dirty="0" smtClean="0">
                <a:ln>
                  <a:noFill/>
                </a:ln>
                <a:solidFill>
                  <a:schemeClr val="bg1"/>
                </a:solidFill>
                <a:effectLst/>
                <a:uLnTx/>
                <a:uFillTx/>
                <a:latin typeface="+mn-lt"/>
                <a:ea typeface="+mn-ea"/>
                <a:cs typeface="+mn-cs"/>
              </a:rPr>
              <a:t> Park, MD</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9" name="TextBox 8"/>
          <p:cNvSpPr txBox="1"/>
          <p:nvPr/>
        </p:nvSpPr>
        <p:spPr>
          <a:xfrm>
            <a:off x="8826500" y="6518020"/>
            <a:ext cx="301660" cy="307777"/>
          </a:xfrm>
          <a:prstGeom prst="rect">
            <a:avLst/>
          </a:prstGeom>
          <a:noFill/>
        </p:spPr>
        <p:txBody>
          <a:bodyPr wrap="square" rtlCol="0">
            <a:spAutoFit/>
          </a:bodyPr>
          <a:lstStyle/>
          <a:p>
            <a:r>
              <a:rPr lang="en-US" sz="1400" dirty="0" smtClean="0"/>
              <a:t>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8FAFF6"/>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190500"/>
            <a:ext cx="82296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noProof="0" dirty="0" smtClean="0">
                <a:latin typeface="+mj-lt"/>
                <a:ea typeface="+mj-ea"/>
                <a:cs typeface="+mj-cs"/>
              </a:rPr>
              <a:t>AXBTs:  High-Impact Observations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6676" t="34155" r="6030" b="32241"/>
          <a:stretch/>
        </p:blipFill>
        <p:spPr bwMode="auto">
          <a:xfrm>
            <a:off x="1058918" y="1189960"/>
            <a:ext cx="7022989" cy="3775833"/>
          </a:xfrm>
          <a:prstGeom prst="rect">
            <a:avLst/>
          </a:prstGeom>
          <a:noFill/>
          <a:ln>
            <a:noFill/>
          </a:ln>
          <a:extLst>
            <a:ext uri="{53640926-AAD7-44D8-BBD7-CCE9431645EC}">
              <a14:shadowObscured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p:spPr>
      </p:pic>
      <p:sp>
        <p:nvSpPr>
          <p:cNvPr id="8" name="Rectangle 7"/>
          <p:cNvSpPr/>
          <p:nvPr/>
        </p:nvSpPr>
        <p:spPr>
          <a:xfrm>
            <a:off x="1058919" y="5323958"/>
            <a:ext cx="7022988" cy="707886"/>
          </a:xfrm>
          <a:prstGeom prst="rect">
            <a:avLst/>
          </a:prstGeom>
        </p:spPr>
        <p:txBody>
          <a:bodyPr wrap="square">
            <a:spAutoFit/>
          </a:bodyPr>
          <a:lstStyle/>
          <a:p>
            <a:r>
              <a:rPr lang="en-US" sz="2000" dirty="0" smtClean="0"/>
              <a:t>Success:  AXBTs were the most important data in reducing HYCOM model error during this time period. </a:t>
            </a:r>
            <a:endParaRPr lang="en-US" sz="2000" dirty="0"/>
          </a:p>
        </p:txBody>
      </p:sp>
      <p:sp>
        <p:nvSpPr>
          <p:cNvPr id="9" name="Subtitle 2"/>
          <p:cNvSpPr txBox="1">
            <a:spLocks/>
          </p:cNvSpPr>
          <p:nvPr/>
        </p:nvSpPr>
        <p:spPr>
          <a:xfrm>
            <a:off x="0" y="6518021"/>
            <a:ext cx="9144000" cy="339980"/>
          </a:xfrm>
          <a:prstGeom prst="rect">
            <a:avLst/>
          </a:prstGeom>
          <a:solidFill>
            <a:srgbClr val="0000FF">
              <a:alpha val="50000"/>
            </a:srgbClr>
          </a:solidFill>
          <a:ln>
            <a:solidFill>
              <a:srgbClr val="0000FF"/>
            </a:solidFill>
          </a:ln>
        </p:spPr>
        <p:txBody>
          <a:bodyPr vert="horz" lIns="91440" tIns="45720" rIns="91440" bIns="45720" rtlCol="0" anchor="ctr" anchorCtr="0">
            <a:normAutofit fontScale="40000" lnSpcReduction="20000"/>
          </a:bodyPr>
          <a:lstStyle/>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07 Mar </a:t>
            </a:r>
            <a:r>
              <a:rPr lang="en-US" sz="3200" dirty="0" smtClean="0">
                <a:solidFill>
                  <a:schemeClr val="bg1"/>
                </a:solidFill>
              </a:rPr>
              <a:t>13 		              67</a:t>
            </a:r>
            <a:r>
              <a:rPr lang="en-US" sz="3200" baseline="30000" dirty="0" smtClean="0">
                <a:solidFill>
                  <a:schemeClr val="bg1"/>
                </a:solidFill>
              </a:rPr>
              <a:t>th</a:t>
            </a:r>
            <a:r>
              <a:rPr lang="en-US" sz="3200" dirty="0" smtClean="0">
                <a:solidFill>
                  <a:schemeClr val="bg1"/>
                </a:solidFill>
              </a:rPr>
              <a:t> Interdepartmental Hurricane Conference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Tropical Cyclone Research Forum		College</a:t>
            </a:r>
            <a:r>
              <a:rPr kumimoji="0" lang="en-US" sz="3200" b="0" i="0" u="none" strike="noStrike" kern="1200" cap="none" spc="0" normalizeH="0" noProof="0" dirty="0" smtClean="0">
                <a:ln>
                  <a:noFill/>
                </a:ln>
                <a:solidFill>
                  <a:schemeClr val="bg1"/>
                </a:solidFill>
                <a:effectLst/>
                <a:uLnTx/>
                <a:uFillTx/>
                <a:latin typeface="+mn-lt"/>
                <a:ea typeface="+mn-ea"/>
                <a:cs typeface="+mn-cs"/>
              </a:rPr>
              <a:t> Park, MD</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6" name="TextBox 5"/>
          <p:cNvSpPr txBox="1"/>
          <p:nvPr/>
        </p:nvSpPr>
        <p:spPr>
          <a:xfrm>
            <a:off x="8801100" y="6518020"/>
            <a:ext cx="431800" cy="307777"/>
          </a:xfrm>
          <a:prstGeom prst="rect">
            <a:avLst/>
          </a:prstGeom>
          <a:noFill/>
        </p:spPr>
        <p:txBody>
          <a:bodyPr wrap="square" rtlCol="0">
            <a:spAutoFit/>
          </a:bodyPr>
          <a:lstStyle/>
          <a:p>
            <a:r>
              <a:rPr lang="en-US" sz="1400" dirty="0" smtClean="0"/>
              <a:t>10</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23214" y="0"/>
            <a:ext cx="8494398" cy="913563"/>
          </a:xfrm>
        </p:spPr>
        <p:txBody>
          <a:bodyPr>
            <a:noAutofit/>
          </a:bodyPr>
          <a:lstStyle/>
          <a:p>
            <a:r>
              <a:rPr lang="en-US" sz="2400" u="sng" dirty="0" smtClean="0"/>
              <a:t>2011 COAMPS-TC  AXBT Data Denial: Emily</a:t>
            </a:r>
            <a:endParaRPr lang="en-US" sz="2400" u="sng" dirty="0"/>
          </a:p>
        </p:txBody>
      </p:sp>
      <p:sp>
        <p:nvSpPr>
          <p:cNvPr id="7" name="Rectangle 6"/>
          <p:cNvSpPr/>
          <p:nvPr/>
        </p:nvSpPr>
        <p:spPr>
          <a:xfrm>
            <a:off x="4722007" y="5609850"/>
            <a:ext cx="4557457" cy="769441"/>
          </a:xfrm>
          <a:prstGeom prst="rect">
            <a:avLst/>
          </a:prstGeom>
        </p:spPr>
        <p:txBody>
          <a:bodyPr wrap="square">
            <a:spAutoFit/>
          </a:bodyPr>
          <a:lstStyle/>
          <a:p>
            <a:r>
              <a:rPr lang="en-US" sz="1100" dirty="0" smtClean="0"/>
              <a:t>(a) Track and (</a:t>
            </a:r>
            <a:r>
              <a:rPr lang="en-US" sz="1100" dirty="0" err="1" smtClean="0"/>
              <a:t>b</a:t>
            </a:r>
            <a:r>
              <a:rPr lang="en-US" sz="1100" dirty="0" smtClean="0"/>
              <a:t>) intensity forecast errors for the COAMPS model run initialized at 1200 UTC 03 August 2011 with (blue diamonds) and without (red squares) AXBT data.  The improvement (reduced error) or degradation (increased error) at each time step is noted above the x-axis in each plot.</a:t>
            </a:r>
            <a:endParaRPr lang="en-US" sz="1100" dirty="0"/>
          </a:p>
        </p:txBody>
      </p:sp>
      <p:grpSp>
        <p:nvGrpSpPr>
          <p:cNvPr id="8" name="Group 7"/>
          <p:cNvGrpSpPr>
            <a:grpSpLocks noChangeAspect="1"/>
          </p:cNvGrpSpPr>
          <p:nvPr/>
        </p:nvGrpSpPr>
        <p:grpSpPr>
          <a:xfrm>
            <a:off x="4880768" y="765651"/>
            <a:ext cx="3856186" cy="4877603"/>
            <a:chOff x="3200400" y="0"/>
            <a:chExt cx="5421869" cy="6858000"/>
          </a:xfrm>
        </p:grpSpPr>
        <p:pic>
          <p:nvPicPr>
            <p:cNvPr id="9" name="Picture 8" descr="9a_2341.png"/>
            <p:cNvPicPr>
              <a:picLocks noChangeAspect="1"/>
            </p:cNvPicPr>
            <p:nvPr/>
          </p:nvPicPr>
          <p:blipFill>
            <a:blip r:embed="rId2"/>
            <a:stretch>
              <a:fillRect/>
            </a:stretch>
          </p:blipFill>
          <p:spPr>
            <a:xfrm>
              <a:off x="3200400" y="0"/>
              <a:ext cx="5410200" cy="3409509"/>
            </a:xfrm>
            <a:prstGeom prst="rect">
              <a:avLst/>
            </a:prstGeom>
          </p:spPr>
        </p:pic>
        <p:pic>
          <p:nvPicPr>
            <p:cNvPr id="10" name="Picture 9" descr="pic1129.png"/>
            <p:cNvPicPr>
              <a:picLocks noChangeAspect="1"/>
            </p:cNvPicPr>
            <p:nvPr/>
          </p:nvPicPr>
          <p:blipFill>
            <a:blip r:embed="rId3"/>
            <a:stretch>
              <a:fillRect/>
            </a:stretch>
          </p:blipFill>
          <p:spPr>
            <a:xfrm>
              <a:off x="3200400" y="3429000"/>
              <a:ext cx="5421869" cy="3429000"/>
            </a:xfrm>
            <a:prstGeom prst="rect">
              <a:avLst/>
            </a:prstGeom>
          </p:spPr>
        </p:pic>
        <p:sp>
          <p:nvSpPr>
            <p:cNvPr id="11" name="Rectangle 10"/>
            <p:cNvSpPr/>
            <p:nvPr/>
          </p:nvSpPr>
          <p:spPr>
            <a:xfrm>
              <a:off x="3276600" y="76200"/>
              <a:ext cx="228600" cy="303004"/>
            </a:xfrm>
            <a:prstGeom prst="rect">
              <a:avLst/>
            </a:prstGeom>
            <a:solidFill>
              <a:schemeClr val="bg1"/>
            </a:solidFill>
            <a:ln w="190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91440" rIns="91440" rtlCol="0" anchor="ctr"/>
            <a:lstStyle/>
            <a:p>
              <a:pPr algn="ctr"/>
              <a:r>
                <a:rPr lang="en-US" sz="1200" dirty="0" smtClean="0">
                  <a:solidFill>
                    <a:schemeClr val="tx1"/>
                  </a:solidFill>
                </a:rPr>
                <a:t>a</a:t>
              </a:r>
              <a:endParaRPr lang="en-US" sz="1200" dirty="0">
                <a:solidFill>
                  <a:schemeClr val="tx1"/>
                </a:solidFill>
              </a:endParaRPr>
            </a:p>
          </p:txBody>
        </p:sp>
        <p:sp>
          <p:nvSpPr>
            <p:cNvPr id="12" name="Rectangle 11"/>
            <p:cNvSpPr/>
            <p:nvPr/>
          </p:nvSpPr>
          <p:spPr>
            <a:xfrm>
              <a:off x="3276600" y="3506996"/>
              <a:ext cx="228600" cy="303004"/>
            </a:xfrm>
            <a:prstGeom prst="rect">
              <a:avLst/>
            </a:prstGeom>
            <a:solidFill>
              <a:schemeClr val="bg1"/>
            </a:solidFill>
            <a:ln w="190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91440" rIns="91440" rtlCol="0" anchor="ctr"/>
            <a:lstStyle/>
            <a:p>
              <a:pPr algn="ctr"/>
              <a:r>
                <a:rPr lang="en-US" sz="1200" dirty="0" smtClean="0">
                  <a:solidFill>
                    <a:schemeClr val="tx1"/>
                  </a:solidFill>
                </a:rPr>
                <a:t>b</a:t>
              </a:r>
              <a:endParaRPr lang="en-US" sz="1100" dirty="0">
                <a:solidFill>
                  <a:schemeClr val="tx1"/>
                </a:solidFill>
              </a:endParaRPr>
            </a:p>
          </p:txBody>
        </p:sp>
      </p:grpSp>
      <p:sp>
        <p:nvSpPr>
          <p:cNvPr id="19" name="Content Placeholder 2"/>
          <p:cNvSpPr txBox="1">
            <a:spLocks/>
          </p:cNvSpPr>
          <p:nvPr/>
        </p:nvSpPr>
        <p:spPr>
          <a:xfrm>
            <a:off x="95318" y="765651"/>
            <a:ext cx="4626689" cy="3332216"/>
          </a:xfrm>
          <a:prstGeom prst="rect">
            <a:avLst/>
          </a:prstGeom>
        </p:spPr>
        <p:txBody>
          <a:bodyPr vert="horz" lIns="91440" tIns="45720" rIns="91440" bIns="45720" rtlCol="0">
            <a:normAutofit fontScale="77500" lnSpcReduction="20000"/>
          </a:bodyPr>
          <a:lstStyle/>
          <a:p>
            <a:pPr marL="342900" lvl="0" indent="-342900" algn="ctr">
              <a:spcBef>
                <a:spcPct val="20000"/>
              </a:spcBef>
              <a:defRPr/>
            </a:pPr>
            <a:r>
              <a:rPr lang="en-US" sz="2400" u="sng" dirty="0" smtClean="0">
                <a:solidFill>
                  <a:srgbClr val="000090"/>
                </a:solidFill>
              </a:rPr>
              <a:t>EMILY</a:t>
            </a:r>
            <a:endParaRPr lang="en-US" sz="857" u="sng" dirty="0" smtClean="0">
              <a:solidFill>
                <a:srgbClr val="000090"/>
              </a:solidFill>
            </a:endParaRPr>
          </a:p>
          <a:p>
            <a:pPr marL="342900" lvl="0" indent="-342900" algn="ctr">
              <a:spcBef>
                <a:spcPct val="20000"/>
              </a:spcBef>
              <a:defRPr/>
            </a:pPr>
            <a:endParaRPr lang="en-US" sz="1143" u="sng" dirty="0" smtClean="0">
              <a:solidFill>
                <a:srgbClr val="000090"/>
              </a:solidFill>
            </a:endParaRPr>
          </a:p>
          <a:p>
            <a:pPr marL="342900" indent="-342900">
              <a:spcBef>
                <a:spcPct val="20000"/>
              </a:spcBef>
              <a:buFont typeface="Arial"/>
              <a:buChar char="•"/>
            </a:pPr>
            <a:r>
              <a:rPr lang="en-US" sz="2143" dirty="0" smtClean="0">
                <a:solidFill>
                  <a:srgbClr val="000090"/>
                </a:solidFill>
              </a:rPr>
              <a:t>1200 UTC 03 August 2011</a:t>
            </a:r>
          </a:p>
          <a:p>
            <a:pPr marL="342900" indent="-342900">
              <a:spcBef>
                <a:spcPct val="20000"/>
              </a:spcBef>
              <a:buFont typeface="Arial"/>
              <a:buChar char="•"/>
            </a:pPr>
            <a:endParaRPr lang="en-US" sz="516" dirty="0" smtClean="0">
              <a:solidFill>
                <a:srgbClr val="000090"/>
              </a:solidFill>
            </a:endParaRPr>
          </a:p>
          <a:p>
            <a:pPr marL="742950" lvl="1" indent="-285750">
              <a:spcBef>
                <a:spcPct val="20000"/>
              </a:spcBef>
              <a:buFont typeface="Arial"/>
              <a:buChar char="–"/>
              <a:defRPr/>
            </a:pPr>
            <a:r>
              <a:rPr lang="en-US" sz="1857" i="1" dirty="0" smtClean="0"/>
              <a:t>TC Forecast Track: </a:t>
            </a:r>
            <a:r>
              <a:rPr lang="en-US" sz="1857" i="1" dirty="0" smtClean="0">
                <a:solidFill>
                  <a:srgbClr val="0000FF"/>
                </a:solidFill>
              </a:rPr>
              <a:t>some improvement</a:t>
            </a:r>
          </a:p>
          <a:p>
            <a:pPr marL="1143000" lvl="2" indent="-228600">
              <a:spcBef>
                <a:spcPct val="20000"/>
              </a:spcBef>
              <a:buFont typeface="Arial"/>
              <a:buChar char="•"/>
            </a:pPr>
            <a:r>
              <a:rPr lang="en-US" sz="1571" dirty="0" smtClean="0"/>
              <a:t>Track errors at 12, 18, 24, and 36 </a:t>
            </a:r>
            <a:r>
              <a:rPr lang="en-US" sz="1571" dirty="0" err="1" smtClean="0"/>
              <a:t>h</a:t>
            </a:r>
            <a:r>
              <a:rPr lang="en-US" sz="1571" dirty="0" smtClean="0"/>
              <a:t> were 10, 16, 9, and 84 km lower (relative improvement averaged 12.5%)</a:t>
            </a:r>
          </a:p>
          <a:p>
            <a:pPr marL="1143000" lvl="2" indent="-228600">
              <a:spcBef>
                <a:spcPct val="20000"/>
              </a:spcBef>
              <a:buFont typeface="Arial"/>
              <a:buChar char="•"/>
            </a:pPr>
            <a:r>
              <a:rPr lang="en-US" sz="1571" dirty="0" smtClean="0"/>
              <a:t>The track error at 6 </a:t>
            </a:r>
            <a:r>
              <a:rPr lang="en-US" sz="1571" dirty="0" err="1" smtClean="0"/>
              <a:t>h</a:t>
            </a:r>
            <a:r>
              <a:rPr lang="en-US" sz="1571" dirty="0" smtClean="0"/>
              <a:t> was unchanged, and the track error at 30 </a:t>
            </a:r>
            <a:r>
              <a:rPr lang="en-US" sz="1571" dirty="0" err="1" smtClean="0"/>
              <a:t>h</a:t>
            </a:r>
            <a:r>
              <a:rPr lang="en-US" sz="1571" dirty="0" smtClean="0"/>
              <a:t> was degraded by 40 km.  </a:t>
            </a:r>
          </a:p>
          <a:p>
            <a:pPr marL="1143000" lvl="2" indent="-228600">
              <a:spcBef>
                <a:spcPct val="20000"/>
              </a:spcBef>
            </a:pPr>
            <a:endParaRPr lang="en-US" sz="516" dirty="0" smtClean="0"/>
          </a:p>
          <a:p>
            <a:pPr marL="742950" lvl="1" indent="-285750">
              <a:spcBef>
                <a:spcPct val="20000"/>
              </a:spcBef>
              <a:buFont typeface="Arial"/>
              <a:buChar char="–"/>
              <a:defRPr/>
            </a:pPr>
            <a:r>
              <a:rPr lang="en-US" sz="1857" i="1" dirty="0" smtClean="0"/>
              <a:t>TC Forecast Intensity: little change</a:t>
            </a:r>
          </a:p>
          <a:p>
            <a:pPr marL="1143000" lvl="2" indent="-228600">
              <a:spcBef>
                <a:spcPct val="20000"/>
              </a:spcBef>
              <a:buFont typeface="Arial"/>
              <a:buChar char="•"/>
              <a:defRPr/>
            </a:pPr>
            <a:r>
              <a:rPr lang="en-US" sz="1571" dirty="0" smtClean="0"/>
              <a:t>Little impact</a:t>
            </a:r>
          </a:p>
          <a:p>
            <a:pPr marL="1143000" lvl="2" indent="-228600">
              <a:spcBef>
                <a:spcPct val="20000"/>
              </a:spcBef>
              <a:buFont typeface="Arial"/>
              <a:buChar char="•"/>
              <a:defRPr/>
            </a:pPr>
            <a:r>
              <a:rPr lang="en-US" sz="1600" dirty="0" smtClean="0"/>
              <a:t>May have shown little sensitivity to the inclusion of AXBT data because of the weak initial intensity of Emily (45 </a:t>
            </a:r>
            <a:r>
              <a:rPr lang="en-US" sz="1600" dirty="0" err="1" smtClean="0"/>
              <a:t>kt</a:t>
            </a:r>
            <a:r>
              <a:rPr lang="en-US" sz="1600" dirty="0" smtClean="0"/>
              <a:t>), compounded by an even weaker initialization in the model (only 25 </a:t>
            </a:r>
            <a:r>
              <a:rPr lang="en-US" sz="1600" dirty="0" err="1" smtClean="0"/>
              <a:t>kt</a:t>
            </a:r>
            <a:r>
              <a:rPr lang="en-US" sz="1600" dirty="0" smtClean="0"/>
              <a:t> the in COAMPS-TC initialization). </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a:spcBef>
                <a:spcPct val="50000"/>
              </a:spcBef>
              <a:buFont typeface="Wingdings" charset="2"/>
              <a:buNone/>
            </a:pPr>
            <a:endParaRPr lang="en-US" sz="2000" dirty="0" smtClean="0">
              <a:solidFill>
                <a:srgbClr val="0000FF"/>
              </a:solidFill>
            </a:endParaRPr>
          </a:p>
        </p:txBody>
      </p:sp>
      <p:sp>
        <p:nvSpPr>
          <p:cNvPr id="14" name="Subtitle 2"/>
          <p:cNvSpPr txBox="1">
            <a:spLocks/>
          </p:cNvSpPr>
          <p:nvPr/>
        </p:nvSpPr>
        <p:spPr>
          <a:xfrm>
            <a:off x="0" y="6518021"/>
            <a:ext cx="9144000" cy="339980"/>
          </a:xfrm>
          <a:prstGeom prst="rect">
            <a:avLst/>
          </a:prstGeom>
          <a:solidFill>
            <a:srgbClr val="0000FF">
              <a:alpha val="50000"/>
            </a:srgbClr>
          </a:solidFill>
          <a:ln>
            <a:solidFill>
              <a:srgbClr val="0000FF"/>
            </a:solidFill>
          </a:ln>
        </p:spPr>
        <p:txBody>
          <a:bodyPr vert="horz" lIns="91440" tIns="45720" rIns="91440" bIns="45720" rtlCol="0" anchor="ctr" anchorCtr="0">
            <a:normAutofit fontScale="40000" lnSpcReduction="20000"/>
          </a:bodyPr>
          <a:lstStyle/>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07 Mar </a:t>
            </a:r>
            <a:r>
              <a:rPr lang="en-US" sz="3200" dirty="0" smtClean="0">
                <a:solidFill>
                  <a:schemeClr val="bg1"/>
                </a:solidFill>
              </a:rPr>
              <a:t>13 		              67</a:t>
            </a:r>
            <a:r>
              <a:rPr lang="en-US" sz="3200" baseline="30000" dirty="0" smtClean="0">
                <a:solidFill>
                  <a:schemeClr val="bg1"/>
                </a:solidFill>
              </a:rPr>
              <a:t>th</a:t>
            </a:r>
            <a:r>
              <a:rPr lang="en-US" sz="3200" dirty="0" smtClean="0">
                <a:solidFill>
                  <a:schemeClr val="bg1"/>
                </a:solidFill>
              </a:rPr>
              <a:t> Interdepartmental Hurricane Conference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Tropical Cyclone Research Forum		College</a:t>
            </a:r>
            <a:r>
              <a:rPr kumimoji="0" lang="en-US" sz="3200" b="0" i="0" u="none" strike="noStrike" kern="1200" cap="none" spc="0" normalizeH="0" noProof="0" dirty="0" smtClean="0">
                <a:ln>
                  <a:noFill/>
                </a:ln>
                <a:solidFill>
                  <a:schemeClr val="bg1"/>
                </a:solidFill>
                <a:effectLst/>
                <a:uLnTx/>
                <a:uFillTx/>
                <a:latin typeface="+mn-lt"/>
                <a:ea typeface="+mn-ea"/>
                <a:cs typeface="+mn-cs"/>
              </a:rPr>
              <a:t> Park, MD</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5" name="Picture 14" descr="emily_3.jpg"/>
          <p:cNvPicPr>
            <a:picLocks noChangeAspect="1"/>
          </p:cNvPicPr>
          <p:nvPr/>
        </p:nvPicPr>
        <p:blipFill>
          <a:blip r:embed="rId4"/>
          <a:stretch>
            <a:fillRect/>
          </a:stretch>
        </p:blipFill>
        <p:spPr>
          <a:xfrm>
            <a:off x="323214" y="3834720"/>
            <a:ext cx="3980891" cy="2666368"/>
          </a:xfrm>
          <a:prstGeom prst="rect">
            <a:avLst/>
          </a:prstGeom>
        </p:spPr>
      </p:pic>
      <p:sp>
        <p:nvSpPr>
          <p:cNvPr id="13" name="TextBox 12"/>
          <p:cNvSpPr txBox="1"/>
          <p:nvPr/>
        </p:nvSpPr>
        <p:spPr>
          <a:xfrm>
            <a:off x="8801100" y="6518020"/>
            <a:ext cx="431800" cy="307777"/>
          </a:xfrm>
          <a:prstGeom prst="rect">
            <a:avLst/>
          </a:prstGeom>
          <a:noFill/>
        </p:spPr>
        <p:txBody>
          <a:bodyPr wrap="square" rtlCol="0">
            <a:spAutoFit/>
          </a:bodyPr>
          <a:lstStyle/>
          <a:p>
            <a:r>
              <a:rPr lang="en-US" sz="1400" dirty="0" smtClean="0"/>
              <a:t>11</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23214" y="0"/>
            <a:ext cx="8494398" cy="913563"/>
          </a:xfrm>
        </p:spPr>
        <p:txBody>
          <a:bodyPr>
            <a:noAutofit/>
          </a:bodyPr>
          <a:lstStyle/>
          <a:p>
            <a:r>
              <a:rPr lang="en-US" sz="2400" u="sng" dirty="0" smtClean="0"/>
              <a:t>2011 COAMPS-TC  AXBT Data Denial: Irene</a:t>
            </a:r>
            <a:endParaRPr lang="en-US" sz="2400" u="sng" dirty="0"/>
          </a:p>
        </p:txBody>
      </p:sp>
      <p:sp>
        <p:nvSpPr>
          <p:cNvPr id="19" name="Content Placeholder 2"/>
          <p:cNvSpPr txBox="1">
            <a:spLocks/>
          </p:cNvSpPr>
          <p:nvPr/>
        </p:nvSpPr>
        <p:spPr>
          <a:xfrm>
            <a:off x="95318" y="819847"/>
            <a:ext cx="4475095" cy="2655583"/>
          </a:xfrm>
          <a:prstGeom prst="rect">
            <a:avLst/>
          </a:prstGeom>
        </p:spPr>
        <p:txBody>
          <a:bodyPr vert="horz" lIns="91440" tIns="45720" rIns="91440" bIns="45720" rtlCol="0">
            <a:normAutofit fontScale="77500" lnSpcReduction="20000"/>
          </a:bodyPr>
          <a:lstStyle/>
          <a:p>
            <a:pPr marL="342900" marR="0" lvl="0" indent="-342900" algn="ctr" defTabSz="457200" rtl="0" eaLnBrk="1" fontAlgn="auto" latinLnBrk="0" hangingPunct="1">
              <a:lnSpc>
                <a:spcPct val="100000"/>
              </a:lnSpc>
              <a:spcBef>
                <a:spcPct val="20000"/>
              </a:spcBef>
              <a:spcAft>
                <a:spcPts val="0"/>
              </a:spcAft>
              <a:buClrTx/>
              <a:buSzTx/>
              <a:tabLst/>
              <a:defRPr/>
            </a:pPr>
            <a:r>
              <a:rPr lang="en-US" sz="2400" u="sng" noProof="0" dirty="0" smtClean="0">
                <a:solidFill>
                  <a:srgbClr val="000090"/>
                </a:solidFill>
              </a:rPr>
              <a:t>IRENE</a:t>
            </a:r>
            <a:endParaRPr lang="en-US" sz="857" u="sng" noProof="0" dirty="0" smtClean="0">
              <a:solidFill>
                <a:srgbClr val="000090"/>
              </a:solidFill>
            </a:endParaRPr>
          </a:p>
          <a:p>
            <a:pPr marL="342900" marR="0" lvl="0" indent="-342900" algn="ctr" defTabSz="457200" rtl="0" eaLnBrk="1" fontAlgn="auto" latinLnBrk="0" hangingPunct="1">
              <a:lnSpc>
                <a:spcPct val="100000"/>
              </a:lnSpc>
              <a:spcBef>
                <a:spcPct val="20000"/>
              </a:spcBef>
              <a:spcAft>
                <a:spcPts val="0"/>
              </a:spcAft>
              <a:buClrTx/>
              <a:buSzTx/>
              <a:tabLst/>
              <a:defRPr/>
            </a:pPr>
            <a:endParaRPr lang="en-US" sz="1143" u="sng" noProof="0" dirty="0" smtClean="0">
              <a:solidFill>
                <a:srgbClr val="000090"/>
              </a:solidFill>
            </a:endParaRPr>
          </a:p>
          <a:p>
            <a:pPr marL="342900" indent="-342900">
              <a:spcBef>
                <a:spcPct val="20000"/>
              </a:spcBef>
              <a:buFont typeface="Arial"/>
              <a:buChar char="•"/>
            </a:pPr>
            <a:r>
              <a:rPr lang="en-US" sz="2000" dirty="0" smtClean="0">
                <a:solidFill>
                  <a:srgbClr val="000090"/>
                </a:solidFill>
              </a:rPr>
              <a:t>0000 UTC 27 August 2011</a:t>
            </a:r>
          </a:p>
          <a:p>
            <a:pPr marL="742950" lvl="1" indent="-285750">
              <a:spcBef>
                <a:spcPct val="20000"/>
              </a:spcBef>
              <a:buFont typeface="Arial"/>
              <a:buChar char="–"/>
              <a:defRPr/>
            </a:pPr>
            <a:r>
              <a:rPr lang="en-US" sz="1714" i="1" dirty="0" smtClean="0"/>
              <a:t>Little change in track and intensity errors</a:t>
            </a:r>
          </a:p>
          <a:p>
            <a:pPr marL="742950" lvl="1" indent="-285750">
              <a:spcBef>
                <a:spcPct val="20000"/>
              </a:spcBef>
              <a:buFont typeface="Arial"/>
              <a:buChar char="–"/>
              <a:defRPr/>
            </a:pPr>
            <a:r>
              <a:rPr lang="en-US" sz="1714" dirty="0" smtClean="0"/>
              <a:t>Possibly due to model initial TC position was located within the area with little SST/OHC difference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400" noProof="0" dirty="0" smtClean="0">
              <a:solidFill>
                <a:srgbClr val="000090"/>
              </a:solidFil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noProof="0" dirty="0" smtClean="0">
                <a:solidFill>
                  <a:srgbClr val="000090"/>
                </a:solidFill>
              </a:rPr>
              <a:t> 1200 UTC 27 August 2011</a:t>
            </a:r>
            <a:endParaRPr kumimoji="0" lang="en-US" sz="2000" b="0" i="0" u="none" strike="noStrike" kern="1200" cap="none" spc="0" normalizeH="0" baseline="0" noProof="0" dirty="0" smtClean="0">
              <a:ln>
                <a:noFill/>
              </a:ln>
              <a:solidFill>
                <a:srgbClr val="000090"/>
              </a:solidFill>
              <a:effectLst/>
              <a:uLnTx/>
              <a:uFillTx/>
              <a:latin typeface="+mn-lt"/>
              <a:ea typeface="+mn-ea"/>
              <a:cs typeface="+mn-cs"/>
            </a:endParaRPr>
          </a:p>
          <a:p>
            <a:pPr marL="742950" lvl="1" indent="-285750">
              <a:spcBef>
                <a:spcPct val="20000"/>
              </a:spcBef>
              <a:buFont typeface="Arial"/>
              <a:buChar char="–"/>
            </a:pPr>
            <a:r>
              <a:rPr lang="en-US" sz="1714" i="1" dirty="0" smtClean="0">
                <a:solidFill>
                  <a:srgbClr val="0000FF"/>
                </a:solidFill>
              </a:rPr>
              <a:t>Some improvement </a:t>
            </a:r>
            <a:r>
              <a:rPr lang="en-US" sz="1714" i="1" dirty="0" smtClean="0"/>
              <a:t>to intensity at multiple time steps (&lt;5 kts) </a:t>
            </a:r>
            <a:r>
              <a:rPr lang="en-US" sz="1714" dirty="0" smtClean="0"/>
              <a:t>when assimilating AXBTs</a:t>
            </a:r>
          </a:p>
          <a:p>
            <a:pPr marL="742950" lvl="1" indent="-285750">
              <a:spcBef>
                <a:spcPct val="20000"/>
              </a:spcBef>
              <a:buFont typeface="Arial"/>
              <a:buChar char="–"/>
            </a:pPr>
            <a:r>
              <a:rPr lang="en-US" sz="1714" i="1" dirty="0" smtClean="0"/>
              <a:t>Little change in track errors</a:t>
            </a:r>
          </a:p>
          <a:p>
            <a:pPr>
              <a:spcBef>
                <a:spcPct val="50000"/>
              </a:spcBef>
              <a:buFont typeface="Wingdings" charset="2"/>
              <a:buNone/>
            </a:pPr>
            <a:endParaRPr lang="en-US" sz="2000" dirty="0" smtClean="0">
              <a:solidFill>
                <a:srgbClr val="0000FF"/>
              </a:solidFill>
            </a:endParaRPr>
          </a:p>
        </p:txBody>
      </p:sp>
      <p:sp>
        <p:nvSpPr>
          <p:cNvPr id="14" name="Subtitle 2"/>
          <p:cNvSpPr txBox="1">
            <a:spLocks/>
          </p:cNvSpPr>
          <p:nvPr/>
        </p:nvSpPr>
        <p:spPr>
          <a:xfrm>
            <a:off x="0" y="6518021"/>
            <a:ext cx="9144000" cy="339980"/>
          </a:xfrm>
          <a:prstGeom prst="rect">
            <a:avLst/>
          </a:prstGeom>
          <a:solidFill>
            <a:srgbClr val="0000FF">
              <a:alpha val="50000"/>
            </a:srgbClr>
          </a:solidFill>
          <a:ln>
            <a:solidFill>
              <a:srgbClr val="0000FF"/>
            </a:solidFill>
          </a:ln>
        </p:spPr>
        <p:txBody>
          <a:bodyPr vert="horz" lIns="91440" tIns="45720" rIns="91440" bIns="45720" rtlCol="0" anchor="ctr" anchorCtr="0">
            <a:normAutofit fontScale="40000" lnSpcReduction="20000"/>
          </a:bodyPr>
          <a:lstStyle/>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07 Mar </a:t>
            </a:r>
            <a:r>
              <a:rPr lang="en-US" sz="3200" dirty="0" smtClean="0">
                <a:solidFill>
                  <a:schemeClr val="bg1"/>
                </a:solidFill>
              </a:rPr>
              <a:t>13 		              67</a:t>
            </a:r>
            <a:r>
              <a:rPr lang="en-US" sz="3200" baseline="30000" dirty="0" smtClean="0">
                <a:solidFill>
                  <a:schemeClr val="bg1"/>
                </a:solidFill>
              </a:rPr>
              <a:t>th</a:t>
            </a:r>
            <a:r>
              <a:rPr lang="en-US" sz="3200" dirty="0" smtClean="0">
                <a:solidFill>
                  <a:schemeClr val="bg1"/>
                </a:solidFill>
              </a:rPr>
              <a:t> Interdepartmental Hurricane Conference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Tropical Cyclone Research Forum		College</a:t>
            </a:r>
            <a:r>
              <a:rPr kumimoji="0" lang="en-US" sz="3200" b="0" i="0" u="none" strike="noStrike" kern="1200" cap="none" spc="0" normalizeH="0" noProof="0" dirty="0" smtClean="0">
                <a:ln>
                  <a:noFill/>
                </a:ln>
                <a:solidFill>
                  <a:schemeClr val="bg1"/>
                </a:solidFill>
                <a:effectLst/>
                <a:uLnTx/>
                <a:uFillTx/>
                <a:latin typeface="+mn-lt"/>
                <a:ea typeface="+mn-ea"/>
                <a:cs typeface="+mn-cs"/>
              </a:rPr>
              <a:t> Park, MD</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7" name="Picture 16"/>
          <p:cNvPicPr>
            <a:picLocks noChangeAspect="1"/>
          </p:cNvPicPr>
          <p:nvPr/>
        </p:nvPicPr>
        <p:blipFill>
          <a:blip r:embed="rId2"/>
          <a:stretch>
            <a:fillRect/>
          </a:stretch>
        </p:blipFill>
        <p:spPr>
          <a:xfrm>
            <a:off x="250749" y="3429000"/>
            <a:ext cx="4319664" cy="2838450"/>
          </a:xfrm>
          <a:prstGeom prst="rect">
            <a:avLst/>
          </a:prstGeom>
        </p:spPr>
      </p:pic>
      <p:pic>
        <p:nvPicPr>
          <p:cNvPr id="25" name="Picture 24"/>
          <p:cNvPicPr>
            <a:picLocks noChangeAspect="1"/>
          </p:cNvPicPr>
          <p:nvPr/>
        </p:nvPicPr>
        <p:blipFill>
          <a:blip r:embed="rId3"/>
          <a:stretch>
            <a:fillRect/>
          </a:stretch>
        </p:blipFill>
        <p:spPr>
          <a:xfrm>
            <a:off x="4843954" y="701316"/>
            <a:ext cx="4300046" cy="5582933"/>
          </a:xfrm>
          <a:prstGeom prst="rect">
            <a:avLst/>
          </a:prstGeom>
        </p:spPr>
      </p:pic>
      <p:sp>
        <p:nvSpPr>
          <p:cNvPr id="7" name="TextBox 6"/>
          <p:cNvSpPr txBox="1"/>
          <p:nvPr/>
        </p:nvSpPr>
        <p:spPr>
          <a:xfrm>
            <a:off x="8801100" y="6518020"/>
            <a:ext cx="431800" cy="307777"/>
          </a:xfrm>
          <a:prstGeom prst="rect">
            <a:avLst/>
          </a:prstGeom>
          <a:noFill/>
        </p:spPr>
        <p:txBody>
          <a:bodyPr wrap="square" rtlCol="0">
            <a:spAutoFit/>
          </a:bodyPr>
          <a:lstStyle/>
          <a:p>
            <a:r>
              <a:rPr lang="en-US" sz="1400" dirty="0" smtClean="0"/>
              <a:t>12</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8FAFF6"/>
        </a:solidFill>
        <a:effectLst/>
      </p:bgPr>
    </p:bg>
    <p:spTree>
      <p:nvGrpSpPr>
        <p:cNvPr id="1" name=""/>
        <p:cNvGrpSpPr/>
        <p:nvPr/>
      </p:nvGrpSpPr>
      <p:grpSpPr>
        <a:xfrm>
          <a:off x="0" y="0"/>
          <a:ext cx="0" cy="0"/>
          <a:chOff x="0" y="0"/>
          <a:chExt cx="0" cy="0"/>
        </a:xfrm>
      </p:grpSpPr>
      <p:sp>
        <p:nvSpPr>
          <p:cNvPr id="15" name="Subtitle 2"/>
          <p:cNvSpPr txBox="1">
            <a:spLocks/>
          </p:cNvSpPr>
          <p:nvPr/>
        </p:nvSpPr>
        <p:spPr>
          <a:xfrm>
            <a:off x="0" y="6518021"/>
            <a:ext cx="9144000" cy="339980"/>
          </a:xfrm>
          <a:prstGeom prst="rect">
            <a:avLst/>
          </a:prstGeom>
          <a:solidFill>
            <a:srgbClr val="0000FF">
              <a:alpha val="50000"/>
            </a:srgbClr>
          </a:solidFill>
          <a:ln>
            <a:solidFill>
              <a:srgbClr val="0000FF"/>
            </a:solidFill>
          </a:ln>
        </p:spPr>
        <p:txBody>
          <a:bodyPr vert="horz" lIns="91440" tIns="45720" rIns="91440" bIns="45720" rtlCol="0" anchor="ctr" anchorCtr="0">
            <a:normAutofit fontScale="40000" lnSpcReduction="20000"/>
          </a:bodyPr>
          <a:lstStyle/>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07 Mar </a:t>
            </a:r>
            <a:r>
              <a:rPr lang="en-US" sz="3200" dirty="0" smtClean="0">
                <a:solidFill>
                  <a:schemeClr val="bg1"/>
                </a:solidFill>
              </a:rPr>
              <a:t>13 		              67</a:t>
            </a:r>
            <a:r>
              <a:rPr lang="en-US" sz="3200" baseline="30000" dirty="0" smtClean="0">
                <a:solidFill>
                  <a:schemeClr val="bg1"/>
                </a:solidFill>
              </a:rPr>
              <a:t>th</a:t>
            </a:r>
            <a:r>
              <a:rPr lang="en-US" sz="3200" dirty="0" smtClean="0">
                <a:solidFill>
                  <a:schemeClr val="bg1"/>
                </a:solidFill>
              </a:rPr>
              <a:t> Interdepartmental Hurricane Conference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Tropical Cyclone Research Forum		College</a:t>
            </a:r>
            <a:r>
              <a:rPr kumimoji="0" lang="en-US" sz="3200" b="0" i="0" u="none" strike="noStrike" kern="1200" cap="none" spc="0" normalizeH="0" noProof="0" dirty="0" smtClean="0">
                <a:ln>
                  <a:noFill/>
                </a:ln>
                <a:solidFill>
                  <a:schemeClr val="bg1"/>
                </a:solidFill>
                <a:effectLst/>
                <a:uLnTx/>
                <a:uFillTx/>
                <a:latin typeface="+mn-lt"/>
                <a:ea typeface="+mn-ea"/>
                <a:cs typeface="+mn-cs"/>
              </a:rPr>
              <a:t> Park, MD</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24" name="Picture 2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7440" y="1083417"/>
            <a:ext cx="5450916" cy="4691165"/>
          </a:xfrm>
          <a:prstGeom prst="rect">
            <a:avLst/>
          </a:prstGeom>
        </p:spPr>
      </p:pic>
      <p:grpSp>
        <p:nvGrpSpPr>
          <p:cNvPr id="25" name="Group 26"/>
          <p:cNvGrpSpPr>
            <a:grpSpLocks noChangeAspect="1"/>
          </p:cNvGrpSpPr>
          <p:nvPr/>
        </p:nvGrpSpPr>
        <p:grpSpPr>
          <a:xfrm>
            <a:off x="5508356" y="1103142"/>
            <a:ext cx="3305444" cy="2478713"/>
            <a:chOff x="4876800" y="16611600"/>
            <a:chExt cx="7108825" cy="5330825"/>
          </a:xfrm>
        </p:grpSpPr>
        <p:pic>
          <p:nvPicPr>
            <p:cNvPr id="26" name="Picture 25" descr="06Aug-all.png"/>
            <p:cNvPicPr>
              <a:picLocks noChangeAspect="1"/>
            </p:cNvPicPr>
            <p:nvPr/>
          </p:nvPicPr>
          <p:blipFill>
            <a:blip r:embed="rId4"/>
            <a:stretch>
              <a:fillRect/>
            </a:stretch>
          </p:blipFill>
          <p:spPr>
            <a:xfrm>
              <a:off x="4876800" y="16611600"/>
              <a:ext cx="7108825" cy="5330825"/>
            </a:xfrm>
            <a:prstGeom prst="rect">
              <a:avLst/>
            </a:prstGeom>
          </p:spPr>
        </p:pic>
        <p:sp>
          <p:nvSpPr>
            <p:cNvPr id="34" name="TextBox 33"/>
            <p:cNvSpPr txBox="1"/>
            <p:nvPr/>
          </p:nvSpPr>
          <p:spPr>
            <a:xfrm>
              <a:off x="6096001" y="20421601"/>
              <a:ext cx="3810002" cy="595725"/>
            </a:xfrm>
            <a:prstGeom prst="rect">
              <a:avLst/>
            </a:prstGeom>
            <a:noFill/>
            <a:scene3d>
              <a:camera prst="orthographicFront"/>
              <a:lightRig rig="threePt" dir="t"/>
            </a:scene3d>
            <a:sp3d extrusionH="76200">
              <a:extrusionClr>
                <a:schemeClr val="bg1"/>
              </a:extrusionClr>
            </a:sp3d>
          </p:spPr>
          <p:txBody>
            <a:bodyPr wrap="square" rtlCol="0">
              <a:spAutoFit/>
            </a:bodyPr>
            <a:lstStyle/>
            <a:p>
              <a:pPr algn="ctr"/>
              <a:r>
                <a:rPr lang="en-US" sz="1200" u="sng" dirty="0" smtClean="0"/>
                <a:t>06 AUG 12</a:t>
              </a:r>
            </a:p>
          </p:txBody>
        </p:sp>
      </p:grpSp>
      <p:sp>
        <p:nvSpPr>
          <p:cNvPr id="35" name="Text Box 15"/>
          <p:cNvSpPr txBox="1">
            <a:spLocks noChangeArrowheads="1"/>
          </p:cNvSpPr>
          <p:nvPr/>
        </p:nvSpPr>
        <p:spPr bwMode="auto">
          <a:xfrm>
            <a:off x="57440" y="5799828"/>
            <a:ext cx="5450916" cy="718193"/>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normAutofit fontScale="85000" lnSpcReduction="20000"/>
          </a:bodyPr>
          <a:lstStyle/>
          <a:p>
            <a:pPr>
              <a:spcBef>
                <a:spcPct val="50000"/>
              </a:spcBef>
              <a:defRPr/>
            </a:pPr>
            <a:r>
              <a:rPr lang="en-US" sz="1050" b="0" dirty="0" smtClean="0">
                <a:solidFill>
                  <a:srgbClr val="000000"/>
                </a:solidFill>
              </a:rPr>
              <a:t>TOP:</a:t>
            </a:r>
            <a:r>
              <a:rPr lang="en-US" sz="1050" dirty="0">
                <a:solidFill>
                  <a:srgbClr val="000000"/>
                </a:solidFill>
              </a:rPr>
              <a:t> Hurricane</a:t>
            </a:r>
            <a:r>
              <a:rPr lang="en-US" sz="1050" dirty="0" smtClean="0">
                <a:solidFill>
                  <a:srgbClr val="000000"/>
                </a:solidFill>
              </a:rPr>
              <a:t> Ernesto </a:t>
            </a:r>
            <a:r>
              <a:rPr lang="en-US" sz="1050" dirty="0">
                <a:solidFill>
                  <a:srgbClr val="000000"/>
                </a:solidFill>
              </a:rPr>
              <a:t>best track (purple line) and AXBT drop locations (shapes by flight) over NCODA OHC values (shaded) for</a:t>
            </a:r>
            <a:r>
              <a:rPr lang="en-US" sz="1050" dirty="0" smtClean="0">
                <a:solidFill>
                  <a:srgbClr val="000000"/>
                </a:solidFill>
              </a:rPr>
              <a:t> 05 </a:t>
            </a:r>
            <a:r>
              <a:rPr lang="en-US" sz="1050" dirty="0">
                <a:solidFill>
                  <a:srgbClr val="000000"/>
                </a:solidFill>
              </a:rPr>
              <a:t>August 2012</a:t>
            </a:r>
            <a:r>
              <a:rPr lang="en-US" sz="1050" dirty="0" smtClean="0">
                <a:solidFill>
                  <a:srgbClr val="000000"/>
                </a:solidFill>
              </a:rPr>
              <a:t>.</a:t>
            </a:r>
            <a:endParaRPr lang="en-US" sz="1050" b="0" dirty="0" smtClean="0">
              <a:solidFill>
                <a:srgbClr val="000000"/>
              </a:solidFill>
            </a:endParaRPr>
          </a:p>
          <a:p>
            <a:pPr>
              <a:spcBef>
                <a:spcPct val="50000"/>
              </a:spcBef>
              <a:defRPr/>
            </a:pPr>
            <a:r>
              <a:rPr lang="en-US" sz="1050" dirty="0" smtClean="0">
                <a:solidFill>
                  <a:srgbClr val="000000"/>
                </a:solidFill>
              </a:rPr>
              <a:t>BOTTOM: From right to left:  Intensity (blue line) </a:t>
            </a:r>
            <a:r>
              <a:rPr lang="en-US" sz="1050" dirty="0">
                <a:solidFill>
                  <a:srgbClr val="000000"/>
                </a:solidFill>
              </a:rPr>
              <a:t>and </a:t>
            </a:r>
            <a:r>
              <a:rPr lang="en-US" sz="1050" dirty="0" smtClean="0">
                <a:solidFill>
                  <a:srgbClr val="000000"/>
                </a:solidFill>
              </a:rPr>
              <a:t>OHC (</a:t>
            </a:r>
            <a:r>
              <a:rPr lang="en-US" sz="1050" dirty="0">
                <a:solidFill>
                  <a:srgbClr val="000000"/>
                </a:solidFill>
              </a:rPr>
              <a:t>red line)  </a:t>
            </a:r>
            <a:r>
              <a:rPr lang="en-US" sz="1050" dirty="0" smtClean="0">
                <a:solidFill>
                  <a:srgbClr val="000000"/>
                </a:solidFill>
              </a:rPr>
              <a:t>beneath the center of Hurricane Ernesto as the TC moved westward (positions based on NHC TC Report).  Error bars indicate the range of differences between observed and model OHC values by flight.  </a:t>
            </a:r>
            <a:endParaRPr lang="en-US" sz="1050" b="0" dirty="0">
              <a:solidFill>
                <a:srgbClr val="000000"/>
              </a:solidFill>
            </a:endParaRPr>
          </a:p>
        </p:txBody>
      </p:sp>
      <p:sp>
        <p:nvSpPr>
          <p:cNvPr id="39" name="Title 3"/>
          <p:cNvSpPr txBox="1">
            <a:spLocks/>
          </p:cNvSpPr>
          <p:nvPr/>
        </p:nvSpPr>
        <p:spPr>
          <a:xfrm>
            <a:off x="457200" y="1"/>
            <a:ext cx="8229600" cy="108341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mj-lt"/>
                <a:ea typeface="+mj-ea"/>
                <a:cs typeface="+mj-cs"/>
              </a:rPr>
              <a:t>AXBT Impact on TC Intensity in SHIPS</a:t>
            </a:r>
            <a:endParaRPr kumimoji="0" lang="en-US" sz="2800" b="0" i="0" u="sng" strike="noStrike" kern="1200" cap="none" spc="0" normalizeH="0" baseline="0" noProof="0" dirty="0">
              <a:ln>
                <a:noFill/>
              </a:ln>
              <a:solidFill>
                <a:schemeClr val="tx1"/>
              </a:solidFill>
              <a:effectLst/>
              <a:uLnTx/>
              <a:uFillTx/>
              <a:latin typeface="+mj-lt"/>
              <a:ea typeface="+mj-ea"/>
              <a:cs typeface="+mj-cs"/>
            </a:endParaRPr>
          </a:p>
        </p:txBody>
      </p:sp>
      <p:sp>
        <p:nvSpPr>
          <p:cNvPr id="40" name="Rounded Rectangle 39"/>
          <p:cNvSpPr/>
          <p:nvPr/>
        </p:nvSpPr>
        <p:spPr>
          <a:xfrm>
            <a:off x="1490133" y="2342499"/>
            <a:ext cx="508001" cy="536167"/>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1303864" y="3949700"/>
            <a:ext cx="762002" cy="1557867"/>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Content Placeholder 2"/>
          <p:cNvSpPr txBox="1">
            <a:spLocks/>
          </p:cNvSpPr>
          <p:nvPr/>
        </p:nvSpPr>
        <p:spPr>
          <a:xfrm>
            <a:off x="5508356" y="3581855"/>
            <a:ext cx="3521344" cy="2859353"/>
          </a:xfrm>
          <a:prstGeom prst="rect">
            <a:avLst/>
          </a:prstGeom>
        </p:spPr>
        <p:txBody>
          <a:bodyPr vert="horz" lIns="91440" tIns="45720" rIns="91440" bIns="45720" rtlCol="0">
            <a:normAutofit fontScale="55000" lnSpcReduction="20000"/>
          </a:bodyPr>
          <a:lstStyle/>
          <a:p>
            <a:pPr marL="342900" marR="0" lvl="0" indent="-342900" algn="ctr" defTabSz="457200" rtl="0" eaLnBrk="1" fontAlgn="auto" latinLnBrk="0" hangingPunct="1">
              <a:lnSpc>
                <a:spcPct val="100000"/>
              </a:lnSpc>
              <a:spcBef>
                <a:spcPct val="20000"/>
              </a:spcBef>
              <a:spcAft>
                <a:spcPts val="0"/>
              </a:spcAft>
              <a:buClrTx/>
              <a:buSzTx/>
              <a:tabLst/>
              <a:defRPr/>
            </a:pPr>
            <a:endParaRPr lang="en-US" sz="1143" u="sng" noProof="0" dirty="0" smtClean="0">
              <a:solidFill>
                <a:srgbClr val="000090"/>
              </a:solidFill>
            </a:endParaRPr>
          </a:p>
          <a:p>
            <a:pPr marL="171450" indent="-171450">
              <a:spcBef>
                <a:spcPct val="20000"/>
              </a:spcBef>
              <a:buFont typeface="Arial"/>
              <a:buChar char="•"/>
            </a:pPr>
            <a:r>
              <a:rPr lang="en-US" sz="2000" dirty="0" smtClean="0">
                <a:solidFill>
                  <a:srgbClr val="000090"/>
                </a:solidFill>
              </a:rPr>
              <a:t>Differences in model and observed OHC impact SHIPS intensity forecasts</a:t>
            </a:r>
          </a:p>
          <a:p>
            <a:pPr lvl="1" indent="-285750">
              <a:spcBef>
                <a:spcPct val="20000"/>
              </a:spcBef>
              <a:buFont typeface="Arial"/>
              <a:buChar char="–"/>
              <a:defRPr/>
            </a:pPr>
            <a:r>
              <a:rPr lang="en-US" sz="1714" i="1" dirty="0" smtClean="0"/>
              <a:t>Intensity increments are calculated at each forecast time step applying SHIPS coefficients (courtesy M. </a:t>
            </a:r>
            <a:r>
              <a:rPr lang="en-US" sz="1714" i="1" dirty="0" err="1" smtClean="0"/>
              <a:t>DeMaria</a:t>
            </a:r>
            <a:r>
              <a:rPr lang="en-US" sz="1714" i="1" dirty="0" smtClean="0"/>
              <a:t>) to NCODA (model) and AXBT (observed) OHC  values .</a:t>
            </a:r>
          </a:p>
          <a:p>
            <a:pPr lvl="1" indent="-285750">
              <a:spcBef>
                <a:spcPct val="20000"/>
              </a:spcBef>
              <a:buFont typeface="Arial"/>
              <a:buChar char="–"/>
              <a:defRPr/>
            </a:pPr>
            <a:endParaRPr lang="en-US" sz="545" i="1" dirty="0" smtClean="0"/>
          </a:p>
          <a:p>
            <a:pPr lvl="1" indent="-285750">
              <a:spcBef>
                <a:spcPct val="20000"/>
              </a:spcBef>
              <a:buFont typeface="Arial"/>
              <a:buChar char="–"/>
              <a:defRPr/>
            </a:pPr>
            <a:r>
              <a:rPr lang="en-US" sz="1714" i="1" dirty="0" smtClean="0"/>
              <a:t>Range of model and observed OHC differences each day corresponds to range of model and observed intensity differences in the SHIPS forecast.</a:t>
            </a:r>
          </a:p>
          <a:p>
            <a:pPr lvl="1" indent="-285750">
              <a:spcBef>
                <a:spcPct val="20000"/>
              </a:spcBef>
              <a:buFont typeface="Arial"/>
              <a:buChar char="–"/>
              <a:defRPr/>
            </a:pPr>
            <a:endParaRPr lang="en-US" sz="545" i="1" dirty="0" smtClean="0"/>
          </a:p>
          <a:p>
            <a:pPr lvl="1" indent="-285750">
              <a:spcBef>
                <a:spcPct val="20000"/>
              </a:spcBef>
              <a:buFont typeface="Arial"/>
              <a:buChar char="–"/>
              <a:defRPr/>
            </a:pPr>
            <a:r>
              <a:rPr lang="en-US" sz="1714" i="1" dirty="0" smtClean="0"/>
              <a:t>Provides a threshold of intensity variability at each time step (good agreement with the improvement in COAMPS-TC data denial studies).</a:t>
            </a:r>
          </a:p>
          <a:p>
            <a:pPr lvl="1" indent="-285750">
              <a:spcBef>
                <a:spcPct val="20000"/>
              </a:spcBef>
              <a:buFont typeface="Arial"/>
              <a:buChar char="–"/>
              <a:defRPr/>
            </a:pPr>
            <a:endParaRPr lang="en-US" sz="545" i="1" dirty="0" smtClean="0"/>
          </a:p>
          <a:p>
            <a:pPr lvl="1" indent="-285750">
              <a:spcBef>
                <a:spcPct val="20000"/>
              </a:spcBef>
              <a:buFont typeface="Arial"/>
              <a:buChar char="–"/>
              <a:defRPr/>
            </a:pPr>
            <a:r>
              <a:rPr lang="en-US" sz="1714" i="1" dirty="0" smtClean="0"/>
              <a:t>Comparison to official forecast and best track intensities reveal some positive impact.</a:t>
            </a:r>
          </a:p>
          <a:p>
            <a:pPr lvl="1" indent="-285750">
              <a:spcBef>
                <a:spcPct val="20000"/>
              </a:spcBef>
              <a:defRPr/>
            </a:pPr>
            <a:r>
              <a:rPr lang="en-US" sz="1714" i="1" dirty="0" smtClean="0"/>
              <a:t> </a:t>
            </a:r>
            <a:endParaRPr lang="en-US" sz="2400" noProof="0" dirty="0" smtClean="0">
              <a:solidFill>
                <a:srgbClr val="000090"/>
              </a:solidFill>
            </a:endParaRP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en-US" sz="2000" noProof="0" dirty="0" smtClean="0">
                <a:solidFill>
                  <a:srgbClr val="000090"/>
                </a:solidFill>
              </a:rPr>
              <a:t> In 2013</a:t>
            </a:r>
            <a:endParaRPr kumimoji="0" lang="en-US" sz="2000" b="0" i="0" u="none" strike="noStrike" kern="1200" cap="none" spc="0" normalizeH="0" baseline="0" noProof="0" dirty="0" smtClean="0">
              <a:ln>
                <a:noFill/>
              </a:ln>
              <a:solidFill>
                <a:srgbClr val="000090"/>
              </a:solidFill>
              <a:effectLst/>
              <a:uLnTx/>
              <a:uFillTx/>
              <a:latin typeface="+mn-lt"/>
              <a:ea typeface="+mn-ea"/>
              <a:cs typeface="+mn-cs"/>
            </a:endParaRPr>
          </a:p>
          <a:p>
            <a:pPr lvl="1" indent="-285750">
              <a:spcBef>
                <a:spcPct val="20000"/>
              </a:spcBef>
              <a:buFont typeface="Arial"/>
              <a:buChar char="–"/>
            </a:pPr>
            <a:r>
              <a:rPr lang="en-US" sz="1714" i="1" dirty="0" smtClean="0"/>
              <a:t>Incorporate Decay SHIPS </a:t>
            </a:r>
          </a:p>
          <a:p>
            <a:pPr lvl="1" indent="-285750">
              <a:spcBef>
                <a:spcPct val="20000"/>
              </a:spcBef>
              <a:buFont typeface="Arial"/>
              <a:buChar char="–"/>
            </a:pPr>
            <a:endParaRPr lang="en-US" sz="545" i="1" dirty="0" smtClean="0"/>
          </a:p>
          <a:p>
            <a:pPr lvl="1" indent="-285750">
              <a:spcBef>
                <a:spcPct val="20000"/>
              </a:spcBef>
              <a:buFont typeface="Arial"/>
              <a:buChar char="–"/>
            </a:pPr>
            <a:r>
              <a:rPr lang="en-US" sz="1714" i="1" dirty="0" smtClean="0"/>
              <a:t>Investigate possible cooling in the model ahead of the TC center</a:t>
            </a:r>
          </a:p>
        </p:txBody>
      </p:sp>
      <p:cxnSp>
        <p:nvCxnSpPr>
          <p:cNvPr id="48" name="Straight Connector 47"/>
          <p:cNvCxnSpPr/>
          <p:nvPr/>
        </p:nvCxnSpPr>
        <p:spPr>
          <a:xfrm rot="16200000" flipH="1">
            <a:off x="6385849" y="2224753"/>
            <a:ext cx="1299907" cy="2"/>
          </a:xfrm>
          <a:prstGeom prst="line">
            <a:avLst/>
          </a:prstGeom>
          <a:ln>
            <a:solidFill>
              <a:schemeClr val="tx1"/>
            </a:solidFill>
            <a:prstDash val="lgDash"/>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6451600" y="1472684"/>
            <a:ext cx="643701" cy="276999"/>
          </a:xfrm>
          <a:prstGeom prst="rect">
            <a:avLst/>
          </a:prstGeom>
          <a:noFill/>
        </p:spPr>
        <p:txBody>
          <a:bodyPr wrap="none" rtlCol="0">
            <a:spAutoFit/>
          </a:bodyPr>
          <a:lstStyle/>
          <a:p>
            <a:r>
              <a:rPr lang="en-US" sz="1200" dirty="0" smtClean="0"/>
              <a:t>landfall</a:t>
            </a:r>
            <a:endParaRPr lang="en-US" sz="1200" dirty="0"/>
          </a:p>
        </p:txBody>
      </p:sp>
      <p:sp>
        <p:nvSpPr>
          <p:cNvPr id="16" name="TextBox 15"/>
          <p:cNvSpPr txBox="1"/>
          <p:nvPr/>
        </p:nvSpPr>
        <p:spPr>
          <a:xfrm>
            <a:off x="8801100" y="6518020"/>
            <a:ext cx="431800" cy="307777"/>
          </a:xfrm>
          <a:prstGeom prst="rect">
            <a:avLst/>
          </a:prstGeom>
          <a:noFill/>
        </p:spPr>
        <p:txBody>
          <a:bodyPr wrap="square" rtlCol="0">
            <a:spAutoFit/>
          </a:bodyPr>
          <a:lstStyle/>
          <a:p>
            <a:r>
              <a:rPr lang="en-US" sz="1400" dirty="0" smtClean="0"/>
              <a:t>13</a:t>
            </a:r>
            <a:endParaRPr lang="en-US" sz="1400" dirty="0"/>
          </a:p>
        </p:txBody>
      </p:sp>
      <p:sp>
        <p:nvSpPr>
          <p:cNvPr id="18" name="Rectangle 17"/>
          <p:cNvSpPr/>
          <p:nvPr/>
        </p:nvSpPr>
        <p:spPr>
          <a:xfrm>
            <a:off x="57440" y="733810"/>
            <a:ext cx="1045441" cy="369332"/>
          </a:xfrm>
          <a:prstGeom prst="rect">
            <a:avLst/>
          </a:prstGeom>
        </p:spPr>
        <p:txBody>
          <a:bodyPr wrap="none">
            <a:spAutoFit/>
          </a:bodyPr>
          <a:lstStyle/>
          <a:p>
            <a:pPr marL="342900" lvl="0" indent="-342900" algn="ctr">
              <a:spcBef>
                <a:spcPct val="20000"/>
              </a:spcBef>
              <a:defRPr/>
            </a:pPr>
            <a:r>
              <a:rPr lang="en-US" u="sng" dirty="0" smtClean="0">
                <a:solidFill>
                  <a:srgbClr val="000090"/>
                </a:solidFill>
              </a:rPr>
              <a:t>ERNESTO</a:t>
            </a:r>
            <a:endParaRPr lang="en-US" sz="800" u="sng" dirty="0" smtClean="0">
              <a:solidFill>
                <a:srgbClr val="00009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450"/>
            <a:ext cx="9119112" cy="1005698"/>
          </a:xfrm>
        </p:spPr>
        <p:txBody>
          <a:bodyPr>
            <a:normAutofit/>
          </a:bodyPr>
          <a:lstStyle/>
          <a:p>
            <a:r>
              <a:rPr lang="en-US" sz="3600" u="sng" dirty="0" smtClean="0">
                <a:solidFill>
                  <a:srgbClr val="000000"/>
                </a:solidFill>
              </a:rPr>
              <a:t>Summary</a:t>
            </a:r>
            <a:endParaRPr lang="en-US" sz="3600" u="sng" dirty="0">
              <a:solidFill>
                <a:srgbClr val="000000"/>
              </a:solidFill>
            </a:endParaRPr>
          </a:p>
        </p:txBody>
      </p:sp>
      <p:pic>
        <p:nvPicPr>
          <p:cNvPr id="4" name="Content Placeholder 3" descr="mids_in_stcroix.JPG"/>
          <p:cNvPicPr>
            <a:picLocks noGrp="1" noChangeAspect="1"/>
          </p:cNvPicPr>
          <p:nvPr>
            <p:ph idx="1"/>
          </p:nvPr>
        </p:nvPicPr>
        <p:blipFill>
          <a:blip r:embed="rId2"/>
          <a:srcRect l="1633" r="5664"/>
          <a:stretch>
            <a:fillRect/>
          </a:stretch>
        </p:blipFill>
        <p:spPr>
          <a:xfrm>
            <a:off x="4887400" y="1589691"/>
            <a:ext cx="4269812" cy="3678617"/>
          </a:xfrm>
        </p:spPr>
      </p:pic>
      <p:sp>
        <p:nvSpPr>
          <p:cNvPr id="5" name="TextBox 4"/>
          <p:cNvSpPr txBox="1"/>
          <p:nvPr/>
        </p:nvSpPr>
        <p:spPr>
          <a:xfrm>
            <a:off x="4811200" y="5283481"/>
            <a:ext cx="4346012" cy="523220"/>
          </a:xfrm>
          <a:prstGeom prst="rect">
            <a:avLst/>
          </a:prstGeom>
          <a:noFill/>
        </p:spPr>
        <p:txBody>
          <a:bodyPr wrap="square" rtlCol="0">
            <a:spAutoFit/>
          </a:bodyPr>
          <a:lstStyle/>
          <a:p>
            <a:r>
              <a:rPr lang="en-US" sz="1400" dirty="0" smtClean="0"/>
              <a:t>2012 TROPIC crew:  Mary Cox, Ian Park, Ellen </a:t>
            </a:r>
            <a:r>
              <a:rPr lang="en-US" sz="1400" dirty="0" err="1" smtClean="0"/>
              <a:t>Deckinga</a:t>
            </a:r>
            <a:r>
              <a:rPr lang="en-US" sz="1400" dirty="0" smtClean="0"/>
              <a:t>, Kyle Coffey, Lauren McCann, </a:t>
            </a:r>
            <a:r>
              <a:rPr lang="en-US" sz="1400" dirty="0" err="1" smtClean="0"/>
              <a:t>Topher</a:t>
            </a:r>
            <a:r>
              <a:rPr lang="en-US" sz="1400" dirty="0" smtClean="0"/>
              <a:t> </a:t>
            </a:r>
            <a:r>
              <a:rPr lang="en-US" sz="1400" dirty="0" err="1" smtClean="0"/>
              <a:t>Leiby</a:t>
            </a:r>
            <a:endParaRPr lang="en-US" sz="1400" dirty="0"/>
          </a:p>
        </p:txBody>
      </p:sp>
      <p:sp>
        <p:nvSpPr>
          <p:cNvPr id="6" name="Subtitle 2"/>
          <p:cNvSpPr txBox="1">
            <a:spLocks/>
          </p:cNvSpPr>
          <p:nvPr/>
        </p:nvSpPr>
        <p:spPr>
          <a:xfrm>
            <a:off x="0" y="6518021"/>
            <a:ext cx="9144000" cy="339980"/>
          </a:xfrm>
          <a:prstGeom prst="rect">
            <a:avLst/>
          </a:prstGeom>
          <a:solidFill>
            <a:srgbClr val="0000FF">
              <a:alpha val="50000"/>
            </a:srgbClr>
          </a:solidFill>
          <a:ln>
            <a:solidFill>
              <a:srgbClr val="0000FF"/>
            </a:solidFill>
          </a:ln>
        </p:spPr>
        <p:txBody>
          <a:bodyPr vert="horz" lIns="91440" tIns="45720" rIns="91440" bIns="45720" rtlCol="0" anchor="ctr" anchorCtr="0">
            <a:normAutofit fontScale="40000" lnSpcReduction="20000"/>
          </a:bodyPr>
          <a:lstStyle/>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07 Mar </a:t>
            </a:r>
            <a:r>
              <a:rPr lang="en-US" sz="3200" dirty="0" smtClean="0">
                <a:solidFill>
                  <a:schemeClr val="bg1"/>
                </a:solidFill>
              </a:rPr>
              <a:t>13 		              67</a:t>
            </a:r>
            <a:r>
              <a:rPr lang="en-US" sz="3200" baseline="30000" dirty="0" smtClean="0">
                <a:solidFill>
                  <a:schemeClr val="bg1"/>
                </a:solidFill>
              </a:rPr>
              <a:t>th</a:t>
            </a:r>
            <a:r>
              <a:rPr lang="en-US" sz="3200" dirty="0" smtClean="0">
                <a:solidFill>
                  <a:schemeClr val="bg1"/>
                </a:solidFill>
              </a:rPr>
              <a:t> Interdepartmental Hurricane Conference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Tropical Cyclone Research Forum		College</a:t>
            </a:r>
            <a:r>
              <a:rPr kumimoji="0" lang="en-US" sz="3200" b="0" i="0" u="none" strike="noStrike" kern="1200" cap="none" spc="0" normalizeH="0" noProof="0" dirty="0" smtClean="0">
                <a:ln>
                  <a:noFill/>
                </a:ln>
                <a:solidFill>
                  <a:schemeClr val="bg1"/>
                </a:solidFill>
                <a:effectLst/>
                <a:uLnTx/>
                <a:uFillTx/>
                <a:latin typeface="+mn-lt"/>
                <a:ea typeface="+mn-ea"/>
                <a:cs typeface="+mn-cs"/>
              </a:rPr>
              <a:t> Park, MD</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8" name="Content Placeholder 4"/>
          <p:cNvSpPr txBox="1">
            <a:spLocks/>
          </p:cNvSpPr>
          <p:nvPr/>
        </p:nvSpPr>
        <p:spPr>
          <a:xfrm>
            <a:off x="165099" y="876299"/>
            <a:ext cx="4608001" cy="5641721"/>
          </a:xfrm>
          <a:prstGeom prst="rect">
            <a:avLst/>
          </a:prstGeom>
        </p:spPr>
        <p:txBody>
          <a:bodyPr vert="horz" lIns="91440" tIns="45720" rIns="91440" bIns="45720" rtlCol="0">
            <a:normAutofit fontScale="5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sng" strike="noStrike" kern="1200" cap="none" spc="0" normalizeH="0" baseline="0" noProof="0" dirty="0" smtClean="0">
                <a:ln>
                  <a:noFill/>
                </a:ln>
                <a:solidFill>
                  <a:srgbClr val="000090"/>
                </a:solidFill>
                <a:effectLst/>
                <a:uLnTx/>
                <a:uFillTx/>
                <a:latin typeface="+mn-lt"/>
                <a:ea typeface="+mn-ea"/>
                <a:cs typeface="+mn-cs"/>
              </a:rPr>
              <a:t>Successes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sz="2800" i="1" dirty="0" smtClean="0"/>
              <a:t>Demonstrated the capability</a:t>
            </a:r>
          </a:p>
          <a:p>
            <a:pPr marL="1143000" lvl="2" indent="-228600">
              <a:spcBef>
                <a:spcPct val="20000"/>
              </a:spcBef>
              <a:buFont typeface="Arial"/>
              <a:buChar char="•"/>
              <a:defRPr/>
            </a:pPr>
            <a:r>
              <a:rPr lang="en-US" sz="2400" dirty="0" smtClean="0"/>
              <a:t>Deployed </a:t>
            </a:r>
            <a:r>
              <a:rPr lang="en-US" sz="2400" dirty="0" err="1" smtClean="0"/>
              <a:t>AXBTs</a:t>
            </a:r>
            <a:r>
              <a:rPr lang="en-US" sz="2400" dirty="0" smtClean="0"/>
              <a:t> from USAF WC-130J aircraft during operational missions</a:t>
            </a:r>
          </a:p>
          <a:p>
            <a:pPr marL="1143000" lvl="2" indent="-228600">
              <a:spcBef>
                <a:spcPct val="20000"/>
              </a:spcBef>
              <a:buFont typeface="Arial"/>
              <a:buChar char="•"/>
              <a:defRPr/>
            </a:pPr>
            <a:r>
              <a:rPr lang="en-US" sz="2400" dirty="0" smtClean="0"/>
              <a:t>Received, processed, and </a:t>
            </a:r>
            <a:r>
              <a:rPr lang="en-US" sz="2400" dirty="0" err="1" smtClean="0"/>
              <a:t>QCd</a:t>
            </a:r>
            <a:r>
              <a:rPr lang="en-US" sz="2400" dirty="0" smtClean="0"/>
              <a:t> the data onboard the aircraft and transmitted to modeling centers </a:t>
            </a:r>
          </a:p>
          <a:p>
            <a:pPr marL="1143000" lvl="2" indent="-228600">
              <a:spcBef>
                <a:spcPct val="20000"/>
              </a:spcBef>
              <a:buFont typeface="Arial"/>
              <a:buChar char="•"/>
              <a:defRPr/>
            </a:pPr>
            <a:r>
              <a:rPr lang="en-US" sz="2400" dirty="0" smtClean="0"/>
              <a:t>Data assimilated in two ocean models (NCOM and HYCOM) and one coupled model (COAMPS-TC) in real time</a:t>
            </a:r>
          </a:p>
          <a:p>
            <a:pPr marL="742950" lvl="1" indent="-285750">
              <a:spcBef>
                <a:spcPct val="20000"/>
              </a:spcBef>
              <a:buFont typeface="Arial"/>
              <a:buChar char="–"/>
              <a:defRPr/>
            </a:pPr>
            <a:r>
              <a:rPr lang="en-US" sz="2800" i="1" dirty="0" smtClean="0"/>
              <a:t>Improved model initializations and TC forecasts</a:t>
            </a:r>
          </a:p>
          <a:p>
            <a:pPr marL="1143000" lvl="2" indent="-228600">
              <a:spcBef>
                <a:spcPct val="20000"/>
              </a:spcBef>
              <a:buFont typeface="Arial"/>
              <a:buChar char="•"/>
              <a:defRPr/>
            </a:pPr>
            <a:r>
              <a:rPr lang="en-US" sz="2400" i="1" dirty="0" smtClean="0">
                <a:solidFill>
                  <a:srgbClr val="000000"/>
                </a:solidFill>
              </a:rPr>
              <a:t>Ocean:  </a:t>
            </a:r>
            <a:r>
              <a:rPr lang="en-US" sz="2400" dirty="0" smtClean="0">
                <a:solidFill>
                  <a:srgbClr val="000000"/>
                </a:solidFill>
              </a:rPr>
              <a:t>clear, quantifiable</a:t>
            </a:r>
          </a:p>
          <a:p>
            <a:pPr marL="1143000" lvl="2" indent="-228600">
              <a:spcBef>
                <a:spcPct val="20000"/>
              </a:spcBef>
              <a:buFont typeface="Arial"/>
              <a:buChar char="•"/>
              <a:defRPr/>
            </a:pPr>
            <a:r>
              <a:rPr lang="en-US" sz="2400" i="1" dirty="0" smtClean="0">
                <a:solidFill>
                  <a:srgbClr val="000000"/>
                </a:solidFill>
              </a:rPr>
              <a:t>Coupled: </a:t>
            </a:r>
            <a:r>
              <a:rPr lang="en-US" sz="2400" dirty="0" smtClean="0">
                <a:solidFill>
                  <a:srgbClr val="000000"/>
                </a:solidFill>
              </a:rPr>
              <a:t>small improvements at later forecast hours</a:t>
            </a:r>
          </a:p>
          <a:p>
            <a:pPr marL="1143000" lvl="2" indent="-228600">
              <a:spcBef>
                <a:spcPct val="20000"/>
              </a:spcBef>
              <a:buFont typeface="Arial"/>
              <a:buChar char="•"/>
              <a:defRPr/>
            </a:pPr>
            <a:r>
              <a:rPr lang="en-US" sz="2400" i="1" dirty="0" smtClean="0">
                <a:solidFill>
                  <a:srgbClr val="000000"/>
                </a:solidFill>
              </a:rPr>
              <a:t>Statistical: </a:t>
            </a:r>
            <a:r>
              <a:rPr lang="en-US" sz="2400" i="1" dirty="0" smtClean="0">
                <a:solidFill>
                  <a:srgbClr val="000000"/>
                </a:solidFill>
              </a:rPr>
              <a:t> </a:t>
            </a:r>
            <a:r>
              <a:rPr lang="en-US" sz="2400" dirty="0" smtClean="0">
                <a:solidFill>
                  <a:srgbClr val="000000"/>
                </a:solidFill>
              </a:rPr>
              <a:t>impact evident; evaluation in progress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1" u="none" strike="noStrike" kern="1200" cap="none" spc="0" normalizeH="0" baseline="0" noProof="0" dirty="0" smtClean="0">
                <a:ln>
                  <a:noFill/>
                </a:ln>
                <a:solidFill>
                  <a:schemeClr val="tx1"/>
                </a:solidFill>
                <a:effectLst/>
                <a:uLnTx/>
                <a:uFillTx/>
                <a:latin typeface="+mn-lt"/>
                <a:ea typeface="+mn-ea"/>
                <a:cs typeface="+mn-cs"/>
              </a:rPr>
              <a:t>Joint, interagency collaboration</a:t>
            </a:r>
            <a:endParaRPr kumimoji="0" lang="en-US" sz="2800" b="0" i="1" u="none" strike="noStrike" kern="1200" cap="none" spc="0" normalizeH="0" baseline="0" noProof="0" dirty="0" smtClean="0">
              <a:ln>
                <a:noFill/>
              </a:ln>
              <a:solidFill>
                <a:srgbClr val="000000"/>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sng" strike="noStrike" kern="1200" cap="none" spc="0" normalizeH="0" baseline="0" noProof="0" dirty="0" smtClean="0">
              <a:ln>
                <a:noFill/>
              </a:ln>
              <a:solidFill>
                <a:srgbClr val="00009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sng" strike="noStrike" kern="1200" cap="none" spc="0" normalizeH="0" baseline="0" noProof="0" dirty="0" smtClean="0">
                <a:ln>
                  <a:noFill/>
                </a:ln>
                <a:solidFill>
                  <a:srgbClr val="000090"/>
                </a:solidFill>
                <a:effectLst/>
                <a:uLnTx/>
                <a:uFillTx/>
                <a:latin typeface="+mn-lt"/>
                <a:ea typeface="+mn-ea"/>
                <a:cs typeface="+mn-cs"/>
              </a:rPr>
              <a:t>Remaining tasks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1" u="none" strike="noStrike" kern="1200" cap="none" spc="0" normalizeH="0" baseline="0" noProof="0" dirty="0" smtClean="0">
                <a:ln>
                  <a:noFill/>
                </a:ln>
                <a:solidFill>
                  <a:schemeClr val="tx1"/>
                </a:solidFill>
                <a:effectLst/>
                <a:uLnTx/>
                <a:uFillTx/>
                <a:latin typeface="+mn-lt"/>
                <a:ea typeface="+mn-ea"/>
                <a:cs typeface="+mn-cs"/>
              </a:rPr>
              <a:t>Demonstrate the </a:t>
            </a:r>
            <a:r>
              <a:rPr lang="en-US" sz="2800" i="1" noProof="0" dirty="0" smtClean="0"/>
              <a:t>need</a:t>
            </a:r>
            <a:endParaRPr kumimoji="0" lang="en-US" sz="2800" b="0" i="1"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400" dirty="0" smtClean="0"/>
              <a:t>Clear demonstration of forecast impacts</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rgbClr val="000000"/>
                </a:solidFill>
                <a:effectLst/>
                <a:uLnTx/>
                <a:uFillTx/>
                <a:latin typeface="+mn-lt"/>
                <a:ea typeface="+mn-ea"/>
                <a:cs typeface="+mn-cs"/>
              </a:rPr>
              <a:t>Coupled</a:t>
            </a:r>
            <a:r>
              <a:rPr kumimoji="0" lang="en-US" sz="2400" b="0" i="0" u="none" strike="noStrike" kern="1200" cap="none" spc="0" normalizeH="0" noProof="0" dirty="0" smtClean="0">
                <a:ln>
                  <a:noFill/>
                </a:ln>
                <a:solidFill>
                  <a:srgbClr val="000000"/>
                </a:solidFill>
                <a:effectLst/>
                <a:uLnTx/>
                <a:uFillTx/>
                <a:latin typeface="+mn-lt"/>
                <a:ea typeface="+mn-ea"/>
                <a:cs typeface="+mn-cs"/>
              </a:rPr>
              <a:t> and statistical models</a:t>
            </a:r>
          </a:p>
          <a:p>
            <a:pPr marL="742950" lvl="1" indent="-285750">
              <a:spcBef>
                <a:spcPct val="20000"/>
              </a:spcBef>
              <a:buFont typeface="Arial"/>
              <a:buChar char="–"/>
              <a:defRPr/>
            </a:pPr>
            <a:r>
              <a:rPr lang="en-US" sz="2800" i="1" dirty="0" smtClean="0">
                <a:solidFill>
                  <a:srgbClr val="000000"/>
                </a:solidFill>
              </a:rPr>
              <a:t>Optimize field phase operations</a:t>
            </a:r>
          </a:p>
          <a:p>
            <a:pPr marL="1143000" lvl="2" indent="-228600">
              <a:spcBef>
                <a:spcPct val="20000"/>
              </a:spcBef>
              <a:buFont typeface="Arial"/>
              <a:buChar char="•"/>
              <a:defRPr/>
            </a:pPr>
            <a:r>
              <a:rPr lang="en-US" sz="2400" dirty="0" smtClean="0"/>
              <a:t>Sampling strategy (horizontal and vertical)</a:t>
            </a:r>
          </a:p>
          <a:p>
            <a:pPr marL="1143000" lvl="2" indent="-228600">
              <a:spcBef>
                <a:spcPct val="20000"/>
              </a:spcBef>
              <a:buFont typeface="Arial"/>
              <a:buChar char="•"/>
              <a:defRPr/>
            </a:pPr>
            <a:r>
              <a:rPr lang="en-US" sz="2400" noProof="0" dirty="0" smtClean="0"/>
              <a:t>Improve timeliness and quality</a:t>
            </a:r>
            <a:endParaRPr kumimoji="0" lang="en-US" sz="2400" b="0" i="0" u="none" strike="noStrike" kern="1200" cap="none" spc="0" normalizeH="0" baseline="0" noProof="0" dirty="0" smtClean="0">
              <a:ln>
                <a:noFill/>
              </a:ln>
              <a:solidFill>
                <a:srgbClr val="000000"/>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1" u="none" strike="noStrike" kern="1200" cap="none" spc="0" normalizeH="0" baseline="0" noProof="0" dirty="0" smtClean="0">
                <a:ln>
                  <a:noFill/>
                </a:ln>
                <a:solidFill>
                  <a:srgbClr val="000000"/>
                </a:solidFill>
                <a:effectLst/>
                <a:uLnTx/>
                <a:uFillTx/>
                <a:latin typeface="+mn-lt"/>
                <a:ea typeface="+mn-ea"/>
                <a:cs typeface="+mn-cs"/>
              </a:rPr>
              <a:t>Continue collaboration</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Field phase – USAF, NAVO, NDBC,</a:t>
            </a:r>
            <a:r>
              <a:rPr kumimoji="0" lang="en-US" sz="2400" b="0" i="0" u="none" strike="noStrike" kern="1200" cap="none" spc="0" normalizeH="0" noProof="0" dirty="0" smtClean="0">
                <a:ln>
                  <a:noFill/>
                </a:ln>
                <a:solidFill>
                  <a:schemeClr val="tx1"/>
                </a:solidFill>
                <a:effectLst/>
                <a:uLnTx/>
                <a:uFillTx/>
                <a:latin typeface="+mn-lt"/>
                <a:ea typeface="+mn-ea"/>
                <a:cs typeface="+mn-cs"/>
              </a:rPr>
              <a:t> HRD/AOC</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400" dirty="0" smtClean="0"/>
              <a:t>Research phase – NRL, EMC, URI</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1"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1" u="none" strike="noStrike" kern="1200" cap="none" spc="0" normalizeH="0" baseline="0" noProof="0" dirty="0" smtClean="0">
              <a:ln>
                <a:noFill/>
              </a:ln>
              <a:solidFill>
                <a:schemeClr val="tx1"/>
              </a:solidFill>
              <a:effectLst/>
              <a:uLnTx/>
              <a:uFillTx/>
              <a:latin typeface="+mn-lt"/>
              <a:ea typeface="+mn-ea"/>
              <a:cs typeface="+mn-cs"/>
            </a:endParaRP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8801100" y="6518020"/>
            <a:ext cx="431800" cy="307777"/>
          </a:xfrm>
          <a:prstGeom prst="rect">
            <a:avLst/>
          </a:prstGeom>
          <a:noFill/>
        </p:spPr>
        <p:txBody>
          <a:bodyPr wrap="square" rtlCol="0">
            <a:spAutoFit/>
          </a:bodyPr>
          <a:lstStyle/>
          <a:p>
            <a:r>
              <a:rPr lang="en-US" sz="1400" dirty="0" smtClean="0"/>
              <a:t>14</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3200" u="sng" dirty="0" smtClean="0"/>
              <a:t>Future Work</a:t>
            </a:r>
            <a:endParaRPr lang="en-US" sz="3200" u="sng" dirty="0"/>
          </a:p>
        </p:txBody>
      </p:sp>
      <p:sp>
        <p:nvSpPr>
          <p:cNvPr id="5" name="Content Placeholder 4"/>
          <p:cNvSpPr>
            <a:spLocks noGrp="1"/>
          </p:cNvSpPr>
          <p:nvPr>
            <p:ph idx="1"/>
          </p:nvPr>
        </p:nvSpPr>
        <p:spPr>
          <a:xfrm>
            <a:off x="224117" y="914400"/>
            <a:ext cx="5230464" cy="5351987"/>
          </a:xfrm>
        </p:spPr>
        <p:txBody>
          <a:bodyPr>
            <a:normAutofit fontScale="55000" lnSpcReduction="20000"/>
          </a:bodyPr>
          <a:lstStyle/>
          <a:p>
            <a:endParaRPr lang="en-US" u="sng" dirty="0" smtClean="0">
              <a:solidFill>
                <a:srgbClr val="000090"/>
              </a:solidFill>
            </a:endParaRPr>
          </a:p>
          <a:p>
            <a:r>
              <a:rPr lang="en-US" u="sng" dirty="0" smtClean="0">
                <a:solidFill>
                  <a:srgbClr val="000090"/>
                </a:solidFill>
              </a:rPr>
              <a:t>2013 Field Phase</a:t>
            </a:r>
          </a:p>
          <a:p>
            <a:pPr lvl="1"/>
            <a:r>
              <a:rPr lang="en-US" i="1" dirty="0" smtClean="0"/>
              <a:t>3</a:t>
            </a:r>
            <a:r>
              <a:rPr lang="en-US" i="1" baseline="30000" dirty="0" smtClean="0"/>
              <a:t>rd</a:t>
            </a:r>
            <a:r>
              <a:rPr lang="en-US" i="1" dirty="0" smtClean="0"/>
              <a:t> year field phase:  ~20 July – 20 September 2013</a:t>
            </a:r>
          </a:p>
          <a:p>
            <a:pPr lvl="1"/>
            <a:r>
              <a:rPr lang="en-US" i="1" dirty="0" smtClean="0">
                <a:solidFill>
                  <a:srgbClr val="000000"/>
                </a:solidFill>
              </a:rPr>
              <a:t>Funded by ONR</a:t>
            </a:r>
          </a:p>
          <a:p>
            <a:pPr lvl="1"/>
            <a:endParaRPr lang="en-US" u="sng" dirty="0" smtClean="0">
              <a:solidFill>
                <a:srgbClr val="000090"/>
              </a:solidFill>
            </a:endParaRPr>
          </a:p>
          <a:p>
            <a:r>
              <a:rPr lang="en-US" u="sng" dirty="0" smtClean="0">
                <a:solidFill>
                  <a:srgbClr val="000090"/>
                </a:solidFill>
              </a:rPr>
              <a:t>Data Collection / Quality</a:t>
            </a:r>
          </a:p>
          <a:p>
            <a:pPr lvl="1"/>
            <a:r>
              <a:rPr lang="en-US" i="1" dirty="0" smtClean="0"/>
              <a:t>Identify the optimal AXBT sampling strategy</a:t>
            </a:r>
          </a:p>
          <a:p>
            <a:pPr lvl="2"/>
            <a:r>
              <a:rPr lang="en-US" dirty="0" smtClean="0"/>
              <a:t>resolution (horizontal &amp; vertical),</a:t>
            </a:r>
          </a:p>
          <a:p>
            <a:pPr lvl="2"/>
            <a:r>
              <a:rPr lang="en-US" dirty="0" smtClean="0"/>
              <a:t>location (relative to TC center), and</a:t>
            </a:r>
          </a:p>
          <a:p>
            <a:pPr lvl="2"/>
            <a:r>
              <a:rPr lang="en-US" dirty="0" smtClean="0"/>
              <a:t>frequency for modeling initialization</a:t>
            </a:r>
            <a:endParaRPr lang="en-US" dirty="0" smtClean="0">
              <a:solidFill>
                <a:srgbClr val="000090"/>
              </a:solidFill>
            </a:endParaRPr>
          </a:p>
          <a:p>
            <a:pPr lvl="1"/>
            <a:r>
              <a:rPr lang="en-US" i="1" dirty="0" smtClean="0">
                <a:solidFill>
                  <a:srgbClr val="000000"/>
                </a:solidFill>
              </a:rPr>
              <a:t>Continue collaboration with NOAA HRD</a:t>
            </a:r>
          </a:p>
          <a:p>
            <a:pPr lvl="2"/>
            <a:r>
              <a:rPr lang="en-US" dirty="0" smtClean="0"/>
              <a:t>Coordinate deployment planning (when feasible) </a:t>
            </a:r>
          </a:p>
          <a:p>
            <a:pPr lvl="2"/>
            <a:r>
              <a:rPr lang="en-US" dirty="0" smtClean="0"/>
              <a:t>Increase observation accuracy and availability</a:t>
            </a:r>
          </a:p>
          <a:p>
            <a:pPr lvl="2"/>
            <a:r>
              <a:rPr lang="en-US" dirty="0" smtClean="0"/>
              <a:t>Standardize data format </a:t>
            </a:r>
          </a:p>
          <a:p>
            <a:pPr lvl="1"/>
            <a:r>
              <a:rPr lang="en-US" i="1" dirty="0" smtClean="0"/>
              <a:t>Investigate instrument error / biases</a:t>
            </a:r>
          </a:p>
          <a:p>
            <a:pPr lvl="2"/>
            <a:r>
              <a:rPr lang="en-US" dirty="0" smtClean="0"/>
              <a:t>Variations due to fall rate </a:t>
            </a:r>
          </a:p>
          <a:p>
            <a:pPr lvl="2"/>
            <a:r>
              <a:rPr lang="en-US" dirty="0" smtClean="0"/>
              <a:t>Temperature to frequency conversions</a:t>
            </a:r>
          </a:p>
          <a:p>
            <a:pPr lvl="2"/>
            <a:r>
              <a:rPr lang="en-US" dirty="0" smtClean="0"/>
              <a:t>Horizontal displacement (</a:t>
            </a:r>
            <a:r>
              <a:rPr lang="en-US" dirty="0" err="1" smtClean="0"/>
              <a:t>atm</a:t>
            </a:r>
            <a:r>
              <a:rPr lang="en-US" dirty="0" smtClean="0"/>
              <a:t> / </a:t>
            </a:r>
            <a:r>
              <a:rPr lang="en-US" dirty="0" err="1" smtClean="0"/>
              <a:t>ocn</a:t>
            </a:r>
            <a:r>
              <a:rPr lang="en-US" dirty="0" smtClean="0"/>
              <a:t>)</a:t>
            </a:r>
          </a:p>
          <a:p>
            <a:pPr lvl="2"/>
            <a:endParaRPr lang="en-US" dirty="0" smtClean="0"/>
          </a:p>
          <a:p>
            <a:r>
              <a:rPr lang="en-US" u="sng" dirty="0" smtClean="0">
                <a:solidFill>
                  <a:srgbClr val="000090"/>
                </a:solidFill>
              </a:rPr>
              <a:t>Model Impacts</a:t>
            </a:r>
          </a:p>
          <a:p>
            <a:pPr lvl="1"/>
            <a:r>
              <a:rPr lang="en-US" i="1" dirty="0" smtClean="0"/>
              <a:t>Run Coupled COAMPS-TC data denial studies</a:t>
            </a:r>
          </a:p>
          <a:p>
            <a:pPr lvl="1"/>
            <a:r>
              <a:rPr lang="en-US" i="1" dirty="0" smtClean="0"/>
              <a:t>Continue NCODA/SHIPS OHC analysis</a:t>
            </a:r>
          </a:p>
          <a:p>
            <a:pPr lvl="1"/>
            <a:r>
              <a:rPr lang="en-US" i="1" dirty="0" smtClean="0"/>
              <a:t>Continue collaboration with EMC/HWRF and URI/GFDL</a:t>
            </a:r>
          </a:p>
          <a:p>
            <a:pPr lvl="1"/>
            <a:endParaRPr lang="en-US" i="1" dirty="0" smtClean="0"/>
          </a:p>
          <a:p>
            <a:pPr lvl="1">
              <a:buNone/>
            </a:pPr>
            <a:endParaRPr lang="en-US" i="1" dirty="0" smtClean="0"/>
          </a:p>
          <a:p>
            <a:pPr lvl="3"/>
            <a:endParaRPr lang="en-US" dirty="0" smtClean="0"/>
          </a:p>
          <a:p>
            <a:pPr lvl="1"/>
            <a:endParaRPr lang="en-US" dirty="0" smtClean="0"/>
          </a:p>
          <a:p>
            <a:pPr lvl="2"/>
            <a:endParaRPr lang="en-US" dirty="0" smtClean="0"/>
          </a:p>
          <a:p>
            <a:pPr lvl="1"/>
            <a:endParaRPr lang="en-US" dirty="0" smtClean="0"/>
          </a:p>
          <a:p>
            <a:endParaRPr lang="en-US" dirty="0"/>
          </a:p>
        </p:txBody>
      </p:sp>
      <p:pic>
        <p:nvPicPr>
          <p:cNvPr id="7" name="Picture 6" descr="1 ready to go.jpg"/>
          <p:cNvPicPr>
            <a:picLocks noChangeAspect="1"/>
          </p:cNvPicPr>
          <p:nvPr/>
        </p:nvPicPr>
        <p:blipFill>
          <a:blip r:embed="rId2"/>
          <a:stretch>
            <a:fillRect/>
          </a:stretch>
        </p:blipFill>
        <p:spPr>
          <a:xfrm>
            <a:off x="5526674" y="1238937"/>
            <a:ext cx="3285094" cy="4380125"/>
          </a:xfrm>
          <a:prstGeom prst="rect">
            <a:avLst/>
          </a:prstGeom>
        </p:spPr>
      </p:pic>
      <p:sp>
        <p:nvSpPr>
          <p:cNvPr id="8" name="TextBox 7"/>
          <p:cNvSpPr txBox="1"/>
          <p:nvPr/>
        </p:nvSpPr>
        <p:spPr>
          <a:xfrm>
            <a:off x="5454581" y="5651056"/>
            <a:ext cx="3340578" cy="323165"/>
          </a:xfrm>
          <a:prstGeom prst="rect">
            <a:avLst/>
          </a:prstGeom>
          <a:noFill/>
        </p:spPr>
        <p:txBody>
          <a:bodyPr wrap="none" rtlCol="0">
            <a:spAutoFit/>
          </a:bodyPr>
          <a:lstStyle/>
          <a:p>
            <a:r>
              <a:rPr lang="en-US" sz="1500" dirty="0" smtClean="0"/>
              <a:t>2011 TROPIC crew:  Ian Park &amp; Elliot Hoy</a:t>
            </a:r>
            <a:endParaRPr lang="en-US" sz="1500" dirty="0"/>
          </a:p>
        </p:txBody>
      </p:sp>
      <p:sp>
        <p:nvSpPr>
          <p:cNvPr id="10" name="Subtitle 2"/>
          <p:cNvSpPr txBox="1">
            <a:spLocks/>
          </p:cNvSpPr>
          <p:nvPr/>
        </p:nvSpPr>
        <p:spPr>
          <a:xfrm>
            <a:off x="0" y="6518021"/>
            <a:ext cx="9144000" cy="339980"/>
          </a:xfrm>
          <a:prstGeom prst="rect">
            <a:avLst/>
          </a:prstGeom>
          <a:solidFill>
            <a:srgbClr val="0000FF">
              <a:alpha val="50000"/>
            </a:srgbClr>
          </a:solidFill>
          <a:ln>
            <a:solidFill>
              <a:srgbClr val="0000FF"/>
            </a:solidFill>
          </a:ln>
        </p:spPr>
        <p:txBody>
          <a:bodyPr vert="horz" lIns="91440" tIns="45720" rIns="91440" bIns="45720" rtlCol="0" anchor="ctr" anchorCtr="0">
            <a:normAutofit fontScale="40000" lnSpcReduction="20000"/>
          </a:bodyPr>
          <a:lstStyle/>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07 Mar </a:t>
            </a:r>
            <a:r>
              <a:rPr lang="en-US" sz="3200" dirty="0" smtClean="0">
                <a:solidFill>
                  <a:schemeClr val="bg1"/>
                </a:solidFill>
              </a:rPr>
              <a:t>13 		              67</a:t>
            </a:r>
            <a:r>
              <a:rPr lang="en-US" sz="3200" baseline="30000" dirty="0" smtClean="0">
                <a:solidFill>
                  <a:schemeClr val="bg1"/>
                </a:solidFill>
              </a:rPr>
              <a:t>th</a:t>
            </a:r>
            <a:r>
              <a:rPr lang="en-US" sz="3200" dirty="0" smtClean="0">
                <a:solidFill>
                  <a:schemeClr val="bg1"/>
                </a:solidFill>
              </a:rPr>
              <a:t> Interdepartmental Hurricane Conference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Tropical Cyclone Research Forum		College</a:t>
            </a:r>
            <a:r>
              <a:rPr kumimoji="0" lang="en-US" sz="3200" b="0" i="0" u="none" strike="noStrike" kern="1200" cap="none" spc="0" normalizeH="0" noProof="0" dirty="0" smtClean="0">
                <a:ln>
                  <a:noFill/>
                </a:ln>
                <a:solidFill>
                  <a:schemeClr val="bg1"/>
                </a:solidFill>
                <a:effectLst/>
                <a:uLnTx/>
                <a:uFillTx/>
                <a:latin typeface="+mn-lt"/>
                <a:ea typeface="+mn-ea"/>
                <a:cs typeface="+mn-cs"/>
              </a:rPr>
              <a:t> Park, MD</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9" name="TextBox 8"/>
          <p:cNvSpPr txBox="1"/>
          <p:nvPr/>
        </p:nvSpPr>
        <p:spPr>
          <a:xfrm>
            <a:off x="8801100" y="6518020"/>
            <a:ext cx="431800" cy="307777"/>
          </a:xfrm>
          <a:prstGeom prst="rect">
            <a:avLst/>
          </a:prstGeom>
          <a:noFill/>
        </p:spPr>
        <p:txBody>
          <a:bodyPr wrap="square" rtlCol="0">
            <a:spAutoFit/>
          </a:bodyPr>
          <a:lstStyle/>
          <a:p>
            <a:r>
              <a:rPr lang="en-US" sz="1400" dirty="0" smtClean="0"/>
              <a:t>15</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5" name="Group 14"/>
          <p:cNvGrpSpPr/>
          <p:nvPr/>
        </p:nvGrpSpPr>
        <p:grpSpPr>
          <a:xfrm>
            <a:off x="3249166" y="3475461"/>
            <a:ext cx="5940597" cy="2996791"/>
            <a:chOff x="3203402" y="3475461"/>
            <a:chExt cx="5940597" cy="2996791"/>
          </a:xfrm>
        </p:grpSpPr>
        <p:pic>
          <p:nvPicPr>
            <p:cNvPr id="8" name="Content Placeholder 3" descr="2_rtdhs_0114.png"/>
            <p:cNvPicPr>
              <a:picLocks noChangeAspect="1"/>
            </p:cNvPicPr>
            <p:nvPr/>
          </p:nvPicPr>
          <p:blipFill>
            <a:blip r:embed="rId2"/>
            <a:srcRect l="6655" t="3424" r="5880" b="8514"/>
            <a:stretch>
              <a:fillRect/>
            </a:stretch>
          </p:blipFill>
          <p:spPr>
            <a:xfrm>
              <a:off x="3203402" y="3475461"/>
              <a:ext cx="5940597" cy="2996791"/>
            </a:xfrm>
            <a:prstGeom prst="rect">
              <a:avLst/>
            </a:prstGeom>
          </p:spPr>
        </p:pic>
        <p:grpSp>
          <p:nvGrpSpPr>
            <p:cNvPr id="2" name="Group 10"/>
            <p:cNvGrpSpPr>
              <a:grpSpLocks noChangeAspect="1"/>
            </p:cNvGrpSpPr>
            <p:nvPr/>
          </p:nvGrpSpPr>
          <p:grpSpPr>
            <a:xfrm>
              <a:off x="6553247" y="3936533"/>
              <a:ext cx="2107949" cy="907940"/>
              <a:chOff x="5702637" y="2052181"/>
              <a:chExt cx="2533590" cy="1334549"/>
            </a:xfrm>
          </p:grpSpPr>
          <p:pic>
            <p:nvPicPr>
              <p:cNvPr id="9" name="Picture 8" descr="legend_0121.png"/>
              <p:cNvPicPr>
                <a:picLocks noChangeAspect="1"/>
              </p:cNvPicPr>
              <p:nvPr/>
            </p:nvPicPr>
            <p:blipFill>
              <a:blip r:embed="rId3">
                <a:clrChange>
                  <a:clrFrom>
                    <a:srgbClr val="FFFFFF"/>
                  </a:clrFrom>
                  <a:clrTo>
                    <a:srgbClr val="FFFFFF">
                      <a:alpha val="0"/>
                    </a:srgbClr>
                  </a:clrTo>
                </a:clrChange>
              </a:blip>
              <a:srcRect l="61263" t="13802" r="11680" b="60834"/>
              <a:stretch>
                <a:fillRect/>
              </a:stretch>
            </p:blipFill>
            <p:spPr>
              <a:xfrm>
                <a:off x="5702637" y="2186039"/>
                <a:ext cx="2474097" cy="1160469"/>
              </a:xfrm>
              <a:prstGeom prst="rect">
                <a:avLst/>
              </a:prstGeom>
            </p:spPr>
          </p:pic>
          <p:sp>
            <p:nvSpPr>
              <p:cNvPr id="10" name="TextBox 9"/>
              <p:cNvSpPr txBox="1"/>
              <p:nvPr/>
            </p:nvSpPr>
            <p:spPr>
              <a:xfrm>
                <a:off x="6226488" y="2052181"/>
                <a:ext cx="2009739" cy="1334549"/>
              </a:xfrm>
              <a:prstGeom prst="rect">
                <a:avLst/>
              </a:prstGeom>
              <a:noFill/>
            </p:spPr>
            <p:txBody>
              <a:bodyPr wrap="square" rtlCol="0">
                <a:spAutoFit/>
              </a:bodyPr>
              <a:lstStyle/>
              <a:p>
                <a:r>
                  <a:rPr lang="en-US" sz="1100" dirty="0" smtClean="0"/>
                  <a:t>Training  </a:t>
                </a:r>
                <a:r>
                  <a:rPr lang="en-US" sz="1000" dirty="0" smtClean="0"/>
                  <a:t>31 July 2012</a:t>
                </a:r>
                <a:endParaRPr lang="en-US" sz="300" dirty="0" smtClean="0"/>
              </a:p>
              <a:p>
                <a:r>
                  <a:rPr lang="en-US" sz="300" dirty="0" smtClean="0"/>
                  <a:t>  </a:t>
                </a:r>
                <a:endParaRPr lang="en-US" sz="1100" dirty="0" smtClean="0"/>
              </a:p>
              <a:p>
                <a:r>
                  <a:rPr lang="en-US" sz="1100" dirty="0" smtClean="0">
                    <a:solidFill>
                      <a:srgbClr val="0000FF"/>
                    </a:solidFill>
                  </a:rPr>
                  <a:t>Ernesto  </a:t>
                </a:r>
                <a:r>
                  <a:rPr lang="en-US" sz="1000" dirty="0" smtClean="0">
                    <a:solidFill>
                      <a:srgbClr val="0000FF"/>
                    </a:solidFill>
                  </a:rPr>
                  <a:t>3-9 August 2012</a:t>
                </a:r>
                <a:endParaRPr lang="en-US" sz="300" dirty="0" smtClean="0">
                  <a:solidFill>
                    <a:srgbClr val="0000FF"/>
                  </a:solidFill>
                </a:endParaRPr>
              </a:p>
              <a:p>
                <a:endParaRPr lang="en-US" sz="300" dirty="0" smtClean="0">
                  <a:solidFill>
                    <a:srgbClr val="0000FF"/>
                  </a:solidFill>
                </a:endParaRPr>
              </a:p>
              <a:p>
                <a:r>
                  <a:rPr lang="en-US" sz="1100" dirty="0" smtClean="0">
                    <a:solidFill>
                      <a:srgbClr val="008000"/>
                    </a:solidFill>
                  </a:rPr>
                  <a:t>Helene </a:t>
                </a:r>
                <a:r>
                  <a:rPr lang="en-US" sz="1000" dirty="0" smtClean="0">
                    <a:solidFill>
                      <a:srgbClr val="008000"/>
                    </a:solidFill>
                  </a:rPr>
                  <a:t>11,17 August 2012</a:t>
                </a:r>
                <a:endParaRPr lang="en-US" sz="300" dirty="0" smtClean="0">
                  <a:solidFill>
                    <a:srgbClr val="008000"/>
                  </a:solidFill>
                </a:endParaRPr>
              </a:p>
              <a:p>
                <a:endParaRPr lang="en-US" sz="300" dirty="0" smtClean="0">
                  <a:solidFill>
                    <a:srgbClr val="008000"/>
                  </a:solidFill>
                </a:endParaRPr>
              </a:p>
              <a:p>
                <a:r>
                  <a:rPr lang="en-US" sz="1100" dirty="0" smtClean="0">
                    <a:solidFill>
                      <a:srgbClr val="FF0000"/>
                    </a:solidFill>
                  </a:rPr>
                  <a:t>Isaac  </a:t>
                </a:r>
                <a:r>
                  <a:rPr lang="en-US" sz="1000" dirty="0" smtClean="0">
                    <a:solidFill>
                      <a:srgbClr val="FF0000"/>
                    </a:solidFill>
                  </a:rPr>
                  <a:t>21-29 August 2012 </a:t>
                </a:r>
              </a:p>
            </p:txBody>
          </p:sp>
        </p:grpSp>
      </p:grpSp>
      <p:sp>
        <p:nvSpPr>
          <p:cNvPr id="24" name="Title 23"/>
          <p:cNvSpPr>
            <a:spLocks noGrp="1"/>
          </p:cNvSpPr>
          <p:nvPr>
            <p:ph type="title"/>
          </p:nvPr>
        </p:nvSpPr>
        <p:spPr>
          <a:xfrm>
            <a:off x="457200" y="171660"/>
            <a:ext cx="4565279" cy="978084"/>
          </a:xfrm>
        </p:spPr>
        <p:txBody>
          <a:bodyPr>
            <a:normAutofit/>
          </a:bodyPr>
          <a:lstStyle/>
          <a:p>
            <a:r>
              <a:rPr lang="en-US" sz="3200" u="sng" dirty="0" smtClean="0"/>
              <a:t>Quick Look &amp; Outline</a:t>
            </a:r>
            <a:endParaRPr lang="en-US" sz="3200" u="sng" dirty="0"/>
          </a:p>
        </p:txBody>
      </p:sp>
      <p:sp>
        <p:nvSpPr>
          <p:cNvPr id="12" name="Content Placeholder 2"/>
          <p:cNvSpPr txBox="1">
            <a:spLocks/>
          </p:cNvSpPr>
          <p:nvPr/>
        </p:nvSpPr>
        <p:spPr>
          <a:xfrm>
            <a:off x="161705" y="3684298"/>
            <a:ext cx="3041698" cy="2482896"/>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tabLst/>
              <a:defRPr/>
            </a:pPr>
            <a:r>
              <a:rPr kumimoji="0" lang="en-US" sz="2400" b="0" i="0" u="sng" strike="noStrike" kern="1200" cap="none" spc="0" normalizeH="0" baseline="0" noProof="0" dirty="0" smtClean="0">
                <a:ln>
                  <a:noFill/>
                </a:ln>
                <a:solidFill>
                  <a:srgbClr val="0000FF"/>
                </a:solidFill>
                <a:effectLst/>
                <a:uLnTx/>
                <a:uFillTx/>
                <a:latin typeface="+mn-lt"/>
                <a:ea typeface="+mn-ea"/>
                <a:cs typeface="+mn-cs"/>
              </a:rPr>
              <a:t>Today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Data Collection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Model Impacts</a:t>
            </a:r>
          </a:p>
          <a:p>
            <a:pPr marL="800100" lvl="1" indent="-342900">
              <a:spcBef>
                <a:spcPct val="20000"/>
              </a:spcBef>
              <a:buFont typeface="Wingdings" charset="2"/>
              <a:buChar char=""/>
              <a:defRPr/>
            </a:pPr>
            <a:r>
              <a:rPr lang="en-US" sz="1600" dirty="0" smtClean="0"/>
              <a:t>Ocean </a:t>
            </a:r>
          </a:p>
          <a:p>
            <a:pPr marL="800100" lvl="1" indent="-342900">
              <a:spcBef>
                <a:spcPct val="20000"/>
              </a:spcBef>
              <a:buFont typeface="Wingdings" charset="2"/>
              <a:buChar char=""/>
              <a:defRPr/>
            </a:pPr>
            <a:r>
              <a:rPr lang="en-US" sz="1600" dirty="0" smtClean="0"/>
              <a:t>Coupled </a:t>
            </a:r>
          </a:p>
          <a:p>
            <a:pPr marL="800100" lvl="1" indent="-342900">
              <a:spcBef>
                <a:spcPct val="20000"/>
              </a:spcBef>
              <a:buFont typeface="Wingdings" charset="2"/>
              <a:buChar char=""/>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Statistical</a:t>
            </a:r>
            <a:r>
              <a:rPr kumimoji="0" lang="en-US" sz="1600" b="0" i="0" u="none" strike="noStrike" kern="1200" cap="none" spc="0" normalizeH="0" noProof="0" dirty="0" smtClean="0">
                <a:ln>
                  <a:noFill/>
                </a:ln>
                <a:solidFill>
                  <a:schemeClr val="tx1"/>
                </a:solidFill>
                <a:effectLst/>
                <a:uLnTx/>
                <a:uFillTx/>
                <a:latin typeface="+mn-lt"/>
                <a:ea typeface="+mn-ea"/>
                <a:cs typeface="+mn-cs"/>
              </a:rPr>
              <a:t>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Future Work</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199941" y="1126860"/>
            <a:ext cx="3175074" cy="2388031"/>
          </a:xfrm>
          <a:prstGeom prst="rect">
            <a:avLst/>
          </a:prstGeom>
        </p:spPr>
        <p:txBody>
          <a:bodyPr vert="horz" lIns="91440" tIns="45720" rIns="91440" bIns="45720" rtlCol="0" anchor="t">
            <a:normAutofit fontScale="92500" lnSpcReduction="10000"/>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000" b="0" i="0" u="sng" strike="noStrike" kern="1200" cap="none" spc="0" normalizeH="0" baseline="0" noProof="0" dirty="0" smtClean="0">
                <a:ln>
                  <a:noFill/>
                </a:ln>
                <a:solidFill>
                  <a:srgbClr val="0000FF"/>
                </a:solidFill>
                <a:effectLst/>
                <a:uLnTx/>
                <a:uFillTx/>
                <a:latin typeface="+mn-lt"/>
                <a:ea typeface="+mn-ea"/>
                <a:cs typeface="+mn-cs"/>
              </a:rPr>
              <a:t>2011</a:t>
            </a:r>
          </a:p>
          <a:p>
            <a:pPr marL="342900" indent="-342900">
              <a:spcBef>
                <a:spcPct val="20000"/>
              </a:spcBef>
              <a:buFont typeface="Arial"/>
              <a:buChar char="•"/>
            </a:pPr>
            <a:r>
              <a:rPr lang="en-US" dirty="0" smtClean="0">
                <a:solidFill>
                  <a:srgbClr val="0000FF"/>
                </a:solidFill>
              </a:rPr>
              <a:t>28 July – 28 August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smtClean="0">
                <a:ln>
                  <a:noFill/>
                </a:ln>
                <a:solidFill>
                  <a:srgbClr val="0000FF"/>
                </a:solidFill>
                <a:effectLst/>
                <a:uLnTx/>
                <a:uFillTx/>
                <a:latin typeface="+mn-lt"/>
                <a:ea typeface="+mn-ea"/>
                <a:cs typeface="+mn-cs"/>
              </a:rPr>
              <a:t>109 AXBTs deployed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smtClean="0">
                <a:ln>
                  <a:noFill/>
                </a:ln>
                <a:solidFill>
                  <a:srgbClr val="0000FF"/>
                </a:solidFill>
                <a:effectLst/>
                <a:uLnTx/>
                <a:uFillTx/>
                <a:latin typeface="+mn-lt"/>
                <a:ea typeface="+mn-ea"/>
                <a:cs typeface="+mn-cs"/>
              </a:rPr>
              <a:t>12 flights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TS Don (2)</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TS Emily (3)</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Training </a:t>
            </a:r>
            <a:r>
              <a:rPr lang="en-US" sz="1500" dirty="0" smtClean="0"/>
              <a:t>/transit</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(2/1)</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sz="1500" dirty="0" smtClean="0"/>
              <a:t>TS</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Harvey (1)</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Hurricane Irene (3)</a:t>
            </a:r>
            <a:endParaRPr kumimoji="0" lang="en-US" sz="15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Content Placeholder 3"/>
          <p:cNvSpPr txBox="1">
            <a:spLocks/>
          </p:cNvSpPr>
          <p:nvPr/>
        </p:nvSpPr>
        <p:spPr>
          <a:xfrm>
            <a:off x="2708292" y="1081137"/>
            <a:ext cx="3175074" cy="2683298"/>
          </a:xfrm>
          <a:prstGeom prst="rect">
            <a:avLst/>
          </a:prstGeom>
        </p:spPr>
        <p:txBody>
          <a:bodyPr vert="horz" lIns="91440" tIns="45720" rIns="91440" bIns="45720" rtlCol="0">
            <a:no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1900" b="0" i="0" u="sng" strike="noStrike" kern="1200" cap="none" spc="0" normalizeH="0" baseline="0" noProof="0" dirty="0" smtClean="0">
                <a:ln>
                  <a:noFill/>
                </a:ln>
                <a:solidFill>
                  <a:srgbClr val="0000FF"/>
                </a:solidFill>
                <a:effectLst/>
                <a:uLnTx/>
                <a:uFillTx/>
                <a:latin typeface="+mn-lt"/>
                <a:ea typeface="+mn-ea"/>
                <a:cs typeface="+mn-cs"/>
              </a:rPr>
              <a:t>2012</a:t>
            </a:r>
          </a:p>
          <a:p>
            <a:pPr marL="342900" indent="-342900">
              <a:spcBef>
                <a:spcPct val="20000"/>
              </a:spcBef>
              <a:buFont typeface="Arial"/>
              <a:buChar char="•"/>
            </a:pPr>
            <a:r>
              <a:rPr lang="en-US" sz="1700" dirty="0" smtClean="0">
                <a:solidFill>
                  <a:srgbClr val="0000FF"/>
                </a:solidFill>
              </a:rPr>
              <a:t>31 July – 29 August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700" b="0" i="0" u="none" strike="noStrike" kern="1200" cap="none" spc="0" normalizeH="0" baseline="0" noProof="0" dirty="0" smtClean="0">
                <a:ln>
                  <a:noFill/>
                </a:ln>
                <a:solidFill>
                  <a:srgbClr val="0000FF"/>
                </a:solidFill>
                <a:effectLst/>
                <a:uLnTx/>
                <a:uFillTx/>
                <a:latin typeface="+mn-lt"/>
                <a:ea typeface="+mn-ea"/>
                <a:cs typeface="+mn-cs"/>
              </a:rPr>
              <a:t>294 AXBTs deployed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700" b="0" i="0" u="none" strike="noStrike" kern="1200" cap="none" spc="0" normalizeH="0" baseline="0" noProof="0" dirty="0" smtClean="0">
                <a:ln>
                  <a:noFill/>
                </a:ln>
                <a:solidFill>
                  <a:srgbClr val="0000FF"/>
                </a:solidFill>
                <a:effectLst/>
                <a:uLnTx/>
                <a:uFillTx/>
                <a:latin typeface="+mn-lt"/>
                <a:ea typeface="+mn-ea"/>
                <a:cs typeface="+mn-cs"/>
              </a:rPr>
              <a:t> 23</a:t>
            </a:r>
            <a:r>
              <a:rPr kumimoji="0" lang="en-US" sz="1700" b="0" i="0" u="none" strike="noStrike" kern="1200" cap="none" spc="0" normalizeH="0" noProof="0" dirty="0" smtClean="0">
                <a:ln>
                  <a:noFill/>
                </a:ln>
                <a:solidFill>
                  <a:srgbClr val="0000FF"/>
                </a:solidFill>
                <a:effectLst/>
                <a:uLnTx/>
                <a:uFillTx/>
                <a:latin typeface="+mn-lt"/>
                <a:ea typeface="+mn-ea"/>
                <a:cs typeface="+mn-cs"/>
              </a:rPr>
              <a:t> flights</a:t>
            </a:r>
            <a:endParaRPr kumimoji="0" lang="en-US" sz="1700" b="0" i="0" u="none" strike="noStrike" kern="1200" cap="none" spc="0" normalizeH="0" baseline="0" noProof="0" dirty="0" smtClean="0">
              <a:ln>
                <a:noFill/>
              </a:ln>
              <a:solidFill>
                <a:srgbClr val="0000FF"/>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Training (1)</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Hurricane Ernesto (8)</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TS Helene (2)</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Hurricane Isaac (12)</a:t>
            </a:r>
          </a:p>
        </p:txBody>
      </p:sp>
      <p:pic>
        <p:nvPicPr>
          <p:cNvPr id="16" name="Picture 15"/>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133" r="7408" b="3805"/>
          <a:stretch>
            <a:fillRect/>
          </a:stretch>
        </p:blipFill>
        <p:spPr>
          <a:xfrm>
            <a:off x="5480108" y="339486"/>
            <a:ext cx="3618127" cy="3089513"/>
          </a:xfrm>
          <a:prstGeom prst="rect">
            <a:avLst/>
          </a:prstGeom>
        </p:spPr>
      </p:pic>
      <p:sp>
        <p:nvSpPr>
          <p:cNvPr id="17" name="Subtitle 2"/>
          <p:cNvSpPr txBox="1">
            <a:spLocks/>
          </p:cNvSpPr>
          <p:nvPr/>
        </p:nvSpPr>
        <p:spPr>
          <a:xfrm>
            <a:off x="0" y="6518021"/>
            <a:ext cx="9144000" cy="339980"/>
          </a:xfrm>
          <a:prstGeom prst="rect">
            <a:avLst/>
          </a:prstGeom>
          <a:solidFill>
            <a:srgbClr val="0000FF">
              <a:alpha val="50000"/>
            </a:srgbClr>
          </a:solidFill>
          <a:ln>
            <a:solidFill>
              <a:srgbClr val="0000FF"/>
            </a:solidFill>
          </a:ln>
        </p:spPr>
        <p:txBody>
          <a:bodyPr vert="horz" lIns="91440" tIns="45720" rIns="91440" bIns="45720" rtlCol="0" anchor="ctr" anchorCtr="0">
            <a:normAutofit fontScale="40000" lnSpcReduction="20000"/>
          </a:bodyPr>
          <a:lstStyle/>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07 Mar </a:t>
            </a:r>
            <a:r>
              <a:rPr lang="en-US" sz="3200" dirty="0" smtClean="0">
                <a:solidFill>
                  <a:schemeClr val="bg1"/>
                </a:solidFill>
              </a:rPr>
              <a:t>13 		              67</a:t>
            </a:r>
            <a:r>
              <a:rPr lang="en-US" sz="3200" baseline="30000" dirty="0" smtClean="0">
                <a:solidFill>
                  <a:schemeClr val="bg1"/>
                </a:solidFill>
              </a:rPr>
              <a:t>th</a:t>
            </a:r>
            <a:r>
              <a:rPr lang="en-US" sz="3200" dirty="0" smtClean="0">
                <a:solidFill>
                  <a:schemeClr val="bg1"/>
                </a:solidFill>
              </a:rPr>
              <a:t> Interdepartmental Hurricane Conference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Tropical Cyclone Research Forum		College</a:t>
            </a:r>
            <a:r>
              <a:rPr kumimoji="0" lang="en-US" sz="3200" b="0" i="0" u="none" strike="noStrike" kern="1200" cap="none" spc="0" normalizeH="0" noProof="0" dirty="0" smtClean="0">
                <a:ln>
                  <a:noFill/>
                </a:ln>
                <a:solidFill>
                  <a:schemeClr val="bg1"/>
                </a:solidFill>
                <a:effectLst/>
                <a:uLnTx/>
                <a:uFillTx/>
                <a:latin typeface="+mn-lt"/>
                <a:ea typeface="+mn-ea"/>
                <a:cs typeface="+mn-cs"/>
              </a:rPr>
              <a:t> Park, MD</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8" name="TextBox 17"/>
          <p:cNvSpPr txBox="1"/>
          <p:nvPr/>
        </p:nvSpPr>
        <p:spPr>
          <a:xfrm>
            <a:off x="8826500" y="6518020"/>
            <a:ext cx="301660" cy="307777"/>
          </a:xfrm>
          <a:prstGeom prst="rect">
            <a:avLst/>
          </a:prstGeom>
          <a:noFill/>
        </p:spPr>
        <p:txBody>
          <a:bodyPr wrap="square" rtlCol="0">
            <a:spAutoFit/>
          </a:bodyPr>
          <a:lstStyle/>
          <a:p>
            <a:r>
              <a:rPr lang="en-US" sz="1400" dirty="0" smtClean="0"/>
              <a:t>2</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85202" cy="1143000"/>
          </a:xfrm>
        </p:spPr>
        <p:txBody>
          <a:bodyPr>
            <a:normAutofit/>
          </a:bodyPr>
          <a:lstStyle/>
          <a:p>
            <a:r>
              <a:rPr lang="en-US" sz="3200" u="sng" dirty="0" smtClean="0">
                <a:solidFill>
                  <a:srgbClr val="000090"/>
                </a:solidFill>
              </a:rPr>
              <a:t>Data Collection</a:t>
            </a:r>
            <a:endParaRPr lang="en-US" sz="3200" u="sng" dirty="0">
              <a:solidFill>
                <a:srgbClr val="000090"/>
              </a:solidFill>
            </a:endParaRPr>
          </a:p>
        </p:txBody>
      </p:sp>
      <p:sp>
        <p:nvSpPr>
          <p:cNvPr id="3" name="Content Placeholder 2"/>
          <p:cNvSpPr>
            <a:spLocks noGrp="1"/>
          </p:cNvSpPr>
          <p:nvPr>
            <p:ph idx="1"/>
          </p:nvPr>
        </p:nvSpPr>
        <p:spPr>
          <a:xfrm>
            <a:off x="286955" y="3638530"/>
            <a:ext cx="3053737" cy="2139638"/>
          </a:xfrm>
        </p:spPr>
        <p:txBody>
          <a:bodyPr>
            <a:noAutofit/>
          </a:bodyPr>
          <a:lstStyle/>
          <a:p>
            <a:r>
              <a:rPr lang="en-US" sz="2400" dirty="0" smtClean="0">
                <a:solidFill>
                  <a:srgbClr val="000090"/>
                </a:solidFill>
              </a:rPr>
              <a:t>Challenges </a:t>
            </a:r>
          </a:p>
          <a:p>
            <a:pPr marL="800100" lvl="1" indent="-342900">
              <a:lnSpc>
                <a:spcPct val="120000"/>
              </a:lnSpc>
              <a:buFont typeface="Arial"/>
              <a:buAutoNum type="arabicParenR"/>
            </a:pPr>
            <a:r>
              <a:rPr lang="en-US" sz="2000" dirty="0" smtClean="0"/>
              <a:t>Operational flight patterns</a:t>
            </a:r>
          </a:p>
          <a:p>
            <a:pPr marL="800100" lvl="1" indent="-342900">
              <a:lnSpc>
                <a:spcPct val="120000"/>
              </a:lnSpc>
              <a:buFont typeface="Arial"/>
              <a:buAutoNum type="arabicParenR"/>
            </a:pPr>
            <a:r>
              <a:rPr lang="en-US" sz="2000" dirty="0" smtClean="0"/>
              <a:t>Data format </a:t>
            </a:r>
          </a:p>
          <a:p>
            <a:pPr marL="800100" lvl="1" indent="-342900">
              <a:lnSpc>
                <a:spcPct val="120000"/>
              </a:lnSpc>
              <a:buFont typeface="Arial"/>
              <a:buAutoNum type="arabicParenR"/>
            </a:pPr>
            <a:r>
              <a:rPr lang="en-US" sz="2000" dirty="0" smtClean="0"/>
              <a:t>Position errors </a:t>
            </a:r>
          </a:p>
          <a:p>
            <a:pPr marL="800100" lvl="1" indent="-342900">
              <a:lnSpc>
                <a:spcPct val="120000"/>
              </a:lnSpc>
              <a:buFont typeface="Arial"/>
              <a:buAutoNum type="arabicParenR"/>
            </a:pPr>
            <a:endParaRPr lang="en-US" sz="3200" dirty="0" smtClean="0"/>
          </a:p>
        </p:txBody>
      </p:sp>
      <p:sp>
        <p:nvSpPr>
          <p:cNvPr id="7" name="Content Placeholder 2"/>
          <p:cNvSpPr txBox="1">
            <a:spLocks/>
          </p:cNvSpPr>
          <p:nvPr/>
        </p:nvSpPr>
        <p:spPr>
          <a:xfrm>
            <a:off x="264073" y="710693"/>
            <a:ext cx="8415866" cy="2451361"/>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rgbClr val="000090"/>
                </a:solidFill>
                <a:effectLst/>
                <a:uLnTx/>
                <a:uFillTx/>
                <a:latin typeface="+mn-lt"/>
                <a:ea typeface="+mn-ea"/>
                <a:cs typeface="+mn-cs"/>
              </a:rPr>
              <a:t>Successes </a:t>
            </a:r>
          </a:p>
          <a:p>
            <a:pPr marL="800100" marR="0" lvl="1" indent="-342900" algn="l" defTabSz="457200" rtl="0" eaLnBrk="1" fontAlgn="auto" latinLnBrk="0" hangingPunct="1">
              <a:lnSpc>
                <a:spcPct val="100000"/>
              </a:lnSpc>
              <a:spcBef>
                <a:spcPct val="20000"/>
              </a:spcBef>
              <a:spcAft>
                <a:spcPts val="0"/>
              </a:spcAft>
              <a:buClrTx/>
              <a:buSzTx/>
              <a:buFont typeface="Arial"/>
              <a:buAutoNum type="arabicParen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AXBT </a:t>
            </a:r>
            <a:r>
              <a:rPr kumimoji="0" lang="en-US" sz="2000" b="0" i="1" u="sng" strike="noStrike" kern="1200" cap="none" spc="0" normalizeH="0" baseline="0" noProof="0" dirty="0" smtClean="0">
                <a:ln>
                  <a:noFill/>
                </a:ln>
                <a:solidFill>
                  <a:schemeClr val="tx1"/>
                </a:solidFill>
                <a:effectLst/>
                <a:uLnTx/>
                <a:uFillTx/>
                <a:latin typeface="+mn-lt"/>
                <a:ea typeface="+mn-ea"/>
                <a:cs typeface="+mn-cs"/>
              </a:rPr>
              <a:t>deployment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from WC-130J aircraft during operational reconnaissance missions tasked by the National Hurricane Center (NHC)	</a:t>
            </a:r>
          </a:p>
          <a:p>
            <a:pPr marL="800100" marR="0" lvl="1" indent="-342900" algn="l" defTabSz="457200" rtl="0" eaLnBrk="1" fontAlgn="auto" latinLnBrk="0" hangingPunct="1">
              <a:lnSpc>
                <a:spcPct val="100000"/>
              </a:lnSpc>
              <a:spcBef>
                <a:spcPct val="20000"/>
              </a:spcBef>
              <a:spcAft>
                <a:spcPts val="0"/>
              </a:spcAft>
              <a:buClrTx/>
              <a:buSzTx/>
              <a:buFont typeface="Arial"/>
              <a:buAutoNum type="arabicParen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Real-time </a:t>
            </a:r>
            <a:r>
              <a:rPr kumimoji="0" lang="en-US" sz="2000" b="0" i="1" u="sng" strike="noStrike" kern="1200" cap="none" spc="0" normalizeH="0" baseline="0" noProof="0" dirty="0" smtClean="0">
                <a:ln>
                  <a:noFill/>
                </a:ln>
                <a:solidFill>
                  <a:schemeClr val="tx1"/>
                </a:solidFill>
                <a:effectLst/>
                <a:uLnTx/>
                <a:uFillTx/>
                <a:latin typeface="+mn-lt"/>
                <a:ea typeface="+mn-ea"/>
                <a:cs typeface="+mn-cs"/>
              </a:rPr>
              <a:t>processing</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and data </a:t>
            </a:r>
            <a:r>
              <a:rPr kumimoji="0" lang="en-US" sz="2000" b="0" i="1" u="sng" strike="noStrike" kern="1200" cap="none" spc="0" normalizeH="0" baseline="0" noProof="0" dirty="0" smtClean="0">
                <a:ln>
                  <a:noFill/>
                </a:ln>
                <a:solidFill>
                  <a:schemeClr val="tx1"/>
                </a:solidFill>
                <a:effectLst/>
                <a:uLnTx/>
                <a:uFillTx/>
                <a:latin typeface="+mn-lt"/>
                <a:ea typeface="+mn-ea"/>
                <a:cs typeface="+mn-cs"/>
              </a:rPr>
              <a:t>transmission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to Navy and NOAA hurricane numerical forecast centers</a:t>
            </a:r>
          </a:p>
          <a:p>
            <a:pPr marL="800100" marR="0" lvl="1" indent="-342900" algn="l" defTabSz="457200" rtl="0" eaLnBrk="1" fontAlgn="auto" latinLnBrk="0" hangingPunct="1">
              <a:lnSpc>
                <a:spcPct val="100000"/>
              </a:lnSpc>
              <a:spcBef>
                <a:spcPct val="20000"/>
              </a:spcBef>
              <a:spcAft>
                <a:spcPts val="0"/>
              </a:spcAft>
              <a:buClrTx/>
              <a:buSzTx/>
              <a:buFont typeface="Arial"/>
              <a:buAutoNum type="arabicParen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Near-real-time </a:t>
            </a:r>
            <a:r>
              <a:rPr kumimoji="0" lang="en-US" sz="2000" b="0" i="1" u="sng" strike="noStrike" kern="1200" cap="none" spc="0" normalizeH="0" baseline="0" noProof="0" dirty="0" smtClean="0">
                <a:ln>
                  <a:noFill/>
                </a:ln>
                <a:solidFill>
                  <a:schemeClr val="tx1"/>
                </a:solidFill>
                <a:effectLst/>
                <a:uLnTx/>
                <a:uFillTx/>
                <a:latin typeface="+mn-lt"/>
                <a:ea typeface="+mn-ea"/>
                <a:cs typeface="+mn-cs"/>
              </a:rPr>
              <a:t>assimilation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of upper-ocean temperature observations into the COAMPS-TC model. </a:t>
            </a:r>
          </a:p>
        </p:txBody>
      </p:sp>
      <p:pic>
        <p:nvPicPr>
          <p:cNvPr id="10" name="Picture 9" descr="Screen shot 2013-01-07 at 9.38.29 PM.png"/>
          <p:cNvPicPr>
            <a:picLocks noChangeAspect="1"/>
          </p:cNvPicPr>
          <p:nvPr/>
        </p:nvPicPr>
        <p:blipFill>
          <a:blip r:embed="rId2"/>
          <a:srcRect l="2901" r="4385" b="1411"/>
          <a:stretch>
            <a:fillRect/>
          </a:stretch>
        </p:blipFill>
        <p:spPr>
          <a:xfrm>
            <a:off x="4267393" y="3226169"/>
            <a:ext cx="4582171" cy="3035185"/>
          </a:xfrm>
          <a:prstGeom prst="rect">
            <a:avLst/>
          </a:prstGeom>
        </p:spPr>
      </p:pic>
      <p:sp>
        <p:nvSpPr>
          <p:cNvPr id="16" name="Freeform 15"/>
          <p:cNvSpPr/>
          <p:nvPr/>
        </p:nvSpPr>
        <p:spPr>
          <a:xfrm>
            <a:off x="4301716" y="3409692"/>
            <a:ext cx="4458310" cy="297489"/>
          </a:xfrm>
          <a:custGeom>
            <a:avLst/>
            <a:gdLst>
              <a:gd name="connsiteX0" fmla="*/ 11441 w 4827986"/>
              <a:gd name="connsiteY0" fmla="*/ 0 h 297489"/>
              <a:gd name="connsiteX1" fmla="*/ 4827986 w 4827986"/>
              <a:gd name="connsiteY1" fmla="*/ 0 h 297489"/>
              <a:gd name="connsiteX2" fmla="*/ 4827986 w 4827986"/>
              <a:gd name="connsiteY2" fmla="*/ 171628 h 297489"/>
              <a:gd name="connsiteX3" fmla="*/ 4130102 w 4827986"/>
              <a:gd name="connsiteY3" fmla="*/ 148745 h 297489"/>
              <a:gd name="connsiteX4" fmla="*/ 4130102 w 4827986"/>
              <a:gd name="connsiteY4" fmla="*/ 297489 h 297489"/>
              <a:gd name="connsiteX5" fmla="*/ 0 w 4827986"/>
              <a:gd name="connsiteY5" fmla="*/ 286048 h 297489"/>
              <a:gd name="connsiteX6" fmla="*/ 11441 w 4827986"/>
              <a:gd name="connsiteY6" fmla="*/ 0 h 29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7986" h="297489">
                <a:moveTo>
                  <a:pt x="11441" y="0"/>
                </a:moveTo>
                <a:lnTo>
                  <a:pt x="4827986" y="0"/>
                </a:lnTo>
                <a:lnTo>
                  <a:pt x="4827986" y="171628"/>
                </a:lnTo>
                <a:lnTo>
                  <a:pt x="4130102" y="148745"/>
                </a:lnTo>
                <a:lnTo>
                  <a:pt x="4130102" y="297489"/>
                </a:lnTo>
                <a:lnTo>
                  <a:pt x="0" y="286048"/>
                </a:lnTo>
                <a:lnTo>
                  <a:pt x="11441" y="0"/>
                </a:lnTo>
                <a:close/>
              </a:path>
            </a:pathLst>
          </a:cu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143670" y="6284238"/>
            <a:ext cx="3000330" cy="230832"/>
          </a:xfrm>
          <a:prstGeom prst="rect">
            <a:avLst/>
          </a:prstGeom>
          <a:noFill/>
        </p:spPr>
        <p:txBody>
          <a:bodyPr wrap="square" rtlCol="0">
            <a:spAutoFit/>
          </a:bodyPr>
          <a:lstStyle/>
          <a:p>
            <a:pPr algn="r"/>
            <a:r>
              <a:rPr lang="en-US" sz="900" dirty="0" smtClean="0"/>
              <a:t>source:  2012_axbt_demo_proj_update_04aug12.docx  </a:t>
            </a:r>
            <a:endParaRPr lang="en-US" sz="900" dirty="0"/>
          </a:p>
        </p:txBody>
      </p:sp>
      <p:sp>
        <p:nvSpPr>
          <p:cNvPr id="18" name="Rectangle 17"/>
          <p:cNvSpPr/>
          <p:nvPr/>
        </p:nvSpPr>
        <p:spPr>
          <a:xfrm>
            <a:off x="4152983" y="3125943"/>
            <a:ext cx="4988160" cy="3389127"/>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3484896" y="4199184"/>
            <a:ext cx="1085517" cy="984006"/>
          </a:xfrm>
          <a:prstGeom prst="rect">
            <a:avLst/>
          </a:prstGeom>
          <a:solidFill>
            <a:schemeClr val="bg1">
              <a:alpha val="75000"/>
            </a:schemeClr>
          </a:soli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0" i="0" u="sng" strike="noStrike" kern="1200" cap="none" spc="0" normalizeH="0" baseline="0" noProof="0" dirty="0" smtClean="0">
                <a:ln>
                  <a:noFill/>
                </a:ln>
                <a:solidFill>
                  <a:srgbClr val="FF0000"/>
                </a:solidFill>
                <a:effectLst/>
                <a:uLnTx/>
                <a:uFillTx/>
                <a:latin typeface="+mj-lt"/>
                <a:ea typeface="+mj-ea"/>
                <a:cs typeface="+mj-cs"/>
              </a:rPr>
              <a:t>Mission</a:t>
            </a:r>
            <a:r>
              <a:rPr kumimoji="0" lang="en-US" sz="2000" b="0" i="0" u="sng" strike="noStrike" kern="1200" cap="none" spc="0" normalizeH="0" noProof="0" dirty="0" smtClean="0">
                <a:ln>
                  <a:noFill/>
                </a:ln>
                <a:solidFill>
                  <a:srgbClr val="FF0000"/>
                </a:solidFill>
                <a:effectLst/>
                <a:uLnTx/>
                <a:uFillTx/>
                <a:latin typeface="+mj-lt"/>
                <a:ea typeface="+mj-ea"/>
                <a:cs typeface="+mj-cs"/>
              </a:rPr>
              <a:t> Planning</a:t>
            </a:r>
            <a:endParaRPr kumimoji="0" lang="en-US" sz="2000" b="0" i="0" u="sng" strike="noStrike" kern="1200" cap="none" spc="0" normalizeH="0" baseline="0" noProof="0" dirty="0">
              <a:ln>
                <a:noFill/>
              </a:ln>
              <a:solidFill>
                <a:srgbClr val="FF0000"/>
              </a:solidFill>
              <a:effectLst/>
              <a:uLnTx/>
              <a:uFillTx/>
              <a:latin typeface="+mj-lt"/>
              <a:ea typeface="+mj-ea"/>
              <a:cs typeface="+mj-cs"/>
            </a:endParaRPr>
          </a:p>
        </p:txBody>
      </p:sp>
      <p:sp>
        <p:nvSpPr>
          <p:cNvPr id="13" name="Subtitle 2"/>
          <p:cNvSpPr txBox="1">
            <a:spLocks/>
          </p:cNvSpPr>
          <p:nvPr/>
        </p:nvSpPr>
        <p:spPr>
          <a:xfrm>
            <a:off x="0" y="6518021"/>
            <a:ext cx="9144000" cy="339980"/>
          </a:xfrm>
          <a:prstGeom prst="rect">
            <a:avLst/>
          </a:prstGeom>
          <a:solidFill>
            <a:srgbClr val="0000FF">
              <a:alpha val="50000"/>
            </a:srgbClr>
          </a:solidFill>
          <a:ln>
            <a:solidFill>
              <a:srgbClr val="0000FF"/>
            </a:solidFill>
          </a:ln>
        </p:spPr>
        <p:txBody>
          <a:bodyPr vert="horz" lIns="91440" tIns="45720" rIns="91440" bIns="45720" rtlCol="0" anchor="ctr" anchorCtr="0">
            <a:normAutofit fontScale="40000" lnSpcReduction="20000"/>
          </a:bodyPr>
          <a:lstStyle/>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07 Mar </a:t>
            </a:r>
            <a:r>
              <a:rPr lang="en-US" sz="3200" dirty="0" smtClean="0">
                <a:solidFill>
                  <a:schemeClr val="bg1"/>
                </a:solidFill>
              </a:rPr>
              <a:t>13 		              67</a:t>
            </a:r>
            <a:r>
              <a:rPr lang="en-US" sz="3200" baseline="30000" dirty="0" smtClean="0">
                <a:solidFill>
                  <a:schemeClr val="bg1"/>
                </a:solidFill>
              </a:rPr>
              <a:t>th</a:t>
            </a:r>
            <a:r>
              <a:rPr lang="en-US" sz="3200" dirty="0" smtClean="0">
                <a:solidFill>
                  <a:schemeClr val="bg1"/>
                </a:solidFill>
              </a:rPr>
              <a:t> Interdepartmental Hurricane Conference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Tropical Cyclone Research Forum		College</a:t>
            </a:r>
            <a:r>
              <a:rPr kumimoji="0" lang="en-US" sz="3200" b="0" i="0" u="none" strike="noStrike" kern="1200" cap="none" spc="0" normalizeH="0" noProof="0" dirty="0" smtClean="0">
                <a:ln>
                  <a:noFill/>
                </a:ln>
                <a:solidFill>
                  <a:schemeClr val="bg1"/>
                </a:solidFill>
                <a:effectLst/>
                <a:uLnTx/>
                <a:uFillTx/>
                <a:latin typeface="+mn-lt"/>
                <a:ea typeface="+mn-ea"/>
                <a:cs typeface="+mn-cs"/>
              </a:rPr>
              <a:t> Park, MD</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2" name="TextBox 11"/>
          <p:cNvSpPr txBox="1"/>
          <p:nvPr/>
        </p:nvSpPr>
        <p:spPr>
          <a:xfrm>
            <a:off x="8826500" y="6518020"/>
            <a:ext cx="301660" cy="307777"/>
          </a:xfrm>
          <a:prstGeom prst="rect">
            <a:avLst/>
          </a:prstGeom>
          <a:noFill/>
        </p:spPr>
        <p:txBody>
          <a:bodyPr wrap="square" rtlCol="0">
            <a:spAutoFit/>
          </a:bodyPr>
          <a:lstStyle/>
          <a:p>
            <a:r>
              <a:rPr lang="en-US" sz="1400" dirty="0" smtClean="0"/>
              <a:t>3</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 name="Pentagon 68"/>
          <p:cNvSpPr/>
          <p:nvPr/>
        </p:nvSpPr>
        <p:spPr>
          <a:xfrm flipH="1">
            <a:off x="7555669" y="2326556"/>
            <a:ext cx="1367965" cy="1128765"/>
          </a:xfrm>
          <a:prstGeom prst="homePlate">
            <a:avLst/>
          </a:prstGeom>
          <a:solidFill>
            <a:srgbClr val="8FAFF6">
              <a:alpha val="4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bg1">
                    <a:lumMod val="50000"/>
                  </a:schemeClr>
                </a:solidFill>
              </a:rPr>
              <a:t>National Hurricane Center</a:t>
            </a:r>
            <a:endParaRPr lang="en-US" sz="1600" dirty="0">
              <a:solidFill>
                <a:schemeClr val="bg1">
                  <a:lumMod val="50000"/>
                </a:schemeClr>
              </a:solidFill>
            </a:endParaRPr>
          </a:p>
        </p:txBody>
      </p:sp>
      <p:grpSp>
        <p:nvGrpSpPr>
          <p:cNvPr id="36" name="Group 35"/>
          <p:cNvGrpSpPr/>
          <p:nvPr/>
        </p:nvGrpSpPr>
        <p:grpSpPr>
          <a:xfrm>
            <a:off x="3604394" y="2008032"/>
            <a:ext cx="4227023" cy="734011"/>
            <a:chOff x="3604394" y="2008032"/>
            <a:chExt cx="4227023" cy="734011"/>
          </a:xfrm>
        </p:grpSpPr>
        <p:sp>
          <p:nvSpPr>
            <p:cNvPr id="14" name="TextBox 13"/>
            <p:cNvSpPr txBox="1"/>
            <p:nvPr/>
          </p:nvSpPr>
          <p:spPr>
            <a:xfrm>
              <a:off x="3604394" y="2008032"/>
              <a:ext cx="2805412" cy="323165"/>
            </a:xfrm>
            <a:prstGeom prst="rect">
              <a:avLst/>
            </a:prstGeom>
            <a:noFill/>
          </p:spPr>
          <p:txBody>
            <a:bodyPr wrap="square" rtlCol="0">
              <a:spAutoFit/>
            </a:bodyPr>
            <a:lstStyle/>
            <a:p>
              <a:pPr lvl="0" algn="ctr"/>
              <a:r>
                <a:rPr lang="en-US" sz="1500" dirty="0" smtClean="0"/>
                <a:t>NAVO</a:t>
              </a:r>
              <a:endParaRPr lang="en-US" sz="1500" dirty="0"/>
            </a:p>
          </p:txBody>
        </p:sp>
        <p:sp>
          <p:nvSpPr>
            <p:cNvPr id="15" name="TextBox 14"/>
            <p:cNvSpPr txBox="1"/>
            <p:nvPr/>
          </p:nvSpPr>
          <p:spPr>
            <a:xfrm>
              <a:off x="6346857" y="2008032"/>
              <a:ext cx="1318380" cy="323165"/>
            </a:xfrm>
            <a:prstGeom prst="rect">
              <a:avLst/>
            </a:prstGeom>
            <a:noFill/>
          </p:spPr>
          <p:txBody>
            <a:bodyPr wrap="square" rtlCol="0">
              <a:spAutoFit/>
            </a:bodyPr>
            <a:lstStyle/>
            <a:p>
              <a:pPr lvl="0" algn="ctr"/>
              <a:r>
                <a:rPr lang="en-US" sz="1500" dirty="0" smtClean="0"/>
                <a:t>NRL MRY</a:t>
              </a:r>
              <a:endParaRPr lang="en-US" sz="1500" dirty="0"/>
            </a:p>
          </p:txBody>
        </p:sp>
        <p:sp>
          <p:nvSpPr>
            <p:cNvPr id="68" name="Chevron 67"/>
            <p:cNvSpPr/>
            <p:nvPr/>
          </p:nvSpPr>
          <p:spPr>
            <a:xfrm>
              <a:off x="6333606" y="2326557"/>
              <a:ext cx="1497811" cy="410250"/>
            </a:xfrm>
            <a:prstGeom prst="chevron">
              <a:avLst/>
            </a:prstGeom>
            <a:solidFill>
              <a:srgbClr val="8FAFF6"/>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COAMPS-TC</a:t>
              </a:r>
              <a:endParaRPr lang="en-US" sz="1400" dirty="0">
                <a:solidFill>
                  <a:schemeClr val="tx1"/>
                </a:solidFill>
              </a:endParaRPr>
            </a:p>
          </p:txBody>
        </p:sp>
        <p:sp>
          <p:nvSpPr>
            <p:cNvPr id="76" name="Chevron 75"/>
            <p:cNvSpPr/>
            <p:nvPr/>
          </p:nvSpPr>
          <p:spPr>
            <a:xfrm>
              <a:off x="3746753" y="2326557"/>
              <a:ext cx="2693684" cy="415486"/>
            </a:xfrm>
            <a:prstGeom prst="chevron">
              <a:avLst/>
            </a:prstGeom>
            <a:solidFill>
              <a:srgbClr val="8FAFF6"/>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RTDHS </a:t>
              </a:r>
              <a:r>
                <a:rPr lang="en-US" sz="1400" dirty="0" smtClean="0">
                  <a:solidFill>
                    <a:schemeClr val="tx1"/>
                  </a:solidFill>
                  <a:sym typeface="Wingdings"/>
                </a:rPr>
                <a:t></a:t>
              </a:r>
              <a:r>
                <a:rPr lang="en-US" sz="1400" dirty="0" smtClean="0">
                  <a:solidFill>
                    <a:schemeClr val="tx1"/>
                  </a:solidFill>
                </a:rPr>
                <a:t> NCODA </a:t>
              </a:r>
              <a:r>
                <a:rPr lang="en-US" sz="1400" dirty="0" smtClean="0">
                  <a:solidFill>
                    <a:schemeClr val="tx1"/>
                  </a:solidFill>
                  <a:sym typeface="Wingdings"/>
                </a:rPr>
                <a:t> </a:t>
              </a:r>
              <a:r>
                <a:rPr lang="en-US" sz="1400" dirty="0" smtClean="0">
                  <a:solidFill>
                    <a:schemeClr val="tx1"/>
                  </a:solidFill>
                </a:rPr>
                <a:t>NCOM</a:t>
              </a:r>
              <a:endParaRPr lang="en-US" sz="1400" dirty="0">
                <a:solidFill>
                  <a:schemeClr val="tx1"/>
                </a:solidFill>
              </a:endParaRPr>
            </a:p>
          </p:txBody>
        </p:sp>
      </p:grpSp>
      <p:grpSp>
        <p:nvGrpSpPr>
          <p:cNvPr id="37" name="Group 36"/>
          <p:cNvGrpSpPr/>
          <p:nvPr/>
        </p:nvGrpSpPr>
        <p:grpSpPr>
          <a:xfrm>
            <a:off x="4481259" y="2758852"/>
            <a:ext cx="3350158" cy="696470"/>
            <a:chOff x="4481259" y="2758852"/>
            <a:chExt cx="3350158" cy="696470"/>
          </a:xfrm>
        </p:grpSpPr>
        <p:sp>
          <p:nvSpPr>
            <p:cNvPr id="72" name="TextBox 71"/>
            <p:cNvSpPr txBox="1"/>
            <p:nvPr/>
          </p:nvSpPr>
          <p:spPr>
            <a:xfrm>
              <a:off x="4707467" y="2762908"/>
              <a:ext cx="635000" cy="323165"/>
            </a:xfrm>
            <a:prstGeom prst="rect">
              <a:avLst/>
            </a:prstGeom>
            <a:noFill/>
          </p:spPr>
          <p:txBody>
            <a:bodyPr wrap="square" rtlCol="0">
              <a:spAutoFit/>
            </a:bodyPr>
            <a:lstStyle/>
            <a:p>
              <a:pPr lvl="0" algn="ctr"/>
              <a:r>
                <a:rPr lang="en-US" sz="1500" dirty="0" smtClean="0"/>
                <a:t>NDBC</a:t>
              </a:r>
              <a:endParaRPr lang="en-US" sz="1500" dirty="0"/>
            </a:p>
          </p:txBody>
        </p:sp>
        <p:sp>
          <p:nvSpPr>
            <p:cNvPr id="73" name="TextBox 72"/>
            <p:cNvSpPr txBox="1"/>
            <p:nvPr/>
          </p:nvSpPr>
          <p:spPr>
            <a:xfrm>
              <a:off x="6333606" y="2758852"/>
              <a:ext cx="1303809" cy="323165"/>
            </a:xfrm>
            <a:prstGeom prst="rect">
              <a:avLst/>
            </a:prstGeom>
            <a:noFill/>
          </p:spPr>
          <p:txBody>
            <a:bodyPr wrap="square" rtlCol="0">
              <a:spAutoFit/>
            </a:bodyPr>
            <a:lstStyle/>
            <a:p>
              <a:pPr lvl="0" algn="ctr"/>
              <a:r>
                <a:rPr lang="en-US" sz="1500" dirty="0" smtClean="0"/>
                <a:t>NCEP/EMC</a:t>
              </a:r>
              <a:endParaRPr lang="en-US" sz="1500" dirty="0"/>
            </a:p>
          </p:txBody>
        </p:sp>
        <p:sp>
          <p:nvSpPr>
            <p:cNvPr id="74" name="Chevron 73"/>
            <p:cNvSpPr/>
            <p:nvPr/>
          </p:nvSpPr>
          <p:spPr>
            <a:xfrm>
              <a:off x="5473699" y="3045072"/>
              <a:ext cx="966737" cy="410250"/>
            </a:xfrm>
            <a:prstGeom prst="chevron">
              <a:avLst/>
            </a:prstGeom>
            <a:solidFill>
              <a:srgbClr val="8FAFF6"/>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GTS</a:t>
              </a:r>
              <a:endParaRPr lang="en-US" sz="1400" dirty="0">
                <a:solidFill>
                  <a:schemeClr val="tx1"/>
                </a:solidFill>
              </a:endParaRPr>
            </a:p>
          </p:txBody>
        </p:sp>
        <p:sp>
          <p:nvSpPr>
            <p:cNvPr id="75" name="Chevron 74"/>
            <p:cNvSpPr/>
            <p:nvPr/>
          </p:nvSpPr>
          <p:spPr>
            <a:xfrm>
              <a:off x="6333606" y="3057772"/>
              <a:ext cx="1497811" cy="397549"/>
            </a:xfrm>
            <a:prstGeom prst="chevron">
              <a:avLst/>
            </a:prstGeom>
            <a:solidFill>
              <a:srgbClr val="8FAFF6"/>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HWRF</a:t>
              </a:r>
            </a:p>
          </p:txBody>
        </p:sp>
        <p:sp>
          <p:nvSpPr>
            <p:cNvPr id="78" name="Pentagon 77"/>
            <p:cNvSpPr/>
            <p:nvPr/>
          </p:nvSpPr>
          <p:spPr>
            <a:xfrm>
              <a:off x="4481259" y="3045072"/>
              <a:ext cx="1094041" cy="410250"/>
            </a:xfrm>
            <a:prstGeom prst="homePlate">
              <a:avLst/>
            </a:prstGeom>
            <a:solidFill>
              <a:srgbClr val="8FAFF6"/>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a:r>
                <a:rPr lang="en-US" sz="1400" dirty="0" smtClean="0">
                  <a:solidFill>
                    <a:srgbClr val="000000"/>
                  </a:solidFill>
                </a:rPr>
                <a:t>Upload</a:t>
              </a:r>
              <a:endParaRPr lang="en-US" sz="1400" dirty="0"/>
            </a:p>
          </p:txBody>
        </p:sp>
      </p:grpSp>
      <p:cxnSp>
        <p:nvCxnSpPr>
          <p:cNvPr id="79" name="Straight Arrow Connector 78"/>
          <p:cNvCxnSpPr/>
          <p:nvPr/>
        </p:nvCxnSpPr>
        <p:spPr>
          <a:xfrm rot="16200000" flipH="1">
            <a:off x="4422171" y="2747519"/>
            <a:ext cx="490158" cy="80434"/>
          </a:xfrm>
          <a:prstGeom prst="straightConnector1">
            <a:avLst/>
          </a:prstGeom>
          <a:ln w="19050" cap="sq">
            <a:solidFill>
              <a:schemeClr val="tx1"/>
            </a:solidFill>
            <a:miter lim="800000"/>
            <a:tailEnd type="arrow" w="lg" len="med"/>
          </a:ln>
          <a:effectLst/>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2358637" y="1243267"/>
            <a:ext cx="1516418" cy="1519641"/>
            <a:chOff x="2358637" y="1243267"/>
            <a:chExt cx="1516418" cy="1519641"/>
          </a:xfrm>
        </p:grpSpPr>
        <p:sp>
          <p:nvSpPr>
            <p:cNvPr id="77" name="Pentagon 76"/>
            <p:cNvSpPr/>
            <p:nvPr/>
          </p:nvSpPr>
          <p:spPr>
            <a:xfrm>
              <a:off x="2603500" y="2326557"/>
              <a:ext cx="1271555" cy="436351"/>
            </a:xfrm>
            <a:prstGeom prst="homePlate">
              <a:avLst/>
            </a:prstGeom>
            <a:solidFill>
              <a:srgbClr val="8FAFF6"/>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a:r>
                <a:rPr lang="en-US" sz="1400" dirty="0" smtClean="0">
                  <a:solidFill>
                    <a:srgbClr val="000000"/>
                  </a:solidFill>
                </a:rPr>
                <a:t>Disseminate</a:t>
              </a:r>
            </a:p>
            <a:p>
              <a:pPr lvl="0" algn="ctr"/>
              <a:r>
                <a:rPr lang="en-US" sz="1400" dirty="0" smtClean="0">
                  <a:solidFill>
                    <a:srgbClr val="000000"/>
                  </a:solidFill>
                </a:rPr>
                <a:t>JJVV</a:t>
              </a:r>
              <a:endParaRPr lang="en-US" sz="1400" dirty="0"/>
            </a:p>
          </p:txBody>
        </p:sp>
        <p:sp>
          <p:nvSpPr>
            <p:cNvPr id="81" name="Down Arrow 80"/>
            <p:cNvSpPr/>
            <p:nvPr/>
          </p:nvSpPr>
          <p:spPr>
            <a:xfrm>
              <a:off x="2954009" y="1243267"/>
              <a:ext cx="263323" cy="604985"/>
            </a:xfrm>
            <a:prstGeom prst="downArrow">
              <a:avLst/>
            </a:prstGeom>
            <a:solidFill>
              <a:srgbClr val="8FAFF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2358637" y="1787955"/>
              <a:ext cx="1449435" cy="523220"/>
            </a:xfrm>
            <a:prstGeom prst="rect">
              <a:avLst/>
            </a:prstGeom>
            <a:noFill/>
          </p:spPr>
          <p:txBody>
            <a:bodyPr wrap="square" rtlCol="0">
              <a:spAutoFit/>
            </a:bodyPr>
            <a:lstStyle/>
            <a:p>
              <a:pPr lvl="0" algn="ctr"/>
              <a:r>
                <a:rPr lang="en-US" sz="1400" dirty="0" smtClean="0"/>
                <a:t>53</a:t>
              </a:r>
              <a:r>
                <a:rPr lang="en-US" sz="1400" baseline="30000" dirty="0" smtClean="0"/>
                <a:t>rd</a:t>
              </a:r>
              <a:r>
                <a:rPr lang="en-US" sz="1400" dirty="0" smtClean="0"/>
                <a:t> SATCOM </a:t>
              </a:r>
            </a:p>
            <a:p>
              <a:pPr lvl="0" algn="ctr"/>
              <a:r>
                <a:rPr lang="en-US" sz="1400" dirty="0" smtClean="0"/>
                <a:t>Ground Station</a:t>
              </a:r>
              <a:endParaRPr lang="en-US" sz="1400" dirty="0"/>
            </a:p>
          </p:txBody>
        </p:sp>
      </p:grpSp>
      <p:grpSp>
        <p:nvGrpSpPr>
          <p:cNvPr id="33" name="Group 32"/>
          <p:cNvGrpSpPr/>
          <p:nvPr/>
        </p:nvGrpSpPr>
        <p:grpSpPr>
          <a:xfrm>
            <a:off x="229067" y="365216"/>
            <a:ext cx="8636364" cy="1190069"/>
            <a:chOff x="229067" y="365216"/>
            <a:chExt cx="8636364" cy="1190069"/>
          </a:xfrm>
        </p:grpSpPr>
        <p:sp>
          <p:nvSpPr>
            <p:cNvPr id="35" name="Rectangle 34"/>
            <p:cNvSpPr/>
            <p:nvPr/>
          </p:nvSpPr>
          <p:spPr>
            <a:xfrm>
              <a:off x="3746752" y="697198"/>
              <a:ext cx="5118679" cy="830997"/>
            </a:xfrm>
            <a:prstGeom prst="rect">
              <a:avLst/>
            </a:prstGeom>
          </p:spPr>
          <p:txBody>
            <a:bodyPr wrap="square">
              <a:spAutoFit/>
            </a:bodyPr>
            <a:lstStyle/>
            <a:p>
              <a:pPr lvl="0" algn="ctr"/>
              <a:r>
                <a:rPr lang="en-US" sz="2800" u="sng" dirty="0" smtClean="0">
                  <a:cs typeface="Times New Roman"/>
                </a:rPr>
                <a:t>2011 AXBT Data Path</a:t>
              </a:r>
            </a:p>
            <a:p>
              <a:pPr lvl="0" algn="ctr"/>
              <a:r>
                <a:rPr lang="en-US" sz="2000" dirty="0" smtClean="0">
                  <a:cs typeface="Times New Roman"/>
                </a:rPr>
                <a:t>AXBT Demonstration Project</a:t>
              </a:r>
              <a:endParaRPr lang="en-US" sz="2000" dirty="0">
                <a:cs typeface="Times New Roman"/>
              </a:endParaRPr>
            </a:p>
          </p:txBody>
        </p:sp>
        <p:sp>
          <p:nvSpPr>
            <p:cNvPr id="82" name="Rectangle 81"/>
            <p:cNvSpPr/>
            <p:nvPr/>
          </p:nvSpPr>
          <p:spPr>
            <a:xfrm>
              <a:off x="241301" y="1174749"/>
              <a:ext cx="3326808" cy="380536"/>
            </a:xfrm>
            <a:prstGeom prst="rect">
              <a:avLst/>
            </a:prstGeom>
            <a:solidFill>
              <a:srgbClr val="8FAFF6"/>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Deploy </a:t>
              </a:r>
              <a:r>
                <a:rPr lang="en-US" sz="1400" dirty="0" smtClean="0">
                  <a:solidFill>
                    <a:schemeClr val="tx1"/>
                  </a:solidFill>
                  <a:sym typeface="Wingdings"/>
                </a:rPr>
                <a:t> </a:t>
              </a:r>
              <a:r>
                <a:rPr lang="en-US" sz="1400" dirty="0" smtClean="0">
                  <a:solidFill>
                    <a:schemeClr val="tx1"/>
                  </a:solidFill>
                </a:rPr>
                <a:t>Collect </a:t>
              </a:r>
              <a:r>
                <a:rPr lang="en-US" sz="1400" dirty="0" smtClean="0">
                  <a:solidFill>
                    <a:schemeClr val="tx1"/>
                  </a:solidFill>
                  <a:sym typeface="Wingdings"/>
                </a:rPr>
                <a:t> </a:t>
              </a:r>
              <a:r>
                <a:rPr lang="en-US" sz="1400" dirty="0" smtClean="0">
                  <a:solidFill>
                    <a:schemeClr val="tx1"/>
                  </a:solidFill>
                </a:rPr>
                <a:t>Process </a:t>
              </a:r>
              <a:r>
                <a:rPr lang="en-US" sz="1400" dirty="0" smtClean="0">
                  <a:solidFill>
                    <a:schemeClr val="tx1"/>
                  </a:solidFill>
                  <a:sym typeface="Wingdings"/>
                </a:rPr>
                <a:t> </a:t>
              </a:r>
              <a:r>
                <a:rPr lang="en-US" sz="1400" dirty="0" smtClean="0">
                  <a:solidFill>
                    <a:schemeClr val="tx1"/>
                  </a:solidFill>
                </a:rPr>
                <a:t>Transmit</a:t>
              </a:r>
              <a:endParaRPr lang="en-US" sz="1400" dirty="0">
                <a:solidFill>
                  <a:schemeClr val="tx1"/>
                </a:solidFill>
              </a:endParaRPr>
            </a:p>
          </p:txBody>
        </p:sp>
        <p:sp>
          <p:nvSpPr>
            <p:cNvPr id="83" name="TextBox 82"/>
            <p:cNvSpPr txBox="1"/>
            <p:nvPr/>
          </p:nvSpPr>
          <p:spPr>
            <a:xfrm>
              <a:off x="1843110" y="622881"/>
              <a:ext cx="1712904" cy="338554"/>
            </a:xfrm>
            <a:prstGeom prst="rect">
              <a:avLst/>
            </a:prstGeom>
            <a:noFill/>
          </p:spPr>
          <p:txBody>
            <a:bodyPr wrap="square" rtlCol="0">
              <a:spAutoFit/>
            </a:bodyPr>
            <a:lstStyle/>
            <a:p>
              <a:pPr lvl="0" algn="ctr"/>
              <a:r>
                <a:rPr lang="en-US" sz="1600" dirty="0" smtClean="0"/>
                <a:t>WC-130J in flight</a:t>
              </a:r>
              <a:endParaRPr lang="en-US" sz="1600" dirty="0"/>
            </a:p>
          </p:txBody>
        </p:sp>
        <p:pic>
          <p:nvPicPr>
            <p:cNvPr id="85" name="Picture 84" descr="070320-F-2533P-1201.jpg"/>
            <p:cNvPicPr>
              <a:picLocks noChangeAspect="1"/>
            </p:cNvPicPr>
            <p:nvPr/>
          </p:nvPicPr>
          <p:blipFill>
            <a:blip r:embed="rId2"/>
            <a:stretch>
              <a:fillRect/>
            </a:stretch>
          </p:blipFill>
          <p:spPr>
            <a:xfrm>
              <a:off x="229067" y="365216"/>
              <a:ext cx="1614043" cy="800759"/>
            </a:xfrm>
            <a:prstGeom prst="rect">
              <a:avLst/>
            </a:prstGeom>
          </p:spPr>
        </p:pic>
      </p:grpSp>
      <p:pic>
        <p:nvPicPr>
          <p:cNvPr id="23" name="Picture 22" descr="emily_3.jpg"/>
          <p:cNvPicPr>
            <a:picLocks noChangeAspect="1"/>
          </p:cNvPicPr>
          <p:nvPr/>
        </p:nvPicPr>
        <p:blipFill>
          <a:blip r:embed="rId3"/>
          <a:stretch>
            <a:fillRect/>
          </a:stretch>
        </p:blipFill>
        <p:spPr>
          <a:xfrm>
            <a:off x="4695487" y="3544888"/>
            <a:ext cx="4349447" cy="2913223"/>
          </a:xfrm>
          <a:prstGeom prst="rect">
            <a:avLst/>
          </a:prstGeom>
        </p:spPr>
      </p:pic>
      <p:grpSp>
        <p:nvGrpSpPr>
          <p:cNvPr id="41" name="Group 40"/>
          <p:cNvGrpSpPr/>
          <p:nvPr/>
        </p:nvGrpSpPr>
        <p:grpSpPr>
          <a:xfrm>
            <a:off x="0" y="3584458"/>
            <a:ext cx="6333607" cy="2777684"/>
            <a:chOff x="0" y="3584458"/>
            <a:chExt cx="6333607" cy="2777684"/>
          </a:xfrm>
        </p:grpSpPr>
        <p:grpSp>
          <p:nvGrpSpPr>
            <p:cNvPr id="25" name="Group 19"/>
            <p:cNvGrpSpPr/>
            <p:nvPr/>
          </p:nvGrpSpPr>
          <p:grpSpPr>
            <a:xfrm>
              <a:off x="0" y="3584458"/>
              <a:ext cx="2954009" cy="2777684"/>
              <a:chOff x="0" y="3584458"/>
              <a:chExt cx="2954009" cy="2777684"/>
            </a:xfrm>
          </p:grpSpPr>
          <p:sp>
            <p:nvSpPr>
              <p:cNvPr id="26" name="Rectangle 25"/>
              <p:cNvSpPr/>
              <p:nvPr/>
            </p:nvSpPr>
            <p:spPr>
              <a:xfrm>
                <a:off x="0" y="4169234"/>
                <a:ext cx="2699726" cy="2192908"/>
              </a:xfrm>
              <a:prstGeom prst="rect">
                <a:avLst/>
              </a:prstGeom>
            </p:spPr>
            <p:txBody>
              <a:bodyPr wrap="square">
                <a:spAutoFit/>
              </a:bodyPr>
              <a:lstStyle/>
              <a:p>
                <a:r>
                  <a:rPr lang="en-US" sz="1050" dirty="0" smtClean="0"/>
                  <a:t>JJVV 03081 0741/ 716360 069460 88888</a:t>
                </a:r>
              </a:p>
              <a:p>
                <a:r>
                  <a:rPr lang="en-US" sz="1050" dirty="0" smtClean="0"/>
                  <a:t>51099 00291 00291 00291 14291 19289 </a:t>
                </a:r>
              </a:p>
              <a:p>
                <a:r>
                  <a:rPr lang="en-US" sz="1050" dirty="0" smtClean="0"/>
                  <a:t>57289 66287 72284 80278 99901 </a:t>
                </a:r>
              </a:p>
              <a:p>
                <a:r>
                  <a:rPr lang="en-US" sz="1050" dirty="0" smtClean="0"/>
                  <a:t>08270 30265 39261 56256 73242 </a:t>
                </a:r>
              </a:p>
              <a:p>
                <a:r>
                  <a:rPr lang="en-US" sz="1050" dirty="0" smtClean="0"/>
                  <a:t>83234 90228 93224 99902 00222 </a:t>
                </a:r>
              </a:p>
              <a:p>
                <a:r>
                  <a:rPr lang="en-US" sz="1050" dirty="0" smtClean="0"/>
                  <a:t>14216 33206 36202 51194 59190 </a:t>
                </a:r>
              </a:p>
              <a:p>
                <a:r>
                  <a:rPr lang="en-US" sz="1050" dirty="0" smtClean="0"/>
                  <a:t>69185 73183 80181 99903 15163 </a:t>
                </a:r>
              </a:p>
              <a:p>
                <a:r>
                  <a:rPr lang="en-US" sz="1050" dirty="0" smtClean="0"/>
                  <a:t>26162 36157 48154 56152 88140 </a:t>
                </a:r>
              </a:p>
              <a:p>
                <a:r>
                  <a:rPr lang="en-US" sz="1050" dirty="0" smtClean="0"/>
                  <a:t>99904 00138 06134 26133 42129 </a:t>
                </a:r>
              </a:p>
              <a:p>
                <a:r>
                  <a:rPr lang="en-US" sz="1050" dirty="0" smtClean="0"/>
                  <a:t>48126 65123 99905 04115 31108 </a:t>
                </a:r>
              </a:p>
              <a:p>
                <a:r>
                  <a:rPr lang="en-US" sz="1050" dirty="0" smtClean="0"/>
                  <a:t>48105 74099 99906 11092 65089 </a:t>
                </a:r>
              </a:p>
              <a:p>
                <a:r>
                  <a:rPr lang="en-US" sz="1050" dirty="0" smtClean="0"/>
                  <a:t>87084 99907 11080 97066 99908 </a:t>
                </a:r>
              </a:p>
              <a:p>
                <a:r>
                  <a:rPr lang="en-US" sz="1050" dirty="0" smtClean="0"/>
                  <a:t>48065 AF306</a:t>
                </a:r>
              </a:p>
            </p:txBody>
          </p:sp>
          <p:cxnSp>
            <p:nvCxnSpPr>
              <p:cNvPr id="27" name="Straight Arrow Connector 26"/>
              <p:cNvCxnSpPr/>
              <p:nvPr/>
            </p:nvCxnSpPr>
            <p:spPr>
              <a:xfrm rot="10800000" flipV="1">
                <a:off x="2031144" y="4008480"/>
                <a:ext cx="922865" cy="13225"/>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14007" y="3584458"/>
                <a:ext cx="1328909" cy="584776"/>
              </a:xfrm>
              <a:prstGeom prst="rect">
                <a:avLst/>
              </a:prstGeom>
              <a:noFill/>
            </p:spPr>
            <p:txBody>
              <a:bodyPr wrap="none" rtlCol="0">
                <a:spAutoFit/>
              </a:bodyPr>
              <a:lstStyle/>
              <a:p>
                <a:pPr algn="ctr"/>
                <a:r>
                  <a:rPr lang="en-US" sz="1600" dirty="0" smtClean="0">
                    <a:solidFill>
                      <a:srgbClr val="000090"/>
                    </a:solidFill>
                  </a:rPr>
                  <a:t>AXBT 06 </a:t>
                </a:r>
              </a:p>
              <a:p>
                <a:pPr algn="ctr"/>
                <a:r>
                  <a:rPr lang="en-US" sz="1600" dirty="0" smtClean="0">
                    <a:solidFill>
                      <a:srgbClr val="000090"/>
                    </a:solidFill>
                  </a:rPr>
                  <a:t>JJVV Message </a:t>
                </a:r>
                <a:endParaRPr lang="en-US" sz="1600" dirty="0">
                  <a:solidFill>
                    <a:srgbClr val="000090"/>
                  </a:solidFill>
                </a:endParaRPr>
              </a:p>
            </p:txBody>
          </p:sp>
        </p:grpSp>
        <p:pic>
          <p:nvPicPr>
            <p:cNvPr id="29" name="Picture 28" descr="Screen shot 2012-03-07 at 4.06.12 AM.png"/>
            <p:cNvPicPr>
              <a:picLocks noChangeAspect="1"/>
            </p:cNvPicPr>
            <p:nvPr/>
          </p:nvPicPr>
          <p:blipFill>
            <a:blip r:embed="rId4"/>
            <a:srcRect l="9753" t="11475" r="4844" b="13688"/>
            <a:stretch>
              <a:fillRect/>
            </a:stretch>
          </p:blipFill>
          <p:spPr>
            <a:xfrm>
              <a:off x="2358637" y="4076214"/>
              <a:ext cx="2195882" cy="2019828"/>
            </a:xfrm>
            <a:prstGeom prst="rect">
              <a:avLst/>
            </a:prstGeom>
          </p:spPr>
        </p:pic>
        <p:sp>
          <p:nvSpPr>
            <p:cNvPr id="30" name="TextBox 29"/>
            <p:cNvSpPr txBox="1"/>
            <p:nvPr/>
          </p:nvSpPr>
          <p:spPr>
            <a:xfrm>
              <a:off x="3132827" y="3584458"/>
              <a:ext cx="871052" cy="584776"/>
            </a:xfrm>
            <a:prstGeom prst="rect">
              <a:avLst/>
            </a:prstGeom>
            <a:noFill/>
          </p:spPr>
          <p:txBody>
            <a:bodyPr wrap="none" rtlCol="0">
              <a:spAutoFit/>
            </a:bodyPr>
            <a:lstStyle/>
            <a:p>
              <a:pPr algn="ctr"/>
              <a:r>
                <a:rPr lang="en-US" sz="1600" dirty="0" smtClean="0">
                  <a:solidFill>
                    <a:srgbClr val="000090"/>
                  </a:solidFill>
                </a:rPr>
                <a:t>AXBT 06 </a:t>
              </a:r>
            </a:p>
            <a:p>
              <a:pPr algn="ctr"/>
              <a:r>
                <a:rPr lang="en-US" sz="1600" dirty="0" smtClean="0">
                  <a:solidFill>
                    <a:srgbClr val="000090"/>
                  </a:solidFill>
                </a:rPr>
                <a:t>Profile</a:t>
              </a:r>
              <a:endParaRPr lang="en-US" sz="1600" dirty="0">
                <a:solidFill>
                  <a:srgbClr val="000090"/>
                </a:solidFill>
              </a:endParaRPr>
            </a:p>
          </p:txBody>
        </p:sp>
        <p:cxnSp>
          <p:nvCxnSpPr>
            <p:cNvPr id="24" name="Straight Arrow Connector 23"/>
            <p:cNvCxnSpPr>
              <a:endCxn id="29" idx="3"/>
            </p:cNvCxnSpPr>
            <p:nvPr/>
          </p:nvCxnSpPr>
          <p:spPr>
            <a:xfrm rot="10800000">
              <a:off x="4554520" y="5086128"/>
              <a:ext cx="1779087" cy="177154"/>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grpSp>
      <p:sp>
        <p:nvSpPr>
          <p:cNvPr id="39" name="Subtitle 2"/>
          <p:cNvSpPr txBox="1">
            <a:spLocks/>
          </p:cNvSpPr>
          <p:nvPr/>
        </p:nvSpPr>
        <p:spPr>
          <a:xfrm>
            <a:off x="0" y="6518021"/>
            <a:ext cx="9144000" cy="339980"/>
          </a:xfrm>
          <a:prstGeom prst="rect">
            <a:avLst/>
          </a:prstGeom>
          <a:solidFill>
            <a:srgbClr val="0000FF">
              <a:alpha val="50000"/>
            </a:srgbClr>
          </a:solidFill>
          <a:ln>
            <a:solidFill>
              <a:srgbClr val="0000FF"/>
            </a:solidFill>
          </a:ln>
        </p:spPr>
        <p:txBody>
          <a:bodyPr vert="horz" lIns="91440" tIns="45720" rIns="91440" bIns="45720" rtlCol="0" anchor="ctr" anchorCtr="0">
            <a:normAutofit fontScale="40000" lnSpcReduction="20000"/>
          </a:bodyPr>
          <a:lstStyle/>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07 Mar </a:t>
            </a:r>
            <a:r>
              <a:rPr lang="en-US" sz="3200" dirty="0" smtClean="0">
                <a:solidFill>
                  <a:schemeClr val="bg1"/>
                </a:solidFill>
              </a:rPr>
              <a:t>13 		              67</a:t>
            </a:r>
            <a:r>
              <a:rPr lang="en-US" sz="3200" baseline="30000" dirty="0" smtClean="0">
                <a:solidFill>
                  <a:schemeClr val="bg1"/>
                </a:solidFill>
              </a:rPr>
              <a:t>th</a:t>
            </a:r>
            <a:r>
              <a:rPr lang="en-US" sz="3200" dirty="0" smtClean="0">
                <a:solidFill>
                  <a:schemeClr val="bg1"/>
                </a:solidFill>
              </a:rPr>
              <a:t> Interdepartmental Hurricane Conference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Tropical Cyclone Research Forum		College</a:t>
            </a:r>
            <a:r>
              <a:rPr kumimoji="0" lang="en-US" sz="3200" b="0" i="0" u="none" strike="noStrike" kern="1200" cap="none" spc="0" normalizeH="0" noProof="0" dirty="0" smtClean="0">
                <a:ln>
                  <a:noFill/>
                </a:ln>
                <a:solidFill>
                  <a:schemeClr val="bg1"/>
                </a:solidFill>
                <a:effectLst/>
                <a:uLnTx/>
                <a:uFillTx/>
                <a:latin typeface="+mn-lt"/>
                <a:ea typeface="+mn-ea"/>
                <a:cs typeface="+mn-cs"/>
              </a:rPr>
              <a:t> Park, MD</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0" name="TextBox 39"/>
          <p:cNvSpPr txBox="1"/>
          <p:nvPr/>
        </p:nvSpPr>
        <p:spPr>
          <a:xfrm>
            <a:off x="415406" y="2342993"/>
            <a:ext cx="1183738" cy="369332"/>
          </a:xfrm>
          <a:prstGeom prst="rect">
            <a:avLst/>
          </a:prstGeom>
          <a:noFill/>
        </p:spPr>
        <p:txBody>
          <a:bodyPr wrap="none" rtlCol="0">
            <a:spAutoFit/>
          </a:bodyPr>
          <a:lstStyle/>
          <a:p>
            <a:r>
              <a:rPr lang="en-US" dirty="0" smtClean="0"/>
              <a:t>REAL TIME</a:t>
            </a:r>
            <a:endParaRPr lang="en-US" dirty="0"/>
          </a:p>
        </p:txBody>
      </p:sp>
      <p:sp>
        <p:nvSpPr>
          <p:cNvPr id="38" name="TextBox 37"/>
          <p:cNvSpPr txBox="1"/>
          <p:nvPr/>
        </p:nvSpPr>
        <p:spPr>
          <a:xfrm>
            <a:off x="8826500" y="6518020"/>
            <a:ext cx="301660" cy="307777"/>
          </a:xfrm>
          <a:prstGeom prst="rect">
            <a:avLst/>
          </a:prstGeom>
          <a:noFill/>
        </p:spPr>
        <p:txBody>
          <a:bodyPr wrap="square" rtlCol="0">
            <a:spAutoFit/>
          </a:bodyPr>
          <a:lstStyle/>
          <a:p>
            <a:r>
              <a:rPr lang="en-US" sz="1400" dirty="0" smtClean="0"/>
              <a:t>4</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40"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own Arrow 5"/>
          <p:cNvSpPr/>
          <p:nvPr/>
        </p:nvSpPr>
        <p:spPr>
          <a:xfrm>
            <a:off x="2954009" y="1243267"/>
            <a:ext cx="263323" cy="604985"/>
          </a:xfrm>
          <a:prstGeom prst="downArrow">
            <a:avLst/>
          </a:prstGeom>
          <a:solidFill>
            <a:srgbClr val="8FAFF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41301" y="1174749"/>
            <a:ext cx="3326808" cy="380536"/>
          </a:xfrm>
          <a:prstGeom prst="rect">
            <a:avLst/>
          </a:prstGeom>
          <a:solidFill>
            <a:srgbClr val="8FAFF6"/>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Deploy </a:t>
            </a:r>
            <a:r>
              <a:rPr lang="en-US" sz="1400" dirty="0" smtClean="0">
                <a:solidFill>
                  <a:schemeClr val="tx1"/>
                </a:solidFill>
                <a:sym typeface="Wingdings"/>
              </a:rPr>
              <a:t> </a:t>
            </a:r>
            <a:r>
              <a:rPr lang="en-US" sz="1400" dirty="0" smtClean="0">
                <a:solidFill>
                  <a:schemeClr val="tx1"/>
                </a:solidFill>
              </a:rPr>
              <a:t>Collect </a:t>
            </a:r>
            <a:r>
              <a:rPr lang="en-US" sz="1400" dirty="0" smtClean="0">
                <a:solidFill>
                  <a:schemeClr val="tx1"/>
                </a:solidFill>
                <a:sym typeface="Wingdings"/>
              </a:rPr>
              <a:t> </a:t>
            </a:r>
            <a:r>
              <a:rPr lang="en-US" sz="1400" dirty="0" smtClean="0">
                <a:solidFill>
                  <a:schemeClr val="tx1"/>
                </a:solidFill>
              </a:rPr>
              <a:t>Process </a:t>
            </a:r>
            <a:r>
              <a:rPr lang="en-US" sz="1400" dirty="0" smtClean="0">
                <a:solidFill>
                  <a:schemeClr val="tx1"/>
                </a:solidFill>
                <a:sym typeface="Wingdings"/>
              </a:rPr>
              <a:t> </a:t>
            </a:r>
            <a:r>
              <a:rPr lang="en-US" sz="1400" dirty="0" smtClean="0">
                <a:solidFill>
                  <a:schemeClr val="tx1"/>
                </a:solidFill>
              </a:rPr>
              <a:t>Transmit</a:t>
            </a:r>
            <a:endParaRPr lang="en-US" sz="1400" dirty="0">
              <a:solidFill>
                <a:schemeClr val="tx1"/>
              </a:solidFill>
            </a:endParaRPr>
          </a:p>
        </p:txBody>
      </p:sp>
      <p:sp>
        <p:nvSpPr>
          <p:cNvPr id="10" name="TextBox 9"/>
          <p:cNvSpPr txBox="1"/>
          <p:nvPr/>
        </p:nvSpPr>
        <p:spPr>
          <a:xfrm>
            <a:off x="1843110" y="622881"/>
            <a:ext cx="1712904" cy="338554"/>
          </a:xfrm>
          <a:prstGeom prst="rect">
            <a:avLst/>
          </a:prstGeom>
          <a:noFill/>
        </p:spPr>
        <p:txBody>
          <a:bodyPr wrap="square" rtlCol="0">
            <a:spAutoFit/>
          </a:bodyPr>
          <a:lstStyle/>
          <a:p>
            <a:pPr lvl="0" algn="ctr"/>
            <a:r>
              <a:rPr lang="en-US" sz="1600" dirty="0" smtClean="0"/>
              <a:t>WC-130J in flight</a:t>
            </a:r>
            <a:endParaRPr lang="en-US" sz="1600" dirty="0"/>
          </a:p>
        </p:txBody>
      </p:sp>
      <p:sp>
        <p:nvSpPr>
          <p:cNvPr id="11" name="Chevron 10"/>
          <p:cNvSpPr/>
          <p:nvPr/>
        </p:nvSpPr>
        <p:spPr>
          <a:xfrm>
            <a:off x="6333606" y="2326557"/>
            <a:ext cx="1497811" cy="410250"/>
          </a:xfrm>
          <a:prstGeom prst="chevron">
            <a:avLst/>
          </a:prstGeom>
          <a:solidFill>
            <a:srgbClr val="8FAFF6"/>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COAMPS-TC</a:t>
            </a:r>
            <a:endParaRPr lang="en-US" sz="1400" dirty="0">
              <a:solidFill>
                <a:schemeClr val="tx1"/>
              </a:solidFill>
            </a:endParaRPr>
          </a:p>
        </p:txBody>
      </p:sp>
      <p:sp>
        <p:nvSpPr>
          <p:cNvPr id="13" name="TextBox 12"/>
          <p:cNvSpPr txBox="1"/>
          <p:nvPr/>
        </p:nvSpPr>
        <p:spPr>
          <a:xfrm>
            <a:off x="2358637" y="1787955"/>
            <a:ext cx="1449435" cy="523220"/>
          </a:xfrm>
          <a:prstGeom prst="rect">
            <a:avLst/>
          </a:prstGeom>
          <a:noFill/>
        </p:spPr>
        <p:txBody>
          <a:bodyPr wrap="square" rtlCol="0">
            <a:spAutoFit/>
          </a:bodyPr>
          <a:lstStyle/>
          <a:p>
            <a:pPr lvl="0" algn="ctr"/>
            <a:r>
              <a:rPr lang="en-US" sz="1400" dirty="0" smtClean="0"/>
              <a:t>53</a:t>
            </a:r>
            <a:r>
              <a:rPr lang="en-US" sz="1400" baseline="30000" dirty="0" smtClean="0"/>
              <a:t>rd</a:t>
            </a:r>
            <a:r>
              <a:rPr lang="en-US" sz="1400" dirty="0" smtClean="0"/>
              <a:t> SATCOM </a:t>
            </a:r>
          </a:p>
          <a:p>
            <a:pPr lvl="0" algn="ctr"/>
            <a:r>
              <a:rPr lang="en-US" sz="1400" dirty="0" smtClean="0"/>
              <a:t>Ground Station</a:t>
            </a:r>
            <a:endParaRPr lang="en-US" sz="1400" dirty="0"/>
          </a:p>
        </p:txBody>
      </p:sp>
      <p:sp>
        <p:nvSpPr>
          <p:cNvPr id="14" name="TextBox 13"/>
          <p:cNvSpPr txBox="1"/>
          <p:nvPr/>
        </p:nvSpPr>
        <p:spPr>
          <a:xfrm>
            <a:off x="3604394" y="2008032"/>
            <a:ext cx="2805412" cy="323165"/>
          </a:xfrm>
          <a:prstGeom prst="rect">
            <a:avLst/>
          </a:prstGeom>
          <a:noFill/>
        </p:spPr>
        <p:txBody>
          <a:bodyPr wrap="square" rtlCol="0">
            <a:spAutoFit/>
          </a:bodyPr>
          <a:lstStyle/>
          <a:p>
            <a:pPr lvl="0" algn="ctr"/>
            <a:r>
              <a:rPr lang="en-US" sz="1500" dirty="0" smtClean="0"/>
              <a:t>NAVO</a:t>
            </a:r>
            <a:endParaRPr lang="en-US" sz="1500" dirty="0"/>
          </a:p>
        </p:txBody>
      </p:sp>
      <p:sp>
        <p:nvSpPr>
          <p:cNvPr id="15" name="TextBox 14"/>
          <p:cNvSpPr txBox="1"/>
          <p:nvPr/>
        </p:nvSpPr>
        <p:spPr>
          <a:xfrm>
            <a:off x="6346857" y="2008032"/>
            <a:ext cx="1318380" cy="323165"/>
          </a:xfrm>
          <a:prstGeom prst="rect">
            <a:avLst/>
          </a:prstGeom>
          <a:noFill/>
        </p:spPr>
        <p:txBody>
          <a:bodyPr wrap="square" rtlCol="0">
            <a:spAutoFit/>
          </a:bodyPr>
          <a:lstStyle/>
          <a:p>
            <a:pPr lvl="0" algn="ctr"/>
            <a:r>
              <a:rPr lang="en-US" sz="1500" dirty="0" smtClean="0"/>
              <a:t>NRL MRY</a:t>
            </a:r>
            <a:endParaRPr lang="en-US" sz="1500" dirty="0"/>
          </a:p>
        </p:txBody>
      </p:sp>
      <p:sp>
        <p:nvSpPr>
          <p:cNvPr id="16" name="TextBox 15"/>
          <p:cNvSpPr txBox="1"/>
          <p:nvPr/>
        </p:nvSpPr>
        <p:spPr>
          <a:xfrm>
            <a:off x="4149257" y="2762908"/>
            <a:ext cx="1007233" cy="323165"/>
          </a:xfrm>
          <a:prstGeom prst="rect">
            <a:avLst/>
          </a:prstGeom>
          <a:noFill/>
        </p:spPr>
        <p:txBody>
          <a:bodyPr wrap="square" rtlCol="0">
            <a:spAutoFit/>
          </a:bodyPr>
          <a:lstStyle/>
          <a:p>
            <a:pPr lvl="0" algn="ctr"/>
            <a:r>
              <a:rPr lang="en-US" sz="1500" dirty="0" smtClean="0"/>
              <a:t>NDBC</a:t>
            </a:r>
            <a:endParaRPr lang="en-US" sz="1500" dirty="0"/>
          </a:p>
        </p:txBody>
      </p:sp>
      <p:sp>
        <p:nvSpPr>
          <p:cNvPr id="17" name="TextBox 16"/>
          <p:cNvSpPr txBox="1"/>
          <p:nvPr/>
        </p:nvSpPr>
        <p:spPr>
          <a:xfrm>
            <a:off x="6333606" y="2758852"/>
            <a:ext cx="1303809" cy="323165"/>
          </a:xfrm>
          <a:prstGeom prst="rect">
            <a:avLst/>
          </a:prstGeom>
          <a:noFill/>
        </p:spPr>
        <p:txBody>
          <a:bodyPr wrap="square" rtlCol="0">
            <a:spAutoFit/>
          </a:bodyPr>
          <a:lstStyle/>
          <a:p>
            <a:pPr lvl="0" algn="ctr"/>
            <a:r>
              <a:rPr lang="en-US" sz="1500" dirty="0" smtClean="0"/>
              <a:t>NCEP/EMC</a:t>
            </a:r>
            <a:endParaRPr lang="en-US" sz="1500" dirty="0"/>
          </a:p>
        </p:txBody>
      </p:sp>
      <p:sp>
        <p:nvSpPr>
          <p:cNvPr id="20" name="Chevron 19"/>
          <p:cNvSpPr/>
          <p:nvPr/>
        </p:nvSpPr>
        <p:spPr>
          <a:xfrm>
            <a:off x="5307481" y="3045072"/>
            <a:ext cx="1132956" cy="410250"/>
          </a:xfrm>
          <a:prstGeom prst="chevron">
            <a:avLst/>
          </a:prstGeom>
          <a:solidFill>
            <a:srgbClr val="8FAFF6"/>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GTS</a:t>
            </a:r>
            <a:endParaRPr lang="en-US" sz="1400" dirty="0">
              <a:solidFill>
                <a:schemeClr val="tx1"/>
              </a:solidFill>
            </a:endParaRPr>
          </a:p>
        </p:txBody>
      </p:sp>
      <p:sp>
        <p:nvSpPr>
          <p:cNvPr id="21" name="Chevron 20"/>
          <p:cNvSpPr/>
          <p:nvPr/>
        </p:nvSpPr>
        <p:spPr>
          <a:xfrm>
            <a:off x="6333606" y="3057772"/>
            <a:ext cx="1497811" cy="397549"/>
          </a:xfrm>
          <a:prstGeom prst="chevron">
            <a:avLst/>
          </a:prstGeom>
          <a:solidFill>
            <a:srgbClr val="8FAFF6"/>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HWRF</a:t>
            </a:r>
          </a:p>
        </p:txBody>
      </p:sp>
      <p:grpSp>
        <p:nvGrpSpPr>
          <p:cNvPr id="2" name="Group 26"/>
          <p:cNvGrpSpPr/>
          <p:nvPr/>
        </p:nvGrpSpPr>
        <p:grpSpPr>
          <a:xfrm>
            <a:off x="3570921" y="2191680"/>
            <a:ext cx="2869515" cy="817371"/>
            <a:chOff x="3799522" y="2670266"/>
            <a:chExt cx="2762684" cy="817371"/>
          </a:xfrm>
        </p:grpSpPr>
        <p:sp>
          <p:nvSpPr>
            <p:cNvPr id="9" name="Chevron 8"/>
            <p:cNvSpPr/>
            <p:nvPr/>
          </p:nvSpPr>
          <p:spPr>
            <a:xfrm>
              <a:off x="3862815" y="2805143"/>
              <a:ext cx="2699391" cy="415486"/>
            </a:xfrm>
            <a:prstGeom prst="chevron">
              <a:avLst/>
            </a:prstGeom>
            <a:solidFill>
              <a:srgbClr val="8FAFF6"/>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RTDHS </a:t>
              </a:r>
              <a:r>
                <a:rPr lang="en-US" sz="1400" dirty="0" smtClean="0">
                  <a:solidFill>
                    <a:schemeClr val="tx1"/>
                  </a:solidFill>
                  <a:sym typeface="Wingdings"/>
                </a:rPr>
                <a:t></a:t>
              </a:r>
              <a:r>
                <a:rPr lang="en-US" sz="1400" dirty="0" smtClean="0">
                  <a:solidFill>
                    <a:schemeClr val="tx1"/>
                  </a:solidFill>
                </a:rPr>
                <a:t> NCODA </a:t>
              </a:r>
              <a:r>
                <a:rPr lang="en-US" sz="1400" dirty="0" smtClean="0">
                  <a:solidFill>
                    <a:schemeClr val="tx1"/>
                  </a:solidFill>
                  <a:sym typeface="Wingdings"/>
                </a:rPr>
                <a:t> </a:t>
              </a:r>
              <a:r>
                <a:rPr lang="en-US" sz="1400" dirty="0" smtClean="0">
                  <a:solidFill>
                    <a:schemeClr val="tx1"/>
                  </a:solidFill>
                </a:rPr>
                <a:t>NCOM</a:t>
              </a:r>
              <a:endParaRPr lang="en-US" sz="1400" dirty="0">
                <a:solidFill>
                  <a:schemeClr val="tx1"/>
                </a:solidFill>
              </a:endParaRPr>
            </a:p>
          </p:txBody>
        </p:sp>
        <p:sp>
          <p:nvSpPr>
            <p:cNvPr id="23" name="Right Triangle 22"/>
            <p:cNvSpPr/>
            <p:nvPr/>
          </p:nvSpPr>
          <p:spPr>
            <a:xfrm>
              <a:off x="3799522" y="2670266"/>
              <a:ext cx="805598" cy="817371"/>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30"/>
          <p:cNvGrpSpPr/>
          <p:nvPr/>
        </p:nvGrpSpPr>
        <p:grpSpPr>
          <a:xfrm>
            <a:off x="3706176" y="2882254"/>
            <a:ext cx="1691869" cy="573040"/>
            <a:chOff x="3735042" y="3466816"/>
            <a:chExt cx="1789458" cy="656938"/>
          </a:xfrm>
        </p:grpSpPr>
        <p:sp>
          <p:nvSpPr>
            <p:cNvPr id="25" name="Chevron 24"/>
            <p:cNvSpPr/>
            <p:nvPr/>
          </p:nvSpPr>
          <p:spPr>
            <a:xfrm>
              <a:off x="3777959" y="3653443"/>
              <a:ext cx="1746541" cy="470311"/>
            </a:xfrm>
            <a:prstGeom prst="chevron">
              <a:avLst/>
            </a:prstGeom>
            <a:solidFill>
              <a:srgbClr val="8FAFF6"/>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Upload</a:t>
              </a:r>
              <a:endParaRPr lang="en-US" sz="1400" dirty="0">
                <a:solidFill>
                  <a:schemeClr val="tx1"/>
                </a:solidFill>
              </a:endParaRPr>
            </a:p>
          </p:txBody>
        </p:sp>
        <p:sp>
          <p:nvSpPr>
            <p:cNvPr id="26" name="Right Triangle 25"/>
            <p:cNvSpPr/>
            <p:nvPr/>
          </p:nvSpPr>
          <p:spPr>
            <a:xfrm rot="5204031">
              <a:off x="3748446" y="3453412"/>
              <a:ext cx="653678" cy="68048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4" name="Pentagon 23"/>
          <p:cNvSpPr/>
          <p:nvPr/>
        </p:nvSpPr>
        <p:spPr>
          <a:xfrm>
            <a:off x="2762047" y="2326557"/>
            <a:ext cx="1421637" cy="1128764"/>
          </a:xfrm>
          <a:prstGeom prst="homePlate">
            <a:avLst/>
          </a:prstGeom>
          <a:solidFill>
            <a:srgbClr val="8FAFF6"/>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a:r>
              <a:rPr lang="en-US" sz="1600" dirty="0" smtClean="0">
                <a:solidFill>
                  <a:srgbClr val="000000"/>
                </a:solidFill>
              </a:rPr>
              <a:t>Disseminate</a:t>
            </a:r>
          </a:p>
          <a:p>
            <a:pPr lvl="0" algn="ctr"/>
            <a:r>
              <a:rPr lang="en-US" sz="1600" dirty="0" smtClean="0">
                <a:solidFill>
                  <a:srgbClr val="000000"/>
                </a:solidFill>
              </a:rPr>
              <a:t>JJVV</a:t>
            </a:r>
            <a:endParaRPr lang="en-US" sz="1600" dirty="0"/>
          </a:p>
        </p:txBody>
      </p:sp>
      <p:cxnSp>
        <p:nvCxnSpPr>
          <p:cNvPr id="30" name="Straight Connector 29"/>
          <p:cNvCxnSpPr/>
          <p:nvPr/>
        </p:nvCxnSpPr>
        <p:spPr>
          <a:xfrm>
            <a:off x="241301" y="3804090"/>
            <a:ext cx="8748229" cy="1588"/>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41301" y="5264679"/>
            <a:ext cx="8767153" cy="1588"/>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15406" y="4359406"/>
            <a:ext cx="1183738" cy="369332"/>
          </a:xfrm>
          <a:prstGeom prst="rect">
            <a:avLst/>
          </a:prstGeom>
          <a:noFill/>
        </p:spPr>
        <p:txBody>
          <a:bodyPr wrap="none" rtlCol="0">
            <a:spAutoFit/>
          </a:bodyPr>
          <a:lstStyle/>
          <a:p>
            <a:r>
              <a:rPr lang="en-US" dirty="0" smtClean="0"/>
              <a:t>REAL TIME</a:t>
            </a:r>
            <a:endParaRPr lang="en-US" dirty="0"/>
          </a:p>
        </p:txBody>
      </p:sp>
      <p:sp>
        <p:nvSpPr>
          <p:cNvPr id="44" name="TextBox 43"/>
          <p:cNvSpPr txBox="1"/>
          <p:nvPr/>
        </p:nvSpPr>
        <p:spPr>
          <a:xfrm>
            <a:off x="415406" y="5636977"/>
            <a:ext cx="1958827" cy="369332"/>
          </a:xfrm>
          <a:prstGeom prst="rect">
            <a:avLst/>
          </a:prstGeom>
          <a:noFill/>
        </p:spPr>
        <p:txBody>
          <a:bodyPr wrap="none" rtlCol="0">
            <a:spAutoFit/>
          </a:bodyPr>
          <a:lstStyle/>
          <a:p>
            <a:r>
              <a:rPr lang="en-US" dirty="0" smtClean="0"/>
              <a:t>POST-QC </a:t>
            </a:r>
            <a:r>
              <a:rPr lang="en-US" sz="1600" dirty="0" smtClean="0"/>
              <a:t>(Dec 2012)</a:t>
            </a:r>
            <a:endParaRPr lang="en-US" dirty="0"/>
          </a:p>
        </p:txBody>
      </p:sp>
      <p:sp>
        <p:nvSpPr>
          <p:cNvPr id="45" name="TextBox 44"/>
          <p:cNvSpPr txBox="1"/>
          <p:nvPr/>
        </p:nvSpPr>
        <p:spPr>
          <a:xfrm>
            <a:off x="2762047" y="5636977"/>
            <a:ext cx="5537093" cy="369332"/>
          </a:xfrm>
          <a:prstGeom prst="rect">
            <a:avLst/>
          </a:prstGeom>
          <a:noFill/>
        </p:spPr>
        <p:txBody>
          <a:bodyPr wrap="none" rtlCol="0">
            <a:spAutoFit/>
          </a:bodyPr>
          <a:lstStyle/>
          <a:p>
            <a:r>
              <a:rPr lang="en-US" dirty="0" smtClean="0">
                <a:hlinkClick r:id="rId2"/>
              </a:rPr>
              <a:t>http://www.usna.edu/Oceanography/sanabia/tropic.htm</a:t>
            </a:r>
            <a:r>
              <a:rPr lang="en-US" dirty="0" smtClean="0"/>
              <a:t> </a:t>
            </a:r>
            <a:endParaRPr lang="en-US" dirty="0"/>
          </a:p>
        </p:txBody>
      </p:sp>
      <p:sp>
        <p:nvSpPr>
          <p:cNvPr id="35" name="Rectangle 34"/>
          <p:cNvSpPr/>
          <p:nvPr/>
        </p:nvSpPr>
        <p:spPr>
          <a:xfrm>
            <a:off x="3746752" y="697198"/>
            <a:ext cx="5118679" cy="830997"/>
          </a:xfrm>
          <a:prstGeom prst="rect">
            <a:avLst/>
          </a:prstGeom>
        </p:spPr>
        <p:txBody>
          <a:bodyPr wrap="square">
            <a:spAutoFit/>
          </a:bodyPr>
          <a:lstStyle/>
          <a:p>
            <a:pPr lvl="0" algn="ctr"/>
            <a:r>
              <a:rPr lang="en-US" sz="2800" u="sng" dirty="0" smtClean="0">
                <a:cs typeface="Times New Roman"/>
              </a:rPr>
              <a:t>2012 AXBT Data Path</a:t>
            </a:r>
          </a:p>
          <a:p>
            <a:pPr lvl="0" algn="ctr"/>
            <a:r>
              <a:rPr lang="en-US" sz="2000" dirty="0" smtClean="0">
                <a:cs typeface="Times New Roman"/>
              </a:rPr>
              <a:t>AXBT Demonstration Project</a:t>
            </a:r>
            <a:endParaRPr lang="en-US" sz="2000" dirty="0">
              <a:cs typeface="Times New Roman"/>
            </a:endParaRPr>
          </a:p>
        </p:txBody>
      </p:sp>
      <p:sp>
        <p:nvSpPr>
          <p:cNvPr id="63" name="TextBox 62"/>
          <p:cNvSpPr txBox="1"/>
          <p:nvPr/>
        </p:nvSpPr>
        <p:spPr>
          <a:xfrm>
            <a:off x="415406" y="2342993"/>
            <a:ext cx="1183738" cy="369332"/>
          </a:xfrm>
          <a:prstGeom prst="rect">
            <a:avLst/>
          </a:prstGeom>
          <a:noFill/>
        </p:spPr>
        <p:txBody>
          <a:bodyPr wrap="none" rtlCol="0">
            <a:spAutoFit/>
          </a:bodyPr>
          <a:lstStyle/>
          <a:p>
            <a:r>
              <a:rPr lang="en-US" dirty="0" smtClean="0"/>
              <a:t>REAL TIME</a:t>
            </a:r>
            <a:endParaRPr lang="en-US" dirty="0"/>
          </a:p>
        </p:txBody>
      </p:sp>
      <p:pic>
        <p:nvPicPr>
          <p:cNvPr id="67" name="Picture 66" descr="070320-F-2533P-1201.jpg"/>
          <p:cNvPicPr>
            <a:picLocks noChangeAspect="1"/>
          </p:cNvPicPr>
          <p:nvPr/>
        </p:nvPicPr>
        <p:blipFill>
          <a:blip r:embed="rId3"/>
          <a:stretch>
            <a:fillRect/>
          </a:stretch>
        </p:blipFill>
        <p:spPr>
          <a:xfrm>
            <a:off x="229067" y="365216"/>
            <a:ext cx="1614043" cy="800759"/>
          </a:xfrm>
          <a:prstGeom prst="rect">
            <a:avLst/>
          </a:prstGeom>
        </p:spPr>
      </p:pic>
      <p:sp>
        <p:nvSpPr>
          <p:cNvPr id="77" name="Rectangle 76"/>
          <p:cNvSpPr/>
          <p:nvPr/>
        </p:nvSpPr>
        <p:spPr>
          <a:xfrm>
            <a:off x="6555067" y="4823698"/>
            <a:ext cx="2162766" cy="21764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NOAA HRD / AOC </a:t>
            </a:r>
            <a:endParaRPr lang="en-US" sz="1400" dirty="0">
              <a:solidFill>
                <a:schemeClr val="tx1"/>
              </a:solidFill>
            </a:endParaRPr>
          </a:p>
        </p:txBody>
      </p:sp>
      <p:grpSp>
        <p:nvGrpSpPr>
          <p:cNvPr id="86" name="Group 85"/>
          <p:cNvGrpSpPr/>
          <p:nvPr/>
        </p:nvGrpSpPr>
        <p:grpSpPr>
          <a:xfrm>
            <a:off x="2768238" y="3879276"/>
            <a:ext cx="5949595" cy="1269762"/>
            <a:chOff x="2768238" y="3879276"/>
            <a:chExt cx="5949595" cy="1269762"/>
          </a:xfrm>
        </p:grpSpPr>
        <p:grpSp>
          <p:nvGrpSpPr>
            <p:cNvPr id="48" name="Group 47"/>
            <p:cNvGrpSpPr/>
            <p:nvPr/>
          </p:nvGrpSpPr>
          <p:grpSpPr>
            <a:xfrm>
              <a:off x="3653374" y="4685338"/>
              <a:ext cx="2798554" cy="463700"/>
              <a:chOff x="3700854" y="4495418"/>
              <a:chExt cx="2798554" cy="463700"/>
            </a:xfrm>
          </p:grpSpPr>
          <p:cxnSp>
            <p:nvCxnSpPr>
              <p:cNvPr id="51" name="Straight Connector 50"/>
              <p:cNvCxnSpPr/>
              <p:nvPr/>
            </p:nvCxnSpPr>
            <p:spPr>
              <a:xfrm flipV="1">
                <a:off x="3943938" y="4627428"/>
                <a:ext cx="249271" cy="223996"/>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36" name="Right Triangle 35"/>
              <p:cNvSpPr/>
              <p:nvPr/>
            </p:nvSpPr>
            <p:spPr>
              <a:xfrm rot="20986923" flipV="1">
                <a:off x="3700854" y="4495418"/>
                <a:ext cx="749286" cy="4637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p:cNvSpPr/>
              <p:nvPr/>
            </p:nvSpPr>
            <p:spPr>
              <a:xfrm>
                <a:off x="3934413" y="4633778"/>
                <a:ext cx="2564995" cy="21736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URI:  GFDL</a:t>
                </a:r>
              </a:p>
            </p:txBody>
          </p:sp>
        </p:grpSp>
        <p:grpSp>
          <p:nvGrpSpPr>
            <p:cNvPr id="46" name="Group 45"/>
            <p:cNvGrpSpPr/>
            <p:nvPr/>
          </p:nvGrpSpPr>
          <p:grpSpPr>
            <a:xfrm>
              <a:off x="3821225" y="4167772"/>
              <a:ext cx="2630703" cy="454784"/>
              <a:chOff x="3868705" y="3977852"/>
              <a:chExt cx="2630703" cy="454784"/>
            </a:xfrm>
          </p:grpSpPr>
          <p:sp>
            <p:nvSpPr>
              <p:cNvPr id="43" name="Rectangle 42"/>
              <p:cNvSpPr/>
              <p:nvPr/>
            </p:nvSpPr>
            <p:spPr>
              <a:xfrm>
                <a:off x="3934413" y="4037921"/>
                <a:ext cx="2564995" cy="21736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NRL MRY:  COAMPS-TC</a:t>
                </a:r>
                <a:endParaRPr lang="en-US" sz="1400" dirty="0">
                  <a:solidFill>
                    <a:schemeClr val="tx1"/>
                  </a:solidFill>
                </a:endParaRPr>
              </a:p>
            </p:txBody>
          </p:sp>
          <p:sp>
            <p:nvSpPr>
              <p:cNvPr id="34" name="Right Triangle 33"/>
              <p:cNvSpPr/>
              <p:nvPr/>
            </p:nvSpPr>
            <p:spPr>
              <a:xfrm>
                <a:off x="3868705" y="3977852"/>
                <a:ext cx="610271" cy="454784"/>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3965575" y="4037921"/>
                <a:ext cx="279400" cy="217362"/>
              </a:xfrm>
              <a:prstGeom prst="line">
                <a:avLst/>
              </a:prstGeom>
              <a:ln w="10160"/>
              <a:effectLst/>
            </p:spPr>
            <p:style>
              <a:lnRef idx="2">
                <a:schemeClr val="accent1"/>
              </a:lnRef>
              <a:fillRef idx="0">
                <a:schemeClr val="accent1"/>
              </a:fillRef>
              <a:effectRef idx="1">
                <a:schemeClr val="accent1"/>
              </a:effectRef>
              <a:fontRef idx="minor">
                <a:schemeClr val="tx1"/>
              </a:fontRef>
            </p:style>
          </p:cxnSp>
        </p:grpSp>
        <p:sp>
          <p:nvSpPr>
            <p:cNvPr id="38" name="Right Triangle 37"/>
            <p:cNvSpPr/>
            <p:nvPr/>
          </p:nvSpPr>
          <p:spPr>
            <a:xfrm rot="5080508">
              <a:off x="3848545" y="4631111"/>
              <a:ext cx="394350" cy="53760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Pentagon 27"/>
            <p:cNvSpPr/>
            <p:nvPr/>
          </p:nvSpPr>
          <p:spPr>
            <a:xfrm>
              <a:off x="2768238" y="4227841"/>
              <a:ext cx="1489581" cy="819851"/>
            </a:xfrm>
            <a:prstGeom prst="homePlate">
              <a:avLst>
                <a:gd name="adj" fmla="val 61141"/>
              </a:avLst>
            </a:prstGeom>
            <a:no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a:r>
                <a:rPr lang="en-US" sz="1600" dirty="0" smtClean="0">
                  <a:solidFill>
                    <a:srgbClr val="000000"/>
                  </a:solidFill>
                </a:rPr>
                <a:t>Disseminate</a:t>
              </a:r>
            </a:p>
            <a:p>
              <a:pPr lvl="0" algn="ctr"/>
              <a:r>
                <a:rPr lang="en-US" sz="1600" dirty="0" smtClean="0">
                  <a:solidFill>
                    <a:srgbClr val="000000"/>
                  </a:solidFill>
                </a:rPr>
                <a:t>1-m files</a:t>
              </a:r>
              <a:endParaRPr lang="en-US" sz="1600" dirty="0"/>
            </a:p>
          </p:txBody>
        </p:sp>
        <p:sp>
          <p:nvSpPr>
            <p:cNvPr id="39" name="Chevron 38"/>
            <p:cNvSpPr/>
            <p:nvPr/>
          </p:nvSpPr>
          <p:spPr>
            <a:xfrm>
              <a:off x="4245951" y="4508534"/>
              <a:ext cx="2327502" cy="248024"/>
            </a:xfrm>
            <a:prstGeom prst="chevron">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NCEP EMC:  HWRF</a:t>
              </a:r>
              <a:endParaRPr lang="en-US" sz="1400" dirty="0">
                <a:solidFill>
                  <a:schemeClr val="tx1"/>
                </a:solidFill>
              </a:endParaRPr>
            </a:p>
          </p:txBody>
        </p:sp>
        <p:cxnSp>
          <p:nvCxnSpPr>
            <p:cNvPr id="65" name="Straight Connector 64"/>
            <p:cNvCxnSpPr/>
            <p:nvPr/>
          </p:nvCxnSpPr>
          <p:spPr>
            <a:xfrm rot="16200000" flipH="1">
              <a:off x="6323683" y="4632546"/>
              <a:ext cx="248026" cy="2"/>
            </a:xfrm>
            <a:prstGeom prst="line">
              <a:avLst/>
            </a:prstGeom>
            <a:ln w="10160"/>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6460396" y="4508533"/>
              <a:ext cx="121523" cy="2480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3918094" y="3879276"/>
              <a:ext cx="2542302" cy="323165"/>
            </a:xfrm>
            <a:prstGeom prst="rect">
              <a:avLst/>
            </a:prstGeom>
            <a:noFill/>
          </p:spPr>
          <p:txBody>
            <a:bodyPr wrap="square" rtlCol="0">
              <a:spAutoFit/>
            </a:bodyPr>
            <a:lstStyle/>
            <a:p>
              <a:pPr lvl="0" algn="ctr"/>
              <a:r>
                <a:rPr lang="en-US" sz="1500" dirty="0" smtClean="0">
                  <a:solidFill>
                    <a:srgbClr val="000090"/>
                  </a:solidFill>
                </a:rPr>
                <a:t>Coupled Models (Research)</a:t>
              </a:r>
              <a:endParaRPr lang="en-US" sz="1500" dirty="0">
                <a:solidFill>
                  <a:srgbClr val="000090"/>
                </a:solidFill>
              </a:endParaRPr>
            </a:p>
          </p:txBody>
        </p:sp>
        <p:sp>
          <p:nvSpPr>
            <p:cNvPr id="75" name="Rectangle 74"/>
            <p:cNvSpPr/>
            <p:nvPr/>
          </p:nvSpPr>
          <p:spPr>
            <a:xfrm>
              <a:off x="6561996" y="4230528"/>
              <a:ext cx="2155836" cy="21736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NAVO</a:t>
              </a:r>
              <a:endParaRPr lang="en-US" sz="1400" dirty="0">
                <a:solidFill>
                  <a:schemeClr val="tx1"/>
                </a:solidFill>
              </a:endParaRPr>
            </a:p>
          </p:txBody>
        </p:sp>
        <p:sp>
          <p:nvSpPr>
            <p:cNvPr id="76" name="Rectangle 75"/>
            <p:cNvSpPr/>
            <p:nvPr/>
          </p:nvSpPr>
          <p:spPr>
            <a:xfrm>
              <a:off x="6555067" y="4508534"/>
              <a:ext cx="2162765" cy="220204"/>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RSMAS</a:t>
              </a:r>
              <a:endParaRPr lang="en-US" sz="1400" dirty="0">
                <a:solidFill>
                  <a:schemeClr val="tx1"/>
                </a:solidFill>
              </a:endParaRPr>
            </a:p>
          </p:txBody>
        </p:sp>
        <p:sp>
          <p:nvSpPr>
            <p:cNvPr id="78" name="TextBox 77"/>
            <p:cNvSpPr txBox="1"/>
            <p:nvPr/>
          </p:nvSpPr>
          <p:spPr>
            <a:xfrm>
              <a:off x="6460396" y="3891976"/>
              <a:ext cx="2257437" cy="323165"/>
            </a:xfrm>
            <a:prstGeom prst="rect">
              <a:avLst/>
            </a:prstGeom>
            <a:noFill/>
          </p:spPr>
          <p:txBody>
            <a:bodyPr wrap="square" rtlCol="0">
              <a:spAutoFit/>
            </a:bodyPr>
            <a:lstStyle/>
            <a:p>
              <a:pPr lvl="0" algn="ctr"/>
              <a:r>
                <a:rPr lang="en-US" sz="1500" dirty="0" smtClean="0">
                  <a:solidFill>
                    <a:srgbClr val="000090"/>
                  </a:solidFill>
                </a:rPr>
                <a:t>Other Research &amp; Analysis</a:t>
              </a:r>
              <a:endParaRPr lang="en-US" sz="1500" dirty="0">
                <a:solidFill>
                  <a:srgbClr val="000090"/>
                </a:solidFill>
              </a:endParaRPr>
            </a:p>
          </p:txBody>
        </p:sp>
      </p:grpSp>
      <p:sp>
        <p:nvSpPr>
          <p:cNvPr id="52" name="Subtitle 2"/>
          <p:cNvSpPr txBox="1">
            <a:spLocks/>
          </p:cNvSpPr>
          <p:nvPr/>
        </p:nvSpPr>
        <p:spPr>
          <a:xfrm>
            <a:off x="0" y="6518021"/>
            <a:ext cx="9144000" cy="339980"/>
          </a:xfrm>
          <a:prstGeom prst="rect">
            <a:avLst/>
          </a:prstGeom>
          <a:solidFill>
            <a:srgbClr val="0000FF">
              <a:alpha val="50000"/>
            </a:srgbClr>
          </a:solidFill>
          <a:ln>
            <a:solidFill>
              <a:srgbClr val="0000FF"/>
            </a:solidFill>
          </a:ln>
        </p:spPr>
        <p:txBody>
          <a:bodyPr vert="horz" lIns="91440" tIns="45720" rIns="91440" bIns="45720" rtlCol="0" anchor="ctr" anchorCtr="0">
            <a:normAutofit fontScale="40000" lnSpcReduction="20000"/>
          </a:bodyPr>
          <a:lstStyle/>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07 Mar </a:t>
            </a:r>
            <a:r>
              <a:rPr lang="en-US" sz="3200" dirty="0" smtClean="0">
                <a:solidFill>
                  <a:schemeClr val="bg1"/>
                </a:solidFill>
              </a:rPr>
              <a:t>13 		              67</a:t>
            </a:r>
            <a:r>
              <a:rPr lang="en-US" sz="3200" baseline="30000" dirty="0" smtClean="0">
                <a:solidFill>
                  <a:schemeClr val="bg1"/>
                </a:solidFill>
              </a:rPr>
              <a:t>th</a:t>
            </a:r>
            <a:r>
              <a:rPr lang="en-US" sz="3200" dirty="0" smtClean="0">
                <a:solidFill>
                  <a:schemeClr val="bg1"/>
                </a:solidFill>
              </a:rPr>
              <a:t> Interdepartmental Hurricane Conference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Tropical Cyclone Research Forum		College</a:t>
            </a:r>
            <a:r>
              <a:rPr kumimoji="0" lang="en-US" sz="3200" b="0" i="0" u="none" strike="noStrike" kern="1200" cap="none" spc="0" normalizeH="0" noProof="0" dirty="0" smtClean="0">
                <a:ln>
                  <a:noFill/>
                </a:ln>
                <a:solidFill>
                  <a:schemeClr val="bg1"/>
                </a:solidFill>
                <a:effectLst/>
                <a:uLnTx/>
                <a:uFillTx/>
                <a:latin typeface="+mn-lt"/>
                <a:ea typeface="+mn-ea"/>
                <a:cs typeface="+mn-cs"/>
              </a:rPr>
              <a:t> Park, MD</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0" name="Pentagon 49"/>
          <p:cNvSpPr/>
          <p:nvPr/>
        </p:nvSpPr>
        <p:spPr>
          <a:xfrm flipH="1">
            <a:off x="7555669" y="2326556"/>
            <a:ext cx="1367965" cy="1128765"/>
          </a:xfrm>
          <a:prstGeom prst="homePlate">
            <a:avLst/>
          </a:prstGeom>
          <a:solidFill>
            <a:srgbClr val="8FAFF6">
              <a:alpha val="4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bg1">
                    <a:lumMod val="50000"/>
                  </a:schemeClr>
                </a:solidFill>
              </a:rPr>
              <a:t>National Hurricane Center</a:t>
            </a:r>
            <a:endParaRPr lang="en-US" sz="1600" dirty="0">
              <a:solidFill>
                <a:schemeClr val="bg1">
                  <a:lumMod val="50000"/>
                </a:schemeClr>
              </a:solidFill>
            </a:endParaRPr>
          </a:p>
        </p:txBody>
      </p:sp>
      <p:sp>
        <p:nvSpPr>
          <p:cNvPr id="53" name="TextBox 52"/>
          <p:cNvSpPr txBox="1"/>
          <p:nvPr/>
        </p:nvSpPr>
        <p:spPr>
          <a:xfrm>
            <a:off x="8826500" y="6518020"/>
            <a:ext cx="301660" cy="307777"/>
          </a:xfrm>
          <a:prstGeom prst="rect">
            <a:avLst/>
          </a:prstGeom>
          <a:noFill/>
        </p:spPr>
        <p:txBody>
          <a:bodyPr wrap="square" rtlCol="0">
            <a:spAutoFit/>
          </a:bodyPr>
          <a:lstStyle/>
          <a:p>
            <a:r>
              <a:rPr lang="en-US" sz="1400" dirty="0" smtClean="0"/>
              <a:t>5</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5" grpId="0"/>
      <p:bldP spid="77"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8FAFF6"/>
        </a:solidFill>
        <a:effectLst/>
      </p:bgPr>
    </p:bg>
    <p:spTree>
      <p:nvGrpSpPr>
        <p:cNvPr id="1" name=""/>
        <p:cNvGrpSpPr/>
        <p:nvPr/>
      </p:nvGrpSpPr>
      <p:grpSpPr>
        <a:xfrm>
          <a:off x="0" y="0"/>
          <a:ext cx="0" cy="0"/>
          <a:chOff x="0" y="0"/>
          <a:chExt cx="0" cy="0"/>
        </a:xfrm>
      </p:grpSpPr>
      <p:sp>
        <p:nvSpPr>
          <p:cNvPr id="8" name="Subtitle 2"/>
          <p:cNvSpPr txBox="1">
            <a:spLocks/>
          </p:cNvSpPr>
          <p:nvPr/>
        </p:nvSpPr>
        <p:spPr>
          <a:xfrm>
            <a:off x="0" y="6518021"/>
            <a:ext cx="9144000" cy="339980"/>
          </a:xfrm>
          <a:prstGeom prst="rect">
            <a:avLst/>
          </a:prstGeom>
          <a:solidFill>
            <a:srgbClr val="0000FF">
              <a:alpha val="50000"/>
            </a:srgbClr>
          </a:solidFill>
          <a:ln>
            <a:solidFill>
              <a:srgbClr val="0000FF"/>
            </a:solidFill>
          </a:ln>
        </p:spPr>
        <p:txBody>
          <a:bodyPr vert="horz" lIns="91440" tIns="45720" rIns="91440" bIns="45720" rtlCol="0" anchor="ctr" anchorCtr="0">
            <a:normAutofit fontScale="40000" lnSpcReduction="20000"/>
          </a:bodyPr>
          <a:lstStyle/>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07 Mar </a:t>
            </a:r>
            <a:r>
              <a:rPr lang="en-US" sz="3200" dirty="0" smtClean="0">
                <a:solidFill>
                  <a:schemeClr val="bg1"/>
                </a:solidFill>
              </a:rPr>
              <a:t>13 		              67</a:t>
            </a:r>
            <a:r>
              <a:rPr lang="en-US" sz="3200" baseline="30000" dirty="0" smtClean="0">
                <a:solidFill>
                  <a:schemeClr val="bg1"/>
                </a:solidFill>
              </a:rPr>
              <a:t>th</a:t>
            </a:r>
            <a:r>
              <a:rPr lang="en-US" sz="3200" dirty="0" smtClean="0">
                <a:solidFill>
                  <a:schemeClr val="bg1"/>
                </a:solidFill>
              </a:rPr>
              <a:t> Interdepartmental Hurricane Conference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Tropical Cyclone Research Forum		College</a:t>
            </a:r>
            <a:r>
              <a:rPr kumimoji="0" lang="en-US" sz="3200" b="0" i="0" u="none" strike="noStrike" kern="1200" cap="none" spc="0" normalizeH="0" noProof="0" dirty="0" smtClean="0">
                <a:ln>
                  <a:noFill/>
                </a:ln>
                <a:solidFill>
                  <a:schemeClr val="bg1"/>
                </a:solidFill>
                <a:effectLst/>
                <a:uLnTx/>
                <a:uFillTx/>
                <a:latin typeface="+mn-lt"/>
                <a:ea typeface="+mn-ea"/>
                <a:cs typeface="+mn-cs"/>
              </a:rPr>
              <a:t> Park, MD</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 name="Title 1"/>
          <p:cNvSpPr>
            <a:spLocks noGrp="1"/>
          </p:cNvSpPr>
          <p:nvPr>
            <p:ph type="title"/>
          </p:nvPr>
        </p:nvSpPr>
        <p:spPr>
          <a:xfrm>
            <a:off x="457200" y="0"/>
            <a:ext cx="8229600" cy="1143000"/>
          </a:xfrm>
        </p:spPr>
        <p:txBody>
          <a:bodyPr>
            <a:normAutofit/>
          </a:bodyPr>
          <a:lstStyle/>
          <a:p>
            <a:r>
              <a:rPr lang="en-US" sz="3200" u="sng" dirty="0" smtClean="0"/>
              <a:t>2012 Field Phase Focal Points</a:t>
            </a:r>
            <a:endParaRPr lang="en-US" sz="3200" u="sng" dirty="0"/>
          </a:p>
        </p:txBody>
      </p:sp>
      <p:sp>
        <p:nvSpPr>
          <p:cNvPr id="3" name="Content Placeholder 2"/>
          <p:cNvSpPr>
            <a:spLocks noGrp="1"/>
          </p:cNvSpPr>
          <p:nvPr>
            <p:ph idx="1"/>
          </p:nvPr>
        </p:nvSpPr>
        <p:spPr>
          <a:xfrm>
            <a:off x="457200" y="1397000"/>
            <a:ext cx="3292649" cy="5070688"/>
          </a:xfrm>
        </p:spPr>
        <p:txBody>
          <a:bodyPr>
            <a:normAutofit fontScale="55000" lnSpcReduction="20000"/>
          </a:bodyPr>
          <a:lstStyle/>
          <a:p>
            <a:r>
              <a:rPr lang="en-US" dirty="0" smtClean="0">
                <a:solidFill>
                  <a:srgbClr val="000090"/>
                </a:solidFill>
              </a:rPr>
              <a:t>Improve Data Quality</a:t>
            </a:r>
          </a:p>
          <a:p>
            <a:pPr lvl="1"/>
            <a:r>
              <a:rPr lang="en-US" dirty="0" smtClean="0"/>
              <a:t>Spatial (and temporal) distribution</a:t>
            </a:r>
          </a:p>
          <a:p>
            <a:pPr lvl="1"/>
            <a:r>
              <a:rPr lang="en-US" dirty="0" smtClean="0"/>
              <a:t>Minimize delays in transmission</a:t>
            </a:r>
          </a:p>
          <a:p>
            <a:pPr lvl="1"/>
            <a:r>
              <a:rPr lang="en-US" dirty="0" smtClean="0"/>
              <a:t>Improve QC</a:t>
            </a:r>
          </a:p>
          <a:p>
            <a:pPr lvl="2"/>
            <a:r>
              <a:rPr lang="en-US" dirty="0" smtClean="0"/>
              <a:t>Revised SOPs</a:t>
            </a:r>
          </a:p>
          <a:p>
            <a:pPr lvl="2"/>
            <a:r>
              <a:rPr lang="en-US" dirty="0" smtClean="0"/>
              <a:t>Training by NAVO personnel</a:t>
            </a:r>
          </a:p>
          <a:p>
            <a:pPr lvl="2"/>
            <a:r>
              <a:rPr lang="en-US" dirty="0" smtClean="0"/>
              <a:t>Portable bathy database </a:t>
            </a:r>
          </a:p>
          <a:p>
            <a:pPr lvl="2">
              <a:buNone/>
            </a:pPr>
            <a:r>
              <a:rPr lang="en-US" dirty="0" smtClean="0"/>
              <a:t>      onboard the aircraft</a:t>
            </a:r>
          </a:p>
          <a:p>
            <a:pPr lvl="2"/>
            <a:endParaRPr lang="en-US" dirty="0" smtClean="0"/>
          </a:p>
          <a:p>
            <a:r>
              <a:rPr lang="en-US" dirty="0" smtClean="0">
                <a:solidFill>
                  <a:srgbClr val="000090"/>
                </a:solidFill>
              </a:rPr>
              <a:t>Ob Inter-comparison</a:t>
            </a:r>
          </a:p>
          <a:p>
            <a:pPr lvl="1"/>
            <a:r>
              <a:rPr lang="en-US" dirty="0" smtClean="0"/>
              <a:t>CTD casts: UM R/V Walton Smith</a:t>
            </a:r>
          </a:p>
          <a:p>
            <a:pPr lvl="1"/>
            <a:r>
              <a:rPr lang="en-US" dirty="0" smtClean="0"/>
              <a:t>Multiple sensors: NAVO</a:t>
            </a:r>
          </a:p>
          <a:p>
            <a:pPr lvl="1"/>
            <a:endParaRPr lang="en-US" dirty="0" smtClean="0"/>
          </a:p>
          <a:p>
            <a:r>
              <a:rPr lang="en-US" dirty="0" smtClean="0">
                <a:solidFill>
                  <a:srgbClr val="000090"/>
                </a:solidFill>
              </a:rPr>
              <a:t>Increase Data Availability</a:t>
            </a:r>
          </a:p>
          <a:p>
            <a:pPr lvl="1"/>
            <a:r>
              <a:rPr lang="en-US" dirty="0" smtClean="0"/>
              <a:t>URI</a:t>
            </a:r>
          </a:p>
          <a:p>
            <a:pPr lvl="1"/>
            <a:r>
              <a:rPr lang="en-US" dirty="0" smtClean="0"/>
              <a:t>TROPIC web page</a:t>
            </a:r>
          </a:p>
          <a:p>
            <a:pPr lvl="1"/>
            <a:r>
              <a:rPr lang="en-US" dirty="0" smtClean="0"/>
              <a:t>Tropical Atlantic</a:t>
            </a:r>
          </a:p>
          <a:p>
            <a:pPr lvl="1"/>
            <a:endParaRPr lang="en-US" dirty="0" smtClean="0"/>
          </a:p>
          <a:p>
            <a:pPr lvl="1"/>
            <a:endParaRPr lang="en-US" dirty="0" smtClean="0"/>
          </a:p>
          <a:p>
            <a:endParaRPr lang="en-US" dirty="0"/>
          </a:p>
        </p:txBody>
      </p:sp>
      <p:pic>
        <p:nvPicPr>
          <p:cNvPr id="4" name="Picture 3" descr="AXBT versus profiling float 3.jpg"/>
          <p:cNvPicPr>
            <a:picLocks noChangeAspect="1"/>
          </p:cNvPicPr>
          <p:nvPr/>
        </p:nvPicPr>
        <p:blipFill>
          <a:blip r:embed="rId2"/>
          <a:stretch>
            <a:fillRect/>
          </a:stretch>
        </p:blipFill>
        <p:spPr>
          <a:xfrm>
            <a:off x="4025396" y="1023562"/>
            <a:ext cx="5099553" cy="2628433"/>
          </a:xfrm>
          <a:prstGeom prst="rect">
            <a:avLst/>
          </a:prstGeom>
        </p:spPr>
      </p:pic>
      <p:pic>
        <p:nvPicPr>
          <p:cNvPr id="5" name="Picture 4" descr="AXBTs versus profiling float 2.jpg"/>
          <p:cNvPicPr>
            <a:picLocks noChangeAspect="1"/>
          </p:cNvPicPr>
          <p:nvPr/>
        </p:nvPicPr>
        <p:blipFill>
          <a:blip r:embed="rId3"/>
          <a:stretch>
            <a:fillRect/>
          </a:stretch>
        </p:blipFill>
        <p:spPr>
          <a:xfrm>
            <a:off x="4031338" y="3735869"/>
            <a:ext cx="5112662" cy="2615323"/>
          </a:xfrm>
          <a:prstGeom prst="rect">
            <a:avLst/>
          </a:prstGeom>
        </p:spPr>
      </p:pic>
      <p:sp>
        <p:nvSpPr>
          <p:cNvPr id="6" name="TextBox 5"/>
          <p:cNvSpPr txBox="1"/>
          <p:nvPr/>
        </p:nvSpPr>
        <p:spPr>
          <a:xfrm>
            <a:off x="6786192" y="6291088"/>
            <a:ext cx="2395908" cy="276999"/>
          </a:xfrm>
          <a:prstGeom prst="rect">
            <a:avLst/>
          </a:prstGeom>
          <a:noFill/>
          <a:ln>
            <a:noFill/>
          </a:ln>
        </p:spPr>
        <p:txBody>
          <a:bodyPr wrap="none" rtlCol="0">
            <a:spAutoFit/>
          </a:bodyPr>
          <a:lstStyle/>
          <a:p>
            <a:r>
              <a:rPr lang="en-US" sz="1200" dirty="0" smtClean="0"/>
              <a:t>Courtesy:  Carl </a:t>
            </a:r>
            <a:r>
              <a:rPr lang="en-US" sz="1200" dirty="0" err="1" smtClean="0"/>
              <a:t>Szczechowski</a:t>
            </a:r>
            <a:r>
              <a:rPr lang="en-US" sz="1200" dirty="0" smtClean="0"/>
              <a:t>, NAVO   </a:t>
            </a:r>
            <a:endParaRPr lang="en-US" sz="1200" dirty="0"/>
          </a:p>
        </p:txBody>
      </p:sp>
      <p:sp>
        <p:nvSpPr>
          <p:cNvPr id="7" name="TextBox 6"/>
          <p:cNvSpPr txBox="1"/>
          <p:nvPr/>
        </p:nvSpPr>
        <p:spPr>
          <a:xfrm>
            <a:off x="8826500" y="6518020"/>
            <a:ext cx="301660" cy="307777"/>
          </a:xfrm>
          <a:prstGeom prst="rect">
            <a:avLst/>
          </a:prstGeom>
          <a:noFill/>
        </p:spPr>
        <p:txBody>
          <a:bodyPr wrap="square" rtlCol="0">
            <a:spAutoFit/>
          </a:bodyPr>
          <a:lstStyle/>
          <a:p>
            <a:r>
              <a:rPr lang="en-US" sz="1400" dirty="0" smtClean="0"/>
              <a:t>6</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8FAFF6"/>
        </a:solidFill>
        <a:effectLst/>
      </p:bgPr>
    </p:bg>
    <p:spTree>
      <p:nvGrpSpPr>
        <p:cNvPr id="1" name=""/>
        <p:cNvGrpSpPr/>
        <p:nvPr/>
      </p:nvGrpSpPr>
      <p:grpSpPr>
        <a:xfrm>
          <a:off x="0" y="0"/>
          <a:ext cx="0" cy="0"/>
          <a:chOff x="0" y="0"/>
          <a:chExt cx="0" cy="0"/>
        </a:xfrm>
      </p:grpSpPr>
      <p:sp>
        <p:nvSpPr>
          <p:cNvPr id="14" name="Subtitle 2"/>
          <p:cNvSpPr txBox="1">
            <a:spLocks/>
          </p:cNvSpPr>
          <p:nvPr/>
        </p:nvSpPr>
        <p:spPr>
          <a:xfrm>
            <a:off x="0" y="6518021"/>
            <a:ext cx="9144000" cy="339980"/>
          </a:xfrm>
          <a:prstGeom prst="rect">
            <a:avLst/>
          </a:prstGeom>
          <a:solidFill>
            <a:srgbClr val="0000FF">
              <a:alpha val="50000"/>
            </a:srgbClr>
          </a:solidFill>
          <a:ln>
            <a:solidFill>
              <a:srgbClr val="0000FF"/>
            </a:solidFill>
          </a:ln>
        </p:spPr>
        <p:txBody>
          <a:bodyPr vert="horz" lIns="91440" tIns="45720" rIns="91440" bIns="45720" rtlCol="0" anchor="ctr" anchorCtr="0">
            <a:normAutofit fontScale="40000" lnSpcReduction="20000"/>
          </a:bodyPr>
          <a:lstStyle/>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07 Mar </a:t>
            </a:r>
            <a:r>
              <a:rPr lang="en-US" sz="3200" dirty="0" smtClean="0">
                <a:solidFill>
                  <a:schemeClr val="bg1"/>
                </a:solidFill>
              </a:rPr>
              <a:t>13 		              67</a:t>
            </a:r>
            <a:r>
              <a:rPr lang="en-US" sz="3200" baseline="30000" dirty="0" smtClean="0">
                <a:solidFill>
                  <a:schemeClr val="bg1"/>
                </a:solidFill>
              </a:rPr>
              <a:t>th</a:t>
            </a:r>
            <a:r>
              <a:rPr lang="en-US" sz="3200" dirty="0" smtClean="0">
                <a:solidFill>
                  <a:schemeClr val="bg1"/>
                </a:solidFill>
              </a:rPr>
              <a:t> Interdepartmental Hurricane Conference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Tropical Cyclone Research Forum		College</a:t>
            </a:r>
            <a:r>
              <a:rPr kumimoji="0" lang="en-US" sz="3200" b="0" i="0" u="none" strike="noStrike" kern="1200" cap="none" spc="0" normalizeH="0" noProof="0" dirty="0" smtClean="0">
                <a:ln>
                  <a:noFill/>
                </a:ln>
                <a:solidFill>
                  <a:schemeClr val="bg1"/>
                </a:solidFill>
                <a:effectLst/>
                <a:uLnTx/>
                <a:uFillTx/>
                <a:latin typeface="+mn-lt"/>
                <a:ea typeface="+mn-ea"/>
                <a:cs typeface="+mn-cs"/>
              </a:rPr>
              <a:t> Park, MD</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2052" name="Picture 4"/>
          <p:cNvPicPr>
            <a:picLocks noChangeAspect="1" noChangeArrowheads="1"/>
          </p:cNvPicPr>
          <p:nvPr/>
        </p:nvPicPr>
        <p:blipFill>
          <a:blip r:embed="rId2"/>
          <a:srcRect/>
          <a:stretch>
            <a:fillRect/>
          </a:stretch>
        </p:blipFill>
        <p:spPr bwMode="auto">
          <a:xfrm>
            <a:off x="61913" y="865188"/>
            <a:ext cx="4433887" cy="2284412"/>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4648200" y="863600"/>
            <a:ext cx="4433888" cy="2279650"/>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6351" y="4246308"/>
            <a:ext cx="4449762" cy="2284412"/>
          </a:xfrm>
          <a:prstGeom prst="rect">
            <a:avLst/>
          </a:prstGeom>
          <a:noFill/>
          <a:ln w="9525">
            <a:noFill/>
            <a:miter lim="800000"/>
            <a:headEnd/>
            <a:tailEnd/>
          </a:ln>
          <a:effectLst/>
        </p:spPr>
      </p:pic>
      <p:pic>
        <p:nvPicPr>
          <p:cNvPr id="2055" name="Picture 7"/>
          <p:cNvPicPr>
            <a:picLocks noChangeAspect="1" noChangeArrowheads="1"/>
          </p:cNvPicPr>
          <p:nvPr/>
        </p:nvPicPr>
        <p:blipFill>
          <a:blip r:embed="rId5"/>
          <a:srcRect/>
          <a:stretch>
            <a:fillRect/>
          </a:stretch>
        </p:blipFill>
        <p:spPr bwMode="auto">
          <a:xfrm>
            <a:off x="4570413" y="4244720"/>
            <a:ext cx="4457700" cy="2273300"/>
          </a:xfrm>
          <a:prstGeom prst="rect">
            <a:avLst/>
          </a:prstGeom>
          <a:noFill/>
          <a:ln w="9525">
            <a:noFill/>
            <a:miter lim="800000"/>
            <a:headEnd/>
            <a:tailEnd/>
          </a:ln>
          <a:effectLst/>
        </p:spPr>
      </p:pic>
      <p:sp>
        <p:nvSpPr>
          <p:cNvPr id="2056" name="Text Box 8"/>
          <p:cNvSpPr txBox="1">
            <a:spLocks noChangeArrowheads="1"/>
          </p:cNvSpPr>
          <p:nvPr/>
        </p:nvSpPr>
        <p:spPr bwMode="auto">
          <a:xfrm>
            <a:off x="33868" y="3111500"/>
            <a:ext cx="9110131" cy="1215717"/>
          </a:xfrm>
          <a:prstGeom prst="rect">
            <a:avLst/>
          </a:prstGeom>
          <a:noFill/>
          <a:ln w="9525">
            <a:noFill/>
            <a:miter lim="800000"/>
            <a:headEnd/>
            <a:tailEnd/>
          </a:ln>
          <a:effectLst/>
        </p:spPr>
        <p:txBody>
          <a:bodyPr wrap="square">
            <a:prstTxWarp prst="textNoShape">
              <a:avLst/>
            </a:prstTxWarp>
            <a:spAutoFit/>
          </a:bodyPr>
          <a:lstStyle/>
          <a:p>
            <a:r>
              <a:rPr lang="en-US" sz="1200" dirty="0" smtClean="0"/>
              <a:t>Map graphics: red </a:t>
            </a:r>
            <a:r>
              <a:rPr lang="en-US" sz="1200" dirty="0" err="1"/>
              <a:t>x’s</a:t>
            </a:r>
            <a:r>
              <a:rPr lang="en-US" sz="1200" dirty="0"/>
              <a:t> correspond to temperature-salinity </a:t>
            </a:r>
            <a:r>
              <a:rPr lang="en-US" sz="1200" dirty="0" smtClean="0"/>
              <a:t>profiles</a:t>
            </a:r>
          </a:p>
          <a:p>
            <a:r>
              <a:rPr lang="en-US" sz="1200" dirty="0" smtClean="0"/>
              <a:t>                              blue </a:t>
            </a:r>
            <a:r>
              <a:rPr lang="en-US" sz="1200" dirty="0"/>
              <a:t>dots correspond to temperature-only profiles. </a:t>
            </a:r>
            <a:r>
              <a:rPr lang="en-US" sz="1200" dirty="0" smtClean="0"/>
              <a:t> </a:t>
            </a:r>
          </a:p>
          <a:p>
            <a:endParaRPr lang="en-US" sz="500" dirty="0" smtClean="0"/>
          </a:p>
          <a:p>
            <a:r>
              <a:rPr lang="en-US" sz="1200" dirty="0" smtClean="0"/>
              <a:t>Temperature </a:t>
            </a:r>
            <a:r>
              <a:rPr lang="en-US" sz="1200" dirty="0"/>
              <a:t>profile </a:t>
            </a:r>
            <a:r>
              <a:rPr lang="en-US" sz="1200" dirty="0" smtClean="0"/>
              <a:t>graphics: gray </a:t>
            </a:r>
            <a:r>
              <a:rPr lang="en-US" sz="1200" dirty="0"/>
              <a:t>profiles</a:t>
            </a:r>
            <a:r>
              <a:rPr lang="en-US" sz="1200" dirty="0" smtClean="0"/>
              <a:t> (background) </a:t>
            </a:r>
            <a:r>
              <a:rPr lang="en-US" sz="1200" dirty="0"/>
              <a:t>correspond to all of the data in the </a:t>
            </a:r>
            <a:r>
              <a:rPr lang="en-US" sz="1200" dirty="0" smtClean="0"/>
              <a:t>area,</a:t>
            </a:r>
          </a:p>
          <a:p>
            <a:r>
              <a:rPr lang="en-US" sz="1200" dirty="0" smtClean="0"/>
              <a:t>                                                         blue </a:t>
            </a:r>
            <a:r>
              <a:rPr lang="en-US" sz="1200" dirty="0"/>
              <a:t>profiles</a:t>
            </a:r>
            <a:r>
              <a:rPr lang="en-US" sz="1200" dirty="0" smtClean="0"/>
              <a:t> (foreground) </a:t>
            </a:r>
            <a:r>
              <a:rPr lang="en-US" sz="1200" dirty="0"/>
              <a:t>correspond to the</a:t>
            </a:r>
            <a:r>
              <a:rPr lang="en-US" sz="1200" dirty="0" smtClean="0"/>
              <a:t> circled positions on </a:t>
            </a:r>
            <a:r>
              <a:rPr lang="en-US" sz="1200" dirty="0"/>
              <a:t>the map graphics</a:t>
            </a:r>
            <a:r>
              <a:rPr lang="en-US" sz="1200" dirty="0" smtClean="0"/>
              <a:t>.</a:t>
            </a:r>
            <a:endParaRPr lang="en-US" sz="600" dirty="0" smtClean="0"/>
          </a:p>
          <a:p>
            <a:endParaRPr lang="en-US" sz="500" dirty="0" smtClean="0"/>
          </a:p>
          <a:p>
            <a:r>
              <a:rPr lang="en-US" sz="1200" b="1" dirty="0" smtClean="0">
                <a:solidFill>
                  <a:srgbClr val="0000FF"/>
                </a:solidFill>
              </a:rPr>
              <a:t>Quality </a:t>
            </a:r>
            <a:r>
              <a:rPr lang="en-US" sz="1200" b="1" dirty="0">
                <a:solidFill>
                  <a:srgbClr val="0000FF"/>
                </a:solidFill>
              </a:rPr>
              <a:t>of AXBT profiles appears good; the AXBT profiles are consistent with the other profiles within the Gulf of Mexico.</a:t>
            </a:r>
          </a:p>
        </p:txBody>
      </p:sp>
      <p:sp>
        <p:nvSpPr>
          <p:cNvPr id="7" name="TextBox 6"/>
          <p:cNvSpPr txBox="1"/>
          <p:nvPr/>
        </p:nvSpPr>
        <p:spPr>
          <a:xfrm>
            <a:off x="6686180" y="3111500"/>
            <a:ext cx="2395908" cy="276999"/>
          </a:xfrm>
          <a:prstGeom prst="rect">
            <a:avLst/>
          </a:prstGeom>
          <a:noFill/>
          <a:ln>
            <a:noFill/>
          </a:ln>
        </p:spPr>
        <p:txBody>
          <a:bodyPr wrap="none" rtlCol="0">
            <a:spAutoFit/>
          </a:bodyPr>
          <a:lstStyle/>
          <a:p>
            <a:r>
              <a:rPr lang="en-US" sz="1200" dirty="0" smtClean="0"/>
              <a:t>Courtesy:  Carl </a:t>
            </a:r>
            <a:r>
              <a:rPr lang="en-US" sz="1200" dirty="0" err="1" smtClean="0"/>
              <a:t>Szczechowski</a:t>
            </a:r>
            <a:r>
              <a:rPr lang="en-US" sz="1200" dirty="0" smtClean="0"/>
              <a:t>, NAVO   </a:t>
            </a:r>
            <a:endParaRPr lang="en-US" sz="1200" dirty="0"/>
          </a:p>
        </p:txBody>
      </p:sp>
      <p:sp>
        <p:nvSpPr>
          <p:cNvPr id="8" name="TextBox 7"/>
          <p:cNvSpPr txBox="1"/>
          <p:nvPr/>
        </p:nvSpPr>
        <p:spPr>
          <a:xfrm>
            <a:off x="20638" y="876300"/>
            <a:ext cx="2041344" cy="615553"/>
          </a:xfrm>
          <a:prstGeom prst="rect">
            <a:avLst/>
          </a:prstGeom>
          <a:noFill/>
        </p:spPr>
        <p:txBody>
          <a:bodyPr wrap="none" rtlCol="0">
            <a:spAutoFit/>
          </a:bodyPr>
          <a:lstStyle/>
          <a:p>
            <a:pPr algn="ctr"/>
            <a:r>
              <a:rPr lang="en-US" dirty="0" smtClean="0"/>
              <a:t>All Profiles </a:t>
            </a:r>
            <a:r>
              <a:rPr lang="en-US" sz="1600" dirty="0" smtClean="0"/>
              <a:t>(glider, </a:t>
            </a:r>
          </a:p>
          <a:p>
            <a:pPr algn="ctr"/>
            <a:r>
              <a:rPr lang="en-US" sz="1600" dirty="0" smtClean="0"/>
              <a:t>profiling floats, AXBTs)</a:t>
            </a:r>
            <a:endParaRPr lang="en-US" sz="1600" dirty="0"/>
          </a:p>
        </p:txBody>
      </p:sp>
      <p:sp>
        <p:nvSpPr>
          <p:cNvPr id="9" name="TextBox 8"/>
          <p:cNvSpPr txBox="1"/>
          <p:nvPr/>
        </p:nvSpPr>
        <p:spPr>
          <a:xfrm>
            <a:off x="4834600" y="1049854"/>
            <a:ext cx="1420882" cy="369332"/>
          </a:xfrm>
          <a:prstGeom prst="rect">
            <a:avLst/>
          </a:prstGeom>
          <a:noFill/>
        </p:spPr>
        <p:txBody>
          <a:bodyPr wrap="none" rtlCol="0">
            <a:spAutoFit/>
          </a:bodyPr>
          <a:lstStyle/>
          <a:p>
            <a:r>
              <a:rPr lang="en-US" dirty="0" smtClean="0"/>
              <a:t>AXBT Profiles </a:t>
            </a:r>
            <a:endParaRPr lang="en-US" sz="1400" dirty="0"/>
          </a:p>
        </p:txBody>
      </p:sp>
      <p:sp>
        <p:nvSpPr>
          <p:cNvPr id="10" name="TextBox 9"/>
          <p:cNvSpPr txBox="1"/>
          <p:nvPr/>
        </p:nvSpPr>
        <p:spPr>
          <a:xfrm>
            <a:off x="18958" y="4260595"/>
            <a:ext cx="1932039" cy="646331"/>
          </a:xfrm>
          <a:prstGeom prst="rect">
            <a:avLst/>
          </a:prstGeom>
          <a:noFill/>
        </p:spPr>
        <p:txBody>
          <a:bodyPr wrap="none" rtlCol="0">
            <a:spAutoFit/>
          </a:bodyPr>
          <a:lstStyle/>
          <a:p>
            <a:pPr algn="ctr"/>
            <a:r>
              <a:rPr lang="en-US" dirty="0" smtClean="0"/>
              <a:t>Cold Mode</a:t>
            </a:r>
          </a:p>
          <a:p>
            <a:pPr algn="ctr"/>
            <a:r>
              <a:rPr lang="en-US" dirty="0" smtClean="0"/>
              <a:t>Profiles </a:t>
            </a:r>
            <a:r>
              <a:rPr lang="en-US" sz="1600" dirty="0" smtClean="0"/>
              <a:t>(all sources)</a:t>
            </a:r>
            <a:endParaRPr lang="en-US" sz="1600" dirty="0"/>
          </a:p>
        </p:txBody>
      </p:sp>
      <p:sp>
        <p:nvSpPr>
          <p:cNvPr id="11" name="TextBox 10"/>
          <p:cNvSpPr txBox="1"/>
          <p:nvPr/>
        </p:nvSpPr>
        <p:spPr>
          <a:xfrm>
            <a:off x="4567345" y="4260595"/>
            <a:ext cx="1932039" cy="646331"/>
          </a:xfrm>
          <a:prstGeom prst="rect">
            <a:avLst/>
          </a:prstGeom>
          <a:noFill/>
        </p:spPr>
        <p:txBody>
          <a:bodyPr wrap="none" rtlCol="0">
            <a:spAutoFit/>
          </a:bodyPr>
          <a:lstStyle/>
          <a:p>
            <a:pPr algn="ctr"/>
            <a:r>
              <a:rPr lang="en-US" dirty="0" smtClean="0"/>
              <a:t>Warm Mode </a:t>
            </a:r>
          </a:p>
          <a:p>
            <a:pPr algn="ctr"/>
            <a:r>
              <a:rPr lang="en-US" dirty="0" smtClean="0"/>
              <a:t>Profiles </a:t>
            </a:r>
            <a:r>
              <a:rPr lang="en-US" sz="1600" dirty="0" smtClean="0"/>
              <a:t>(all sources)</a:t>
            </a:r>
            <a:endParaRPr lang="en-US" sz="1600" dirty="0"/>
          </a:p>
        </p:txBody>
      </p:sp>
      <p:sp>
        <p:nvSpPr>
          <p:cNvPr id="12" name="Title 1"/>
          <p:cNvSpPr txBox="1">
            <a:spLocks/>
          </p:cNvSpPr>
          <p:nvPr/>
        </p:nvSpPr>
        <p:spPr>
          <a:xfrm>
            <a:off x="0" y="88900"/>
            <a:ext cx="9143999" cy="8509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0" i="0" u="sng" strike="noStrike" kern="1200" cap="none" spc="0" normalizeH="0" baseline="0" noProof="0" dirty="0" smtClean="0">
                <a:ln>
                  <a:noFill/>
                </a:ln>
                <a:solidFill>
                  <a:srgbClr val="000000"/>
                </a:solidFill>
                <a:effectLst/>
                <a:uLnTx/>
                <a:uFillTx/>
                <a:latin typeface="+mj-lt"/>
                <a:ea typeface="+mj-ea"/>
                <a:cs typeface="+mj-cs"/>
              </a:rPr>
              <a:t>Observation </a:t>
            </a:r>
            <a:r>
              <a:rPr lang="en-US" sz="3000" u="sng" dirty="0" smtClean="0">
                <a:solidFill>
                  <a:srgbClr val="000000"/>
                </a:solidFill>
                <a:latin typeface="+mj-lt"/>
                <a:ea typeface="+mj-ea"/>
                <a:cs typeface="+mj-cs"/>
              </a:rPr>
              <a:t>Inter-comparison</a:t>
            </a:r>
            <a:endParaRPr kumimoji="0" lang="en-US" sz="3000" b="0" i="0" u="sng" strike="noStrike" kern="1200" cap="none" spc="0" normalizeH="0" baseline="0" noProof="0" dirty="0">
              <a:ln>
                <a:noFill/>
              </a:ln>
              <a:solidFill>
                <a:srgbClr val="000000"/>
              </a:solidFill>
              <a:effectLst/>
              <a:uLnTx/>
              <a:uFillTx/>
              <a:latin typeface="+mj-lt"/>
              <a:ea typeface="+mj-ea"/>
              <a:cs typeface="+mj-cs"/>
            </a:endParaRPr>
          </a:p>
        </p:txBody>
      </p:sp>
      <p:sp>
        <p:nvSpPr>
          <p:cNvPr id="13" name="TextBox 12"/>
          <p:cNvSpPr txBox="1"/>
          <p:nvPr/>
        </p:nvSpPr>
        <p:spPr>
          <a:xfrm>
            <a:off x="8826500" y="6518020"/>
            <a:ext cx="301660" cy="307777"/>
          </a:xfrm>
          <a:prstGeom prst="rect">
            <a:avLst/>
          </a:prstGeom>
          <a:noFill/>
        </p:spPr>
        <p:txBody>
          <a:bodyPr wrap="square" rtlCol="0">
            <a:spAutoFit/>
          </a:bodyPr>
          <a:lstStyle/>
          <a:p>
            <a:r>
              <a:rPr lang="en-US" sz="1400" dirty="0" smtClean="0"/>
              <a:t>7</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5116814" cy="1143000"/>
          </a:xfrm>
        </p:spPr>
        <p:txBody>
          <a:bodyPr>
            <a:noAutofit/>
          </a:bodyPr>
          <a:lstStyle/>
          <a:p>
            <a:r>
              <a:rPr lang="en-US" sz="2800" u="sng" dirty="0" smtClean="0"/>
              <a:t>Impacts:  Ocean Models</a:t>
            </a:r>
            <a:endParaRPr lang="en-US" sz="2800" u="sng" dirty="0"/>
          </a:p>
        </p:txBody>
      </p:sp>
      <p:sp>
        <p:nvSpPr>
          <p:cNvPr id="5" name="Content Placeholder 4"/>
          <p:cNvSpPr>
            <a:spLocks noGrp="1"/>
          </p:cNvSpPr>
          <p:nvPr>
            <p:ph idx="1"/>
          </p:nvPr>
        </p:nvSpPr>
        <p:spPr>
          <a:xfrm>
            <a:off x="457200" y="1058335"/>
            <a:ext cx="4113213" cy="5155158"/>
          </a:xfrm>
        </p:spPr>
        <p:txBody>
          <a:bodyPr>
            <a:noAutofit/>
          </a:bodyPr>
          <a:lstStyle/>
          <a:p>
            <a:r>
              <a:rPr lang="en-US" sz="2000" dirty="0" smtClean="0">
                <a:solidFill>
                  <a:srgbClr val="000090"/>
                </a:solidFill>
              </a:rPr>
              <a:t>Successes: </a:t>
            </a:r>
          </a:p>
          <a:p>
            <a:pPr marL="800100" lvl="1" indent="-342900">
              <a:buAutoNum type="arabicParenR"/>
            </a:pPr>
            <a:r>
              <a:rPr lang="en-US" sz="1800" dirty="0" smtClean="0"/>
              <a:t>Data denial studies revealed AXBT data increased model accuracy in upper-ocean temperatures </a:t>
            </a:r>
            <a:r>
              <a:rPr lang="en-US" sz="1800" i="1" dirty="0" smtClean="0">
                <a:solidFill>
                  <a:srgbClr val="0000FF"/>
                </a:solidFill>
              </a:rPr>
              <a:t>at the AXBT drop locations </a:t>
            </a:r>
            <a:r>
              <a:rPr lang="en-US" sz="1800" dirty="0" smtClean="0"/>
              <a:t>in both NCOM and HYCOM (2011)</a:t>
            </a:r>
          </a:p>
          <a:p>
            <a:pPr marL="800100" lvl="1" indent="-342900">
              <a:buAutoNum type="arabicParenR"/>
            </a:pPr>
            <a:r>
              <a:rPr lang="en-US" sz="1800" dirty="0" smtClean="0"/>
              <a:t>Adjoint analysis quantified significant value added by AXBT observations </a:t>
            </a:r>
            <a:r>
              <a:rPr lang="en-US" sz="1800" i="1" dirty="0" smtClean="0">
                <a:solidFill>
                  <a:srgbClr val="0000FF"/>
                </a:solidFill>
              </a:rPr>
              <a:t>to HYCOM </a:t>
            </a:r>
            <a:r>
              <a:rPr lang="en-US" sz="1800" dirty="0" smtClean="0"/>
              <a:t>(2012)</a:t>
            </a:r>
          </a:p>
          <a:p>
            <a:r>
              <a:rPr lang="en-US" sz="2000" dirty="0" smtClean="0">
                <a:solidFill>
                  <a:srgbClr val="000090"/>
                </a:solidFill>
              </a:rPr>
              <a:t>Challenges: </a:t>
            </a:r>
          </a:p>
          <a:p>
            <a:pPr marL="800100" lvl="1" indent="-342900">
              <a:buAutoNum type="arabicParenR"/>
            </a:pPr>
            <a:r>
              <a:rPr lang="en-US" sz="1800" dirty="0" smtClean="0"/>
              <a:t>Weighting the observation in the ocean models</a:t>
            </a:r>
          </a:p>
          <a:p>
            <a:pPr marL="800100" lvl="1" indent="-342900">
              <a:buAutoNum type="arabicParenR"/>
            </a:pPr>
            <a:r>
              <a:rPr lang="en-US" sz="1800" dirty="0" smtClean="0"/>
              <a:t>Translating improvement in ocean initial conditions to coupled model TC forecasts </a:t>
            </a:r>
          </a:p>
          <a:p>
            <a:endParaRPr lang="en-US" sz="2000" dirty="0"/>
          </a:p>
        </p:txBody>
      </p:sp>
      <p:sp>
        <p:nvSpPr>
          <p:cNvPr id="6" name="Subtitle 2"/>
          <p:cNvSpPr txBox="1">
            <a:spLocks/>
          </p:cNvSpPr>
          <p:nvPr/>
        </p:nvSpPr>
        <p:spPr>
          <a:xfrm>
            <a:off x="0" y="6518021"/>
            <a:ext cx="9144000" cy="339980"/>
          </a:xfrm>
          <a:prstGeom prst="rect">
            <a:avLst/>
          </a:prstGeom>
          <a:solidFill>
            <a:srgbClr val="0000FF">
              <a:alpha val="50000"/>
            </a:srgbClr>
          </a:solidFill>
          <a:ln>
            <a:solidFill>
              <a:srgbClr val="0000FF"/>
            </a:solidFill>
          </a:ln>
        </p:spPr>
        <p:txBody>
          <a:bodyPr vert="horz" lIns="91440" tIns="45720" rIns="91440" bIns="45720" rtlCol="0" anchor="ctr" anchorCtr="0">
            <a:normAutofit fontScale="40000" lnSpcReduction="20000"/>
          </a:bodyPr>
          <a:lstStyle/>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07 Mar </a:t>
            </a:r>
            <a:r>
              <a:rPr lang="en-US" sz="3200" dirty="0" smtClean="0">
                <a:solidFill>
                  <a:schemeClr val="bg1"/>
                </a:solidFill>
              </a:rPr>
              <a:t>13 		              67</a:t>
            </a:r>
            <a:r>
              <a:rPr lang="en-US" sz="3200" baseline="30000" dirty="0" smtClean="0">
                <a:solidFill>
                  <a:schemeClr val="bg1"/>
                </a:solidFill>
              </a:rPr>
              <a:t>th</a:t>
            </a:r>
            <a:r>
              <a:rPr lang="en-US" sz="3200" dirty="0" smtClean="0">
                <a:solidFill>
                  <a:schemeClr val="bg1"/>
                </a:solidFill>
              </a:rPr>
              <a:t> Interdepartmental Hurricane Conference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Tropical Cyclone Research Forum		College</a:t>
            </a:r>
            <a:r>
              <a:rPr kumimoji="0" lang="en-US" sz="3200" b="0" i="0" u="none" strike="noStrike" kern="1200" cap="none" spc="0" normalizeH="0" noProof="0" dirty="0" smtClean="0">
                <a:ln>
                  <a:noFill/>
                </a:ln>
                <a:solidFill>
                  <a:schemeClr val="bg1"/>
                </a:solidFill>
                <a:effectLst/>
                <a:uLnTx/>
                <a:uFillTx/>
                <a:latin typeface="+mn-lt"/>
                <a:ea typeface="+mn-ea"/>
                <a:cs typeface="+mn-cs"/>
              </a:rPr>
              <a:t> Park, MD</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9" name="Picture 8"/>
          <p:cNvPicPr>
            <a:picLocks noChangeAspect="1"/>
          </p:cNvPicPr>
          <p:nvPr/>
        </p:nvPicPr>
        <p:blipFill>
          <a:blip r:embed="rId2"/>
          <a:stretch>
            <a:fillRect/>
          </a:stretch>
        </p:blipFill>
        <p:spPr>
          <a:xfrm>
            <a:off x="4860538" y="3429000"/>
            <a:ext cx="3577011" cy="2869159"/>
          </a:xfrm>
          <a:prstGeom prst="rect">
            <a:avLst/>
          </a:prstGeom>
        </p:spPr>
      </p:pic>
      <p:grpSp>
        <p:nvGrpSpPr>
          <p:cNvPr id="11" name="Group 10"/>
          <p:cNvGrpSpPr/>
          <p:nvPr/>
        </p:nvGrpSpPr>
        <p:grpSpPr>
          <a:xfrm>
            <a:off x="4860538" y="484765"/>
            <a:ext cx="3569986" cy="2944235"/>
            <a:chOff x="4945203" y="484765"/>
            <a:chExt cx="3569986" cy="2944235"/>
          </a:xfrm>
        </p:grpSpPr>
        <p:pic>
          <p:nvPicPr>
            <p:cNvPr id="8" name="Picture 7" descr=":new_fig8_0430.png"/>
            <p:cNvPicPr/>
            <p:nvPr/>
          </p:nvPicPr>
          <p:blipFill>
            <a:blip r:embed="rId3"/>
            <a:srcRect b="50194"/>
            <a:stretch>
              <a:fillRect/>
            </a:stretch>
          </p:blipFill>
          <p:spPr bwMode="auto">
            <a:xfrm>
              <a:off x="4945203" y="484765"/>
              <a:ext cx="3569986" cy="2944235"/>
            </a:xfrm>
            <a:prstGeom prst="rect">
              <a:avLst/>
            </a:prstGeom>
            <a:noFill/>
            <a:ln w="9525">
              <a:noFill/>
              <a:miter lim="800000"/>
              <a:headEnd/>
              <a:tailEnd/>
            </a:ln>
          </p:spPr>
        </p:pic>
        <p:sp>
          <p:nvSpPr>
            <p:cNvPr id="10" name="Rectangle 9"/>
            <p:cNvSpPr/>
            <p:nvPr/>
          </p:nvSpPr>
          <p:spPr>
            <a:xfrm>
              <a:off x="5015053" y="529215"/>
              <a:ext cx="268147" cy="35343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8428943" y="1767244"/>
            <a:ext cx="748923" cy="369332"/>
          </a:xfrm>
          <a:prstGeom prst="rect">
            <a:avLst/>
          </a:prstGeom>
          <a:noFill/>
        </p:spPr>
        <p:txBody>
          <a:bodyPr wrap="none" rtlCol="0">
            <a:spAutoFit/>
          </a:bodyPr>
          <a:lstStyle/>
          <a:p>
            <a:r>
              <a:rPr lang="en-US" dirty="0" smtClean="0"/>
              <a:t>EMILY</a:t>
            </a:r>
            <a:endParaRPr lang="en-US" dirty="0"/>
          </a:p>
        </p:txBody>
      </p:sp>
      <p:sp>
        <p:nvSpPr>
          <p:cNvPr id="13" name="TextBox 12"/>
          <p:cNvSpPr txBox="1"/>
          <p:nvPr/>
        </p:nvSpPr>
        <p:spPr>
          <a:xfrm>
            <a:off x="8401414" y="4488937"/>
            <a:ext cx="742586" cy="369332"/>
          </a:xfrm>
          <a:prstGeom prst="rect">
            <a:avLst/>
          </a:prstGeom>
          <a:noFill/>
        </p:spPr>
        <p:txBody>
          <a:bodyPr wrap="none" rtlCol="0">
            <a:spAutoFit/>
          </a:bodyPr>
          <a:lstStyle/>
          <a:p>
            <a:r>
              <a:rPr lang="en-US" dirty="0" smtClean="0"/>
              <a:t>IRENE</a:t>
            </a:r>
            <a:endParaRPr lang="en-US" dirty="0"/>
          </a:p>
        </p:txBody>
      </p:sp>
      <p:sp>
        <p:nvSpPr>
          <p:cNvPr id="14" name="TextBox 13"/>
          <p:cNvSpPr txBox="1"/>
          <p:nvPr/>
        </p:nvSpPr>
        <p:spPr>
          <a:xfrm>
            <a:off x="8826500" y="6518020"/>
            <a:ext cx="301660" cy="307777"/>
          </a:xfrm>
          <a:prstGeom prst="rect">
            <a:avLst/>
          </a:prstGeom>
          <a:noFill/>
        </p:spPr>
        <p:txBody>
          <a:bodyPr wrap="square" rtlCol="0">
            <a:spAutoFit/>
          </a:bodyPr>
          <a:lstStyle/>
          <a:p>
            <a:r>
              <a:rPr lang="en-US" sz="1400" dirty="0" smtClean="0"/>
              <a:t>8</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8FAF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928"/>
            <a:ext cx="8229600" cy="866472"/>
          </a:xfrm>
        </p:spPr>
        <p:txBody>
          <a:bodyPr>
            <a:noAutofit/>
          </a:bodyPr>
          <a:lstStyle/>
          <a:p>
            <a:r>
              <a:rPr lang="en-US" sz="2800" dirty="0" smtClean="0"/>
              <a:t>2012:  HYCOM AXBT Data Impacts</a:t>
            </a:r>
            <a:endParaRPr lang="en-US" sz="2800" dirty="0"/>
          </a:p>
        </p:txBody>
      </p:sp>
      <p:pic>
        <p:nvPicPr>
          <p:cNvPr id="7" name="Picture 6"/>
          <p:cNvPicPr>
            <a:picLocks noChangeAspect="1"/>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4655" t="20969" r="4239" b="17837"/>
          <a:stretch/>
        </p:blipFill>
        <p:spPr bwMode="auto">
          <a:xfrm>
            <a:off x="1931627" y="914400"/>
            <a:ext cx="5277572" cy="4587365"/>
          </a:xfrm>
          <a:prstGeom prst="rect">
            <a:avLst/>
          </a:prstGeom>
          <a:noFill/>
          <a:ln>
            <a:noFill/>
          </a:ln>
          <a:extLst>
            <a:ext uri="{53640926-AAD7-44D8-BBD7-CCE9431645EC}">
              <a14:shadowObscured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p:spPr>
      </p:pic>
      <p:sp>
        <p:nvSpPr>
          <p:cNvPr id="5" name="Rectangle 4"/>
          <p:cNvSpPr/>
          <p:nvPr/>
        </p:nvSpPr>
        <p:spPr>
          <a:xfrm>
            <a:off x="4699000" y="2763292"/>
            <a:ext cx="419100" cy="341858"/>
          </a:xfrm>
          <a:prstGeom prst="rect">
            <a:avLst/>
          </a:prstGeom>
          <a:noFill/>
          <a:ln w="15875">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27013" y="5526067"/>
            <a:ext cx="8686800" cy="954107"/>
          </a:xfrm>
          <a:prstGeom prst="rect">
            <a:avLst/>
          </a:prstGeom>
        </p:spPr>
        <p:txBody>
          <a:bodyPr wrap="square">
            <a:spAutoFit/>
          </a:bodyPr>
          <a:lstStyle/>
          <a:p>
            <a:r>
              <a:rPr lang="en-US" sz="1400" dirty="0" smtClean="0"/>
              <a:t>Data map of AXBT impact to HYCOM 48-h sea temperature forecast between 24 August and 04 September 2012. A negative value (cool color) is a beneficial impact (reduced the 48 hr forecast error in deg C according to the color).  A positive value (warm color) means assimilation of the AXBT increased forecast error. The region affected by position reporting errors is outlined in blue.</a:t>
            </a:r>
            <a:endParaRPr lang="en-US" sz="1400" dirty="0"/>
          </a:p>
        </p:txBody>
      </p:sp>
      <p:sp>
        <p:nvSpPr>
          <p:cNvPr id="9" name="Subtitle 2"/>
          <p:cNvSpPr txBox="1">
            <a:spLocks/>
          </p:cNvSpPr>
          <p:nvPr/>
        </p:nvSpPr>
        <p:spPr>
          <a:xfrm>
            <a:off x="0" y="6518021"/>
            <a:ext cx="9144000" cy="339980"/>
          </a:xfrm>
          <a:prstGeom prst="rect">
            <a:avLst/>
          </a:prstGeom>
          <a:solidFill>
            <a:srgbClr val="0000FF">
              <a:alpha val="50000"/>
            </a:srgbClr>
          </a:solidFill>
          <a:ln>
            <a:solidFill>
              <a:srgbClr val="0000FF"/>
            </a:solidFill>
          </a:ln>
        </p:spPr>
        <p:txBody>
          <a:bodyPr vert="horz" lIns="91440" tIns="45720" rIns="91440" bIns="45720" rtlCol="0" anchor="ctr" anchorCtr="0">
            <a:normAutofit fontScale="40000" lnSpcReduction="20000"/>
          </a:bodyPr>
          <a:lstStyle/>
          <a:p>
            <a:pPr lvl="0" algn="ctr">
              <a:spcBef>
                <a:spcPct val="20000"/>
              </a:spcBef>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07 Mar </a:t>
            </a:r>
            <a:r>
              <a:rPr lang="en-US" sz="3200" dirty="0" smtClean="0">
                <a:solidFill>
                  <a:schemeClr val="bg1"/>
                </a:solidFill>
              </a:rPr>
              <a:t>13 		              67</a:t>
            </a:r>
            <a:r>
              <a:rPr lang="en-US" sz="3200" baseline="30000" dirty="0" smtClean="0">
                <a:solidFill>
                  <a:schemeClr val="bg1"/>
                </a:solidFill>
              </a:rPr>
              <a:t>th</a:t>
            </a:r>
            <a:r>
              <a:rPr lang="en-US" sz="3200" dirty="0" smtClean="0">
                <a:solidFill>
                  <a:schemeClr val="bg1"/>
                </a:solidFill>
              </a:rPr>
              <a:t> Interdepartmental Hurricane Conference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Tropical Cyclone Research Forum		College</a:t>
            </a:r>
            <a:r>
              <a:rPr kumimoji="0" lang="en-US" sz="3200" b="0" i="0" u="none" strike="noStrike" kern="1200" cap="none" spc="0" normalizeH="0" noProof="0" dirty="0" smtClean="0">
                <a:ln>
                  <a:noFill/>
                </a:ln>
                <a:solidFill>
                  <a:schemeClr val="bg1"/>
                </a:solidFill>
                <a:effectLst/>
                <a:uLnTx/>
                <a:uFillTx/>
                <a:latin typeface="+mn-lt"/>
                <a:ea typeface="+mn-ea"/>
                <a:cs typeface="+mn-cs"/>
              </a:rPr>
              <a:t> Park, MD</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0" name="TextBox 9"/>
          <p:cNvSpPr txBox="1"/>
          <p:nvPr/>
        </p:nvSpPr>
        <p:spPr>
          <a:xfrm>
            <a:off x="8826500" y="6518020"/>
            <a:ext cx="301660" cy="307777"/>
          </a:xfrm>
          <a:prstGeom prst="rect">
            <a:avLst/>
          </a:prstGeom>
          <a:noFill/>
        </p:spPr>
        <p:txBody>
          <a:bodyPr wrap="square" rtlCol="0">
            <a:spAutoFit/>
          </a:bodyPr>
          <a:lstStyle/>
          <a:p>
            <a:r>
              <a:rPr lang="en-US" sz="1400" dirty="0" smtClean="0"/>
              <a:t>9</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3454</TotalTime>
  <Words>1920</Words>
  <Application>Microsoft Macintosh PowerPoint</Application>
  <PresentationFormat>On-screen Show (4:3)</PresentationFormat>
  <Paragraphs>300</Paragraphs>
  <Slides>15</Slides>
  <Notes>1</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Implementation of upper-ocean temperature measurements in operational hurricane reconnaissance: an update on the AXBT Demonstration Project</vt:lpstr>
      <vt:lpstr>Quick Look &amp; Outline</vt:lpstr>
      <vt:lpstr>Data Collection</vt:lpstr>
      <vt:lpstr>Slide 4</vt:lpstr>
      <vt:lpstr>Slide 5</vt:lpstr>
      <vt:lpstr>2012 Field Phase Focal Points</vt:lpstr>
      <vt:lpstr>Slide 7</vt:lpstr>
      <vt:lpstr>Impacts:  Ocean Models</vt:lpstr>
      <vt:lpstr>2012:  HYCOM AXBT Data Impacts</vt:lpstr>
      <vt:lpstr>Slide 10</vt:lpstr>
      <vt:lpstr>2011 COAMPS-TC  AXBT Data Denial: Emily</vt:lpstr>
      <vt:lpstr>2011 COAMPS-TC  AXBT Data Denial: Irene</vt:lpstr>
      <vt:lpstr>Slide 13</vt:lpstr>
      <vt:lpstr>Summary</vt:lpstr>
      <vt:lpstr>Future Work</vt:lpstr>
    </vt:vector>
  </TitlesOfParts>
  <Company>usna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sanabia</dc:creator>
  <cp:lastModifiedBy>sanabia</cp:lastModifiedBy>
  <cp:revision>467</cp:revision>
  <dcterms:created xsi:type="dcterms:W3CDTF">2013-03-07T03:39:24Z</dcterms:created>
  <dcterms:modified xsi:type="dcterms:W3CDTF">2013-03-07T03:41:16Z</dcterms:modified>
</cp:coreProperties>
</file>