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21"/>
  </p:notesMasterIdLst>
  <p:sldIdLst>
    <p:sldId id="256" r:id="rId2"/>
    <p:sldId id="267" r:id="rId3"/>
    <p:sldId id="268" r:id="rId4"/>
    <p:sldId id="269" r:id="rId5"/>
    <p:sldId id="270" r:id="rId6"/>
    <p:sldId id="271" r:id="rId7"/>
    <p:sldId id="272" r:id="rId8"/>
    <p:sldId id="273" r:id="rId9"/>
    <p:sldId id="276" r:id="rId10"/>
    <p:sldId id="275" r:id="rId11"/>
    <p:sldId id="277" r:id="rId12"/>
    <p:sldId id="278" r:id="rId13"/>
    <p:sldId id="279" r:id="rId14"/>
    <p:sldId id="280" r:id="rId15"/>
    <p:sldId id="281" r:id="rId16"/>
    <p:sldId id="282" r:id="rId17"/>
    <p:sldId id="274" r:id="rId18"/>
    <p:sldId id="285" r:id="rId19"/>
    <p:sldId id="284" r:id="rId20"/>
  </p:sldIdLst>
  <p:sldSz cx="9144000" cy="6858000" type="letter"/>
  <p:notesSz cx="9601200" cy="73152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Verdana"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Verdana"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Verdana"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00"/>
    <a:srgbClr val="66CCFF"/>
    <a:srgbClr val="FF0000"/>
    <a:srgbClr val="FFFF66"/>
    <a:srgbClr val="000066"/>
    <a:srgbClr val="4BADB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8" autoAdjust="0"/>
    <p:restoredTop sz="96190" autoAdjust="0"/>
  </p:normalViewPr>
  <p:slideViewPr>
    <p:cSldViewPr>
      <p:cViewPr>
        <p:scale>
          <a:sx n="82" d="100"/>
          <a:sy n="82" d="100"/>
        </p:scale>
        <p:origin x="-438" y="-4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8" d="100"/>
          <a:sy n="108" d="100"/>
        </p:scale>
        <p:origin x="-630" y="-90"/>
      </p:cViewPr>
      <p:guideLst>
        <p:guide orient="horz" pos="2304"/>
        <p:guide pos="302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4159250" cy="365125"/>
          </a:xfrm>
          <a:prstGeom prst="rect">
            <a:avLst/>
          </a:prstGeom>
          <a:noFill/>
          <a:ln w="9525">
            <a:noFill/>
            <a:miter lim="800000"/>
            <a:headEnd/>
            <a:tailEnd/>
          </a:ln>
        </p:spPr>
        <p:txBody>
          <a:bodyPr vert="horz" wrap="square" lIns="96645" tIns="48324" rIns="96645" bIns="48324" numCol="1" anchor="t" anchorCtr="0" compatLnSpc="1">
            <a:prstTxWarp prst="textNoShape">
              <a:avLst/>
            </a:prstTxWarp>
          </a:bodyPr>
          <a:lstStyle>
            <a:lvl1pPr defTabSz="966788" eaLnBrk="1" hangingPunct="1">
              <a:defRPr sz="1200">
                <a:latin typeface="Arial" charset="0"/>
              </a:defRPr>
            </a:lvl1pPr>
          </a:lstStyle>
          <a:p>
            <a:pPr>
              <a:defRPr/>
            </a:pPr>
            <a:endParaRPr lang="en-US"/>
          </a:p>
        </p:txBody>
      </p:sp>
      <p:sp>
        <p:nvSpPr>
          <p:cNvPr id="21507" name="Rectangle 3"/>
          <p:cNvSpPr>
            <a:spLocks noGrp="1" noChangeArrowheads="1"/>
          </p:cNvSpPr>
          <p:nvPr>
            <p:ph type="dt" idx="1"/>
          </p:nvPr>
        </p:nvSpPr>
        <p:spPr bwMode="auto">
          <a:xfrm>
            <a:off x="5437188" y="0"/>
            <a:ext cx="4162425" cy="365125"/>
          </a:xfrm>
          <a:prstGeom prst="rect">
            <a:avLst/>
          </a:prstGeom>
          <a:noFill/>
          <a:ln w="9525">
            <a:noFill/>
            <a:miter lim="800000"/>
            <a:headEnd/>
            <a:tailEnd/>
          </a:ln>
        </p:spPr>
        <p:txBody>
          <a:bodyPr vert="horz" wrap="square" lIns="96645" tIns="48324" rIns="96645" bIns="48324" numCol="1" anchor="t" anchorCtr="0" compatLnSpc="1">
            <a:prstTxWarp prst="textNoShape">
              <a:avLst/>
            </a:prstTxWarp>
          </a:bodyPr>
          <a:lstStyle>
            <a:lvl1pPr algn="r" defTabSz="966788" eaLnBrk="1" hangingPunct="1">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2974975" y="549275"/>
            <a:ext cx="3656013" cy="2741613"/>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960438" y="3475038"/>
            <a:ext cx="7680325" cy="3290887"/>
          </a:xfrm>
          <a:prstGeom prst="rect">
            <a:avLst/>
          </a:prstGeom>
          <a:noFill/>
          <a:ln w="9525">
            <a:noFill/>
            <a:miter lim="800000"/>
            <a:headEnd/>
            <a:tailEnd/>
          </a:ln>
        </p:spPr>
        <p:txBody>
          <a:bodyPr vert="horz" wrap="square" lIns="96645" tIns="48324" rIns="96645" bIns="483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6948488"/>
            <a:ext cx="4159250" cy="365125"/>
          </a:xfrm>
          <a:prstGeom prst="rect">
            <a:avLst/>
          </a:prstGeom>
          <a:noFill/>
          <a:ln w="9525">
            <a:noFill/>
            <a:miter lim="800000"/>
            <a:headEnd/>
            <a:tailEnd/>
          </a:ln>
        </p:spPr>
        <p:txBody>
          <a:bodyPr vert="horz" wrap="square" lIns="96645" tIns="48324" rIns="96645" bIns="48324" numCol="1" anchor="b" anchorCtr="0" compatLnSpc="1">
            <a:prstTxWarp prst="textNoShape">
              <a:avLst/>
            </a:prstTxWarp>
          </a:bodyPr>
          <a:lstStyle>
            <a:lvl1pPr defTabSz="966788" eaLnBrk="1" hangingPunct="1">
              <a:defRPr sz="1200">
                <a:latin typeface="Arial" charset="0"/>
              </a:defRPr>
            </a:lvl1pPr>
          </a:lstStyle>
          <a:p>
            <a:pPr>
              <a:defRPr/>
            </a:pPr>
            <a:endParaRPr lang="en-US"/>
          </a:p>
        </p:txBody>
      </p:sp>
      <p:sp>
        <p:nvSpPr>
          <p:cNvPr id="21511" name="Rectangle 7"/>
          <p:cNvSpPr>
            <a:spLocks noGrp="1" noChangeArrowheads="1"/>
          </p:cNvSpPr>
          <p:nvPr>
            <p:ph type="sldNum" sz="quarter" idx="5"/>
          </p:nvPr>
        </p:nvSpPr>
        <p:spPr bwMode="auto">
          <a:xfrm>
            <a:off x="5437188" y="6948488"/>
            <a:ext cx="4162425" cy="365125"/>
          </a:xfrm>
          <a:prstGeom prst="rect">
            <a:avLst/>
          </a:prstGeom>
          <a:noFill/>
          <a:ln w="9525">
            <a:noFill/>
            <a:miter lim="800000"/>
            <a:headEnd/>
            <a:tailEnd/>
          </a:ln>
        </p:spPr>
        <p:txBody>
          <a:bodyPr vert="horz" wrap="square" lIns="96645" tIns="48324" rIns="96645" bIns="48324" numCol="1" anchor="b" anchorCtr="0" compatLnSpc="1">
            <a:prstTxWarp prst="textNoShape">
              <a:avLst/>
            </a:prstTxWarp>
          </a:bodyPr>
          <a:lstStyle>
            <a:lvl1pPr algn="r" defTabSz="966788" eaLnBrk="1" hangingPunct="1">
              <a:defRPr sz="1200">
                <a:latin typeface="Arial" charset="0"/>
              </a:defRPr>
            </a:lvl1pPr>
          </a:lstStyle>
          <a:p>
            <a:pPr>
              <a:defRPr/>
            </a:pPr>
            <a:fld id="{93CB1807-CA58-4115-8ACD-72F907D8DAEC}" type="slidenum">
              <a:rPr lang="en-US"/>
              <a:pPr>
                <a:defRPr/>
              </a:pPr>
              <a:t>‹#›</a:t>
            </a:fld>
            <a:endParaRPr lang="en-US"/>
          </a:p>
        </p:txBody>
      </p:sp>
    </p:spTree>
    <p:extLst>
      <p:ext uri="{BB962C8B-B14F-4D97-AF65-F5344CB8AC3E}">
        <p14:creationId xmlns:p14="http://schemas.microsoft.com/office/powerpoint/2010/main" xmlns="" val="42722329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825AA03A-1BD5-48C3-8231-C237789C8EFE}" type="slidenum">
              <a:rPr lang="en-US" smtClean="0"/>
              <a:pPr/>
              <a:t>1</a:t>
            </a:fld>
            <a:endParaRPr 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3CB1807-CA58-4115-8ACD-72F907D8DAEC}" type="slidenum">
              <a:rPr lang="en-US" smtClean="0"/>
              <a:pPr>
                <a:defRPr/>
              </a:pPr>
              <a:t>10</a:t>
            </a:fld>
            <a:endParaRPr lang="en-US"/>
          </a:p>
        </p:txBody>
      </p:sp>
    </p:spTree>
    <p:extLst>
      <p:ext uri="{BB962C8B-B14F-4D97-AF65-F5344CB8AC3E}">
        <p14:creationId xmlns:p14="http://schemas.microsoft.com/office/powerpoint/2010/main" xmlns="" val="2514095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3CB1807-CA58-4115-8ACD-72F907D8DAEC}" type="slidenum">
              <a:rPr lang="en-US" smtClean="0"/>
              <a:pPr>
                <a:defRPr/>
              </a:pPr>
              <a:t>11</a:t>
            </a:fld>
            <a:endParaRPr lang="en-US"/>
          </a:p>
        </p:txBody>
      </p:sp>
    </p:spTree>
    <p:extLst>
      <p:ext uri="{BB962C8B-B14F-4D97-AF65-F5344CB8AC3E}">
        <p14:creationId xmlns:p14="http://schemas.microsoft.com/office/powerpoint/2010/main" xmlns="" val="1269524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3CB1807-CA58-4115-8ACD-72F907D8DAEC}" type="slidenum">
              <a:rPr lang="en-US" smtClean="0"/>
              <a:pPr>
                <a:defRPr/>
              </a:pPr>
              <a:t>12</a:t>
            </a:fld>
            <a:endParaRPr lang="en-US"/>
          </a:p>
        </p:txBody>
      </p:sp>
    </p:spTree>
    <p:extLst>
      <p:ext uri="{BB962C8B-B14F-4D97-AF65-F5344CB8AC3E}">
        <p14:creationId xmlns:p14="http://schemas.microsoft.com/office/powerpoint/2010/main" xmlns="" val="1341335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3CB1807-CA58-4115-8ACD-72F907D8DAEC}" type="slidenum">
              <a:rPr lang="en-US" smtClean="0"/>
              <a:pPr>
                <a:defRPr/>
              </a:pPr>
              <a:t>13</a:t>
            </a:fld>
            <a:endParaRPr lang="en-US"/>
          </a:p>
        </p:txBody>
      </p:sp>
    </p:spTree>
    <p:extLst>
      <p:ext uri="{BB962C8B-B14F-4D97-AF65-F5344CB8AC3E}">
        <p14:creationId xmlns:p14="http://schemas.microsoft.com/office/powerpoint/2010/main" xmlns="" val="2988603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3CB1807-CA58-4115-8ACD-72F907D8DAEC}" type="slidenum">
              <a:rPr lang="en-US" smtClean="0"/>
              <a:pPr>
                <a:defRPr/>
              </a:pPr>
              <a:t>14</a:t>
            </a:fld>
            <a:endParaRPr lang="en-US"/>
          </a:p>
        </p:txBody>
      </p:sp>
    </p:spTree>
    <p:extLst>
      <p:ext uri="{BB962C8B-B14F-4D97-AF65-F5344CB8AC3E}">
        <p14:creationId xmlns:p14="http://schemas.microsoft.com/office/powerpoint/2010/main" xmlns="" val="1112939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3CB1807-CA58-4115-8ACD-72F907D8DAEC}" type="slidenum">
              <a:rPr lang="en-US" smtClean="0"/>
              <a:pPr>
                <a:defRPr/>
              </a:pPr>
              <a:t>15</a:t>
            </a:fld>
            <a:endParaRPr lang="en-US"/>
          </a:p>
        </p:txBody>
      </p:sp>
    </p:spTree>
    <p:extLst>
      <p:ext uri="{BB962C8B-B14F-4D97-AF65-F5344CB8AC3E}">
        <p14:creationId xmlns:p14="http://schemas.microsoft.com/office/powerpoint/2010/main" xmlns="" val="2414862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3CB1807-CA58-4115-8ACD-72F907D8DAEC}" type="slidenum">
              <a:rPr lang="en-US" smtClean="0"/>
              <a:pPr>
                <a:defRPr/>
              </a:pPr>
              <a:t>16</a:t>
            </a:fld>
            <a:endParaRPr lang="en-US"/>
          </a:p>
        </p:txBody>
      </p:sp>
    </p:spTree>
    <p:extLst>
      <p:ext uri="{BB962C8B-B14F-4D97-AF65-F5344CB8AC3E}">
        <p14:creationId xmlns:p14="http://schemas.microsoft.com/office/powerpoint/2010/main" xmlns="" val="3138059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3CB1807-CA58-4115-8ACD-72F907D8DAEC}" type="slidenum">
              <a:rPr lang="en-US" smtClean="0"/>
              <a:pPr>
                <a:defRPr/>
              </a:pPr>
              <a:t>17</a:t>
            </a:fld>
            <a:endParaRPr lang="en-US"/>
          </a:p>
        </p:txBody>
      </p:sp>
    </p:spTree>
    <p:extLst>
      <p:ext uri="{BB962C8B-B14F-4D97-AF65-F5344CB8AC3E}">
        <p14:creationId xmlns:p14="http://schemas.microsoft.com/office/powerpoint/2010/main" xmlns="" val="144038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3CB1807-CA58-4115-8ACD-72F907D8DAEC}" type="slidenum">
              <a:rPr lang="en-US" smtClean="0"/>
              <a:pPr>
                <a:defRPr/>
              </a:pPr>
              <a:t>18</a:t>
            </a:fld>
            <a:endParaRPr lang="en-US"/>
          </a:p>
        </p:txBody>
      </p:sp>
    </p:spTree>
    <p:extLst>
      <p:ext uri="{BB962C8B-B14F-4D97-AF65-F5344CB8AC3E}">
        <p14:creationId xmlns:p14="http://schemas.microsoft.com/office/powerpoint/2010/main" xmlns="" val="1096880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3CB1807-CA58-4115-8ACD-72F907D8DAEC}" type="slidenum">
              <a:rPr lang="en-US" smtClean="0"/>
              <a:pPr>
                <a:defRPr/>
              </a:pPr>
              <a:t>19</a:t>
            </a:fld>
            <a:endParaRPr lang="en-US"/>
          </a:p>
        </p:txBody>
      </p:sp>
    </p:spTree>
    <p:extLst>
      <p:ext uri="{BB962C8B-B14F-4D97-AF65-F5344CB8AC3E}">
        <p14:creationId xmlns:p14="http://schemas.microsoft.com/office/powerpoint/2010/main" xmlns="" val="823520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5A0D2B53-2AD3-4742-BC65-7E96EEA31E41}" type="slidenum">
              <a:rPr lang="en-US" smtClean="0"/>
              <a:pPr/>
              <a:t>2</a:t>
            </a:fld>
            <a:endParaRPr 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r>
              <a:rPr lang="en-US" smtClean="0"/>
              <a:t>Real-time measurements in hurricanes are critical </a:t>
            </a:r>
          </a:p>
          <a:p>
            <a:pPr eaLnBrk="1" hangingPunct="1"/>
            <a:r>
              <a:rPr lang="en-US" smtClean="0"/>
              <a:t>	- for providing the extent of12 foot seas (operational responsibility of NOAA)</a:t>
            </a:r>
          </a:p>
          <a:p>
            <a:pPr eaLnBrk="1" hangingPunct="1"/>
            <a:r>
              <a:rPr lang="en-US" smtClean="0"/>
              <a:t>	- for improving hurricane forecasting and prediction of the </a:t>
            </a:r>
          </a:p>
          <a:p>
            <a:pPr eaLnBrk="1" hangingPunct="1"/>
            <a:endParaRPr lang="en-US" smtClean="0"/>
          </a:p>
          <a:p>
            <a:pPr eaLnBrk="1" hangingPunct="1"/>
            <a:r>
              <a:rPr lang="en-US" smtClean="0"/>
              <a:t>NOAA SENDs THE RECONISSANCE AIRCRAFT as a probe into the hurrican according to the NHC director there is other reporting of the sea hight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3CB1807-CA58-4115-8ACD-72F907D8DAEC}" type="slidenum">
              <a:rPr lang="en-US" smtClean="0"/>
              <a:pPr>
                <a:defRPr/>
              </a:pPr>
              <a:t>3</a:t>
            </a:fld>
            <a:endParaRPr lang="en-US"/>
          </a:p>
        </p:txBody>
      </p:sp>
    </p:spTree>
    <p:extLst>
      <p:ext uri="{BB962C8B-B14F-4D97-AF65-F5344CB8AC3E}">
        <p14:creationId xmlns:p14="http://schemas.microsoft.com/office/powerpoint/2010/main" xmlns="" val="2873303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3CB1807-CA58-4115-8ACD-72F907D8DAEC}"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know</a:t>
            </a:r>
            <a:r>
              <a:rPr lang="en-US" baseline="0" dirty="0" smtClean="0"/>
              <a:t> the rain height there would be no rain rate bias… </a:t>
            </a:r>
            <a:endParaRPr lang="en-US" dirty="0"/>
          </a:p>
        </p:txBody>
      </p:sp>
      <p:sp>
        <p:nvSpPr>
          <p:cNvPr id="4" name="Slide Number Placeholder 3"/>
          <p:cNvSpPr>
            <a:spLocks noGrp="1"/>
          </p:cNvSpPr>
          <p:nvPr>
            <p:ph type="sldNum" sz="quarter" idx="10"/>
          </p:nvPr>
        </p:nvSpPr>
        <p:spPr/>
        <p:txBody>
          <a:bodyPr/>
          <a:lstStyle/>
          <a:p>
            <a:pPr>
              <a:defRPr/>
            </a:pPr>
            <a:fld id="{93CB1807-CA58-4115-8ACD-72F907D8DAEC}"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3CB1807-CA58-4115-8ACD-72F907D8DAEC}" type="slidenum">
              <a:rPr lang="en-US" smtClean="0"/>
              <a:pPr>
                <a:defRPr/>
              </a:pPr>
              <a:t>6</a:t>
            </a:fld>
            <a:endParaRPr lang="en-US"/>
          </a:p>
        </p:txBody>
      </p:sp>
    </p:spTree>
    <p:extLst>
      <p:ext uri="{BB962C8B-B14F-4D97-AF65-F5344CB8AC3E}">
        <p14:creationId xmlns:p14="http://schemas.microsoft.com/office/powerpoint/2010/main" xmlns="" val="3630324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3CB1807-CA58-4115-8ACD-72F907D8DAEC}" type="slidenum">
              <a:rPr lang="en-US" smtClean="0"/>
              <a:pPr>
                <a:defRPr/>
              </a:pPr>
              <a:t>7</a:t>
            </a:fld>
            <a:endParaRPr lang="en-US"/>
          </a:p>
        </p:txBody>
      </p:sp>
    </p:spTree>
    <p:extLst>
      <p:ext uri="{BB962C8B-B14F-4D97-AF65-F5344CB8AC3E}">
        <p14:creationId xmlns:p14="http://schemas.microsoft.com/office/powerpoint/2010/main" xmlns="" val="1261222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3CB1807-CA58-4115-8ACD-72F907D8DAEC}" type="slidenum">
              <a:rPr lang="en-US" smtClean="0"/>
              <a:pPr>
                <a:defRPr/>
              </a:pPr>
              <a:t>8</a:t>
            </a:fld>
            <a:endParaRPr lang="en-US"/>
          </a:p>
        </p:txBody>
      </p:sp>
    </p:spTree>
    <p:extLst>
      <p:ext uri="{BB962C8B-B14F-4D97-AF65-F5344CB8AC3E}">
        <p14:creationId xmlns:p14="http://schemas.microsoft.com/office/powerpoint/2010/main" xmlns="" val="3770760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3CB1807-CA58-4115-8ACD-72F907D8DAEC}" type="slidenum">
              <a:rPr lang="en-US" smtClean="0"/>
              <a:pPr>
                <a:defRPr/>
              </a:pPr>
              <a:t>9</a:t>
            </a:fld>
            <a:endParaRPr lang="en-US"/>
          </a:p>
        </p:txBody>
      </p:sp>
    </p:spTree>
    <p:extLst>
      <p:ext uri="{BB962C8B-B14F-4D97-AF65-F5344CB8AC3E}">
        <p14:creationId xmlns:p14="http://schemas.microsoft.com/office/powerpoint/2010/main" xmlns="" val="2569353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en-US" sz="2400">
              <a:latin typeface="Times New Roman" pitchFamily="18" charset="0"/>
            </a:endParaRPr>
          </a:p>
        </p:txBody>
      </p:sp>
      <p:pic>
        <p:nvPicPr>
          <p:cNvPr id="5" name="Picture 8" descr="ProSensing LOGO basic"/>
          <p:cNvPicPr>
            <a:picLocks noChangeAspect="1" noChangeArrowheads="1"/>
          </p:cNvPicPr>
          <p:nvPr userDrawn="1"/>
        </p:nvPicPr>
        <p:blipFill>
          <a:blip r:embed="rId2" cstate="print"/>
          <a:srcRect/>
          <a:stretch>
            <a:fillRect/>
          </a:stretch>
        </p:blipFill>
        <p:spPr bwMode="auto">
          <a:xfrm>
            <a:off x="6629400" y="6324600"/>
            <a:ext cx="1524000" cy="255588"/>
          </a:xfrm>
          <a:prstGeom prst="rect">
            <a:avLst/>
          </a:prstGeom>
          <a:noFill/>
          <a:ln w="9525">
            <a:noFill/>
            <a:miter lim="800000"/>
            <a:headEnd/>
            <a:tailEnd/>
          </a:ln>
        </p:spPr>
      </p:pic>
      <p:sp>
        <p:nvSpPr>
          <p:cNvPr id="129026"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129027"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6" name="Rectangle 4"/>
          <p:cNvSpPr>
            <a:spLocks noGrp="1" noChangeArrowheads="1"/>
          </p:cNvSpPr>
          <p:nvPr>
            <p:ph type="dt" sz="half" idx="10"/>
          </p:nvPr>
        </p:nvSpPr>
        <p:spPr>
          <a:xfrm>
            <a:off x="685800" y="6248400"/>
            <a:ext cx="1905000" cy="457200"/>
          </a:xfrm>
        </p:spPr>
        <p:txBody>
          <a:bodyPr/>
          <a:lstStyle>
            <a:lvl1pPr>
              <a:defRPr sz="1000"/>
            </a:lvl1pPr>
          </a:lstStyle>
          <a:p>
            <a:pPr>
              <a:defRPr/>
            </a:pPr>
            <a:r>
              <a:rPr lang="en-US" dirty="0" smtClean="0"/>
              <a:t>March 7</a:t>
            </a:r>
            <a:r>
              <a:rPr lang="en-US" baseline="30000" dirty="0" smtClean="0"/>
              <a:t>rd</a:t>
            </a:r>
            <a:r>
              <a:rPr lang="en-US" dirty="0" smtClean="0"/>
              <a:t>, 2013</a:t>
            </a:r>
            <a:endParaRPr lang="en-US" dirty="0"/>
          </a:p>
        </p:txBody>
      </p:sp>
      <p:sp>
        <p:nvSpPr>
          <p:cNvPr id="7" name="Rectangle 5"/>
          <p:cNvSpPr>
            <a:spLocks noGrp="1" noChangeArrowheads="1"/>
          </p:cNvSpPr>
          <p:nvPr>
            <p:ph type="ftr" sz="quarter" idx="11"/>
          </p:nvPr>
        </p:nvSpPr>
        <p:spPr>
          <a:xfrm>
            <a:off x="3124200" y="6248400"/>
            <a:ext cx="2895600" cy="457200"/>
          </a:xfrm>
        </p:spPr>
        <p:txBody>
          <a:bodyPr/>
          <a:lstStyle>
            <a:lvl1pPr>
              <a:defRPr sz="800"/>
            </a:lvl1pPr>
          </a:lstStyle>
          <a:p>
            <a:pPr>
              <a:defRPr/>
            </a:pPr>
            <a:r>
              <a:rPr lang="en-US" dirty="0" smtClean="0"/>
              <a:t>67</a:t>
            </a:r>
            <a:r>
              <a:rPr lang="en-US" baseline="30000" dirty="0" smtClean="0"/>
              <a:t>th</a:t>
            </a:r>
            <a:r>
              <a:rPr lang="en-US" dirty="0" smtClean="0"/>
              <a:t> Interdepartmental Hurricane Conference</a:t>
            </a:r>
          </a:p>
        </p:txBody>
      </p:sp>
      <p:sp>
        <p:nvSpPr>
          <p:cNvPr id="8"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32E0D3D8-A503-435D-9E86-E9D1312B15F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r>
              <a:rPr lang="en-US" dirty="0" smtClean="0"/>
              <a:t>March 7</a:t>
            </a:r>
            <a:r>
              <a:rPr lang="en-US" baseline="30000" dirty="0" smtClean="0"/>
              <a:t>rd</a:t>
            </a:r>
            <a:r>
              <a:rPr lang="en-US" dirty="0" smtClean="0"/>
              <a:t>, 2013</a:t>
            </a:r>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smtClean="0"/>
              <a:t>67</a:t>
            </a:r>
            <a:r>
              <a:rPr lang="en-US" baseline="30000" dirty="0" smtClean="0"/>
              <a:t>th</a:t>
            </a:r>
            <a:r>
              <a:rPr lang="en-US" dirty="0" smtClean="0"/>
              <a:t> Interdepartmental Hurricane Conference</a:t>
            </a:r>
          </a:p>
          <a:p>
            <a:pPr>
              <a:defRPr/>
            </a:pPr>
            <a:endParaRPr lang="en-US" dirty="0"/>
          </a:p>
        </p:txBody>
      </p:sp>
      <p:sp>
        <p:nvSpPr>
          <p:cNvPr id="6" name="Rectangle 8"/>
          <p:cNvSpPr>
            <a:spLocks noGrp="1" noChangeArrowheads="1"/>
          </p:cNvSpPr>
          <p:nvPr>
            <p:ph type="sldNum" sz="quarter" idx="12"/>
          </p:nvPr>
        </p:nvSpPr>
        <p:spPr>
          <a:ln/>
        </p:spPr>
        <p:txBody>
          <a:bodyPr/>
          <a:lstStyle>
            <a:lvl1pPr>
              <a:defRPr/>
            </a:lvl1pPr>
          </a:lstStyle>
          <a:p>
            <a:pPr>
              <a:defRPr/>
            </a:pPr>
            <a:fld id="{137BAD4A-51EA-4507-B77E-99DC3738728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r>
              <a:rPr lang="en-US" dirty="0" smtClean="0"/>
              <a:t>March 7</a:t>
            </a:r>
            <a:r>
              <a:rPr lang="en-US" baseline="30000" dirty="0" smtClean="0"/>
              <a:t>rd</a:t>
            </a:r>
            <a:r>
              <a:rPr lang="en-US" dirty="0" smtClean="0"/>
              <a:t>, 2013</a:t>
            </a:r>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smtClean="0"/>
              <a:t>67</a:t>
            </a:r>
            <a:r>
              <a:rPr lang="en-US" baseline="30000" dirty="0" smtClean="0"/>
              <a:t>th</a:t>
            </a:r>
            <a:r>
              <a:rPr lang="en-US" dirty="0" smtClean="0"/>
              <a:t> Interdepartmental Hurricane Conference</a:t>
            </a:r>
          </a:p>
          <a:p>
            <a:pPr>
              <a:defRPr/>
            </a:pPr>
            <a:endParaRPr lang="en-US" dirty="0"/>
          </a:p>
        </p:txBody>
      </p:sp>
      <p:sp>
        <p:nvSpPr>
          <p:cNvPr id="6" name="Rectangle 8"/>
          <p:cNvSpPr>
            <a:spLocks noGrp="1" noChangeArrowheads="1"/>
          </p:cNvSpPr>
          <p:nvPr>
            <p:ph type="sldNum" sz="quarter" idx="12"/>
          </p:nvPr>
        </p:nvSpPr>
        <p:spPr>
          <a:ln/>
        </p:spPr>
        <p:txBody>
          <a:bodyPr/>
          <a:lstStyle>
            <a:lvl1pPr>
              <a:defRPr/>
            </a:lvl1pPr>
          </a:lstStyle>
          <a:p>
            <a:pPr>
              <a:defRPr/>
            </a:pPr>
            <a:fld id="{BDC5ED40-F688-4A67-80F9-23F1D5A7195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66738" y="1752600"/>
            <a:ext cx="8001000" cy="4267200"/>
          </a:xfrm>
        </p:spPr>
        <p:txBody>
          <a:bodyPr/>
          <a:lstStyle/>
          <a:p>
            <a:pPr lvl="0"/>
            <a:endParaRPr 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r>
              <a:rPr lang="en-US" dirty="0" smtClean="0"/>
              <a:t>March 7</a:t>
            </a:r>
            <a:r>
              <a:rPr lang="en-US" baseline="30000" dirty="0" smtClean="0"/>
              <a:t>rd</a:t>
            </a:r>
            <a:r>
              <a:rPr lang="en-US" dirty="0" smtClean="0"/>
              <a:t>, 2013</a:t>
            </a:r>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smtClean="0"/>
              <a:t>67</a:t>
            </a:r>
            <a:r>
              <a:rPr lang="en-US" baseline="30000" dirty="0" smtClean="0"/>
              <a:t>th</a:t>
            </a:r>
            <a:r>
              <a:rPr lang="en-US" dirty="0" smtClean="0"/>
              <a:t> Interdepartmental Hurricane Conference</a:t>
            </a:r>
          </a:p>
          <a:p>
            <a:pPr>
              <a:defRPr/>
            </a:pPr>
            <a:endParaRPr lang="en-US" dirty="0"/>
          </a:p>
        </p:txBody>
      </p:sp>
      <p:sp>
        <p:nvSpPr>
          <p:cNvPr id="6" name="Rectangle 8"/>
          <p:cNvSpPr>
            <a:spLocks noGrp="1" noChangeArrowheads="1"/>
          </p:cNvSpPr>
          <p:nvPr>
            <p:ph type="sldNum" sz="quarter" idx="12"/>
          </p:nvPr>
        </p:nvSpPr>
        <p:spPr>
          <a:ln/>
        </p:spPr>
        <p:txBody>
          <a:bodyPr/>
          <a:lstStyle>
            <a:lvl1pPr>
              <a:defRPr/>
            </a:lvl1pPr>
          </a:lstStyle>
          <a:p>
            <a:pPr>
              <a:defRPr/>
            </a:pPr>
            <a:fld id="{722C8998-14F9-476F-9058-4156C4A7C5A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3438" y="17526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3438" y="39624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r>
              <a:rPr lang="en-US" dirty="0" smtClean="0"/>
              <a:t>March 7</a:t>
            </a:r>
            <a:r>
              <a:rPr lang="en-US" baseline="30000" dirty="0" smtClean="0"/>
              <a:t>rd</a:t>
            </a:r>
            <a:r>
              <a:rPr lang="en-US" dirty="0" smtClean="0"/>
              <a:t>, 2013</a:t>
            </a:r>
            <a:endParaRPr lang="en-US" dirty="0"/>
          </a:p>
        </p:txBody>
      </p:sp>
      <p:sp>
        <p:nvSpPr>
          <p:cNvPr id="7" name="Rectangle 7"/>
          <p:cNvSpPr>
            <a:spLocks noGrp="1" noChangeArrowheads="1"/>
          </p:cNvSpPr>
          <p:nvPr>
            <p:ph type="ftr" sz="quarter" idx="11"/>
          </p:nvPr>
        </p:nvSpPr>
        <p:spPr>
          <a:ln/>
        </p:spPr>
        <p:txBody>
          <a:bodyPr/>
          <a:lstStyle>
            <a:lvl1pPr>
              <a:defRPr/>
            </a:lvl1pPr>
          </a:lstStyle>
          <a:p>
            <a:pPr>
              <a:defRPr/>
            </a:pPr>
            <a:r>
              <a:rPr lang="en-US" dirty="0" smtClean="0"/>
              <a:t>67</a:t>
            </a:r>
            <a:r>
              <a:rPr lang="en-US" baseline="30000" dirty="0" smtClean="0"/>
              <a:t>th</a:t>
            </a:r>
            <a:r>
              <a:rPr lang="en-US" dirty="0" smtClean="0"/>
              <a:t> Interdepartmental Hurricane Conference</a:t>
            </a:r>
          </a:p>
          <a:p>
            <a:pPr>
              <a:defRPr/>
            </a:pPr>
            <a:endParaRPr lang="en-US" dirty="0"/>
          </a:p>
        </p:txBody>
      </p:sp>
      <p:sp>
        <p:nvSpPr>
          <p:cNvPr id="8" name="Rectangle 8"/>
          <p:cNvSpPr>
            <a:spLocks noGrp="1" noChangeArrowheads="1"/>
          </p:cNvSpPr>
          <p:nvPr>
            <p:ph type="sldNum" sz="quarter" idx="12"/>
          </p:nvPr>
        </p:nvSpPr>
        <p:spPr>
          <a:ln/>
        </p:spPr>
        <p:txBody>
          <a:bodyPr/>
          <a:lstStyle>
            <a:lvl1pPr>
              <a:defRPr/>
            </a:lvl1pPr>
          </a:lstStyle>
          <a:p>
            <a:pPr>
              <a:defRPr/>
            </a:pPr>
            <a:fld id="{5FADE9DE-40D3-4AD3-BE60-DA3E5CA48DF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dirty="0" smtClean="0"/>
              <a:t>March 7</a:t>
            </a:r>
            <a:r>
              <a:rPr lang="en-US" baseline="30000" dirty="0" smtClean="0"/>
              <a:t>rd</a:t>
            </a:r>
            <a:r>
              <a:rPr lang="en-US" dirty="0" smtClean="0"/>
              <a:t>, 2013</a:t>
            </a:r>
            <a:endParaRPr lang="en-US" dirty="0"/>
          </a:p>
        </p:txBody>
      </p:sp>
      <p:sp>
        <p:nvSpPr>
          <p:cNvPr id="4" name="Footer Placeholder 3"/>
          <p:cNvSpPr>
            <a:spLocks noGrp="1"/>
          </p:cNvSpPr>
          <p:nvPr>
            <p:ph type="ftr" sz="quarter" idx="11"/>
          </p:nvPr>
        </p:nvSpPr>
        <p:spPr/>
        <p:txBody>
          <a:bodyPr/>
          <a:lstStyle/>
          <a:p>
            <a:pPr>
              <a:defRPr/>
            </a:pPr>
            <a:r>
              <a:rPr lang="en-US" dirty="0" smtClean="0"/>
              <a:t>67</a:t>
            </a:r>
            <a:r>
              <a:rPr lang="en-US" baseline="30000" dirty="0" smtClean="0"/>
              <a:t>th</a:t>
            </a:r>
            <a:r>
              <a:rPr lang="en-US" dirty="0" smtClean="0"/>
              <a:t> Interdepartmental Hurricane Conference</a:t>
            </a:r>
          </a:p>
          <a:p>
            <a:pPr>
              <a:defRPr/>
            </a:pPr>
            <a:endParaRPr lang="en-US" dirty="0"/>
          </a:p>
        </p:txBody>
      </p:sp>
      <p:sp>
        <p:nvSpPr>
          <p:cNvPr id="5" name="Slide Number Placeholder 4"/>
          <p:cNvSpPr>
            <a:spLocks noGrp="1"/>
          </p:cNvSpPr>
          <p:nvPr>
            <p:ph type="sldNum" sz="quarter" idx="12"/>
          </p:nvPr>
        </p:nvSpPr>
        <p:spPr/>
        <p:txBody>
          <a:bodyPr/>
          <a:lstStyle/>
          <a:p>
            <a:pPr>
              <a:defRPr/>
            </a:pPr>
            <a:fld id="{4A9CA4E7-6A14-4B8D-811E-FE57D2012555}" type="slidenum">
              <a:rPr lang="en-US" smtClean="0"/>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r>
              <a:rPr lang="en-US" dirty="0" smtClean="0"/>
              <a:t>March 7</a:t>
            </a:r>
            <a:r>
              <a:rPr lang="en-US" baseline="30000" dirty="0" smtClean="0"/>
              <a:t>rd</a:t>
            </a:r>
            <a:r>
              <a:rPr lang="en-US" dirty="0" smtClean="0"/>
              <a:t>, 2013</a:t>
            </a:r>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smtClean="0"/>
              <a:t>67</a:t>
            </a:r>
            <a:r>
              <a:rPr lang="en-US" baseline="30000" dirty="0" smtClean="0"/>
              <a:t>th</a:t>
            </a:r>
            <a:r>
              <a:rPr lang="en-US" dirty="0" smtClean="0"/>
              <a:t> Interdepartmental Hurricane Conference</a:t>
            </a:r>
          </a:p>
          <a:p>
            <a:pPr>
              <a:defRPr/>
            </a:pPr>
            <a:endParaRPr lang="en-US" dirty="0"/>
          </a:p>
        </p:txBody>
      </p:sp>
      <p:sp>
        <p:nvSpPr>
          <p:cNvPr id="7" name="Rectangle 8"/>
          <p:cNvSpPr>
            <a:spLocks noGrp="1" noChangeArrowheads="1"/>
          </p:cNvSpPr>
          <p:nvPr>
            <p:ph type="sldNum" sz="quarter" idx="12"/>
          </p:nvPr>
        </p:nvSpPr>
        <p:spPr>
          <a:ln/>
        </p:spPr>
        <p:txBody>
          <a:bodyPr/>
          <a:lstStyle>
            <a:lvl1pPr>
              <a:defRPr/>
            </a:lvl1pPr>
          </a:lstStyle>
          <a:p>
            <a:pPr>
              <a:defRPr/>
            </a:pPr>
            <a:fld id="{21A150E2-28F3-43A9-B95C-622530A14448}"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66738" y="17526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66738" y="39624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r>
              <a:rPr lang="en-US" dirty="0" smtClean="0"/>
              <a:t>March 7</a:t>
            </a:r>
            <a:r>
              <a:rPr lang="en-US" baseline="30000" dirty="0" smtClean="0"/>
              <a:t>rd</a:t>
            </a:r>
            <a:r>
              <a:rPr lang="en-US" dirty="0" smtClean="0"/>
              <a:t>, 2013</a:t>
            </a:r>
            <a:endParaRPr lang="en-US" dirty="0"/>
          </a:p>
        </p:txBody>
      </p:sp>
      <p:sp>
        <p:nvSpPr>
          <p:cNvPr id="7" name="Rectangle 7"/>
          <p:cNvSpPr>
            <a:spLocks noGrp="1" noChangeArrowheads="1"/>
          </p:cNvSpPr>
          <p:nvPr>
            <p:ph type="ftr" sz="quarter" idx="11"/>
          </p:nvPr>
        </p:nvSpPr>
        <p:spPr>
          <a:ln/>
        </p:spPr>
        <p:txBody>
          <a:bodyPr/>
          <a:lstStyle>
            <a:lvl1pPr>
              <a:defRPr/>
            </a:lvl1pPr>
          </a:lstStyle>
          <a:p>
            <a:pPr>
              <a:defRPr/>
            </a:pPr>
            <a:r>
              <a:rPr lang="en-US" dirty="0" smtClean="0"/>
              <a:t>67</a:t>
            </a:r>
            <a:r>
              <a:rPr lang="en-US" baseline="30000" dirty="0" smtClean="0"/>
              <a:t>th</a:t>
            </a:r>
            <a:r>
              <a:rPr lang="en-US" dirty="0" smtClean="0"/>
              <a:t> Interdepartmental Hurricane Conference</a:t>
            </a:r>
          </a:p>
          <a:p>
            <a:pPr>
              <a:defRPr/>
            </a:pPr>
            <a:endParaRPr lang="en-US" dirty="0"/>
          </a:p>
        </p:txBody>
      </p:sp>
      <p:sp>
        <p:nvSpPr>
          <p:cNvPr id="8" name="Rectangle 8"/>
          <p:cNvSpPr>
            <a:spLocks noGrp="1" noChangeArrowheads="1"/>
          </p:cNvSpPr>
          <p:nvPr>
            <p:ph type="sldNum" sz="quarter" idx="12"/>
          </p:nvPr>
        </p:nvSpPr>
        <p:spPr>
          <a:ln/>
        </p:spPr>
        <p:txBody>
          <a:bodyPr/>
          <a:lstStyle>
            <a:lvl1pPr>
              <a:defRPr/>
            </a:lvl1pPr>
          </a:lstStyle>
          <a:p>
            <a:pPr>
              <a:defRPr/>
            </a:pPr>
            <a:fld id="{032AD394-952E-4A25-8E17-24CABB9C6F8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r>
              <a:rPr lang="en-US" dirty="0" smtClean="0"/>
              <a:t>March 7</a:t>
            </a:r>
            <a:r>
              <a:rPr lang="en-US" baseline="30000" dirty="0" smtClean="0"/>
              <a:t>rd</a:t>
            </a:r>
            <a:r>
              <a:rPr lang="en-US" dirty="0" smtClean="0"/>
              <a:t>, 2013</a:t>
            </a:r>
            <a:endParaRPr lang="en-US" dirty="0"/>
          </a:p>
        </p:txBody>
      </p:sp>
      <p:sp>
        <p:nvSpPr>
          <p:cNvPr id="5" name="Rectangle 7"/>
          <p:cNvSpPr>
            <a:spLocks noGrp="1" noChangeArrowheads="1"/>
          </p:cNvSpPr>
          <p:nvPr>
            <p:ph type="ftr" sz="quarter" idx="11"/>
          </p:nvPr>
        </p:nvSpPr>
        <p:spPr>
          <a:ln/>
        </p:spPr>
        <p:txBody>
          <a:bodyPr/>
          <a:lstStyle>
            <a:lvl1pPr>
              <a:defRPr sz="800"/>
            </a:lvl1pPr>
          </a:lstStyle>
          <a:p>
            <a:pPr>
              <a:defRPr/>
            </a:pPr>
            <a:r>
              <a:rPr lang="en-US" dirty="0" smtClean="0"/>
              <a:t>67</a:t>
            </a:r>
            <a:r>
              <a:rPr lang="en-US" baseline="30000" dirty="0" smtClean="0"/>
              <a:t>th</a:t>
            </a:r>
            <a:r>
              <a:rPr lang="en-US" dirty="0" smtClean="0"/>
              <a:t> Interdepartmental Hurricane Conference</a:t>
            </a:r>
          </a:p>
          <a:p>
            <a:pPr>
              <a:defRPr/>
            </a:pPr>
            <a:endParaRPr lang="en-US" dirty="0"/>
          </a:p>
        </p:txBody>
      </p:sp>
      <p:sp>
        <p:nvSpPr>
          <p:cNvPr id="6" name="Rectangle 8"/>
          <p:cNvSpPr>
            <a:spLocks noGrp="1" noChangeArrowheads="1"/>
          </p:cNvSpPr>
          <p:nvPr>
            <p:ph type="sldNum" sz="quarter" idx="12"/>
          </p:nvPr>
        </p:nvSpPr>
        <p:spPr>
          <a:ln/>
        </p:spPr>
        <p:txBody>
          <a:bodyPr/>
          <a:lstStyle>
            <a:lvl1pPr>
              <a:defRPr/>
            </a:lvl1pPr>
          </a:lstStyle>
          <a:p>
            <a:pPr>
              <a:defRPr/>
            </a:pPr>
            <a:fld id="{477B253A-B65A-4075-A67D-264B04B12CD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r>
              <a:rPr lang="en-US" dirty="0" smtClean="0"/>
              <a:t>March 7</a:t>
            </a:r>
            <a:r>
              <a:rPr lang="en-US" baseline="30000" dirty="0" smtClean="0"/>
              <a:t>rd</a:t>
            </a:r>
            <a:r>
              <a:rPr lang="en-US" dirty="0" smtClean="0"/>
              <a:t>, 2013</a:t>
            </a:r>
            <a:endParaRPr lang="en-US" dirty="0"/>
          </a:p>
        </p:txBody>
      </p:sp>
      <p:sp>
        <p:nvSpPr>
          <p:cNvPr id="5" name="Rectangle 7"/>
          <p:cNvSpPr>
            <a:spLocks noGrp="1" noChangeArrowheads="1"/>
          </p:cNvSpPr>
          <p:nvPr>
            <p:ph type="ftr" sz="quarter" idx="11"/>
          </p:nvPr>
        </p:nvSpPr>
        <p:spPr>
          <a:ln/>
        </p:spPr>
        <p:txBody>
          <a:bodyPr/>
          <a:lstStyle>
            <a:lvl1pPr>
              <a:defRPr sz="800"/>
            </a:lvl1pPr>
          </a:lstStyle>
          <a:p>
            <a:pPr>
              <a:defRPr/>
            </a:pPr>
            <a:r>
              <a:rPr lang="en-US" dirty="0" smtClean="0"/>
              <a:t>67</a:t>
            </a:r>
            <a:r>
              <a:rPr lang="en-US" baseline="30000" dirty="0" smtClean="0"/>
              <a:t>th</a:t>
            </a:r>
            <a:r>
              <a:rPr lang="en-US" dirty="0" smtClean="0"/>
              <a:t> Interdepartmental Hurricane Conference</a:t>
            </a:r>
          </a:p>
        </p:txBody>
      </p:sp>
      <p:sp>
        <p:nvSpPr>
          <p:cNvPr id="6" name="Rectangle 8"/>
          <p:cNvSpPr>
            <a:spLocks noGrp="1" noChangeArrowheads="1"/>
          </p:cNvSpPr>
          <p:nvPr>
            <p:ph type="sldNum" sz="quarter" idx="12"/>
          </p:nvPr>
        </p:nvSpPr>
        <p:spPr>
          <a:ln/>
        </p:spPr>
        <p:txBody>
          <a:bodyPr/>
          <a:lstStyle>
            <a:lvl1pPr>
              <a:defRPr/>
            </a:lvl1pPr>
          </a:lstStyle>
          <a:p>
            <a:pPr>
              <a:defRPr/>
            </a:pPr>
            <a:fld id="{519A6694-023A-44FE-93FC-E877BF5B76A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r>
              <a:rPr lang="en-US" dirty="0" smtClean="0"/>
              <a:t>March 7</a:t>
            </a:r>
            <a:r>
              <a:rPr lang="en-US" baseline="30000" dirty="0" smtClean="0"/>
              <a:t>rd</a:t>
            </a:r>
            <a:r>
              <a:rPr lang="en-US" dirty="0" smtClean="0"/>
              <a:t>, 2013</a:t>
            </a:r>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smtClean="0"/>
              <a:t>67</a:t>
            </a:r>
            <a:r>
              <a:rPr lang="en-US" baseline="30000" dirty="0" smtClean="0"/>
              <a:t>th</a:t>
            </a:r>
            <a:r>
              <a:rPr lang="en-US" dirty="0" smtClean="0"/>
              <a:t> Interdepartmental Hurricane Conference</a:t>
            </a:r>
          </a:p>
        </p:txBody>
      </p:sp>
      <p:sp>
        <p:nvSpPr>
          <p:cNvPr id="7" name="Rectangle 8"/>
          <p:cNvSpPr>
            <a:spLocks noGrp="1" noChangeArrowheads="1"/>
          </p:cNvSpPr>
          <p:nvPr>
            <p:ph type="sldNum" sz="quarter" idx="12"/>
          </p:nvPr>
        </p:nvSpPr>
        <p:spPr>
          <a:ln/>
        </p:spPr>
        <p:txBody>
          <a:bodyPr/>
          <a:lstStyle>
            <a:lvl1pPr>
              <a:defRPr/>
            </a:lvl1pPr>
          </a:lstStyle>
          <a:p>
            <a:pPr>
              <a:defRPr/>
            </a:pPr>
            <a:fld id="{77DCB6C0-ECE1-4DD3-8205-A3597F043E4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r>
              <a:rPr lang="en-US" dirty="0" smtClean="0"/>
              <a:t>March 7</a:t>
            </a:r>
            <a:r>
              <a:rPr lang="en-US" baseline="30000" dirty="0" smtClean="0"/>
              <a:t>rd</a:t>
            </a:r>
            <a:r>
              <a:rPr lang="en-US" dirty="0" smtClean="0"/>
              <a:t>, 2013</a:t>
            </a:r>
            <a:endParaRPr lang="en-US" dirty="0"/>
          </a:p>
        </p:txBody>
      </p:sp>
      <p:sp>
        <p:nvSpPr>
          <p:cNvPr id="8" name="Rectangle 7"/>
          <p:cNvSpPr>
            <a:spLocks noGrp="1" noChangeArrowheads="1"/>
          </p:cNvSpPr>
          <p:nvPr>
            <p:ph type="ftr" sz="quarter" idx="11"/>
          </p:nvPr>
        </p:nvSpPr>
        <p:spPr>
          <a:ln/>
        </p:spPr>
        <p:txBody>
          <a:bodyPr/>
          <a:lstStyle>
            <a:lvl1pPr>
              <a:defRPr/>
            </a:lvl1pPr>
          </a:lstStyle>
          <a:p>
            <a:pPr>
              <a:defRPr/>
            </a:pPr>
            <a:r>
              <a:rPr lang="en-US" dirty="0" smtClean="0"/>
              <a:t>67</a:t>
            </a:r>
            <a:r>
              <a:rPr lang="en-US" baseline="30000" dirty="0" smtClean="0"/>
              <a:t>th</a:t>
            </a:r>
            <a:r>
              <a:rPr lang="en-US" dirty="0" smtClean="0"/>
              <a:t> Interdepartmental Hurricane Conference</a:t>
            </a:r>
          </a:p>
          <a:p>
            <a:pPr>
              <a:defRPr/>
            </a:pPr>
            <a:endParaRPr lang="en-US" dirty="0"/>
          </a:p>
        </p:txBody>
      </p:sp>
      <p:sp>
        <p:nvSpPr>
          <p:cNvPr id="9" name="Rectangle 8"/>
          <p:cNvSpPr>
            <a:spLocks noGrp="1" noChangeArrowheads="1"/>
          </p:cNvSpPr>
          <p:nvPr>
            <p:ph type="sldNum" sz="quarter" idx="12"/>
          </p:nvPr>
        </p:nvSpPr>
        <p:spPr>
          <a:ln/>
        </p:spPr>
        <p:txBody>
          <a:bodyPr/>
          <a:lstStyle>
            <a:lvl1pPr>
              <a:defRPr/>
            </a:lvl1pPr>
          </a:lstStyle>
          <a:p>
            <a:pPr>
              <a:defRPr/>
            </a:pPr>
            <a:fld id="{127F90EF-0A11-4E1C-8089-E23DE913F7B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r>
              <a:rPr lang="en-US" dirty="0" smtClean="0"/>
              <a:t>March 7</a:t>
            </a:r>
            <a:r>
              <a:rPr lang="en-US" baseline="30000" dirty="0" smtClean="0"/>
              <a:t>rd</a:t>
            </a:r>
            <a:r>
              <a:rPr lang="en-US" dirty="0" smtClean="0"/>
              <a:t>, 2013</a:t>
            </a:r>
            <a:endParaRPr lang="en-US" dirty="0"/>
          </a:p>
        </p:txBody>
      </p:sp>
      <p:sp>
        <p:nvSpPr>
          <p:cNvPr id="4" name="Rectangle 7"/>
          <p:cNvSpPr>
            <a:spLocks noGrp="1" noChangeArrowheads="1"/>
          </p:cNvSpPr>
          <p:nvPr>
            <p:ph type="ftr" sz="quarter" idx="11"/>
          </p:nvPr>
        </p:nvSpPr>
        <p:spPr>
          <a:ln/>
        </p:spPr>
        <p:txBody>
          <a:bodyPr/>
          <a:lstStyle>
            <a:lvl1pPr>
              <a:defRPr/>
            </a:lvl1pPr>
          </a:lstStyle>
          <a:p>
            <a:pPr>
              <a:defRPr/>
            </a:pPr>
            <a:r>
              <a:rPr lang="en-US" dirty="0" smtClean="0"/>
              <a:t>67</a:t>
            </a:r>
            <a:r>
              <a:rPr lang="en-US" baseline="30000" dirty="0" smtClean="0"/>
              <a:t>th</a:t>
            </a:r>
            <a:r>
              <a:rPr lang="en-US" dirty="0" smtClean="0"/>
              <a:t> Interdepartmental Hurricane Conference</a:t>
            </a:r>
          </a:p>
          <a:p>
            <a:pPr>
              <a:defRPr/>
            </a:pPr>
            <a:endParaRPr lang="en-US" dirty="0"/>
          </a:p>
        </p:txBody>
      </p:sp>
      <p:sp>
        <p:nvSpPr>
          <p:cNvPr id="5" name="Rectangle 8"/>
          <p:cNvSpPr>
            <a:spLocks noGrp="1" noChangeArrowheads="1"/>
          </p:cNvSpPr>
          <p:nvPr>
            <p:ph type="sldNum" sz="quarter" idx="12"/>
          </p:nvPr>
        </p:nvSpPr>
        <p:spPr>
          <a:ln/>
        </p:spPr>
        <p:txBody>
          <a:bodyPr/>
          <a:lstStyle>
            <a:lvl1pPr>
              <a:defRPr/>
            </a:lvl1pPr>
          </a:lstStyle>
          <a:p>
            <a:pPr>
              <a:defRPr/>
            </a:pPr>
            <a:fld id="{DF9B321E-857E-45DC-8601-00503BB8FB0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r>
              <a:rPr lang="en-US" dirty="0" smtClean="0"/>
              <a:t>March 7</a:t>
            </a:r>
            <a:r>
              <a:rPr lang="en-US" baseline="30000" dirty="0" smtClean="0"/>
              <a:t>rd</a:t>
            </a:r>
            <a:r>
              <a:rPr lang="en-US" dirty="0" smtClean="0"/>
              <a:t>, 2013</a:t>
            </a:r>
            <a:endParaRPr lang="en-US" dirty="0"/>
          </a:p>
        </p:txBody>
      </p:sp>
      <p:sp>
        <p:nvSpPr>
          <p:cNvPr id="3" name="Rectangle 7"/>
          <p:cNvSpPr>
            <a:spLocks noGrp="1" noChangeArrowheads="1"/>
          </p:cNvSpPr>
          <p:nvPr>
            <p:ph type="ftr" sz="quarter" idx="11"/>
          </p:nvPr>
        </p:nvSpPr>
        <p:spPr>
          <a:ln/>
        </p:spPr>
        <p:txBody>
          <a:bodyPr/>
          <a:lstStyle>
            <a:lvl1pPr>
              <a:defRPr/>
            </a:lvl1pPr>
          </a:lstStyle>
          <a:p>
            <a:pPr>
              <a:defRPr/>
            </a:pPr>
            <a:r>
              <a:rPr lang="en-US" dirty="0" smtClean="0"/>
              <a:t>67</a:t>
            </a:r>
            <a:r>
              <a:rPr lang="en-US" baseline="30000" dirty="0" smtClean="0"/>
              <a:t>th</a:t>
            </a:r>
            <a:r>
              <a:rPr lang="en-US" dirty="0" smtClean="0"/>
              <a:t> Interdepartmental Hurricane Conference</a:t>
            </a:r>
          </a:p>
          <a:p>
            <a:pPr>
              <a:defRPr/>
            </a:pPr>
            <a:endParaRPr lang="en-US" dirty="0"/>
          </a:p>
        </p:txBody>
      </p:sp>
      <p:sp>
        <p:nvSpPr>
          <p:cNvPr id="4" name="Rectangle 8"/>
          <p:cNvSpPr>
            <a:spLocks noGrp="1" noChangeArrowheads="1"/>
          </p:cNvSpPr>
          <p:nvPr>
            <p:ph type="sldNum" sz="quarter" idx="12"/>
          </p:nvPr>
        </p:nvSpPr>
        <p:spPr>
          <a:ln/>
        </p:spPr>
        <p:txBody>
          <a:bodyPr/>
          <a:lstStyle>
            <a:lvl1pPr>
              <a:defRPr/>
            </a:lvl1pPr>
          </a:lstStyle>
          <a:p>
            <a:pPr>
              <a:defRPr/>
            </a:pPr>
            <a:fld id="{859878C7-EBC7-41EF-B30E-A11175765D1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r>
              <a:rPr lang="en-US" dirty="0" smtClean="0"/>
              <a:t>March 7</a:t>
            </a:r>
            <a:r>
              <a:rPr lang="en-US" baseline="30000" dirty="0" smtClean="0"/>
              <a:t>rd</a:t>
            </a:r>
            <a:r>
              <a:rPr lang="en-US" dirty="0" smtClean="0"/>
              <a:t>, 2013</a:t>
            </a:r>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smtClean="0"/>
              <a:t>67</a:t>
            </a:r>
            <a:r>
              <a:rPr lang="en-US" baseline="30000" dirty="0" smtClean="0"/>
              <a:t>th</a:t>
            </a:r>
            <a:r>
              <a:rPr lang="en-US" dirty="0" smtClean="0"/>
              <a:t> Interdepartmental Hurricane Conference</a:t>
            </a:r>
          </a:p>
          <a:p>
            <a:pPr>
              <a:defRPr/>
            </a:pPr>
            <a:endParaRPr lang="en-US" dirty="0"/>
          </a:p>
        </p:txBody>
      </p:sp>
      <p:sp>
        <p:nvSpPr>
          <p:cNvPr id="7" name="Rectangle 8"/>
          <p:cNvSpPr>
            <a:spLocks noGrp="1" noChangeArrowheads="1"/>
          </p:cNvSpPr>
          <p:nvPr>
            <p:ph type="sldNum" sz="quarter" idx="12"/>
          </p:nvPr>
        </p:nvSpPr>
        <p:spPr>
          <a:ln/>
        </p:spPr>
        <p:txBody>
          <a:bodyPr/>
          <a:lstStyle>
            <a:lvl1pPr>
              <a:defRPr/>
            </a:lvl1pPr>
          </a:lstStyle>
          <a:p>
            <a:pPr>
              <a:defRPr/>
            </a:pPr>
            <a:fld id="{010EDB0D-E5E9-4924-8817-B67B3F3A7AD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r>
              <a:rPr lang="en-US" dirty="0" smtClean="0"/>
              <a:t>March 7</a:t>
            </a:r>
            <a:r>
              <a:rPr lang="en-US" baseline="30000" dirty="0" smtClean="0"/>
              <a:t>rd</a:t>
            </a:r>
            <a:r>
              <a:rPr lang="en-US" dirty="0" smtClean="0"/>
              <a:t>, 2013</a:t>
            </a:r>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smtClean="0"/>
              <a:t>67</a:t>
            </a:r>
            <a:r>
              <a:rPr lang="en-US" baseline="30000" dirty="0" smtClean="0"/>
              <a:t>th</a:t>
            </a:r>
            <a:r>
              <a:rPr lang="en-US" dirty="0" smtClean="0"/>
              <a:t> Interdepartmental Hurricane Conference</a:t>
            </a:r>
          </a:p>
          <a:p>
            <a:pPr>
              <a:defRPr/>
            </a:pPr>
            <a:endParaRPr lang="en-US" dirty="0"/>
          </a:p>
        </p:txBody>
      </p:sp>
      <p:sp>
        <p:nvSpPr>
          <p:cNvPr id="7" name="Rectangle 8"/>
          <p:cNvSpPr>
            <a:spLocks noGrp="1" noChangeArrowheads="1"/>
          </p:cNvSpPr>
          <p:nvPr>
            <p:ph type="sldNum" sz="quarter" idx="12"/>
          </p:nvPr>
        </p:nvSpPr>
        <p:spPr>
          <a:ln/>
        </p:spPr>
        <p:txBody>
          <a:bodyPr/>
          <a:lstStyle>
            <a:lvl1pPr>
              <a:defRPr/>
            </a:lvl1pPr>
          </a:lstStyle>
          <a:p>
            <a:pPr>
              <a:defRPr/>
            </a:pPr>
            <a:fld id="{0613D550-D041-4DAF-9A76-10EE5909A13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8004"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en-US" sz="2400">
              <a:latin typeface="Times New Roman" pitchFamily="18" charset="0"/>
            </a:endParaRPr>
          </a:p>
        </p:txBody>
      </p:sp>
      <p:sp>
        <p:nvSpPr>
          <p:cNvPr id="128005"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p>
        </p:txBody>
      </p:sp>
      <p:sp>
        <p:nvSpPr>
          <p:cNvPr id="128006"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r>
              <a:rPr lang="en-US" dirty="0" smtClean="0"/>
              <a:t>March 7</a:t>
            </a:r>
            <a:r>
              <a:rPr lang="en-US" baseline="30000" dirty="0" smtClean="0"/>
              <a:t>th</a:t>
            </a:r>
            <a:r>
              <a:rPr lang="en-US" dirty="0" smtClean="0"/>
              <a:t> , 2013</a:t>
            </a:r>
            <a:endParaRPr lang="en-US" dirty="0"/>
          </a:p>
        </p:txBody>
      </p:sp>
      <p:sp>
        <p:nvSpPr>
          <p:cNvPr id="128007"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800"/>
            </a:lvl1pPr>
          </a:lstStyle>
          <a:p>
            <a:pPr>
              <a:defRPr/>
            </a:pPr>
            <a:r>
              <a:rPr lang="en-US" dirty="0" smtClean="0"/>
              <a:t>67</a:t>
            </a:r>
            <a:r>
              <a:rPr lang="en-US" baseline="30000" dirty="0" smtClean="0"/>
              <a:t>th</a:t>
            </a:r>
            <a:r>
              <a:rPr lang="en-US" dirty="0" smtClean="0"/>
              <a:t> Interdepartmental Hurricane Conference</a:t>
            </a:r>
          </a:p>
        </p:txBody>
      </p:sp>
      <p:sp>
        <p:nvSpPr>
          <p:cNvPr id="128008"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4A9CA4E7-6A14-4B8D-811E-FE57D2012555}" type="slidenum">
              <a:rPr lang="en-US"/>
              <a:pPr>
                <a:defRPr/>
              </a:pPr>
              <a:t>‹#›</a:t>
            </a:fld>
            <a:endParaRPr lang="en-US"/>
          </a:p>
        </p:txBody>
      </p:sp>
      <p:pic>
        <p:nvPicPr>
          <p:cNvPr id="1033" name="Picture 9" descr="ProSensing LOGO basic"/>
          <p:cNvPicPr>
            <a:picLocks noChangeAspect="1" noChangeArrowheads="1"/>
          </p:cNvPicPr>
          <p:nvPr userDrawn="1"/>
        </p:nvPicPr>
        <p:blipFill>
          <a:blip r:embed="rId18" cstate="print"/>
          <a:srcRect/>
          <a:stretch>
            <a:fillRect/>
          </a:stretch>
        </p:blipFill>
        <p:spPr bwMode="auto">
          <a:xfrm>
            <a:off x="6629400" y="6324600"/>
            <a:ext cx="1524000" cy="255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7"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8" r:id="rId14"/>
    <p:sldLayoutId id="2147483755" r:id="rId15"/>
    <p:sldLayoutId id="2147483756" r:id="rId16"/>
  </p:sldLayoutIdLst>
  <p:timing>
    <p:tnLst>
      <p:par>
        <p:cTn id="1" dur="indefinite" restart="never" nodeType="tmRoot"/>
      </p:par>
    </p:tnLst>
  </p:timing>
  <p:hf hdr="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kg@prosenisng.com"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mailto:popstefanija@prosensing.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trmm.gsfc.nasa.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9.pn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emf"/></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emf"/><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emf"/><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838200"/>
            <a:ext cx="8001000" cy="1295400"/>
          </a:xfrm>
        </p:spPr>
        <p:txBody>
          <a:bodyPr/>
          <a:lstStyle/>
          <a:p>
            <a:r>
              <a:rPr lang="en-US" sz="2400" b="1" dirty="0" smtClean="0"/>
              <a:t>Retrievals of Wind and Rain Rate from Combined Measurements of Up-Looking and Down-Looking SFMRs</a:t>
            </a:r>
            <a:endParaRPr lang="en-US" sz="2400" b="1" dirty="0"/>
          </a:p>
        </p:txBody>
      </p:sp>
      <p:sp>
        <p:nvSpPr>
          <p:cNvPr id="3075" name="Rectangle 3"/>
          <p:cNvSpPr>
            <a:spLocks noGrp="1" noChangeArrowheads="1"/>
          </p:cNvSpPr>
          <p:nvPr>
            <p:ph type="subTitle" idx="1"/>
          </p:nvPr>
        </p:nvSpPr>
        <p:spPr>
          <a:xfrm>
            <a:off x="7086600" y="4495800"/>
            <a:ext cx="1981200" cy="1295400"/>
          </a:xfrm>
        </p:spPr>
        <p:txBody>
          <a:bodyPr/>
          <a:lstStyle/>
          <a:p>
            <a:pPr eaLnBrk="1" hangingPunct="1">
              <a:lnSpc>
                <a:spcPct val="80000"/>
              </a:lnSpc>
            </a:pPr>
            <a:r>
              <a:rPr lang="en-US" sz="1100" b="1" dirty="0" smtClean="0"/>
              <a:t>Mark </a:t>
            </a:r>
            <a:r>
              <a:rPr lang="en-US" sz="1100" b="1" dirty="0" err="1" smtClean="0"/>
              <a:t>Goodbarlet</a:t>
            </a:r>
            <a:r>
              <a:rPr lang="en-US" sz="1100" b="1" dirty="0" smtClean="0"/>
              <a:t> </a:t>
            </a:r>
            <a:r>
              <a:rPr lang="en-US" sz="800" b="1" dirty="0" smtClean="0">
                <a:hlinkClick r:id="rId3"/>
              </a:rPr>
              <a:t>markg@prosenisng.com</a:t>
            </a:r>
            <a:r>
              <a:rPr lang="en-US" sz="800" b="1" dirty="0" smtClean="0"/>
              <a:t> </a:t>
            </a:r>
          </a:p>
          <a:p>
            <a:pPr eaLnBrk="1" hangingPunct="1">
              <a:lnSpc>
                <a:spcPct val="80000"/>
              </a:lnSpc>
            </a:pPr>
            <a:endParaRPr lang="en-US" sz="800" b="1" dirty="0" smtClean="0"/>
          </a:p>
          <a:p>
            <a:pPr eaLnBrk="1" hangingPunct="1">
              <a:lnSpc>
                <a:spcPct val="80000"/>
              </a:lnSpc>
            </a:pPr>
            <a:r>
              <a:rPr lang="en-US" sz="1100" b="1" dirty="0" smtClean="0"/>
              <a:t>Ivan PopStefanija</a:t>
            </a:r>
          </a:p>
          <a:p>
            <a:pPr eaLnBrk="1" hangingPunct="1">
              <a:lnSpc>
                <a:spcPct val="80000"/>
              </a:lnSpc>
            </a:pPr>
            <a:r>
              <a:rPr lang="en-US" sz="800" b="1" dirty="0" smtClean="0">
                <a:hlinkClick r:id="rId4"/>
              </a:rPr>
              <a:t>popstefanija@prosensing.com</a:t>
            </a:r>
            <a:endParaRPr lang="en-US" sz="800" b="1" dirty="0" smtClean="0"/>
          </a:p>
          <a:p>
            <a:pPr eaLnBrk="1" hangingPunct="1">
              <a:lnSpc>
                <a:spcPct val="80000"/>
              </a:lnSpc>
            </a:pPr>
            <a:r>
              <a:rPr lang="en-US" sz="800" dirty="0" smtClean="0"/>
              <a:t> </a:t>
            </a:r>
          </a:p>
          <a:p>
            <a:pPr eaLnBrk="1" hangingPunct="1">
              <a:lnSpc>
                <a:spcPct val="80000"/>
              </a:lnSpc>
            </a:pPr>
            <a:r>
              <a:rPr lang="en-US" sz="800" b="1" dirty="0" smtClean="0"/>
              <a:t>ProSensing Inc. </a:t>
            </a:r>
          </a:p>
          <a:p>
            <a:pPr eaLnBrk="1" hangingPunct="1">
              <a:lnSpc>
                <a:spcPct val="80000"/>
              </a:lnSpc>
            </a:pPr>
            <a:r>
              <a:rPr lang="en-US" sz="800" b="1" dirty="0" smtClean="0"/>
              <a:t>107 Sunderland Road </a:t>
            </a:r>
          </a:p>
          <a:p>
            <a:pPr eaLnBrk="1" hangingPunct="1">
              <a:lnSpc>
                <a:spcPct val="80000"/>
              </a:lnSpc>
            </a:pPr>
            <a:r>
              <a:rPr lang="en-US" sz="800" b="1" dirty="0" smtClean="0"/>
              <a:t>Amherst, MA 01002 USA</a:t>
            </a:r>
            <a:r>
              <a:rPr lang="en-US" sz="800" dirty="0" smtClean="0"/>
              <a:t> </a:t>
            </a:r>
          </a:p>
        </p:txBody>
      </p:sp>
      <p:sp>
        <p:nvSpPr>
          <p:cNvPr id="3076" name="Text Box 8"/>
          <p:cNvSpPr txBox="1">
            <a:spLocks noChangeArrowheads="1"/>
          </p:cNvSpPr>
          <p:nvPr/>
        </p:nvSpPr>
        <p:spPr bwMode="auto">
          <a:xfrm>
            <a:off x="609600" y="381000"/>
            <a:ext cx="8001000" cy="307777"/>
          </a:xfrm>
          <a:prstGeom prst="rect">
            <a:avLst/>
          </a:prstGeom>
          <a:noFill/>
          <a:ln w="9525">
            <a:noFill/>
            <a:miter lim="800000"/>
            <a:headEnd/>
            <a:tailEnd/>
          </a:ln>
        </p:spPr>
        <p:txBody>
          <a:bodyPr>
            <a:spAutoFit/>
          </a:bodyPr>
          <a:lstStyle/>
          <a:p>
            <a:pPr eaLnBrk="1" hangingPunct="1"/>
            <a:r>
              <a:rPr lang="en-US" sz="1400" dirty="0" smtClean="0">
                <a:latin typeface="Copperplate Gothic Bold" pitchFamily="34" charset="0"/>
              </a:rPr>
              <a:t>67</a:t>
            </a:r>
            <a:r>
              <a:rPr lang="en-US" sz="1400" baseline="30000" dirty="0" smtClean="0">
                <a:latin typeface="Copperplate Gothic Bold" pitchFamily="34" charset="0"/>
              </a:rPr>
              <a:t>th</a:t>
            </a:r>
            <a:r>
              <a:rPr lang="en-US" sz="1400" dirty="0" smtClean="0">
                <a:latin typeface="Copperplate Gothic Bold" pitchFamily="34" charset="0"/>
              </a:rPr>
              <a:t> </a:t>
            </a:r>
            <a:r>
              <a:rPr lang="en-US" sz="1400" dirty="0">
                <a:latin typeface="Copperplate Gothic Bold" pitchFamily="34" charset="0"/>
              </a:rPr>
              <a:t>Interdepartmental Hurricane Conference </a:t>
            </a:r>
          </a:p>
        </p:txBody>
      </p:sp>
      <p:pic>
        <p:nvPicPr>
          <p:cNvPr id="8" name="Picture 7"/>
          <p:cNvPicPr/>
          <p:nvPr/>
        </p:nvPicPr>
        <p:blipFill>
          <a:blip r:embed="rId5" cstate="print">
            <a:extLst>
              <a:ext uri="{28A0092B-C50C-407E-A947-70E740481C1C}">
                <a14:useLocalDpi xmlns:a14="http://schemas.microsoft.com/office/drawing/2010/main" xmlns="" val="0"/>
              </a:ext>
            </a:extLst>
          </a:blip>
          <a:stretch>
            <a:fillRect/>
          </a:stretch>
        </p:blipFill>
        <p:spPr>
          <a:xfrm>
            <a:off x="4191000" y="2590800"/>
            <a:ext cx="4572000" cy="1363345"/>
          </a:xfrm>
          <a:prstGeom prst="rect">
            <a:avLst/>
          </a:prstGeom>
        </p:spPr>
      </p:pic>
      <p:pic>
        <p:nvPicPr>
          <p:cNvPr id="17409" name="Picture 1" descr="Z:\PIC-ProSensing2005\original pictures\SFMR-ad\SFMR-sensor_ad_880r.jpg"/>
          <p:cNvPicPr>
            <a:picLocks noChangeAspect="1" noChangeArrowheads="1"/>
          </p:cNvPicPr>
          <p:nvPr/>
        </p:nvPicPr>
        <p:blipFill>
          <a:blip r:embed="rId6" cstate="print"/>
          <a:srcRect/>
          <a:stretch>
            <a:fillRect/>
          </a:stretch>
        </p:blipFill>
        <p:spPr bwMode="auto">
          <a:xfrm>
            <a:off x="685800" y="2590800"/>
            <a:ext cx="3276600" cy="4211176"/>
          </a:xfrm>
          <a:prstGeom prst="rect">
            <a:avLst/>
          </a:prstGeom>
          <a:noFill/>
        </p:spPr>
      </p:pic>
      <p:pic>
        <p:nvPicPr>
          <p:cNvPr id="10" name="Picture 9"/>
          <p:cNvPicPr/>
          <p:nvPr/>
        </p:nvPicPr>
        <p:blipFill rotWithShape="1">
          <a:blip r:embed="rId7" cstate="print">
            <a:extLst>
              <a:ext uri="{28A0092B-C50C-407E-A947-70E740481C1C}">
                <a14:useLocalDpi xmlns:a14="http://schemas.microsoft.com/office/drawing/2010/main" xmlns="" val="0"/>
              </a:ext>
            </a:extLst>
          </a:blip>
          <a:srcRect/>
          <a:stretch/>
        </p:blipFill>
        <p:spPr bwMode="auto">
          <a:xfrm>
            <a:off x="3962400" y="4495800"/>
            <a:ext cx="3067050" cy="1357274"/>
          </a:xfrm>
          <a:prstGeom prst="rect">
            <a:avLst/>
          </a:prstGeom>
          <a:ln>
            <a:noFill/>
          </a:ln>
          <a:extLst>
            <a:ext uri="{53640926-AAD7-44D8-BBD7-CCE9431645EC}">
              <a14:shadowObscured xmlns:a14="http://schemas.microsoft.com/office/drawing/2010/main" xmln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Rain Bias on SFMR Retrieved Winds</a:t>
            </a:r>
            <a:br>
              <a:rPr lang="en-US" sz="2800" b="1" dirty="0" smtClean="0"/>
            </a:br>
            <a:r>
              <a:rPr lang="en-US" sz="2800" b="1" dirty="0" smtClean="0"/>
              <a:t>Simulation </a:t>
            </a:r>
            <a:endParaRPr lang="en-US" sz="2800" dirty="0"/>
          </a:p>
        </p:txBody>
      </p:sp>
      <p:sp>
        <p:nvSpPr>
          <p:cNvPr id="3" name="Content Placeholder 2"/>
          <p:cNvSpPr>
            <a:spLocks noGrp="1"/>
          </p:cNvSpPr>
          <p:nvPr>
            <p:ph idx="1"/>
          </p:nvPr>
        </p:nvSpPr>
        <p:spPr>
          <a:xfrm>
            <a:off x="609600" y="4800600"/>
            <a:ext cx="8120062" cy="1295400"/>
          </a:xfrm>
        </p:spPr>
        <p:txBody>
          <a:bodyPr/>
          <a:lstStyle/>
          <a:p>
            <a:r>
              <a:rPr lang="en-US" sz="2000" b="1" dirty="0" smtClean="0"/>
              <a:t>Simulation Experiment:</a:t>
            </a:r>
            <a:endParaRPr lang="en-US" sz="2000" dirty="0" smtClean="0"/>
          </a:p>
          <a:p>
            <a:pPr lvl="1"/>
            <a:r>
              <a:rPr lang="en-US" sz="1100" dirty="0" smtClean="0"/>
              <a:t>Modify SFMR   model to have </a:t>
            </a:r>
            <a:r>
              <a:rPr lang="en-US" sz="1100" i="1" dirty="0" smtClean="0"/>
              <a:t>variable rain height</a:t>
            </a:r>
            <a:r>
              <a:rPr lang="en-US" sz="1100" dirty="0" smtClean="0"/>
              <a:t>, computed from the [</a:t>
            </a:r>
            <a:r>
              <a:rPr lang="en-US" sz="1100" dirty="0" err="1" smtClean="0"/>
              <a:t>Natarajakumar</a:t>
            </a:r>
            <a:r>
              <a:rPr lang="en-US" sz="1100" dirty="0" smtClean="0"/>
              <a:t>, 2004] relationship with rain rate.  Generate data using this model.</a:t>
            </a:r>
          </a:p>
          <a:p>
            <a:pPr lvl="1"/>
            <a:r>
              <a:rPr lang="en-US" sz="1100" dirty="0" smtClean="0"/>
              <a:t>Use current SFMR retrieval algorithm (with </a:t>
            </a:r>
            <a:r>
              <a:rPr lang="en-US" sz="1100" i="1" dirty="0" smtClean="0"/>
              <a:t>fixed rain height</a:t>
            </a:r>
            <a:r>
              <a:rPr lang="en-US" sz="1100" dirty="0" smtClean="0"/>
              <a:t>) to retrieve winds from the generated   data.  Biases on the retrieved winds resulting from rain-height differences are plotted at right along with biases reported by [</a:t>
            </a:r>
            <a:r>
              <a:rPr lang="en-US" sz="1100" dirty="0" err="1" smtClean="0"/>
              <a:t>Uhlhorn</a:t>
            </a:r>
            <a:r>
              <a:rPr lang="en-US" sz="1100" dirty="0" smtClean="0"/>
              <a:t> &amp; Klotz, 2012].</a:t>
            </a:r>
          </a:p>
          <a:p>
            <a:endParaRPr lang="en-US" sz="2000" dirty="0"/>
          </a:p>
        </p:txBody>
      </p:sp>
      <p:sp>
        <p:nvSpPr>
          <p:cNvPr id="4" name="Date Placeholder 3"/>
          <p:cNvSpPr>
            <a:spLocks noGrp="1"/>
          </p:cNvSpPr>
          <p:nvPr>
            <p:ph type="dt" sz="half" idx="10"/>
          </p:nvPr>
        </p:nvSpPr>
        <p:spPr/>
        <p:txBody>
          <a:bodyPr/>
          <a:lstStyle/>
          <a:p>
            <a:pPr>
              <a:defRPr/>
            </a:pPr>
            <a:r>
              <a:rPr lang="en-US" smtClean="0"/>
              <a:t>March 7</a:t>
            </a:r>
            <a:r>
              <a:rPr lang="en-US" baseline="30000" smtClean="0"/>
              <a:t>rd</a:t>
            </a:r>
            <a:r>
              <a:rPr lang="en-US" smtClean="0"/>
              <a:t>, 2013</a:t>
            </a:r>
            <a:endParaRPr lang="en-US" dirty="0"/>
          </a:p>
        </p:txBody>
      </p:sp>
      <p:sp>
        <p:nvSpPr>
          <p:cNvPr id="5" name="Footer Placeholder 4"/>
          <p:cNvSpPr>
            <a:spLocks noGrp="1"/>
          </p:cNvSpPr>
          <p:nvPr>
            <p:ph type="ftr" sz="quarter" idx="11"/>
          </p:nvPr>
        </p:nvSpPr>
        <p:spPr/>
        <p:txBody>
          <a:bodyPr/>
          <a:lstStyle/>
          <a:p>
            <a:pPr>
              <a:defRPr/>
            </a:pPr>
            <a:r>
              <a:rPr lang="en-US" smtClean="0"/>
              <a:t>67</a:t>
            </a:r>
            <a:r>
              <a:rPr lang="en-US" baseline="30000" smtClean="0"/>
              <a:t>th</a:t>
            </a:r>
            <a:r>
              <a:rPr lang="en-US" smtClean="0"/>
              <a:t> Interdepartmental Hurricane Conference</a:t>
            </a:r>
          </a:p>
          <a:p>
            <a:pPr>
              <a:defRPr/>
            </a:pPr>
            <a:endParaRPr lang="en-US" dirty="0"/>
          </a:p>
        </p:txBody>
      </p:sp>
      <p:sp>
        <p:nvSpPr>
          <p:cNvPr id="6" name="Slide Number Placeholder 5"/>
          <p:cNvSpPr>
            <a:spLocks noGrp="1"/>
          </p:cNvSpPr>
          <p:nvPr>
            <p:ph type="sldNum" sz="quarter" idx="12"/>
          </p:nvPr>
        </p:nvSpPr>
        <p:spPr/>
        <p:txBody>
          <a:bodyPr/>
          <a:lstStyle/>
          <a:p>
            <a:pPr>
              <a:defRPr/>
            </a:pPr>
            <a:fld id="{477B253A-B65A-4075-A67D-264B04B12CDD}" type="slidenum">
              <a:rPr lang="en-US" smtClean="0"/>
              <a:pPr>
                <a:defRPr/>
              </a:pPr>
              <a:t>10</a:t>
            </a:fld>
            <a:endParaRPr lang="en-US"/>
          </a:p>
        </p:txBody>
      </p:sp>
      <p:pic>
        <p:nvPicPr>
          <p:cNvPr id="8" name="Picture 7"/>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6477000" y="1676400"/>
            <a:ext cx="2215607" cy="1981200"/>
          </a:xfrm>
          <a:prstGeom prst="rect">
            <a:avLst/>
          </a:prstGeom>
          <a:ln>
            <a:noFill/>
          </a:ln>
          <a:extLst>
            <a:ext uri="{53640926-AAD7-44D8-BBD7-CCE9431645EC}">
              <a14:shadowObscured xmlns:a14="http://schemas.microsoft.com/office/drawing/2010/main" xmlns=""/>
            </a:ext>
          </a:extLst>
        </p:spPr>
      </p:pic>
      <p:sp>
        <p:nvSpPr>
          <p:cNvPr id="9" name="TextBox 8"/>
          <p:cNvSpPr txBox="1"/>
          <p:nvPr/>
        </p:nvSpPr>
        <p:spPr>
          <a:xfrm>
            <a:off x="2438400" y="1752600"/>
            <a:ext cx="3886200" cy="430887"/>
          </a:xfrm>
          <a:prstGeom prst="rect">
            <a:avLst/>
          </a:prstGeom>
          <a:noFill/>
        </p:spPr>
        <p:txBody>
          <a:bodyPr wrap="square" rtlCol="0">
            <a:spAutoFit/>
          </a:bodyPr>
          <a:lstStyle/>
          <a:p>
            <a:r>
              <a:rPr lang="en-US" sz="1100" dirty="0" smtClean="0">
                <a:sym typeface="Wingdings"/>
              </a:rPr>
              <a:t></a:t>
            </a:r>
            <a:r>
              <a:rPr lang="en-US" sz="1100" dirty="0" smtClean="0"/>
              <a:t>  [</a:t>
            </a:r>
            <a:r>
              <a:rPr lang="en-US" sz="1100" dirty="0" err="1" smtClean="0"/>
              <a:t>Uhlhorn</a:t>
            </a:r>
            <a:r>
              <a:rPr lang="en-US" sz="1100" dirty="0" smtClean="0"/>
              <a:t> &amp; Klotz, 2012] reported measurements of a rain-dependent bias on SFMR-retrieved winds</a:t>
            </a:r>
            <a:endParaRPr lang="en-US" sz="1100" dirty="0"/>
          </a:p>
        </p:txBody>
      </p:sp>
      <p:sp>
        <p:nvSpPr>
          <p:cNvPr id="1025" name="Rectangle 1"/>
          <p:cNvSpPr>
            <a:spLocks noChangeArrowheads="1"/>
          </p:cNvSpPr>
          <p:nvPr/>
        </p:nvSpPr>
        <p:spPr bwMode="auto">
          <a:xfrm>
            <a:off x="2590800" y="2286000"/>
            <a:ext cx="37338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Natarajakumar</a:t>
            </a: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2004] reported measurements showing correlation between convective rain rate and rain height   </a:t>
            </a: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Wingdings" pitchFamily="2" charset="2"/>
              </a:rPr>
              <a:t></a:t>
            </a:r>
          </a:p>
        </p:txBody>
      </p:sp>
      <p:pic>
        <p:nvPicPr>
          <p:cNvPr id="13" name="Picture 12"/>
          <p:cNvPicPr/>
          <p:nvPr/>
        </p:nvPicPr>
        <p:blipFill rotWithShape="1">
          <a:blip r:embed="rId4"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52550" t="18229" r="11238" b="25506"/>
          <a:stretch/>
        </p:blipFill>
        <p:spPr bwMode="auto">
          <a:xfrm>
            <a:off x="152400" y="1752599"/>
            <a:ext cx="2286000" cy="2216021"/>
          </a:xfrm>
          <a:prstGeom prst="rect">
            <a:avLst/>
          </a:prstGeom>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pic>
        <p:nvPicPr>
          <p:cNvPr id="15" name="Picture 14"/>
          <p:cNvPicPr/>
          <p:nvPr/>
        </p:nvPicPr>
        <p:blipFill rotWithShape="1">
          <a:blip r:embed="rId5"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r="2263"/>
          <a:stretch/>
        </p:blipFill>
        <p:spPr bwMode="auto">
          <a:xfrm>
            <a:off x="2819400" y="2743200"/>
            <a:ext cx="2907458" cy="2078843"/>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5" y="533400"/>
            <a:ext cx="8001000" cy="987425"/>
          </a:xfrm>
        </p:spPr>
        <p:txBody>
          <a:bodyPr/>
          <a:lstStyle/>
          <a:p>
            <a:r>
              <a:rPr lang="en-US" sz="2800" b="1" dirty="0" smtClean="0"/>
              <a:t>Hurricane Quadrant Bias on SFMR Retrieved Winds</a:t>
            </a:r>
            <a:endParaRPr lang="en-US" sz="2800" dirty="0"/>
          </a:p>
        </p:txBody>
      </p:sp>
      <p:sp>
        <p:nvSpPr>
          <p:cNvPr id="4" name="Date Placeholder 3"/>
          <p:cNvSpPr>
            <a:spLocks noGrp="1"/>
          </p:cNvSpPr>
          <p:nvPr>
            <p:ph type="dt" sz="half" idx="10"/>
          </p:nvPr>
        </p:nvSpPr>
        <p:spPr/>
        <p:txBody>
          <a:bodyPr/>
          <a:lstStyle/>
          <a:p>
            <a:pPr>
              <a:defRPr/>
            </a:pPr>
            <a:r>
              <a:rPr lang="en-US" smtClean="0"/>
              <a:t>March 7</a:t>
            </a:r>
            <a:r>
              <a:rPr lang="en-US" baseline="30000" smtClean="0"/>
              <a:t>rd</a:t>
            </a:r>
            <a:r>
              <a:rPr lang="en-US" smtClean="0"/>
              <a:t>, 2013</a:t>
            </a:r>
            <a:endParaRPr lang="en-US" dirty="0"/>
          </a:p>
        </p:txBody>
      </p:sp>
      <p:sp>
        <p:nvSpPr>
          <p:cNvPr id="5" name="Footer Placeholder 4"/>
          <p:cNvSpPr>
            <a:spLocks noGrp="1"/>
          </p:cNvSpPr>
          <p:nvPr>
            <p:ph type="ftr" sz="quarter" idx="11"/>
          </p:nvPr>
        </p:nvSpPr>
        <p:spPr/>
        <p:txBody>
          <a:bodyPr/>
          <a:lstStyle/>
          <a:p>
            <a:pPr>
              <a:defRPr/>
            </a:pPr>
            <a:r>
              <a:rPr lang="en-US" smtClean="0"/>
              <a:t>67</a:t>
            </a:r>
            <a:r>
              <a:rPr lang="en-US" baseline="30000" smtClean="0"/>
              <a:t>th</a:t>
            </a:r>
            <a:r>
              <a:rPr lang="en-US" smtClean="0"/>
              <a:t> Interdepartmental Hurricane Conference</a:t>
            </a:r>
          </a:p>
          <a:p>
            <a:pPr>
              <a:defRPr/>
            </a:pPr>
            <a:endParaRPr lang="en-US" dirty="0"/>
          </a:p>
        </p:txBody>
      </p:sp>
      <p:sp>
        <p:nvSpPr>
          <p:cNvPr id="6" name="Slide Number Placeholder 5"/>
          <p:cNvSpPr>
            <a:spLocks noGrp="1"/>
          </p:cNvSpPr>
          <p:nvPr>
            <p:ph type="sldNum" sz="quarter" idx="12"/>
          </p:nvPr>
        </p:nvSpPr>
        <p:spPr/>
        <p:txBody>
          <a:bodyPr/>
          <a:lstStyle/>
          <a:p>
            <a:pPr>
              <a:defRPr/>
            </a:pPr>
            <a:fld id="{477B253A-B65A-4075-A67D-264B04B12CDD}" type="slidenum">
              <a:rPr lang="en-US" smtClean="0"/>
              <a:pPr>
                <a:defRPr/>
              </a:pPr>
              <a:t>11</a:t>
            </a:fld>
            <a:endParaRPr lang="en-US"/>
          </a:p>
        </p:txBody>
      </p:sp>
      <p:pic>
        <p:nvPicPr>
          <p:cNvPr id="7" name="Picture 6"/>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609600" y="3810000"/>
            <a:ext cx="2724150" cy="2303852"/>
          </a:xfrm>
          <a:prstGeom prst="rect">
            <a:avLst/>
          </a:prstGeom>
          <a:ln>
            <a:noFill/>
          </a:ln>
          <a:extLst>
            <a:ext uri="{53640926-AAD7-44D8-BBD7-CCE9431645EC}">
              <a14:shadowObscured xmlns:a14="http://schemas.microsoft.com/office/drawing/2010/main" xmlns=""/>
            </a:ext>
          </a:extLst>
        </p:spPr>
      </p:pic>
      <p:pic>
        <p:nvPicPr>
          <p:cNvPr id="8" name="Picture 7"/>
          <p:cNvPicPr/>
          <p:nvPr/>
        </p:nvPicPr>
        <p:blipFill rotWithShape="1">
          <a:blip r:embed="rId4" cstate="print">
            <a:extLst>
              <a:ext uri="{28A0092B-C50C-407E-A947-70E740481C1C}">
                <a14:useLocalDpi xmlns:a14="http://schemas.microsoft.com/office/drawing/2010/main" xmlns="" val="0"/>
              </a:ext>
            </a:extLst>
          </a:blip>
          <a:srcRect/>
          <a:stretch/>
        </p:blipFill>
        <p:spPr bwMode="auto">
          <a:xfrm>
            <a:off x="7010400" y="1600200"/>
            <a:ext cx="1876425" cy="1600199"/>
          </a:xfrm>
          <a:prstGeom prst="rect">
            <a:avLst/>
          </a:prstGeom>
          <a:noFill/>
          <a:ln>
            <a:noFill/>
          </a:ln>
          <a:extLst>
            <a:ext uri="{53640926-AAD7-44D8-BBD7-CCE9431645EC}">
              <a14:shadowObscured xmlns:a14="http://schemas.microsoft.com/office/drawing/2010/main" xmlns=""/>
            </a:ext>
          </a:extLst>
        </p:spPr>
      </p:pic>
      <p:pic>
        <p:nvPicPr>
          <p:cNvPr id="9" name="Picture 8"/>
          <p:cNvPicPr/>
          <p:nvPr/>
        </p:nvPicPr>
        <p:blipFill rotWithShape="1">
          <a:blip r:embed="rId5" cstate="print">
            <a:extLst>
              <a:ext uri="{28A0092B-C50C-407E-A947-70E740481C1C}">
                <a14:useLocalDpi xmlns:a14="http://schemas.microsoft.com/office/drawing/2010/main" xmlns="" val="0"/>
              </a:ext>
            </a:extLst>
          </a:blip>
          <a:srcRect/>
          <a:stretch/>
        </p:blipFill>
        <p:spPr bwMode="auto">
          <a:xfrm>
            <a:off x="7086600" y="4495800"/>
            <a:ext cx="1848501" cy="1523999"/>
          </a:xfrm>
          <a:prstGeom prst="rect">
            <a:avLst/>
          </a:prstGeom>
          <a:ln>
            <a:noFill/>
          </a:ln>
          <a:extLst>
            <a:ext uri="{53640926-AAD7-44D8-BBD7-CCE9431645EC}">
              <a14:shadowObscured xmlns:a14="http://schemas.microsoft.com/office/drawing/2010/main" xmlns=""/>
            </a:ext>
          </a:extLst>
        </p:spPr>
      </p:pic>
      <p:pic>
        <p:nvPicPr>
          <p:cNvPr id="10" name="Picture 9"/>
          <p:cNvPicPr/>
          <p:nvPr/>
        </p:nvPicPr>
        <p:blipFill rotWithShape="1">
          <a:blip r:embed="rId6" cstate="print">
            <a:extLst>
              <a:ext uri="{28A0092B-C50C-407E-A947-70E740481C1C}">
                <a14:useLocalDpi xmlns:a14="http://schemas.microsoft.com/office/drawing/2010/main" xmlns="" val="0"/>
              </a:ext>
            </a:extLst>
          </a:blip>
          <a:srcRect l="993" t="4514" r="7375" b="3161"/>
          <a:stretch/>
        </p:blipFill>
        <p:spPr bwMode="auto">
          <a:xfrm>
            <a:off x="3810000" y="3733800"/>
            <a:ext cx="3134316" cy="1981200"/>
          </a:xfrm>
          <a:prstGeom prst="rect">
            <a:avLst/>
          </a:prstGeom>
          <a:noFill/>
          <a:ln>
            <a:noFill/>
          </a:ln>
          <a:extLst>
            <a:ext uri="{53640926-AAD7-44D8-BBD7-CCE9431645EC}">
              <a14:shadowObscured xmlns:a14="http://schemas.microsoft.com/office/drawing/2010/main" xmlns=""/>
            </a:ext>
          </a:extLst>
        </p:spPr>
      </p:pic>
      <p:sp>
        <p:nvSpPr>
          <p:cNvPr id="11" name="TextBox 10"/>
          <p:cNvSpPr txBox="1"/>
          <p:nvPr/>
        </p:nvSpPr>
        <p:spPr>
          <a:xfrm>
            <a:off x="7086600" y="3200400"/>
            <a:ext cx="1905000" cy="1631216"/>
          </a:xfrm>
          <a:prstGeom prst="rect">
            <a:avLst/>
          </a:prstGeom>
          <a:noFill/>
        </p:spPr>
        <p:txBody>
          <a:bodyPr wrap="square" rtlCol="0">
            <a:spAutoFit/>
          </a:bodyPr>
          <a:lstStyle/>
          <a:p>
            <a:r>
              <a:rPr lang="en-US" sz="1000" b="1" dirty="0" smtClean="0"/>
              <a:t>TOP: </a:t>
            </a:r>
            <a:r>
              <a:rPr lang="en-US" sz="1000" dirty="0" smtClean="0"/>
              <a:t>Hurricane Isaac on 29Aug12 tracking NW.  TRMM derived rain rate (colors) </a:t>
            </a:r>
            <a:br>
              <a:rPr lang="en-US" sz="1000" dirty="0" smtClean="0"/>
            </a:br>
            <a:r>
              <a:rPr lang="en-US" sz="1000" dirty="0" err="1" smtClean="0"/>
              <a:t>overlayed</a:t>
            </a:r>
            <a:r>
              <a:rPr lang="en-US" sz="1000" dirty="0" smtClean="0"/>
              <a:t> on VIRS infrared (black and white).   </a:t>
            </a:r>
            <a:r>
              <a:rPr lang="en-US" sz="1000" b="1" dirty="0" smtClean="0"/>
              <a:t>BOTTOM:</a:t>
            </a:r>
            <a:r>
              <a:rPr lang="en-US" sz="1000" dirty="0" smtClean="0"/>
              <a:t> 15dBZ cloud heights.  </a:t>
            </a:r>
            <a:r>
              <a:rPr lang="en-US" sz="1000" u="sng" dirty="0" smtClean="0">
                <a:hlinkClick r:id="rId7"/>
              </a:rPr>
              <a:t>http://trmm.gsfc.nasa.gov/</a:t>
            </a:r>
            <a:endParaRPr lang="en-US" sz="1000" dirty="0"/>
          </a:p>
        </p:txBody>
      </p:sp>
      <p:sp>
        <p:nvSpPr>
          <p:cNvPr id="12" name="Content Placeholder 2"/>
          <p:cNvSpPr txBox="1">
            <a:spLocks/>
          </p:cNvSpPr>
          <p:nvPr/>
        </p:nvSpPr>
        <p:spPr bwMode="auto">
          <a:xfrm>
            <a:off x="228600" y="1676400"/>
            <a:ext cx="662940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a:spcBef>
                <a:spcPct val="20000"/>
              </a:spcBef>
              <a:buClr>
                <a:schemeClr val="accent2"/>
              </a:buClr>
              <a:buFont typeface="Wingdings" pitchFamily="2" charset="2"/>
              <a:buChar char="o"/>
            </a:pPr>
            <a:r>
              <a:rPr kumimoji="0" lang="en-US" sz="1100" b="0" i="0" u="none" strike="noStrike" kern="0" cap="none" spc="0" normalizeH="0" baseline="0" noProof="0" dirty="0" smtClean="0">
                <a:ln>
                  <a:noFill/>
                </a:ln>
                <a:solidFill>
                  <a:schemeClr val="tx1"/>
                </a:solidFill>
                <a:effectLst/>
                <a:uLnTx/>
                <a:uFillTx/>
                <a:latin typeface="+mn-lt"/>
                <a:ea typeface="+mn-ea"/>
                <a:cs typeface="+mn-cs"/>
              </a:rPr>
              <a:t>Hurricane Quadrant bias could be (partially) explained</a:t>
            </a:r>
            <a:r>
              <a:rPr kumimoji="0" lang="en-US" sz="1100" b="0" i="0" u="none" strike="noStrike" kern="0" cap="none" spc="0" normalizeH="0" noProof="0" dirty="0" smtClean="0">
                <a:ln>
                  <a:noFill/>
                </a:ln>
                <a:solidFill>
                  <a:schemeClr val="tx1"/>
                </a:solidFill>
                <a:effectLst/>
                <a:uLnTx/>
                <a:uFillTx/>
                <a:latin typeface="+mn-lt"/>
                <a:ea typeface="+mn-ea"/>
                <a:cs typeface="+mn-cs"/>
              </a:rPr>
              <a:t>  </a:t>
            </a:r>
            <a:r>
              <a:rPr lang="en-US" sz="1100" kern="0" dirty="0" smtClean="0">
                <a:latin typeface="+mn-lt"/>
                <a:cs typeface="+mn-cs"/>
              </a:rPr>
              <a:t>to be a </a:t>
            </a:r>
            <a:r>
              <a:rPr kumimoji="0" lang="en-US" sz="1100" b="0" i="0" u="none" strike="noStrike" kern="0" cap="none" spc="0" normalizeH="0" noProof="0" dirty="0" smtClean="0">
                <a:ln>
                  <a:noFill/>
                </a:ln>
                <a:solidFill>
                  <a:schemeClr val="tx1"/>
                </a:solidFill>
                <a:effectLst/>
                <a:uLnTx/>
                <a:uFillTx/>
                <a:latin typeface="+mn-lt"/>
                <a:ea typeface="+mn-ea"/>
                <a:cs typeface="+mn-cs"/>
              </a:rPr>
              <a:t>result of the higher rain height then the algorithm assumed fixed rain height of 4000 m in the LR and RF quadrants. </a:t>
            </a:r>
          </a:p>
          <a:p>
            <a:pPr marL="469900" indent="-469900">
              <a:spcBef>
                <a:spcPct val="20000"/>
              </a:spcBef>
              <a:buClr>
                <a:schemeClr val="accent2"/>
              </a:buClr>
              <a:buFont typeface="Wingdings" pitchFamily="2" charset="2"/>
              <a:buChar char="o"/>
            </a:pPr>
            <a:endParaRPr kumimoji="0" lang="en-US" sz="1100" b="0" i="0" u="none" strike="noStrike" kern="0" cap="none" spc="0" normalizeH="0" noProof="0" dirty="0" smtClean="0">
              <a:ln>
                <a:noFill/>
              </a:ln>
              <a:solidFill>
                <a:schemeClr val="tx1"/>
              </a:solidFill>
              <a:effectLst/>
              <a:uLnTx/>
              <a:uFillTx/>
              <a:latin typeface="+mn-lt"/>
              <a:ea typeface="+mn-ea"/>
              <a:cs typeface="+mn-cs"/>
            </a:endParaRPr>
          </a:p>
          <a:p>
            <a:pPr marL="469900" indent="-469900">
              <a:spcBef>
                <a:spcPct val="20000"/>
              </a:spcBef>
              <a:buClr>
                <a:schemeClr val="accent2"/>
              </a:buClr>
              <a:buFont typeface="Wingdings" pitchFamily="2" charset="2"/>
              <a:buChar char="o"/>
            </a:pPr>
            <a:r>
              <a:rPr lang="en-US" sz="1100" dirty="0" smtClean="0"/>
              <a:t>Higher rain rates generally correspond to higher rain heights [</a:t>
            </a:r>
            <a:r>
              <a:rPr lang="en-US" sz="1100" dirty="0" err="1" smtClean="0"/>
              <a:t>Natarajakumar</a:t>
            </a:r>
            <a:r>
              <a:rPr lang="en-US" sz="1100" dirty="0" smtClean="0"/>
              <a:t>, 2004]. The TRMM images show higher rain rate and cloud tops in the right-front(RF) and left-rear(LR) quadrants of hurricane Isaac, both of which suggest higher rain heights.  If these rain heights exceed the 4000m assumed by the SFMR retrieval algorithm, then SFMR retrieved winds will be biased high as shown by our calculations plotted at left and by the measurements plotted above from [</a:t>
            </a:r>
            <a:r>
              <a:rPr lang="en-US" sz="1100" dirty="0" err="1" smtClean="0"/>
              <a:t>Uhlhorn</a:t>
            </a:r>
            <a:r>
              <a:rPr lang="en-US" sz="1100" dirty="0" smtClean="0"/>
              <a:t> &amp; Black, 2003]</a:t>
            </a:r>
          </a:p>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itchFamily="2" charset="2"/>
              <a:buChar char="o"/>
              <a:tabLst/>
              <a:defRPr/>
            </a:pPr>
            <a:endParaRPr kumimoji="0" lang="en-US" sz="11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NOAA WP-3D Flight with both Up-Looking and Down-Looking SFMR</a:t>
            </a:r>
            <a:endParaRPr lang="en-US" sz="3200" dirty="0"/>
          </a:p>
        </p:txBody>
      </p:sp>
      <p:sp>
        <p:nvSpPr>
          <p:cNvPr id="3" name="Content Placeholder 2"/>
          <p:cNvSpPr>
            <a:spLocks noGrp="1"/>
          </p:cNvSpPr>
          <p:nvPr>
            <p:ph idx="1"/>
          </p:nvPr>
        </p:nvSpPr>
        <p:spPr/>
        <p:txBody>
          <a:bodyPr/>
          <a:lstStyle/>
          <a:p>
            <a:r>
              <a:rPr lang="en-US" sz="2400" dirty="0" smtClean="0"/>
              <a:t>Tropical Storm Leslie</a:t>
            </a:r>
            <a:r>
              <a:rPr lang="en-US" dirty="0" smtClean="0"/>
              <a:t>, </a:t>
            </a:r>
            <a:r>
              <a:rPr lang="en-US" sz="1200" dirty="0" smtClean="0"/>
              <a:t>date: 07 Sep 2012 </a:t>
            </a:r>
            <a:endParaRPr lang="en-US" sz="1200" dirty="0"/>
          </a:p>
        </p:txBody>
      </p:sp>
      <p:sp>
        <p:nvSpPr>
          <p:cNvPr id="4" name="Date Placeholder 3"/>
          <p:cNvSpPr>
            <a:spLocks noGrp="1"/>
          </p:cNvSpPr>
          <p:nvPr>
            <p:ph type="dt" sz="half" idx="10"/>
          </p:nvPr>
        </p:nvSpPr>
        <p:spPr/>
        <p:txBody>
          <a:bodyPr/>
          <a:lstStyle/>
          <a:p>
            <a:pPr>
              <a:defRPr/>
            </a:pPr>
            <a:r>
              <a:rPr lang="en-US" smtClean="0"/>
              <a:t>March 7</a:t>
            </a:r>
            <a:r>
              <a:rPr lang="en-US" baseline="30000" smtClean="0"/>
              <a:t>rd</a:t>
            </a:r>
            <a:r>
              <a:rPr lang="en-US" smtClean="0"/>
              <a:t>, 2013</a:t>
            </a:r>
            <a:endParaRPr lang="en-US" dirty="0"/>
          </a:p>
        </p:txBody>
      </p:sp>
      <p:sp>
        <p:nvSpPr>
          <p:cNvPr id="5" name="Footer Placeholder 4"/>
          <p:cNvSpPr>
            <a:spLocks noGrp="1"/>
          </p:cNvSpPr>
          <p:nvPr>
            <p:ph type="ftr" sz="quarter" idx="11"/>
          </p:nvPr>
        </p:nvSpPr>
        <p:spPr/>
        <p:txBody>
          <a:bodyPr/>
          <a:lstStyle/>
          <a:p>
            <a:pPr>
              <a:defRPr/>
            </a:pPr>
            <a:r>
              <a:rPr lang="en-US" smtClean="0"/>
              <a:t>67</a:t>
            </a:r>
            <a:r>
              <a:rPr lang="en-US" baseline="30000" smtClean="0"/>
              <a:t>th</a:t>
            </a:r>
            <a:r>
              <a:rPr lang="en-US" smtClean="0"/>
              <a:t> Interdepartmental Hurricane Conference</a:t>
            </a:r>
          </a:p>
          <a:p>
            <a:pPr>
              <a:defRPr/>
            </a:pPr>
            <a:endParaRPr lang="en-US" dirty="0"/>
          </a:p>
        </p:txBody>
      </p:sp>
      <p:sp>
        <p:nvSpPr>
          <p:cNvPr id="6" name="Slide Number Placeholder 5"/>
          <p:cNvSpPr>
            <a:spLocks noGrp="1"/>
          </p:cNvSpPr>
          <p:nvPr>
            <p:ph type="sldNum" sz="quarter" idx="12"/>
          </p:nvPr>
        </p:nvSpPr>
        <p:spPr/>
        <p:txBody>
          <a:bodyPr/>
          <a:lstStyle/>
          <a:p>
            <a:pPr>
              <a:defRPr/>
            </a:pPr>
            <a:fld id="{477B253A-B65A-4075-A67D-264B04B12CDD}" type="slidenum">
              <a:rPr lang="en-US" smtClean="0"/>
              <a:pPr>
                <a:defRPr/>
              </a:pPr>
              <a:t>12</a:t>
            </a:fld>
            <a:endParaRPr lang="en-US"/>
          </a:p>
        </p:txBody>
      </p:sp>
      <p:pic>
        <p:nvPicPr>
          <p:cNvPr id="7" name="Picture 6"/>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0600" y="2895600"/>
            <a:ext cx="3733800" cy="2897546"/>
          </a:xfrm>
          <a:prstGeom prst="rect">
            <a:avLst/>
          </a:prstGeom>
          <a:noFill/>
          <a:ln>
            <a:noFill/>
          </a:ln>
        </p:spPr>
      </p:pic>
      <p:pic>
        <p:nvPicPr>
          <p:cNvPr id="9" name="Picture 8" descr="Leslie20120907-SFMR.jpg"/>
          <p:cNvPicPr>
            <a:picLocks noChangeAspect="1"/>
          </p:cNvPicPr>
          <p:nvPr/>
        </p:nvPicPr>
        <p:blipFill>
          <a:blip r:embed="rId4" cstate="print"/>
          <a:stretch>
            <a:fillRect/>
          </a:stretch>
        </p:blipFill>
        <p:spPr>
          <a:xfrm>
            <a:off x="5257800" y="2895600"/>
            <a:ext cx="2999731" cy="277277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01000" cy="911225"/>
          </a:xfrm>
        </p:spPr>
        <p:txBody>
          <a:bodyPr/>
          <a:lstStyle/>
          <a:p>
            <a:r>
              <a:rPr lang="en-US" sz="2400" b="1" dirty="0" smtClean="0"/>
              <a:t>Measurements of Brightness Temperature with Down-Looking and Up-Looking SFMR </a:t>
            </a:r>
            <a:endParaRPr lang="en-US" sz="2400" dirty="0"/>
          </a:p>
        </p:txBody>
      </p:sp>
      <p:sp>
        <p:nvSpPr>
          <p:cNvPr id="4" name="Date Placeholder 3"/>
          <p:cNvSpPr>
            <a:spLocks noGrp="1"/>
          </p:cNvSpPr>
          <p:nvPr>
            <p:ph type="dt" sz="half" idx="10"/>
          </p:nvPr>
        </p:nvSpPr>
        <p:spPr/>
        <p:txBody>
          <a:bodyPr/>
          <a:lstStyle/>
          <a:p>
            <a:pPr>
              <a:defRPr/>
            </a:pPr>
            <a:r>
              <a:rPr lang="en-US" smtClean="0"/>
              <a:t>March 7</a:t>
            </a:r>
            <a:r>
              <a:rPr lang="en-US" baseline="30000" smtClean="0"/>
              <a:t>rd</a:t>
            </a:r>
            <a:r>
              <a:rPr lang="en-US" smtClean="0"/>
              <a:t>, 2013</a:t>
            </a:r>
            <a:endParaRPr lang="en-US" dirty="0"/>
          </a:p>
        </p:txBody>
      </p:sp>
      <p:sp>
        <p:nvSpPr>
          <p:cNvPr id="5" name="Footer Placeholder 4"/>
          <p:cNvSpPr>
            <a:spLocks noGrp="1"/>
          </p:cNvSpPr>
          <p:nvPr>
            <p:ph type="ftr" sz="quarter" idx="11"/>
          </p:nvPr>
        </p:nvSpPr>
        <p:spPr/>
        <p:txBody>
          <a:bodyPr/>
          <a:lstStyle/>
          <a:p>
            <a:pPr>
              <a:defRPr/>
            </a:pPr>
            <a:r>
              <a:rPr lang="en-US" smtClean="0"/>
              <a:t>67</a:t>
            </a:r>
            <a:r>
              <a:rPr lang="en-US" baseline="30000" smtClean="0"/>
              <a:t>th</a:t>
            </a:r>
            <a:r>
              <a:rPr lang="en-US" smtClean="0"/>
              <a:t> Interdepartmental Hurricane Conference</a:t>
            </a:r>
          </a:p>
          <a:p>
            <a:pPr>
              <a:defRPr/>
            </a:pPr>
            <a:endParaRPr lang="en-US" dirty="0"/>
          </a:p>
        </p:txBody>
      </p:sp>
      <p:sp>
        <p:nvSpPr>
          <p:cNvPr id="6" name="Slide Number Placeholder 5"/>
          <p:cNvSpPr>
            <a:spLocks noGrp="1"/>
          </p:cNvSpPr>
          <p:nvPr>
            <p:ph type="sldNum" sz="quarter" idx="12"/>
          </p:nvPr>
        </p:nvSpPr>
        <p:spPr/>
        <p:txBody>
          <a:bodyPr/>
          <a:lstStyle/>
          <a:p>
            <a:pPr>
              <a:defRPr/>
            </a:pPr>
            <a:fld id="{477B253A-B65A-4075-A67D-264B04B12CDD}" type="slidenum">
              <a:rPr lang="en-US" smtClean="0"/>
              <a:pPr>
                <a:defRPr/>
              </a:pPr>
              <a:t>13</a:t>
            </a:fld>
            <a:endParaRPr lang="en-US"/>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0" y="1676400"/>
            <a:ext cx="7178040" cy="434440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UP-Looking SFMR Measurement Brightness Temperature</a:t>
            </a:r>
            <a:endParaRPr lang="en-US" sz="3200" dirty="0"/>
          </a:p>
        </p:txBody>
      </p:sp>
      <p:sp>
        <p:nvSpPr>
          <p:cNvPr id="3" name="Content Placeholder 2"/>
          <p:cNvSpPr>
            <a:spLocks noGrp="1"/>
          </p:cNvSpPr>
          <p:nvPr>
            <p:ph idx="1"/>
          </p:nvPr>
        </p:nvSpPr>
        <p:spPr/>
        <p:txBody>
          <a:bodyPr/>
          <a:lstStyle/>
          <a:p>
            <a:r>
              <a:rPr lang="en-US" sz="1600" dirty="0"/>
              <a:t>F</a:t>
            </a:r>
            <a:r>
              <a:rPr lang="en-US" sz="1600" dirty="0" smtClean="0"/>
              <a:t>requency channels F1 and F4 corrupted by RFI </a:t>
            </a:r>
            <a:endParaRPr lang="en-US" sz="1600" dirty="0"/>
          </a:p>
        </p:txBody>
      </p:sp>
      <p:sp>
        <p:nvSpPr>
          <p:cNvPr id="4" name="Date Placeholder 3"/>
          <p:cNvSpPr>
            <a:spLocks noGrp="1"/>
          </p:cNvSpPr>
          <p:nvPr>
            <p:ph type="dt" sz="half" idx="10"/>
          </p:nvPr>
        </p:nvSpPr>
        <p:spPr/>
        <p:txBody>
          <a:bodyPr/>
          <a:lstStyle/>
          <a:p>
            <a:pPr>
              <a:defRPr/>
            </a:pPr>
            <a:r>
              <a:rPr lang="en-US" smtClean="0"/>
              <a:t>March 7</a:t>
            </a:r>
            <a:r>
              <a:rPr lang="en-US" baseline="30000" smtClean="0"/>
              <a:t>rd</a:t>
            </a:r>
            <a:r>
              <a:rPr lang="en-US" smtClean="0"/>
              <a:t>, 2013</a:t>
            </a:r>
            <a:endParaRPr lang="en-US" dirty="0"/>
          </a:p>
        </p:txBody>
      </p:sp>
      <p:sp>
        <p:nvSpPr>
          <p:cNvPr id="5" name="Footer Placeholder 4"/>
          <p:cNvSpPr>
            <a:spLocks noGrp="1"/>
          </p:cNvSpPr>
          <p:nvPr>
            <p:ph type="ftr" sz="quarter" idx="11"/>
          </p:nvPr>
        </p:nvSpPr>
        <p:spPr/>
        <p:txBody>
          <a:bodyPr/>
          <a:lstStyle/>
          <a:p>
            <a:pPr>
              <a:defRPr/>
            </a:pPr>
            <a:r>
              <a:rPr lang="en-US" smtClean="0"/>
              <a:t>67</a:t>
            </a:r>
            <a:r>
              <a:rPr lang="en-US" baseline="30000" smtClean="0"/>
              <a:t>th</a:t>
            </a:r>
            <a:r>
              <a:rPr lang="en-US" smtClean="0"/>
              <a:t> Interdepartmental Hurricane Conference</a:t>
            </a:r>
          </a:p>
          <a:p>
            <a:pPr>
              <a:defRPr/>
            </a:pPr>
            <a:endParaRPr lang="en-US" dirty="0"/>
          </a:p>
        </p:txBody>
      </p:sp>
      <p:sp>
        <p:nvSpPr>
          <p:cNvPr id="6" name="Slide Number Placeholder 5"/>
          <p:cNvSpPr>
            <a:spLocks noGrp="1"/>
          </p:cNvSpPr>
          <p:nvPr>
            <p:ph type="sldNum" sz="quarter" idx="12"/>
          </p:nvPr>
        </p:nvSpPr>
        <p:spPr/>
        <p:txBody>
          <a:bodyPr/>
          <a:lstStyle/>
          <a:p>
            <a:pPr>
              <a:defRPr/>
            </a:pPr>
            <a:fld id="{477B253A-B65A-4075-A67D-264B04B12CDD}" type="slidenum">
              <a:rPr lang="en-US" smtClean="0"/>
              <a:pPr>
                <a:defRPr/>
              </a:pPr>
              <a:t>14</a:t>
            </a:fld>
            <a:endParaRPr lang="en-US"/>
          </a:p>
        </p:txBody>
      </p:sp>
      <p:pic>
        <p:nvPicPr>
          <p:cNvPr id="7" name="Picture 6"/>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69620" y="2057400"/>
            <a:ext cx="5205090" cy="2057400"/>
          </a:xfrm>
          <a:prstGeom prst="rect">
            <a:avLst/>
          </a:prstGeom>
          <a:noFill/>
          <a:ln>
            <a:noFill/>
          </a:ln>
        </p:spPr>
      </p:pic>
      <p:pic>
        <p:nvPicPr>
          <p:cNvPr id="8" name="Picture 7"/>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0000" y="4084942"/>
            <a:ext cx="5181600" cy="2030373"/>
          </a:xfrm>
          <a:prstGeom prst="rect">
            <a:avLst/>
          </a:prstGeom>
          <a:noFill/>
          <a:ln>
            <a:noFill/>
          </a:ln>
        </p:spPr>
      </p:pic>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66800" y="2819400"/>
            <a:ext cx="314325" cy="276225"/>
          </a:xfrm>
          <a:prstGeom prst="rect">
            <a:avLst/>
          </a:prstGeom>
          <a:noFill/>
        </p:spPr>
      </p:pic>
      <p:sp>
        <p:nvSpPr>
          <p:cNvPr id="13" name="TextBox 12"/>
          <p:cNvSpPr txBox="1"/>
          <p:nvPr/>
        </p:nvSpPr>
        <p:spPr>
          <a:xfrm>
            <a:off x="1524000" y="2819400"/>
            <a:ext cx="2133600" cy="461665"/>
          </a:xfrm>
          <a:prstGeom prst="rect">
            <a:avLst/>
          </a:prstGeom>
          <a:noFill/>
        </p:spPr>
        <p:txBody>
          <a:bodyPr wrap="square" rtlCol="0">
            <a:spAutoFit/>
          </a:bodyPr>
          <a:lstStyle/>
          <a:p>
            <a:r>
              <a:rPr lang="en-US" sz="1200" dirty="0" smtClean="0"/>
              <a:t>measured by</a:t>
            </a:r>
          </a:p>
          <a:p>
            <a:r>
              <a:rPr lang="en-US" sz="1200" dirty="0" smtClean="0"/>
              <a:t>up-looking SFMR &gt;&gt;</a:t>
            </a:r>
            <a:endParaRPr lang="en-US" sz="1200" dirty="0"/>
          </a:p>
        </p:txBody>
      </p:sp>
      <p:pic>
        <p:nvPicPr>
          <p:cNvPr id="14"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219200" y="4724400"/>
            <a:ext cx="314325" cy="276225"/>
          </a:xfrm>
          <a:prstGeom prst="rect">
            <a:avLst/>
          </a:prstGeom>
          <a:noFill/>
        </p:spPr>
      </p:pic>
      <p:sp>
        <p:nvSpPr>
          <p:cNvPr id="15" name="TextBox 14"/>
          <p:cNvSpPr txBox="1"/>
          <p:nvPr/>
        </p:nvSpPr>
        <p:spPr>
          <a:xfrm>
            <a:off x="1600200" y="4724400"/>
            <a:ext cx="2016899" cy="461665"/>
          </a:xfrm>
          <a:prstGeom prst="rect">
            <a:avLst/>
          </a:prstGeom>
          <a:noFill/>
        </p:spPr>
        <p:txBody>
          <a:bodyPr wrap="none" rtlCol="0">
            <a:spAutoFit/>
          </a:bodyPr>
          <a:lstStyle/>
          <a:p>
            <a:r>
              <a:rPr lang="en-US" sz="1200" dirty="0" smtClean="0"/>
              <a:t>inferred by </a:t>
            </a:r>
            <a:br>
              <a:rPr lang="en-US" sz="1200" dirty="0" smtClean="0"/>
            </a:br>
            <a:r>
              <a:rPr lang="en-US" sz="1200" dirty="0" smtClean="0"/>
              <a:t>down-looking SFMR &gt;&gt;</a:t>
            </a:r>
            <a:endParaRPr lang="en-US"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Retrievals of Wind and Rain from Combined Measurements of Up-Looking and Down-Looking SFMRs</a:t>
            </a:r>
            <a:endParaRPr lang="en-US" sz="2400" b="1" dirty="0"/>
          </a:p>
        </p:txBody>
      </p:sp>
      <p:sp>
        <p:nvSpPr>
          <p:cNvPr id="14" name="Content Placeholder 13"/>
          <p:cNvSpPr>
            <a:spLocks noGrp="1"/>
          </p:cNvSpPr>
          <p:nvPr>
            <p:ph idx="1"/>
          </p:nvPr>
        </p:nvSpPr>
        <p:spPr/>
        <p:txBody>
          <a:bodyPr/>
          <a:lstStyle/>
          <a:p>
            <a:r>
              <a:rPr lang="en-US" sz="1200" dirty="0" smtClean="0"/>
              <a:t>Down Looking</a:t>
            </a:r>
          </a:p>
          <a:p>
            <a:endParaRPr lang="en-US" sz="1200" dirty="0" smtClean="0"/>
          </a:p>
          <a:p>
            <a:endParaRPr lang="en-US" sz="1200" dirty="0" smtClean="0"/>
          </a:p>
          <a:p>
            <a:endParaRPr lang="en-US" sz="1200" dirty="0" smtClean="0"/>
          </a:p>
          <a:p>
            <a:endParaRPr lang="en-US" sz="1200" dirty="0" smtClean="0"/>
          </a:p>
          <a:p>
            <a:pPr>
              <a:buNone/>
            </a:pPr>
            <a:endParaRPr lang="en-US" sz="1200" dirty="0" smtClean="0"/>
          </a:p>
          <a:p>
            <a:r>
              <a:rPr lang="en-US" sz="1200" dirty="0" smtClean="0"/>
              <a:t>Up &amp; Down Looking</a:t>
            </a:r>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r>
              <a:rPr lang="en-US" sz="1200" dirty="0" smtClean="0"/>
              <a:t>Difference (B-A)</a:t>
            </a:r>
          </a:p>
          <a:p>
            <a:pPr>
              <a:buNone/>
            </a:pPr>
            <a:endParaRPr lang="en-US" sz="1200" dirty="0"/>
          </a:p>
        </p:txBody>
      </p:sp>
      <p:sp>
        <p:nvSpPr>
          <p:cNvPr id="4" name="Date Placeholder 3"/>
          <p:cNvSpPr>
            <a:spLocks noGrp="1"/>
          </p:cNvSpPr>
          <p:nvPr>
            <p:ph type="dt" sz="half" idx="10"/>
          </p:nvPr>
        </p:nvSpPr>
        <p:spPr/>
        <p:txBody>
          <a:bodyPr/>
          <a:lstStyle/>
          <a:p>
            <a:r>
              <a:rPr lang="en-US" smtClean="0"/>
              <a:t>March 7rd, 2013</a:t>
            </a:r>
            <a:endParaRPr lang="en-US" dirty="0"/>
          </a:p>
        </p:txBody>
      </p:sp>
      <p:sp>
        <p:nvSpPr>
          <p:cNvPr id="5" name="Footer Placeholder 4"/>
          <p:cNvSpPr>
            <a:spLocks noGrp="1"/>
          </p:cNvSpPr>
          <p:nvPr>
            <p:ph type="ftr" sz="quarter" idx="11"/>
          </p:nvPr>
        </p:nvSpPr>
        <p:spPr/>
        <p:txBody>
          <a:bodyPr/>
          <a:lstStyle/>
          <a:p>
            <a:r>
              <a:rPr lang="en-US" smtClean="0"/>
              <a:t>67th Interdepartmental Hurricane Conference</a:t>
            </a:r>
          </a:p>
          <a:p>
            <a:endParaRPr lang="en-US" dirty="0"/>
          </a:p>
        </p:txBody>
      </p:sp>
      <p:sp>
        <p:nvSpPr>
          <p:cNvPr id="6" name="Slide Number Placeholder 5"/>
          <p:cNvSpPr>
            <a:spLocks noGrp="1"/>
          </p:cNvSpPr>
          <p:nvPr>
            <p:ph type="sldNum" sz="quarter" idx="12"/>
          </p:nvPr>
        </p:nvSpPr>
        <p:spPr/>
        <p:txBody>
          <a:bodyPr/>
          <a:lstStyle/>
          <a:p>
            <a:fld id="{477B253A-B65A-4075-A67D-264B04B12CDD}" type="slidenum">
              <a:rPr lang="en-US" smtClean="0"/>
              <a:pPr/>
              <a:t>15</a:t>
            </a:fld>
            <a:endParaRPr lang="en-US"/>
          </a:p>
        </p:txBody>
      </p:sp>
      <p:pic>
        <p:nvPicPr>
          <p:cNvPr id="7" name="Picture 6"/>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24200" y="1752600"/>
            <a:ext cx="5867400" cy="1548342"/>
          </a:xfrm>
          <a:prstGeom prst="rect">
            <a:avLst/>
          </a:prstGeom>
          <a:noFill/>
        </p:spPr>
      </p:pic>
      <p:pic>
        <p:nvPicPr>
          <p:cNvPr id="8" name="Picture 7"/>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24200" y="3124200"/>
            <a:ext cx="5867400" cy="1548342"/>
          </a:xfrm>
          <a:prstGeom prst="rect">
            <a:avLst/>
          </a:prstGeom>
          <a:noFill/>
        </p:spPr>
      </p:pic>
      <p:pic>
        <p:nvPicPr>
          <p:cNvPr id="9" name="Picture 8"/>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124200" y="4600956"/>
            <a:ext cx="5867400" cy="152552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Retrievals of Wind and Rain from Combined Measurements of Up-Looking and Down-Looking SFMRs</a:t>
            </a:r>
            <a:endParaRPr lang="en-US" sz="2400" b="1" dirty="0"/>
          </a:p>
        </p:txBody>
      </p:sp>
      <p:sp>
        <p:nvSpPr>
          <p:cNvPr id="12" name="Content Placeholder 11"/>
          <p:cNvSpPr>
            <a:spLocks noGrp="1"/>
          </p:cNvSpPr>
          <p:nvPr>
            <p:ph idx="1"/>
          </p:nvPr>
        </p:nvSpPr>
        <p:spPr>
          <a:xfrm>
            <a:off x="566738" y="1905000"/>
            <a:ext cx="8001000" cy="1066800"/>
          </a:xfrm>
        </p:spPr>
        <p:txBody>
          <a:bodyPr/>
          <a:lstStyle/>
          <a:p>
            <a:r>
              <a:rPr lang="en-US" sz="2000" dirty="0" smtClean="0"/>
              <a:t>Difference in wind speed measurement between current SFMR retrieval and Combined up &amp; Doan SFMR retrieval  </a:t>
            </a:r>
            <a:endParaRPr lang="en-US" sz="2000" dirty="0"/>
          </a:p>
        </p:txBody>
      </p:sp>
      <p:sp>
        <p:nvSpPr>
          <p:cNvPr id="4" name="Date Placeholder 3"/>
          <p:cNvSpPr>
            <a:spLocks noGrp="1"/>
          </p:cNvSpPr>
          <p:nvPr>
            <p:ph type="dt" sz="half" idx="10"/>
          </p:nvPr>
        </p:nvSpPr>
        <p:spPr/>
        <p:txBody>
          <a:bodyPr/>
          <a:lstStyle/>
          <a:p>
            <a:r>
              <a:rPr lang="en-US" smtClean="0"/>
              <a:t>March 7rd, 2013</a:t>
            </a:r>
            <a:endParaRPr lang="en-US" dirty="0"/>
          </a:p>
        </p:txBody>
      </p:sp>
      <p:sp>
        <p:nvSpPr>
          <p:cNvPr id="5" name="Footer Placeholder 4"/>
          <p:cNvSpPr>
            <a:spLocks noGrp="1"/>
          </p:cNvSpPr>
          <p:nvPr>
            <p:ph type="ftr" sz="quarter" idx="11"/>
          </p:nvPr>
        </p:nvSpPr>
        <p:spPr/>
        <p:txBody>
          <a:bodyPr/>
          <a:lstStyle/>
          <a:p>
            <a:r>
              <a:rPr lang="en-US" smtClean="0"/>
              <a:t>67th Interdepartmental Hurricane Conference</a:t>
            </a:r>
          </a:p>
          <a:p>
            <a:endParaRPr lang="en-US" dirty="0"/>
          </a:p>
        </p:txBody>
      </p:sp>
      <p:sp>
        <p:nvSpPr>
          <p:cNvPr id="6" name="Slide Number Placeholder 5"/>
          <p:cNvSpPr>
            <a:spLocks noGrp="1"/>
          </p:cNvSpPr>
          <p:nvPr>
            <p:ph type="sldNum" sz="quarter" idx="12"/>
          </p:nvPr>
        </p:nvSpPr>
        <p:spPr/>
        <p:txBody>
          <a:bodyPr/>
          <a:lstStyle/>
          <a:p>
            <a:fld id="{477B253A-B65A-4075-A67D-264B04B12CDD}" type="slidenum">
              <a:rPr lang="en-US" smtClean="0"/>
              <a:pPr/>
              <a:t>16</a:t>
            </a:fld>
            <a:endParaRPr lang="en-US"/>
          </a:p>
        </p:txBody>
      </p:sp>
      <p:pic>
        <p:nvPicPr>
          <p:cNvPr id="7" name="Picture 6"/>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2819400"/>
            <a:ext cx="7848600" cy="309148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001000" cy="682625"/>
          </a:xfrm>
        </p:spPr>
        <p:txBody>
          <a:bodyPr/>
          <a:lstStyle/>
          <a:p>
            <a:r>
              <a:rPr lang="en-US" sz="3200" b="1" dirty="0" smtClean="0"/>
              <a:t>Calibration of Up-Looking SFMR</a:t>
            </a:r>
            <a:endParaRPr lang="en-US" sz="3200" dirty="0"/>
          </a:p>
        </p:txBody>
      </p:sp>
      <p:sp>
        <p:nvSpPr>
          <p:cNvPr id="3" name="Content Placeholder 2"/>
          <p:cNvSpPr>
            <a:spLocks noGrp="1"/>
          </p:cNvSpPr>
          <p:nvPr>
            <p:ph idx="1"/>
          </p:nvPr>
        </p:nvSpPr>
        <p:spPr/>
        <p:txBody>
          <a:bodyPr/>
          <a:lstStyle/>
          <a:p>
            <a:r>
              <a:rPr lang="en-US" dirty="0" smtClean="0">
                <a:latin typeface="Calibri"/>
                <a:ea typeface="Calibri"/>
                <a:cs typeface="Times New Roman"/>
              </a:rPr>
              <a:t>Flying above the clouds permits calibration of up-looking SFMR since the brightness temperature of the sky</a:t>
            </a:r>
            <a:r>
              <a:rPr lang="en-US" dirty="0" smtClean="0">
                <a:latin typeface="Calibri"/>
                <a:ea typeface="Times New Roman"/>
                <a:cs typeface="Times New Roman"/>
              </a:rPr>
              <a:t> is accurately known</a:t>
            </a:r>
            <a:endParaRPr lang="en-US" dirty="0"/>
          </a:p>
        </p:txBody>
      </p:sp>
      <p:sp>
        <p:nvSpPr>
          <p:cNvPr id="4" name="Date Placeholder 3"/>
          <p:cNvSpPr>
            <a:spLocks noGrp="1"/>
          </p:cNvSpPr>
          <p:nvPr>
            <p:ph type="dt" sz="half" idx="10"/>
          </p:nvPr>
        </p:nvSpPr>
        <p:spPr/>
        <p:txBody>
          <a:bodyPr/>
          <a:lstStyle/>
          <a:p>
            <a:pPr>
              <a:defRPr/>
            </a:pPr>
            <a:r>
              <a:rPr lang="en-US" smtClean="0"/>
              <a:t>March 7</a:t>
            </a:r>
            <a:r>
              <a:rPr lang="en-US" baseline="30000" smtClean="0"/>
              <a:t>rd</a:t>
            </a:r>
            <a:r>
              <a:rPr lang="en-US" smtClean="0"/>
              <a:t>, 2013</a:t>
            </a:r>
            <a:endParaRPr lang="en-US" dirty="0"/>
          </a:p>
        </p:txBody>
      </p:sp>
      <p:sp>
        <p:nvSpPr>
          <p:cNvPr id="5" name="Footer Placeholder 4"/>
          <p:cNvSpPr>
            <a:spLocks noGrp="1"/>
          </p:cNvSpPr>
          <p:nvPr>
            <p:ph type="ftr" sz="quarter" idx="11"/>
          </p:nvPr>
        </p:nvSpPr>
        <p:spPr/>
        <p:txBody>
          <a:bodyPr/>
          <a:lstStyle/>
          <a:p>
            <a:pPr>
              <a:defRPr/>
            </a:pPr>
            <a:r>
              <a:rPr lang="en-US" smtClean="0"/>
              <a:t>67</a:t>
            </a:r>
            <a:r>
              <a:rPr lang="en-US" baseline="30000" smtClean="0"/>
              <a:t>th</a:t>
            </a:r>
            <a:r>
              <a:rPr lang="en-US" smtClean="0"/>
              <a:t> Interdepartmental Hurricane Conference</a:t>
            </a:r>
          </a:p>
          <a:p>
            <a:pPr>
              <a:defRPr/>
            </a:pPr>
            <a:endParaRPr lang="en-US" dirty="0"/>
          </a:p>
        </p:txBody>
      </p:sp>
      <p:sp>
        <p:nvSpPr>
          <p:cNvPr id="6" name="Slide Number Placeholder 5"/>
          <p:cNvSpPr>
            <a:spLocks noGrp="1"/>
          </p:cNvSpPr>
          <p:nvPr>
            <p:ph type="sldNum" sz="quarter" idx="12"/>
          </p:nvPr>
        </p:nvSpPr>
        <p:spPr/>
        <p:txBody>
          <a:bodyPr/>
          <a:lstStyle/>
          <a:p>
            <a:pPr>
              <a:defRPr/>
            </a:pPr>
            <a:fld id="{477B253A-B65A-4075-A67D-264B04B12CDD}" type="slidenum">
              <a:rPr lang="en-US" smtClean="0"/>
              <a:pPr>
                <a:defRPr/>
              </a:pPr>
              <a:t>17</a:t>
            </a:fld>
            <a:endParaRPr lang="en-US"/>
          </a:p>
        </p:txBody>
      </p:sp>
      <p:pic>
        <p:nvPicPr>
          <p:cNvPr id="7" name="Picture 6"/>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0600" y="3276600"/>
            <a:ext cx="4130040" cy="2830206"/>
          </a:xfrm>
          <a:prstGeom prst="rect">
            <a:avLst/>
          </a:prstGeom>
          <a:noFill/>
          <a:ln>
            <a:noFill/>
          </a:ln>
        </p:spPr>
      </p:pic>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169"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385191" y="3429000"/>
            <a:ext cx="1481959" cy="4572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Closing</a:t>
            </a:r>
            <a:r>
              <a:rPr lang="en-US" dirty="0" smtClean="0"/>
              <a:t> </a:t>
            </a:r>
            <a:r>
              <a:rPr lang="en-US" b="1" dirty="0" smtClean="0"/>
              <a:t>Comments</a:t>
            </a:r>
            <a:endParaRPr lang="en-US" b="1" dirty="0"/>
          </a:p>
        </p:txBody>
      </p:sp>
      <p:sp>
        <p:nvSpPr>
          <p:cNvPr id="3" name="Content Placeholder 2"/>
          <p:cNvSpPr>
            <a:spLocks noGrp="1"/>
          </p:cNvSpPr>
          <p:nvPr>
            <p:ph idx="1"/>
          </p:nvPr>
        </p:nvSpPr>
        <p:spPr/>
        <p:txBody>
          <a:bodyPr/>
          <a:lstStyle/>
          <a:p>
            <a:r>
              <a:rPr lang="en-US" sz="1800" dirty="0" smtClean="0"/>
              <a:t>The actual rain height can vary significantly from the fixed value of 4000 m as set in the SFMR retrieval algorithm, introducing biases in both the retrieved rain rate and the wind speed. </a:t>
            </a:r>
          </a:p>
          <a:p>
            <a:r>
              <a:rPr lang="en-US" sz="1800" dirty="0" smtClean="0"/>
              <a:t>Theoretical analysis shows that rain rate bias can be on the order of 20% depending on the discrepancy of the actual rain height from the fixed value set in the SFMR retrieval algorithm. </a:t>
            </a:r>
          </a:p>
          <a:p>
            <a:r>
              <a:rPr lang="en-US" sz="1800" dirty="0" smtClean="0"/>
              <a:t>Theoretical analysis also shows that the wind retrieval bias due to the fixed rain height can be on the order of 20% for low winds (&lt; 15 m/s).</a:t>
            </a:r>
          </a:p>
          <a:p>
            <a:pPr lvl="0"/>
            <a:r>
              <a:rPr lang="en-US" sz="1800" dirty="0" smtClean="0"/>
              <a:t>Direct measurement of T</a:t>
            </a:r>
            <a:r>
              <a:rPr lang="en-US" sz="1800" baseline="-25000" dirty="0" smtClean="0"/>
              <a:t>BU</a:t>
            </a:r>
            <a:r>
              <a:rPr lang="en-US" sz="1800" dirty="0" smtClean="0"/>
              <a:t> with the up looking SFMR eliminates SFMR retrieval algorithm’s dependency on rain height, </a:t>
            </a:r>
            <a:r>
              <a:rPr lang="en-US" sz="1800" dirty="0" err="1" smtClean="0"/>
              <a:t>h</a:t>
            </a:r>
            <a:r>
              <a:rPr lang="en-US" sz="1800" baseline="-25000" dirty="0" err="1" smtClean="0"/>
              <a:t>R</a:t>
            </a:r>
            <a:r>
              <a:rPr lang="en-US" sz="1800" dirty="0" smtClean="0"/>
              <a:t> </a:t>
            </a:r>
          </a:p>
          <a:p>
            <a:r>
              <a:rPr lang="en-US" sz="1800" dirty="0" smtClean="0"/>
              <a:t>Need more testing of up-looking SFMR with flights at low altitude, in low winds, and in rain.   </a:t>
            </a:r>
          </a:p>
          <a:p>
            <a:pPr lvl="0"/>
            <a:endParaRPr lang="en-US" sz="1800" dirty="0" smtClean="0"/>
          </a:p>
          <a:p>
            <a:endParaRPr lang="en-US" sz="1800" dirty="0"/>
          </a:p>
        </p:txBody>
      </p:sp>
      <p:sp>
        <p:nvSpPr>
          <p:cNvPr id="4" name="Date Placeholder 3"/>
          <p:cNvSpPr>
            <a:spLocks noGrp="1"/>
          </p:cNvSpPr>
          <p:nvPr>
            <p:ph type="dt" sz="half" idx="10"/>
          </p:nvPr>
        </p:nvSpPr>
        <p:spPr/>
        <p:txBody>
          <a:bodyPr/>
          <a:lstStyle/>
          <a:p>
            <a:pPr>
              <a:defRPr/>
            </a:pPr>
            <a:r>
              <a:rPr lang="en-US" smtClean="0"/>
              <a:t>March 7</a:t>
            </a:r>
            <a:r>
              <a:rPr lang="en-US" baseline="30000" smtClean="0"/>
              <a:t>rd</a:t>
            </a:r>
            <a:r>
              <a:rPr lang="en-US" smtClean="0"/>
              <a:t>, 2013</a:t>
            </a:r>
            <a:endParaRPr lang="en-US" dirty="0"/>
          </a:p>
        </p:txBody>
      </p:sp>
      <p:sp>
        <p:nvSpPr>
          <p:cNvPr id="5" name="Footer Placeholder 4"/>
          <p:cNvSpPr>
            <a:spLocks noGrp="1"/>
          </p:cNvSpPr>
          <p:nvPr>
            <p:ph type="ftr" sz="quarter" idx="11"/>
          </p:nvPr>
        </p:nvSpPr>
        <p:spPr/>
        <p:txBody>
          <a:bodyPr/>
          <a:lstStyle/>
          <a:p>
            <a:pPr>
              <a:defRPr/>
            </a:pPr>
            <a:r>
              <a:rPr lang="en-US" smtClean="0"/>
              <a:t>67</a:t>
            </a:r>
            <a:r>
              <a:rPr lang="en-US" baseline="30000" smtClean="0"/>
              <a:t>th</a:t>
            </a:r>
            <a:r>
              <a:rPr lang="en-US" smtClean="0"/>
              <a:t> Interdepartmental Hurricane Conference</a:t>
            </a:r>
          </a:p>
          <a:p>
            <a:pPr>
              <a:defRPr/>
            </a:pPr>
            <a:endParaRPr lang="en-US" dirty="0"/>
          </a:p>
        </p:txBody>
      </p:sp>
      <p:sp>
        <p:nvSpPr>
          <p:cNvPr id="6" name="Slide Number Placeholder 5"/>
          <p:cNvSpPr>
            <a:spLocks noGrp="1"/>
          </p:cNvSpPr>
          <p:nvPr>
            <p:ph type="sldNum" sz="quarter" idx="12"/>
          </p:nvPr>
        </p:nvSpPr>
        <p:spPr/>
        <p:txBody>
          <a:bodyPr/>
          <a:lstStyle/>
          <a:p>
            <a:pPr>
              <a:defRPr/>
            </a:pPr>
            <a:fld id="{477B253A-B65A-4075-A67D-264B04B12CDD}"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Acknowledgements</a:t>
            </a:r>
            <a:endParaRPr lang="en-US" dirty="0"/>
          </a:p>
        </p:txBody>
      </p:sp>
      <p:sp>
        <p:nvSpPr>
          <p:cNvPr id="3" name="Content Placeholder 2"/>
          <p:cNvSpPr>
            <a:spLocks noGrp="1"/>
          </p:cNvSpPr>
          <p:nvPr>
            <p:ph idx="1"/>
          </p:nvPr>
        </p:nvSpPr>
        <p:spPr>
          <a:xfrm>
            <a:off x="566738" y="1905000"/>
            <a:ext cx="8001000" cy="4114800"/>
          </a:xfrm>
        </p:spPr>
        <p:txBody>
          <a:bodyPr/>
          <a:lstStyle/>
          <a:p>
            <a:r>
              <a:rPr lang="en-US" sz="2000" dirty="0" smtClean="0"/>
              <a:t>NOAA SBIR project WC133R-08-CN-0159 for funding development of the special (compact) version of the SFMR used for the up-looking instrument.</a:t>
            </a:r>
          </a:p>
          <a:p>
            <a:pPr lvl="0"/>
            <a:r>
              <a:rPr lang="en-US" sz="2000" dirty="0" smtClean="0"/>
              <a:t>NOAA Aircraft Operation Centre (AOC) for the full support installing the up-looking SFMR.</a:t>
            </a:r>
          </a:p>
          <a:p>
            <a:pPr lvl="0"/>
            <a:r>
              <a:rPr lang="en-US" sz="2000" dirty="0" smtClean="0"/>
              <a:t>NOAA’s Hurricane Research Division (HRD) for flying both the up-looking and down-looking SFMRs during the 2012 hurricane season.</a:t>
            </a:r>
          </a:p>
          <a:p>
            <a:r>
              <a:rPr lang="en-US" sz="2000" dirty="0" smtClean="0"/>
              <a:t>Richard Henning of NOAA’s Aircraft Operations Center (AOC) for processing and providing </a:t>
            </a:r>
            <a:r>
              <a:rPr lang="en-US" sz="2000" dirty="0" err="1" smtClean="0"/>
              <a:t>dropsonde</a:t>
            </a:r>
            <a:r>
              <a:rPr lang="en-US" sz="2000" dirty="0" smtClean="0"/>
              <a:t> data from the HRD flights.</a:t>
            </a:r>
            <a:endParaRPr lang="en-US" sz="2000" dirty="0"/>
          </a:p>
        </p:txBody>
      </p:sp>
      <p:sp>
        <p:nvSpPr>
          <p:cNvPr id="4" name="Date Placeholder 3"/>
          <p:cNvSpPr>
            <a:spLocks noGrp="1"/>
          </p:cNvSpPr>
          <p:nvPr>
            <p:ph type="dt" sz="half" idx="10"/>
          </p:nvPr>
        </p:nvSpPr>
        <p:spPr/>
        <p:txBody>
          <a:bodyPr/>
          <a:lstStyle/>
          <a:p>
            <a:pPr>
              <a:defRPr/>
            </a:pPr>
            <a:r>
              <a:rPr lang="en-US" smtClean="0"/>
              <a:t>March 7</a:t>
            </a:r>
            <a:r>
              <a:rPr lang="en-US" baseline="30000" smtClean="0"/>
              <a:t>rd</a:t>
            </a:r>
            <a:r>
              <a:rPr lang="en-US" smtClean="0"/>
              <a:t>, 2013</a:t>
            </a:r>
            <a:endParaRPr lang="en-US" dirty="0"/>
          </a:p>
        </p:txBody>
      </p:sp>
      <p:sp>
        <p:nvSpPr>
          <p:cNvPr id="5" name="Footer Placeholder 4"/>
          <p:cNvSpPr>
            <a:spLocks noGrp="1"/>
          </p:cNvSpPr>
          <p:nvPr>
            <p:ph type="ftr" sz="quarter" idx="11"/>
          </p:nvPr>
        </p:nvSpPr>
        <p:spPr/>
        <p:txBody>
          <a:bodyPr/>
          <a:lstStyle/>
          <a:p>
            <a:pPr>
              <a:defRPr/>
            </a:pPr>
            <a:r>
              <a:rPr lang="en-US" smtClean="0"/>
              <a:t>67</a:t>
            </a:r>
            <a:r>
              <a:rPr lang="en-US" baseline="30000" smtClean="0"/>
              <a:t>th</a:t>
            </a:r>
            <a:r>
              <a:rPr lang="en-US" smtClean="0"/>
              <a:t> Interdepartmental Hurricane Conference</a:t>
            </a:r>
          </a:p>
          <a:p>
            <a:pPr>
              <a:defRPr/>
            </a:pPr>
            <a:endParaRPr lang="en-US" dirty="0"/>
          </a:p>
        </p:txBody>
      </p:sp>
      <p:sp>
        <p:nvSpPr>
          <p:cNvPr id="6" name="Slide Number Placeholder 5"/>
          <p:cNvSpPr>
            <a:spLocks noGrp="1"/>
          </p:cNvSpPr>
          <p:nvPr>
            <p:ph type="sldNum" sz="quarter" idx="12"/>
          </p:nvPr>
        </p:nvSpPr>
        <p:spPr/>
        <p:txBody>
          <a:bodyPr/>
          <a:lstStyle/>
          <a:p>
            <a:pPr>
              <a:defRPr/>
            </a:pPr>
            <a:fld id="{477B253A-B65A-4075-A67D-264B04B12CDD}"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r>
              <a:rPr lang="en-US" sz="2800" b="1" dirty="0" smtClean="0"/>
              <a:t>SFMR Measures Microwave Emission by Ocean and Atmosphere </a:t>
            </a:r>
            <a:endParaRPr lang="en-US" sz="2800" dirty="0"/>
          </a:p>
        </p:txBody>
      </p:sp>
      <p:sp>
        <p:nvSpPr>
          <p:cNvPr id="4102" name="Rectangle 3"/>
          <p:cNvSpPr>
            <a:spLocks noGrp="1" noChangeArrowheads="1"/>
          </p:cNvSpPr>
          <p:nvPr>
            <p:ph idx="1"/>
          </p:nvPr>
        </p:nvSpPr>
        <p:spPr>
          <a:xfrm>
            <a:off x="609600" y="1752600"/>
            <a:ext cx="8001000" cy="1752600"/>
          </a:xfrm>
        </p:spPr>
        <p:txBody>
          <a:bodyPr/>
          <a:lstStyle/>
          <a:p>
            <a:r>
              <a:rPr lang="en-US" sz="1400" b="1" dirty="0" smtClean="0"/>
              <a:t>Microwave emission (brightness temperature), T</a:t>
            </a:r>
            <a:r>
              <a:rPr lang="en-US" sz="1400" b="1" baseline="-25000" dirty="0" smtClean="0"/>
              <a:t>BD</a:t>
            </a:r>
            <a:r>
              <a:rPr lang="en-US" sz="1400" b="1" dirty="0" smtClean="0"/>
              <a:t>,</a:t>
            </a:r>
            <a:r>
              <a:rPr lang="en-US" sz="1400" dirty="0" smtClean="0"/>
              <a:t> </a:t>
            </a:r>
            <a:r>
              <a:rPr lang="en-US" sz="1400" b="1" dirty="0" smtClean="0"/>
              <a:t>measured by Down-Looking SFMR:</a:t>
            </a:r>
          </a:p>
          <a:p>
            <a:pPr>
              <a:buNone/>
            </a:pPr>
            <a:r>
              <a:rPr lang="en-US" sz="700" b="1" dirty="0" smtClean="0"/>
              <a:t/>
            </a:r>
            <a:br>
              <a:rPr lang="en-US" sz="700" b="1" dirty="0" smtClean="0"/>
            </a:br>
            <a:endParaRPr lang="en-US" sz="700" b="1" dirty="0" smtClean="0"/>
          </a:p>
          <a:p>
            <a:endParaRPr lang="en-US" sz="1050" dirty="0" smtClean="0"/>
          </a:p>
          <a:p>
            <a:pPr lvl="1"/>
            <a:r>
              <a:rPr lang="en-US" sz="1050" dirty="0" smtClean="0"/>
              <a:t>where:                                                                 = an upward-looking brightness temperature </a:t>
            </a:r>
          </a:p>
          <a:p>
            <a:pPr lvl="1"/>
            <a:r>
              <a:rPr lang="en-US" sz="1050" dirty="0" smtClean="0"/>
              <a:t>and T</a:t>
            </a:r>
            <a:r>
              <a:rPr lang="en-US" sz="1050" baseline="-25000" dirty="0" smtClean="0"/>
              <a:t>BK </a:t>
            </a:r>
            <a:r>
              <a:rPr lang="en-US" sz="1050" dirty="0" smtClean="0"/>
              <a:t>is</a:t>
            </a:r>
            <a:r>
              <a:rPr lang="en-US" sz="1050" b="1" dirty="0" smtClean="0"/>
              <a:t> </a:t>
            </a:r>
            <a:r>
              <a:rPr lang="en-US" sz="1050" dirty="0" smtClean="0"/>
              <a:t>sky background emission =𝑇(</a:t>
            </a:r>
            <a:r>
              <a:rPr lang="en-US" sz="1050" dirty="0" err="1" smtClean="0"/>
              <a:t>ℎ</a:t>
            </a:r>
            <a:r>
              <a:rPr lang="en-US" sz="1050" baseline="-25000" dirty="0" err="1" smtClean="0"/>
              <a:t>R</a:t>
            </a:r>
            <a:r>
              <a:rPr lang="en-US" sz="1050" dirty="0" smtClean="0"/>
              <a:t>,∞)  </a:t>
            </a:r>
            <a:r>
              <a:rPr lang="en-US" sz="900" dirty="0" smtClean="0"/>
              <a:t/>
            </a:r>
            <a:br>
              <a:rPr lang="en-US" sz="900" dirty="0" smtClean="0"/>
            </a:br>
            <a:endParaRPr lang="en-US" sz="300" dirty="0" smtClean="0"/>
          </a:p>
        </p:txBody>
      </p:sp>
      <p:sp>
        <p:nvSpPr>
          <p:cNvPr id="4098" name="Date Placeholder 3"/>
          <p:cNvSpPr>
            <a:spLocks noGrp="1"/>
          </p:cNvSpPr>
          <p:nvPr>
            <p:ph type="dt" sz="half" idx="10"/>
          </p:nvPr>
        </p:nvSpPr>
        <p:spPr>
          <a:noFill/>
        </p:spPr>
        <p:txBody>
          <a:bodyPr/>
          <a:lstStyle/>
          <a:p>
            <a:r>
              <a:rPr lang="en-US" dirty="0" smtClean="0"/>
              <a:t>March 7, 2013</a:t>
            </a:r>
          </a:p>
        </p:txBody>
      </p:sp>
      <p:sp>
        <p:nvSpPr>
          <p:cNvPr id="4099" name="Footer Placeholder 4"/>
          <p:cNvSpPr>
            <a:spLocks noGrp="1"/>
          </p:cNvSpPr>
          <p:nvPr>
            <p:ph type="ftr" sz="quarter" idx="11"/>
          </p:nvPr>
        </p:nvSpPr>
        <p:spPr>
          <a:xfrm>
            <a:off x="2895600" y="6245225"/>
            <a:ext cx="3505200" cy="476250"/>
          </a:xfrm>
          <a:noFill/>
        </p:spPr>
        <p:txBody>
          <a:bodyPr/>
          <a:lstStyle/>
          <a:p>
            <a:r>
              <a:rPr lang="en-US" sz="1000" dirty="0" smtClean="0"/>
              <a:t>67</a:t>
            </a:r>
            <a:r>
              <a:rPr lang="en-US" sz="1000" baseline="30000" dirty="0" smtClean="0"/>
              <a:t>th</a:t>
            </a:r>
            <a:r>
              <a:rPr lang="en-US" sz="1000" dirty="0" smtClean="0"/>
              <a:t> Interdepartmental Hurricane Conference</a:t>
            </a:r>
          </a:p>
        </p:txBody>
      </p:sp>
      <p:sp>
        <p:nvSpPr>
          <p:cNvPr id="4100" name="Slide Number Placeholder 5"/>
          <p:cNvSpPr>
            <a:spLocks noGrp="1"/>
          </p:cNvSpPr>
          <p:nvPr>
            <p:ph type="sldNum" sz="quarter" idx="12"/>
          </p:nvPr>
        </p:nvSpPr>
        <p:spPr>
          <a:noFill/>
        </p:spPr>
        <p:txBody>
          <a:bodyPr/>
          <a:lstStyle/>
          <a:p>
            <a:fld id="{5D61E36A-A742-444B-BEDC-68D561779CE5}" type="slidenum">
              <a:rPr lang="en-US" smtClean="0"/>
              <a:pPr/>
              <a:t>2</a:t>
            </a:fld>
            <a:endParaRPr lang="en-US" smtClean="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16"/>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91000" y="3048000"/>
            <a:ext cx="4648200" cy="3070123"/>
          </a:xfrm>
          <a:prstGeom prst="rect">
            <a:avLst/>
          </a:prstGeom>
          <a:noFill/>
          <a:ln>
            <a:noFill/>
          </a:ln>
        </p:spPr>
      </p:pic>
      <p:sp>
        <p:nvSpPr>
          <p:cNvPr id="6160" name="Rectangle 16"/>
          <p:cNvSpPr>
            <a:spLocks noChangeArrowheads="1"/>
          </p:cNvSpPr>
          <p:nvPr/>
        </p:nvSpPr>
        <p:spPr bwMode="auto">
          <a:xfrm>
            <a:off x="0" y="1285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r>
            <a:b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b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r>
            <a:b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3" name="Rectangle 19"/>
          <p:cNvSpPr>
            <a:spLocks noChangeArrowheads="1"/>
          </p:cNvSpPr>
          <p:nvPr/>
        </p:nvSpPr>
        <p:spPr bwMode="auto">
          <a:xfrm>
            <a:off x="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r>
            <a:b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b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r>
            <a:b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b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TextBox 34"/>
          <p:cNvSpPr txBox="1"/>
          <p:nvPr/>
        </p:nvSpPr>
        <p:spPr>
          <a:xfrm>
            <a:off x="1066800" y="3429000"/>
            <a:ext cx="3124200" cy="3323987"/>
          </a:xfrm>
          <a:prstGeom prst="rect">
            <a:avLst/>
          </a:prstGeom>
          <a:noFill/>
        </p:spPr>
        <p:txBody>
          <a:bodyPr wrap="square" rtlCol="0">
            <a:spAutoFit/>
          </a:bodyPr>
          <a:lstStyle/>
          <a:p>
            <a:r>
              <a:rPr lang="en-US" sz="1400" dirty="0" smtClean="0"/>
              <a:t>Definitions: </a:t>
            </a:r>
          </a:p>
          <a:p>
            <a:endParaRPr lang="en-US" sz="1400" dirty="0" smtClean="0"/>
          </a:p>
          <a:p>
            <a:r>
              <a:rPr lang="en-US" sz="1400" dirty="0" smtClean="0"/>
              <a:t>atmosphere </a:t>
            </a:r>
            <a:r>
              <a:rPr lang="en-US" sz="1400" i="1" dirty="0" smtClean="0"/>
              <a:t>transmission</a:t>
            </a:r>
            <a:r>
              <a:rPr lang="en-US" sz="1400" dirty="0" smtClean="0"/>
              <a:t> between altitudes, h</a:t>
            </a:r>
            <a:r>
              <a:rPr lang="en-US" sz="1400" baseline="-25000" dirty="0" smtClean="0"/>
              <a:t>1</a:t>
            </a:r>
            <a:r>
              <a:rPr lang="en-US" sz="1400" dirty="0" smtClean="0"/>
              <a:t> and h</a:t>
            </a:r>
            <a:r>
              <a:rPr lang="en-US" sz="1400" baseline="-25000" dirty="0" smtClean="0"/>
              <a:t>2</a:t>
            </a:r>
          </a:p>
          <a:p>
            <a:endParaRPr lang="en-US" sz="1400" baseline="-25000" dirty="0" smtClean="0"/>
          </a:p>
          <a:p>
            <a:r>
              <a:rPr lang="en-US" sz="1400" dirty="0" smtClean="0"/>
              <a:t>atmosphere emission between altitudes, h</a:t>
            </a:r>
            <a:r>
              <a:rPr lang="en-US" sz="1400" baseline="-25000" dirty="0" smtClean="0"/>
              <a:t>1</a:t>
            </a:r>
            <a:r>
              <a:rPr lang="en-US" sz="1400" dirty="0" smtClean="0"/>
              <a:t> and h</a:t>
            </a:r>
            <a:r>
              <a:rPr lang="en-US" sz="1400" baseline="-25000" dirty="0" smtClean="0"/>
              <a:t>2</a:t>
            </a:r>
          </a:p>
          <a:p>
            <a:endParaRPr lang="en-US" sz="1400" baseline="-25000" dirty="0" smtClean="0"/>
          </a:p>
          <a:p>
            <a:r>
              <a:rPr lang="en-US" sz="1400" dirty="0" smtClean="0"/>
              <a:t>microwave reflection from ocean surface</a:t>
            </a:r>
            <a:r>
              <a:rPr lang="en-US" sz="1400" baseline="-25000" dirty="0" smtClean="0"/>
              <a:t> </a:t>
            </a:r>
          </a:p>
          <a:p>
            <a:endParaRPr lang="en-US" sz="1400" baseline="-25000" dirty="0" smtClean="0"/>
          </a:p>
          <a:p>
            <a:r>
              <a:rPr lang="en-US" sz="1400" dirty="0" smtClean="0"/>
              <a:t>ocean physical temperature (K)</a:t>
            </a:r>
          </a:p>
          <a:p>
            <a:endParaRPr lang="en-US" sz="1400" dirty="0" smtClean="0"/>
          </a:p>
          <a:p>
            <a:r>
              <a:rPr lang="en-US" sz="1400" dirty="0" smtClean="0"/>
              <a:t>  </a:t>
            </a:r>
          </a:p>
          <a:p>
            <a:endParaRPr lang="en-US" sz="1400" dirty="0" smtClean="0"/>
          </a:p>
          <a:p>
            <a:endParaRPr lang="en-US" sz="1400" dirty="0"/>
          </a:p>
        </p:txBody>
      </p:sp>
      <p:sp>
        <p:nvSpPr>
          <p:cNvPr id="6167"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69"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 name="Picture 2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3962400"/>
            <a:ext cx="952500" cy="276225"/>
          </a:xfrm>
          <a:prstGeom prst="rect">
            <a:avLst/>
          </a:prstGeom>
          <a:noFill/>
        </p:spPr>
      </p:pic>
      <p:sp>
        <p:nvSpPr>
          <p:cNvPr id="6171" name="Rectangle 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170" name="Picture 2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52400" y="4495800"/>
            <a:ext cx="981075" cy="276225"/>
          </a:xfrm>
          <a:prstGeom prst="rect">
            <a:avLst/>
          </a:prstGeom>
          <a:noFill/>
        </p:spPr>
      </p:pic>
      <p:sp>
        <p:nvSpPr>
          <p:cNvPr id="6172" name="Rectangle 28"/>
          <p:cNvSpPr>
            <a:spLocks noChangeArrowheads="1"/>
          </p:cNvSpPr>
          <p:nvPr/>
        </p:nvSpPr>
        <p:spPr bwMode="auto">
          <a:xfrm>
            <a:off x="0" y="276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r>
              <a:rPr kumimoji="0" lang="en-US" sz="6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74" name="Rectangle 3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173" name="Picture 2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62000" y="5029200"/>
            <a:ext cx="314325" cy="276225"/>
          </a:xfrm>
          <a:prstGeom prst="rect">
            <a:avLst/>
          </a:prstGeom>
          <a:noFill/>
        </p:spPr>
      </p:pic>
      <p:sp>
        <p:nvSpPr>
          <p:cNvPr id="6175" name="Rectangle 31"/>
          <p:cNvSpPr>
            <a:spLocks noChangeArrowheads="1"/>
          </p:cNvSpPr>
          <p:nvPr/>
        </p:nvSpPr>
        <p:spPr bwMode="auto">
          <a:xfrm>
            <a:off x="0" y="276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r>
              <a:rPr kumimoji="0" lang="en-US" sz="6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77"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176" name="Picture 3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33400" y="5638800"/>
            <a:ext cx="552450" cy="276225"/>
          </a:xfrm>
          <a:prstGeom prst="rect">
            <a:avLst/>
          </a:prstGeom>
          <a:noFill/>
        </p:spPr>
      </p:pic>
      <p:sp>
        <p:nvSpPr>
          <p:cNvPr id="6179"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81" name="Rectangle 3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83" name="Rectangle 3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57" name="Group 56"/>
          <p:cNvGrpSpPr/>
          <p:nvPr/>
        </p:nvGrpSpPr>
        <p:grpSpPr>
          <a:xfrm>
            <a:off x="1371600" y="2286000"/>
            <a:ext cx="7019925" cy="276225"/>
            <a:chOff x="1371600" y="2286000"/>
            <a:chExt cx="7019925" cy="276225"/>
          </a:xfrm>
        </p:grpSpPr>
        <p:pic>
          <p:nvPicPr>
            <p:cNvPr id="6180" name="Picture 3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371600" y="2286000"/>
              <a:ext cx="3733800" cy="276225"/>
            </a:xfrm>
            <a:prstGeom prst="rect">
              <a:avLst/>
            </a:prstGeom>
            <a:noFill/>
          </p:spPr>
        </p:pic>
        <p:pic>
          <p:nvPicPr>
            <p:cNvPr id="6182" name="Picture 3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029200" y="2286000"/>
              <a:ext cx="3362325" cy="276225"/>
            </a:xfrm>
            <a:prstGeom prst="rect">
              <a:avLst/>
            </a:prstGeom>
            <a:noFill/>
          </p:spPr>
        </p:pic>
      </p:grpSp>
      <p:sp>
        <p:nvSpPr>
          <p:cNvPr id="6185" name="Rectangle 4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184" name="Picture 4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209800" y="2667000"/>
            <a:ext cx="2914650" cy="2762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SFMR Retrieval Algorithm for Wind Speed and Rain Rate cannot retrieve Rain Height</a:t>
            </a:r>
            <a:endParaRPr lang="en-US" sz="2400" dirty="0"/>
          </a:p>
        </p:txBody>
      </p:sp>
      <p:sp>
        <p:nvSpPr>
          <p:cNvPr id="10" name="Text Placeholder 9"/>
          <p:cNvSpPr>
            <a:spLocks noGrp="1"/>
          </p:cNvSpPr>
          <p:nvPr>
            <p:ph type="body" sz="half" idx="1"/>
          </p:nvPr>
        </p:nvSpPr>
        <p:spPr>
          <a:xfrm>
            <a:off x="566738" y="1752600"/>
            <a:ext cx="4157662" cy="4267200"/>
          </a:xfrm>
        </p:spPr>
        <p:txBody>
          <a:bodyPr/>
          <a:lstStyle/>
          <a:p>
            <a:r>
              <a:rPr lang="en-US" sz="1800" dirty="0" smtClean="0"/>
              <a:t>Currently implemented SFMR retrieval algorithm calculates Wind Speed and Rain Rate with assumption that Rain Height has fixed value of 4000 meters</a:t>
            </a:r>
          </a:p>
          <a:p>
            <a:endParaRPr lang="en-US" sz="1800" dirty="0" smtClean="0"/>
          </a:p>
          <a:p>
            <a:r>
              <a:rPr lang="en-US" sz="1800" dirty="0" smtClean="0"/>
              <a:t>Actual rain height varies significantly from 4000m [</a:t>
            </a:r>
            <a:r>
              <a:rPr lang="en-US" sz="1800" dirty="0" err="1" smtClean="0"/>
              <a:t>Natarajakumar</a:t>
            </a:r>
            <a:r>
              <a:rPr lang="en-US" sz="1800" dirty="0" smtClean="0"/>
              <a:t>, 2004].</a:t>
            </a:r>
          </a:p>
          <a:p>
            <a:pPr>
              <a:buNone/>
            </a:pPr>
            <a:endParaRPr lang="en-US" sz="1800" dirty="0"/>
          </a:p>
        </p:txBody>
      </p:sp>
      <p:sp>
        <p:nvSpPr>
          <p:cNvPr id="4" name="Date Placeholder 3"/>
          <p:cNvSpPr>
            <a:spLocks noGrp="1"/>
          </p:cNvSpPr>
          <p:nvPr>
            <p:ph type="dt" sz="half" idx="10"/>
          </p:nvPr>
        </p:nvSpPr>
        <p:spPr/>
        <p:txBody>
          <a:bodyPr/>
          <a:lstStyle/>
          <a:p>
            <a:pPr>
              <a:defRPr/>
            </a:pPr>
            <a:r>
              <a:rPr lang="en-US" dirty="0" smtClean="0"/>
              <a:t>March 7</a:t>
            </a:r>
            <a:r>
              <a:rPr lang="en-US" baseline="30000" dirty="0" smtClean="0"/>
              <a:t>rd</a:t>
            </a:r>
            <a:r>
              <a:rPr lang="en-US" dirty="0" smtClean="0"/>
              <a:t>, 2013</a:t>
            </a:r>
            <a:endParaRPr lang="en-US" dirty="0"/>
          </a:p>
        </p:txBody>
      </p:sp>
      <p:sp>
        <p:nvSpPr>
          <p:cNvPr id="5" name="Footer Placeholder 4"/>
          <p:cNvSpPr>
            <a:spLocks noGrp="1"/>
          </p:cNvSpPr>
          <p:nvPr>
            <p:ph type="ftr" sz="quarter" idx="11"/>
          </p:nvPr>
        </p:nvSpPr>
        <p:spPr/>
        <p:txBody>
          <a:bodyPr/>
          <a:lstStyle/>
          <a:p>
            <a:pPr>
              <a:defRPr/>
            </a:pPr>
            <a:r>
              <a:rPr lang="en-US" dirty="0" smtClean="0"/>
              <a:t>67</a:t>
            </a:r>
            <a:r>
              <a:rPr lang="en-US" baseline="30000" dirty="0" smtClean="0"/>
              <a:t>th</a:t>
            </a:r>
            <a:r>
              <a:rPr lang="en-US" dirty="0" smtClean="0"/>
              <a:t> Interdepartmental Hurricane Conference</a:t>
            </a:r>
          </a:p>
          <a:p>
            <a:pPr>
              <a:defRPr/>
            </a:pPr>
            <a:endParaRPr lang="en-US" dirty="0"/>
          </a:p>
        </p:txBody>
      </p:sp>
      <p:sp>
        <p:nvSpPr>
          <p:cNvPr id="6" name="Slide Number Placeholder 5"/>
          <p:cNvSpPr>
            <a:spLocks noGrp="1"/>
          </p:cNvSpPr>
          <p:nvPr>
            <p:ph type="sldNum" sz="quarter" idx="12"/>
          </p:nvPr>
        </p:nvSpPr>
        <p:spPr/>
        <p:txBody>
          <a:bodyPr/>
          <a:lstStyle/>
          <a:p>
            <a:pPr>
              <a:defRPr/>
            </a:pPr>
            <a:fld id="{477B253A-B65A-4075-A67D-264B04B12CDD}" type="slidenum">
              <a:rPr lang="en-US" smtClean="0"/>
              <a:pPr>
                <a:defRPr/>
              </a:pPr>
              <a:t>3</a:t>
            </a:fld>
            <a:endParaRPr lang="en-US"/>
          </a:p>
        </p:txBody>
      </p:sp>
      <p:pic>
        <p:nvPicPr>
          <p:cNvPr id="7" name="Picture 6"/>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5800" y="3505200"/>
            <a:ext cx="4419600" cy="2600633"/>
          </a:xfrm>
          <a:prstGeom prst="rect">
            <a:avLst/>
          </a:prstGeom>
          <a:noFill/>
          <a:ln>
            <a:noFill/>
          </a:ln>
        </p:spPr>
      </p:pic>
      <p:pic>
        <p:nvPicPr>
          <p:cNvPr id="8" name="Picture 7"/>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4000" y="1600200"/>
            <a:ext cx="3211514" cy="1879061"/>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457200"/>
            <a:ext cx="8001000" cy="987425"/>
          </a:xfrm>
        </p:spPr>
        <p:txBody>
          <a:bodyPr/>
          <a:lstStyle/>
          <a:p>
            <a:r>
              <a:rPr lang="en-US" sz="2800" b="1" dirty="0" smtClean="0"/>
              <a:t>Combined measurements using </a:t>
            </a:r>
            <a:br>
              <a:rPr lang="en-US" sz="2800" b="1" dirty="0" smtClean="0"/>
            </a:br>
            <a:r>
              <a:rPr lang="en-US" sz="2800" b="1" dirty="0" smtClean="0"/>
              <a:t>Up-Looking and Down-Looking SFMR </a:t>
            </a:r>
            <a:endParaRPr lang="en-US" sz="2800" dirty="0"/>
          </a:p>
        </p:txBody>
      </p:sp>
      <p:sp>
        <p:nvSpPr>
          <p:cNvPr id="9" name="Content Placeholder 8"/>
          <p:cNvSpPr>
            <a:spLocks noGrp="1"/>
          </p:cNvSpPr>
          <p:nvPr>
            <p:ph idx="1"/>
          </p:nvPr>
        </p:nvSpPr>
        <p:spPr>
          <a:xfrm>
            <a:off x="566738" y="1752600"/>
            <a:ext cx="8001000" cy="1600200"/>
          </a:xfrm>
        </p:spPr>
        <p:txBody>
          <a:bodyPr/>
          <a:lstStyle/>
          <a:p>
            <a:r>
              <a:rPr lang="en-US" sz="2000" b="1" dirty="0" smtClean="0"/>
              <a:t>Up-Looking SFMR Measurement</a:t>
            </a:r>
            <a:r>
              <a:rPr lang="en-US" sz="2400" b="1" dirty="0" smtClean="0"/>
              <a:t>:</a:t>
            </a:r>
          </a:p>
          <a:p>
            <a:pPr lvl="1"/>
            <a:r>
              <a:rPr lang="en-US" sz="2000" dirty="0" smtClean="0"/>
              <a:t>                                                      =&gt; </a:t>
            </a:r>
            <a:r>
              <a:rPr lang="en-US" sz="1600" dirty="0" smtClean="0">
                <a:latin typeface="Calibri" pitchFamily="34" charset="0"/>
                <a:ea typeface="Times New Roman" pitchFamily="18" charset="0"/>
                <a:cs typeface="Times New Roman" pitchFamily="18" charset="0"/>
              </a:rPr>
              <a:t>sky background</a:t>
            </a:r>
          </a:p>
          <a:p>
            <a:r>
              <a:rPr lang="en-US" sz="2000" b="1" dirty="0" smtClean="0"/>
              <a:t>Down-Looking SFMR Measurement:</a:t>
            </a:r>
          </a:p>
          <a:p>
            <a:pPr lvl="1"/>
            <a:r>
              <a:rPr lang="en-US" sz="1600" b="1" dirty="0" smtClean="0">
                <a:latin typeface="Arial" pitchFamily="34" charset="0"/>
                <a:cs typeface="Arial" pitchFamily="34" charset="0"/>
              </a:rPr>
              <a:t> </a:t>
            </a:r>
            <a:endParaRPr lang="en-US" sz="1600" dirty="0" smtClean="0">
              <a:latin typeface="Arial" pitchFamily="34" charset="0"/>
              <a:cs typeface="Arial" pitchFamily="34" charset="0"/>
            </a:endParaRPr>
          </a:p>
        </p:txBody>
      </p:sp>
      <p:sp>
        <p:nvSpPr>
          <p:cNvPr id="5" name="Date Placeholder 4"/>
          <p:cNvSpPr>
            <a:spLocks noGrp="1"/>
          </p:cNvSpPr>
          <p:nvPr>
            <p:ph type="dt" sz="half" idx="10"/>
          </p:nvPr>
        </p:nvSpPr>
        <p:spPr/>
        <p:txBody>
          <a:bodyPr/>
          <a:lstStyle/>
          <a:p>
            <a:pPr>
              <a:defRPr/>
            </a:pPr>
            <a:r>
              <a:rPr lang="en-US" dirty="0" smtClean="0"/>
              <a:t>March 7</a:t>
            </a:r>
            <a:r>
              <a:rPr lang="en-US" baseline="30000" dirty="0" smtClean="0"/>
              <a:t>rd</a:t>
            </a:r>
            <a:r>
              <a:rPr lang="en-US" dirty="0" smtClean="0"/>
              <a:t>, 2013</a:t>
            </a:r>
            <a:endParaRPr lang="en-US" dirty="0"/>
          </a:p>
        </p:txBody>
      </p:sp>
      <p:sp>
        <p:nvSpPr>
          <p:cNvPr id="6" name="Footer Placeholder 5"/>
          <p:cNvSpPr>
            <a:spLocks noGrp="1"/>
          </p:cNvSpPr>
          <p:nvPr>
            <p:ph type="ftr" sz="quarter" idx="11"/>
          </p:nvPr>
        </p:nvSpPr>
        <p:spPr/>
        <p:txBody>
          <a:bodyPr/>
          <a:lstStyle/>
          <a:p>
            <a:pPr>
              <a:defRPr/>
            </a:pPr>
            <a:r>
              <a:rPr lang="en-US" smtClean="0"/>
              <a:t>67</a:t>
            </a:r>
            <a:r>
              <a:rPr lang="en-US" baseline="30000" smtClean="0"/>
              <a:t>th</a:t>
            </a:r>
            <a:r>
              <a:rPr lang="en-US" smtClean="0"/>
              <a:t> Interdepartmental Hurricane Conference</a:t>
            </a:r>
          </a:p>
          <a:p>
            <a:pPr>
              <a:defRPr/>
            </a:pPr>
            <a:endParaRPr lang="en-US" dirty="0"/>
          </a:p>
        </p:txBody>
      </p:sp>
      <p:sp>
        <p:nvSpPr>
          <p:cNvPr id="7" name="Slide Number Placeholder 6"/>
          <p:cNvSpPr>
            <a:spLocks noGrp="1"/>
          </p:cNvSpPr>
          <p:nvPr>
            <p:ph type="sldNum" sz="quarter" idx="12"/>
          </p:nvPr>
        </p:nvSpPr>
        <p:spPr/>
        <p:txBody>
          <a:bodyPr/>
          <a:lstStyle/>
          <a:p>
            <a:pPr>
              <a:defRPr/>
            </a:pPr>
            <a:fld id="{21A150E2-28F3-43A9-B95C-622530A14448}" type="slidenum">
              <a:rPr lang="en-US" smtClean="0"/>
              <a:pPr>
                <a:defRPr/>
              </a:pPr>
              <a:t>4</a:t>
            </a:fld>
            <a:endParaRPr lang="en-US"/>
          </a:p>
        </p:txBody>
      </p:sp>
      <p:pic>
        <p:nvPicPr>
          <p:cNvPr id="10" name="Picture 9"/>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05400" y="3614174"/>
            <a:ext cx="3657600" cy="2503949"/>
          </a:xfrm>
          <a:prstGeom prst="rect">
            <a:avLst/>
          </a:prstGeom>
          <a:noFill/>
          <a:ln>
            <a:noFill/>
          </a:ln>
        </p:spPr>
      </p:pic>
      <p:grpSp>
        <p:nvGrpSpPr>
          <p:cNvPr id="23" name="Group 22"/>
          <p:cNvGrpSpPr/>
          <p:nvPr/>
        </p:nvGrpSpPr>
        <p:grpSpPr>
          <a:xfrm>
            <a:off x="1600200" y="2286000"/>
            <a:ext cx="4629150" cy="276225"/>
            <a:chOff x="1524000" y="2438400"/>
            <a:chExt cx="4629150" cy="276225"/>
          </a:xfrm>
        </p:grpSpPr>
        <p:pic>
          <p:nvPicPr>
            <p:cNvPr id="27649"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0" y="2438400"/>
              <a:ext cx="2914650" cy="276225"/>
            </a:xfrm>
            <a:prstGeom prst="rect">
              <a:avLst/>
            </a:prstGeom>
            <a:noFill/>
          </p:spPr>
        </p:pic>
        <p:pic>
          <p:nvPicPr>
            <p:cNvPr id="27652"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800600" y="2438400"/>
              <a:ext cx="571500" cy="276225"/>
            </a:xfrm>
            <a:prstGeom prst="rect">
              <a:avLst/>
            </a:prstGeom>
            <a:noFill/>
          </p:spPr>
        </p:pic>
        <p:pic>
          <p:nvPicPr>
            <p:cNvPr id="27651"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181600" y="2438400"/>
              <a:ext cx="971550" cy="276225"/>
            </a:xfrm>
            <a:prstGeom prst="rect">
              <a:avLst/>
            </a:prstGeom>
            <a:noFill/>
          </p:spPr>
        </p:pic>
      </p:grpSp>
      <p:grpSp>
        <p:nvGrpSpPr>
          <p:cNvPr id="20" name="Group 19"/>
          <p:cNvGrpSpPr/>
          <p:nvPr/>
        </p:nvGrpSpPr>
        <p:grpSpPr>
          <a:xfrm>
            <a:off x="1524000" y="2971800"/>
            <a:ext cx="7019925" cy="276225"/>
            <a:chOff x="1371600" y="2286000"/>
            <a:chExt cx="7019925" cy="276225"/>
          </a:xfrm>
        </p:grpSpPr>
        <p:pic>
          <p:nvPicPr>
            <p:cNvPr id="21" name="Picture 3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371600" y="2286000"/>
              <a:ext cx="3733800" cy="276225"/>
            </a:xfrm>
            <a:prstGeom prst="rect">
              <a:avLst/>
            </a:prstGeom>
            <a:noFill/>
          </p:spPr>
        </p:pic>
        <p:pic>
          <p:nvPicPr>
            <p:cNvPr id="22" name="Picture 3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029200" y="2286000"/>
              <a:ext cx="3362325" cy="276225"/>
            </a:xfrm>
            <a:prstGeom prst="rect">
              <a:avLst/>
            </a:prstGeom>
            <a:noFill/>
          </p:spPr>
        </p:pic>
      </p:grpSp>
      <p:sp>
        <p:nvSpPr>
          <p:cNvPr id="16" name="Content Placeholder 8"/>
          <p:cNvSpPr txBox="1">
            <a:spLocks/>
          </p:cNvSpPr>
          <p:nvPr/>
        </p:nvSpPr>
        <p:spPr bwMode="auto">
          <a:xfrm>
            <a:off x="609600" y="3581400"/>
            <a:ext cx="4419600" cy="24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a:spcBef>
                <a:spcPct val="20000"/>
              </a:spcBef>
              <a:buClr>
                <a:schemeClr val="accent2"/>
              </a:buClr>
              <a:buFont typeface="Wingdings" pitchFamily="2" charset="2"/>
              <a:buChar char="o"/>
            </a:pPr>
            <a:r>
              <a:rPr lang="en-US" sz="2000" dirty="0" smtClean="0"/>
              <a:t>Only T</a:t>
            </a:r>
            <a:r>
              <a:rPr lang="en-US" sz="2000" baseline="-25000" dirty="0" smtClean="0"/>
              <a:t>BU</a:t>
            </a:r>
            <a:r>
              <a:rPr lang="en-US" sz="2000" dirty="0" smtClean="0"/>
              <a:t> depends on the rain height, </a:t>
            </a:r>
            <a:r>
              <a:rPr lang="en-US" sz="2000" dirty="0" err="1" smtClean="0"/>
              <a:t>h</a:t>
            </a:r>
            <a:r>
              <a:rPr lang="en-US" sz="2000" baseline="-25000" dirty="0" err="1" smtClean="0"/>
              <a:t>R</a:t>
            </a:r>
            <a:endParaRPr lang="en-US" sz="2000" baseline="-25000" dirty="0" smtClean="0"/>
          </a:p>
          <a:p>
            <a:pPr marL="469900" lvl="0" indent="-469900">
              <a:spcBef>
                <a:spcPct val="20000"/>
              </a:spcBef>
              <a:buClr>
                <a:schemeClr val="accent2"/>
              </a:buClr>
              <a:buFont typeface="Wingdings" pitchFamily="2" charset="2"/>
              <a:buChar char="o"/>
            </a:pPr>
            <a:endParaRPr lang="en-US" sz="2000" baseline="-25000" dirty="0" smtClean="0"/>
          </a:p>
          <a:p>
            <a:pPr marL="469900" lvl="0" indent="-469900">
              <a:spcBef>
                <a:spcPct val="20000"/>
              </a:spcBef>
              <a:buClr>
                <a:schemeClr val="accent2"/>
              </a:buClr>
              <a:buFont typeface="Wingdings" pitchFamily="2" charset="2"/>
              <a:buChar char="o"/>
            </a:pPr>
            <a:r>
              <a:rPr lang="en-US" sz="2000" dirty="0" smtClean="0"/>
              <a:t>Direct measurement of T</a:t>
            </a:r>
            <a:r>
              <a:rPr lang="en-US" sz="2000" baseline="-25000" dirty="0" smtClean="0"/>
              <a:t>BU</a:t>
            </a:r>
            <a:r>
              <a:rPr lang="en-US" sz="2000" dirty="0" smtClean="0"/>
              <a:t> with the up-looking SFMR eliminates SFMR retrieval algorithm’s dependency on rain height, </a:t>
            </a:r>
            <a:r>
              <a:rPr lang="en-US" sz="2000" dirty="0" err="1" smtClean="0"/>
              <a:t>h</a:t>
            </a:r>
            <a:r>
              <a:rPr lang="en-US" sz="2000" baseline="-25000" dirty="0" err="1" smtClean="0"/>
              <a:t>R</a:t>
            </a:r>
            <a:r>
              <a:rPr lang="en-US" sz="2000" dirty="0" smtClean="0"/>
              <a:t> </a:t>
            </a:r>
          </a:p>
          <a:p>
            <a:pPr marL="469900" lvl="0" indent="-469900">
              <a:spcBef>
                <a:spcPct val="20000"/>
              </a:spcBef>
              <a:buClr>
                <a:schemeClr val="accent2"/>
              </a:buClr>
              <a:buFont typeface="Wingdings" pitchFamily="2" charset="2"/>
              <a:buChar char="o"/>
            </a:pPr>
            <a:endParaRPr kumimoji="0" lang="en-US" sz="16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001000" cy="911225"/>
          </a:xfrm>
        </p:spPr>
        <p:txBody>
          <a:bodyPr/>
          <a:lstStyle/>
          <a:p>
            <a:r>
              <a:rPr lang="en-US" sz="2000" dirty="0" smtClean="0"/>
              <a:t>Consequence of fixed Rain Height – Part 1</a:t>
            </a:r>
            <a:br>
              <a:rPr lang="en-US" sz="2000" dirty="0" smtClean="0"/>
            </a:br>
            <a:r>
              <a:rPr lang="en-US" sz="2000" b="1" dirty="0" smtClean="0"/>
              <a:t> </a:t>
            </a:r>
            <a:r>
              <a:rPr lang="en-US" sz="2800" b="1" dirty="0" smtClean="0"/>
              <a:t>Rain Rate Retrieval Bias</a:t>
            </a:r>
            <a:endParaRPr lang="en-US" sz="2800" dirty="0"/>
          </a:p>
        </p:txBody>
      </p:sp>
      <p:sp>
        <p:nvSpPr>
          <p:cNvPr id="3" name="Content Placeholder 2"/>
          <p:cNvSpPr>
            <a:spLocks noGrp="1"/>
          </p:cNvSpPr>
          <p:nvPr>
            <p:ph idx="1"/>
          </p:nvPr>
        </p:nvSpPr>
        <p:spPr>
          <a:xfrm>
            <a:off x="609600" y="1676400"/>
            <a:ext cx="7967662" cy="457200"/>
          </a:xfrm>
        </p:spPr>
        <p:txBody>
          <a:bodyPr/>
          <a:lstStyle/>
          <a:p>
            <a:r>
              <a:rPr lang="en-US" sz="2000" i="1" dirty="0" smtClean="0"/>
              <a:t>Depends on rain height but not wind and rain</a:t>
            </a:r>
            <a:endParaRPr lang="en-US" sz="2000" dirty="0" smtClean="0"/>
          </a:p>
        </p:txBody>
      </p:sp>
      <p:sp>
        <p:nvSpPr>
          <p:cNvPr id="4" name="Date Placeholder 3"/>
          <p:cNvSpPr>
            <a:spLocks noGrp="1"/>
          </p:cNvSpPr>
          <p:nvPr>
            <p:ph type="dt" sz="half" idx="10"/>
          </p:nvPr>
        </p:nvSpPr>
        <p:spPr/>
        <p:txBody>
          <a:bodyPr/>
          <a:lstStyle/>
          <a:p>
            <a:pPr>
              <a:defRPr/>
            </a:pPr>
            <a:r>
              <a:rPr lang="en-US" smtClean="0"/>
              <a:t>March 7</a:t>
            </a:r>
            <a:r>
              <a:rPr lang="en-US" baseline="30000" smtClean="0"/>
              <a:t>rd</a:t>
            </a:r>
            <a:r>
              <a:rPr lang="en-US" smtClean="0"/>
              <a:t>, 2013</a:t>
            </a:r>
            <a:endParaRPr lang="en-US" dirty="0"/>
          </a:p>
        </p:txBody>
      </p:sp>
      <p:sp>
        <p:nvSpPr>
          <p:cNvPr id="5" name="Footer Placeholder 4"/>
          <p:cNvSpPr>
            <a:spLocks noGrp="1"/>
          </p:cNvSpPr>
          <p:nvPr>
            <p:ph type="ftr" sz="quarter" idx="11"/>
          </p:nvPr>
        </p:nvSpPr>
        <p:spPr/>
        <p:txBody>
          <a:bodyPr/>
          <a:lstStyle/>
          <a:p>
            <a:pPr>
              <a:defRPr/>
            </a:pPr>
            <a:r>
              <a:rPr lang="en-US" smtClean="0"/>
              <a:t>67</a:t>
            </a:r>
            <a:r>
              <a:rPr lang="en-US" baseline="30000" smtClean="0"/>
              <a:t>th</a:t>
            </a:r>
            <a:r>
              <a:rPr lang="en-US" smtClean="0"/>
              <a:t> Interdepartmental Hurricane Conference</a:t>
            </a:r>
          </a:p>
          <a:p>
            <a:pPr>
              <a:defRPr/>
            </a:pPr>
            <a:endParaRPr lang="en-US" dirty="0"/>
          </a:p>
        </p:txBody>
      </p:sp>
      <p:sp>
        <p:nvSpPr>
          <p:cNvPr id="6" name="Slide Number Placeholder 5"/>
          <p:cNvSpPr>
            <a:spLocks noGrp="1"/>
          </p:cNvSpPr>
          <p:nvPr>
            <p:ph type="sldNum" sz="quarter" idx="12"/>
          </p:nvPr>
        </p:nvSpPr>
        <p:spPr/>
        <p:txBody>
          <a:bodyPr/>
          <a:lstStyle/>
          <a:p>
            <a:pPr>
              <a:defRPr/>
            </a:pPr>
            <a:fld id="{477B253A-B65A-4075-A67D-264B04B12CDD}" type="slidenum">
              <a:rPr lang="en-US" smtClean="0"/>
              <a:pPr>
                <a:defRPr/>
              </a:pPr>
              <a:t>5</a:t>
            </a:fld>
            <a:endParaRPr lang="en-US"/>
          </a:p>
        </p:txBody>
      </p:sp>
      <p:pic>
        <p:nvPicPr>
          <p:cNvPr id="7" name="Picture 6"/>
          <p:cNvPicPr/>
          <p:nvPr/>
        </p:nvPicPr>
        <p:blipFill rotWithShape="1">
          <a:blip r:embed="rId3" cstate="print">
            <a:extLst>
              <a:ext uri="{28A0092B-C50C-407E-A947-70E740481C1C}">
                <a14:useLocalDpi xmlns:a14="http://schemas.microsoft.com/office/drawing/2010/main" xmlns="" val="0"/>
              </a:ext>
            </a:extLst>
          </a:blip>
          <a:srcRect l="7098" t="4762" r="941" b="2005"/>
          <a:stretch/>
        </p:blipFill>
        <p:spPr bwMode="auto">
          <a:xfrm>
            <a:off x="3657600" y="2212136"/>
            <a:ext cx="5247736" cy="3552107"/>
          </a:xfrm>
          <a:prstGeom prst="rect">
            <a:avLst/>
          </a:prstGeom>
          <a:noFill/>
          <a:ln>
            <a:noFill/>
          </a:ln>
          <a:extLst>
            <a:ext uri="{53640926-AAD7-44D8-BBD7-CCE9431645EC}">
              <a14:shadowObscured xmlns:a14="http://schemas.microsoft.com/office/drawing/2010/main" xmlns=""/>
            </a:ext>
          </a:extLst>
        </p:spPr>
      </p:pic>
      <p:sp>
        <p:nvSpPr>
          <p:cNvPr id="8" name="Content Placeholder 2"/>
          <p:cNvSpPr txBox="1">
            <a:spLocks/>
          </p:cNvSpPr>
          <p:nvPr/>
        </p:nvSpPr>
        <p:spPr bwMode="auto">
          <a:xfrm>
            <a:off x="609600" y="5791200"/>
            <a:ext cx="7391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a:spcBef>
                <a:spcPct val="20000"/>
              </a:spcBef>
              <a:buClr>
                <a:schemeClr val="accent2"/>
              </a:buClr>
              <a:buFont typeface="Arial" pitchFamily="34" charset="0"/>
              <a:buChar char="•"/>
            </a:pPr>
            <a:r>
              <a:rPr lang="en-US" sz="1600" dirty="0"/>
              <a:t>C</a:t>
            </a:r>
            <a:r>
              <a:rPr lang="en-US" sz="1600" dirty="0" smtClean="0"/>
              <a:t>alculated using the current SFMR measurement model</a:t>
            </a:r>
            <a:endParaRPr kumimoji="0" lang="en-US" sz="1400" b="0" i="0" u="none" strike="noStrike" kern="0" cap="none" spc="0" normalizeH="0" baseline="0" noProof="0" dirty="0">
              <a:ln>
                <a:noFill/>
              </a:ln>
              <a:solidFill>
                <a:schemeClr val="tx1"/>
              </a:solidFill>
              <a:effectLst/>
              <a:uLnTx/>
              <a:uFillTx/>
              <a:latin typeface="+mn-lt"/>
            </a:endParaRPr>
          </a:p>
        </p:txBody>
      </p:sp>
      <p:sp>
        <p:nvSpPr>
          <p:cNvPr id="9" name="TextBox 8"/>
          <p:cNvSpPr txBox="1"/>
          <p:nvPr/>
        </p:nvSpPr>
        <p:spPr>
          <a:xfrm>
            <a:off x="457200" y="3276600"/>
            <a:ext cx="3048000" cy="1169551"/>
          </a:xfrm>
          <a:prstGeom prst="rect">
            <a:avLst/>
          </a:prstGeom>
          <a:noFill/>
        </p:spPr>
        <p:txBody>
          <a:bodyPr wrap="square" rtlCol="0">
            <a:spAutoFit/>
          </a:bodyPr>
          <a:lstStyle/>
          <a:p>
            <a:r>
              <a:rPr lang="en-US" sz="1400" b="1" i="1" dirty="0" smtClean="0"/>
              <a:t>Example:</a:t>
            </a:r>
            <a:r>
              <a:rPr lang="en-US" sz="1400" b="1" dirty="0" smtClean="0"/>
              <a:t>  </a:t>
            </a:r>
          </a:p>
          <a:p>
            <a:r>
              <a:rPr lang="en-US" sz="1400" dirty="0" smtClean="0"/>
              <a:t>If actual rain height is 5000 m, then assuming 4000 m will bias the retrieved rain rate by 8% when flight altitude is 3000 m. </a:t>
            </a:r>
            <a:endParaRPr lang="en-U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01000" cy="911225"/>
          </a:xfrm>
        </p:spPr>
        <p:txBody>
          <a:bodyPr/>
          <a:lstStyle/>
          <a:p>
            <a:r>
              <a:rPr lang="en-US" sz="2400" dirty="0" smtClean="0"/>
              <a:t>Consequence of Fixed Rain Height – Part 2</a:t>
            </a:r>
            <a:r>
              <a:rPr lang="en-US" sz="2400" b="1" dirty="0" smtClean="0"/>
              <a:t/>
            </a:r>
            <a:br>
              <a:rPr lang="en-US" sz="2400" b="1" dirty="0" smtClean="0"/>
            </a:br>
            <a:r>
              <a:rPr lang="en-US" sz="2400" b="1" dirty="0" smtClean="0"/>
              <a:t> </a:t>
            </a:r>
            <a:r>
              <a:rPr lang="en-US" sz="2800" b="1" dirty="0" smtClean="0"/>
              <a:t>Low Wind Speed Rate Retrieval Bias</a:t>
            </a:r>
            <a:endParaRPr lang="en-US" sz="2800" dirty="0"/>
          </a:p>
        </p:txBody>
      </p:sp>
      <p:sp>
        <p:nvSpPr>
          <p:cNvPr id="3" name="Content Placeholder 2"/>
          <p:cNvSpPr>
            <a:spLocks noGrp="1"/>
          </p:cNvSpPr>
          <p:nvPr>
            <p:ph idx="1"/>
          </p:nvPr>
        </p:nvSpPr>
        <p:spPr/>
        <p:txBody>
          <a:bodyPr/>
          <a:lstStyle/>
          <a:p>
            <a:pPr lvl="1"/>
            <a:r>
              <a:rPr lang="en-US" sz="2000" i="1" dirty="0" smtClean="0"/>
              <a:t>Depends on wind, rain and rain height</a:t>
            </a:r>
            <a:endParaRPr lang="en-US" sz="2000" dirty="0" smtClean="0"/>
          </a:p>
          <a:p>
            <a:endParaRPr lang="en-US" sz="2400" dirty="0"/>
          </a:p>
        </p:txBody>
      </p:sp>
      <p:sp>
        <p:nvSpPr>
          <p:cNvPr id="4" name="Date Placeholder 3"/>
          <p:cNvSpPr>
            <a:spLocks noGrp="1"/>
          </p:cNvSpPr>
          <p:nvPr>
            <p:ph type="dt" sz="half" idx="10"/>
          </p:nvPr>
        </p:nvSpPr>
        <p:spPr/>
        <p:txBody>
          <a:bodyPr/>
          <a:lstStyle/>
          <a:p>
            <a:pPr>
              <a:defRPr/>
            </a:pPr>
            <a:r>
              <a:rPr lang="en-US" smtClean="0"/>
              <a:t>March 7</a:t>
            </a:r>
            <a:r>
              <a:rPr lang="en-US" baseline="30000" smtClean="0"/>
              <a:t>rd</a:t>
            </a:r>
            <a:r>
              <a:rPr lang="en-US" smtClean="0"/>
              <a:t>, 2013</a:t>
            </a:r>
            <a:endParaRPr lang="en-US" dirty="0"/>
          </a:p>
        </p:txBody>
      </p:sp>
      <p:sp>
        <p:nvSpPr>
          <p:cNvPr id="5" name="Footer Placeholder 4"/>
          <p:cNvSpPr>
            <a:spLocks noGrp="1"/>
          </p:cNvSpPr>
          <p:nvPr>
            <p:ph type="ftr" sz="quarter" idx="11"/>
          </p:nvPr>
        </p:nvSpPr>
        <p:spPr/>
        <p:txBody>
          <a:bodyPr/>
          <a:lstStyle/>
          <a:p>
            <a:pPr>
              <a:defRPr/>
            </a:pPr>
            <a:r>
              <a:rPr lang="en-US" smtClean="0"/>
              <a:t>67</a:t>
            </a:r>
            <a:r>
              <a:rPr lang="en-US" baseline="30000" smtClean="0"/>
              <a:t>th</a:t>
            </a:r>
            <a:r>
              <a:rPr lang="en-US" smtClean="0"/>
              <a:t> Interdepartmental Hurricane Conference</a:t>
            </a:r>
          </a:p>
          <a:p>
            <a:pPr>
              <a:defRPr/>
            </a:pPr>
            <a:endParaRPr lang="en-US" dirty="0"/>
          </a:p>
        </p:txBody>
      </p:sp>
      <p:sp>
        <p:nvSpPr>
          <p:cNvPr id="6" name="Slide Number Placeholder 5"/>
          <p:cNvSpPr>
            <a:spLocks noGrp="1"/>
          </p:cNvSpPr>
          <p:nvPr>
            <p:ph type="sldNum" sz="quarter" idx="12"/>
          </p:nvPr>
        </p:nvSpPr>
        <p:spPr/>
        <p:txBody>
          <a:bodyPr/>
          <a:lstStyle/>
          <a:p>
            <a:pPr>
              <a:defRPr/>
            </a:pPr>
            <a:fld id="{477B253A-B65A-4075-A67D-264B04B12CDD}" type="slidenum">
              <a:rPr lang="en-US" smtClean="0"/>
              <a:pPr>
                <a:defRPr/>
              </a:pPr>
              <a:t>6</a:t>
            </a:fld>
            <a:endParaRPr lang="en-US"/>
          </a:p>
        </p:txBody>
      </p:sp>
      <p:pic>
        <p:nvPicPr>
          <p:cNvPr id="8" name="Picture 7"/>
          <p:cNvPicPr/>
          <p:nvPr/>
        </p:nvPicPr>
        <p:blipFill rotWithShape="1">
          <a:blip r:embed="rId3" cstate="print">
            <a:extLst>
              <a:ext uri="{28A0092B-C50C-407E-A947-70E740481C1C}">
                <a14:useLocalDpi xmlns:a14="http://schemas.microsoft.com/office/drawing/2010/main" xmlns="" val="0"/>
              </a:ext>
            </a:extLst>
          </a:blip>
          <a:srcRect l="7097" t="4715" r="1032" b="1796"/>
          <a:stretch/>
        </p:blipFill>
        <p:spPr bwMode="auto">
          <a:xfrm>
            <a:off x="2962741" y="2362200"/>
            <a:ext cx="5788397" cy="3719423"/>
          </a:xfrm>
          <a:prstGeom prst="rect">
            <a:avLst/>
          </a:prstGeom>
          <a:noFill/>
          <a:ln>
            <a:noFill/>
          </a:ln>
          <a:extLst>
            <a:ext uri="{53640926-AAD7-44D8-BBD7-CCE9431645EC}">
              <a14:shadowObscured xmlns:a14="http://schemas.microsoft.com/office/drawing/2010/main" xmlns=""/>
            </a:ext>
          </a:extLst>
        </p:spPr>
      </p:pic>
      <p:sp>
        <p:nvSpPr>
          <p:cNvPr id="9" name="TextBox 8"/>
          <p:cNvSpPr txBox="1"/>
          <p:nvPr/>
        </p:nvSpPr>
        <p:spPr>
          <a:xfrm>
            <a:off x="76200" y="3429000"/>
            <a:ext cx="2971800" cy="1600438"/>
          </a:xfrm>
          <a:prstGeom prst="rect">
            <a:avLst/>
          </a:prstGeom>
          <a:noFill/>
        </p:spPr>
        <p:txBody>
          <a:bodyPr wrap="square" rtlCol="0">
            <a:spAutoFit/>
          </a:bodyPr>
          <a:lstStyle/>
          <a:p>
            <a:r>
              <a:rPr lang="en-US" sz="1400" b="1" i="1" dirty="0" smtClean="0"/>
              <a:t>Example:  </a:t>
            </a:r>
          </a:p>
          <a:p>
            <a:r>
              <a:rPr lang="en-US" sz="1400" i="1" dirty="0" smtClean="0"/>
              <a:t>If actual rain height is 5000 m, then assuming 4000 m will bias the retrieved wind by 7%  when actual wind is 10 m/s, rain rate is 30 mm/hr, and flight altitude is 3000 m.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Consequence of Fixed Rain Height – Part 3</a:t>
            </a:r>
            <a:br>
              <a:rPr lang="en-US" sz="2800" dirty="0" smtClean="0"/>
            </a:br>
            <a:r>
              <a:rPr lang="en-US" sz="2800" b="1" dirty="0" smtClean="0"/>
              <a:t>High Wind Speed Rate Retrieval Bias</a:t>
            </a:r>
            <a:endParaRPr lang="en-US" sz="2800" b="1" dirty="0"/>
          </a:p>
        </p:txBody>
      </p:sp>
      <p:sp>
        <p:nvSpPr>
          <p:cNvPr id="3" name="Content Placeholder 2"/>
          <p:cNvSpPr>
            <a:spLocks noGrp="1"/>
          </p:cNvSpPr>
          <p:nvPr>
            <p:ph idx="1"/>
          </p:nvPr>
        </p:nvSpPr>
        <p:spPr>
          <a:xfrm>
            <a:off x="566738" y="1752600"/>
            <a:ext cx="8001000" cy="457200"/>
          </a:xfrm>
        </p:spPr>
        <p:txBody>
          <a:bodyPr/>
          <a:lstStyle/>
          <a:p>
            <a:pPr lvl="3"/>
            <a:r>
              <a:rPr lang="en-US" dirty="0"/>
              <a:t>D</a:t>
            </a:r>
            <a:r>
              <a:rPr lang="en-US" dirty="0" smtClean="0"/>
              <a:t>epends on wind, rain and rain height</a:t>
            </a:r>
            <a:endParaRPr lang="en-US" dirty="0"/>
          </a:p>
        </p:txBody>
      </p:sp>
      <p:sp>
        <p:nvSpPr>
          <p:cNvPr id="4" name="Date Placeholder 3"/>
          <p:cNvSpPr>
            <a:spLocks noGrp="1"/>
          </p:cNvSpPr>
          <p:nvPr>
            <p:ph type="dt" sz="half" idx="10"/>
          </p:nvPr>
        </p:nvSpPr>
        <p:spPr/>
        <p:txBody>
          <a:bodyPr/>
          <a:lstStyle/>
          <a:p>
            <a:r>
              <a:rPr lang="en-US" smtClean="0"/>
              <a:t>March 7rd, 2013</a:t>
            </a:r>
            <a:endParaRPr lang="en-US" dirty="0"/>
          </a:p>
        </p:txBody>
      </p:sp>
      <p:sp>
        <p:nvSpPr>
          <p:cNvPr id="5" name="Footer Placeholder 4"/>
          <p:cNvSpPr>
            <a:spLocks noGrp="1"/>
          </p:cNvSpPr>
          <p:nvPr>
            <p:ph type="ftr" sz="quarter" idx="11"/>
          </p:nvPr>
        </p:nvSpPr>
        <p:spPr/>
        <p:txBody>
          <a:bodyPr/>
          <a:lstStyle/>
          <a:p>
            <a:r>
              <a:rPr lang="en-US" smtClean="0"/>
              <a:t>67th Interdepartmental Hurricane Conference</a:t>
            </a:r>
          </a:p>
          <a:p>
            <a:endParaRPr lang="en-US" dirty="0"/>
          </a:p>
        </p:txBody>
      </p:sp>
      <p:sp>
        <p:nvSpPr>
          <p:cNvPr id="6" name="Slide Number Placeholder 5"/>
          <p:cNvSpPr>
            <a:spLocks noGrp="1"/>
          </p:cNvSpPr>
          <p:nvPr>
            <p:ph type="sldNum" sz="quarter" idx="12"/>
          </p:nvPr>
        </p:nvSpPr>
        <p:spPr/>
        <p:txBody>
          <a:bodyPr/>
          <a:lstStyle/>
          <a:p>
            <a:fld id="{477B253A-B65A-4075-A67D-264B04B12CDD}" type="slidenum">
              <a:rPr lang="en-US" smtClean="0"/>
              <a:pPr/>
              <a:t>7</a:t>
            </a:fld>
            <a:endParaRPr lang="en-US"/>
          </a:p>
        </p:txBody>
      </p:sp>
      <p:pic>
        <p:nvPicPr>
          <p:cNvPr id="7" name="Picture 6"/>
          <p:cNvPicPr/>
          <p:nvPr/>
        </p:nvPicPr>
        <p:blipFill rotWithShape="1">
          <a:blip r:embed="rId3" cstate="print">
            <a:extLst>
              <a:ext uri="{28A0092B-C50C-407E-A947-70E740481C1C}">
                <a14:useLocalDpi xmlns:a14="http://schemas.microsoft.com/office/drawing/2010/main" xmlns="" val="0"/>
              </a:ext>
            </a:extLst>
          </a:blip>
          <a:srcRect l="993" t="6397" r="7232" b="5757"/>
          <a:stretch/>
        </p:blipFill>
        <p:spPr bwMode="auto">
          <a:xfrm>
            <a:off x="3167660" y="2133600"/>
            <a:ext cx="5737675" cy="3657600"/>
          </a:xfrm>
          <a:prstGeom prst="rect">
            <a:avLst/>
          </a:prstGeom>
          <a:noFill/>
          <a:ln>
            <a:noFill/>
          </a:ln>
          <a:extLst>
            <a:ext uri="{53640926-AAD7-44D8-BBD7-CCE9431645EC}">
              <a14:shadowObscured xmlns:a14="http://schemas.microsoft.com/office/drawing/2010/main" xmlns=""/>
            </a:ext>
          </a:extLst>
        </p:spPr>
      </p:pic>
      <p:sp>
        <p:nvSpPr>
          <p:cNvPr id="20" name="Content Placeholder 2"/>
          <p:cNvSpPr txBox="1">
            <a:spLocks/>
          </p:cNvSpPr>
          <p:nvPr/>
        </p:nvSpPr>
        <p:spPr bwMode="auto">
          <a:xfrm>
            <a:off x="304800" y="2590800"/>
            <a:ext cx="28956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marR="0" lvl="0" indent="-469900" algn="l" defTabSz="914400" rtl="0" eaLnBrk="0" fontAlgn="base" latinLnBrk="0" hangingPunct="0">
              <a:lnSpc>
                <a:spcPct val="100000"/>
              </a:lnSpc>
              <a:spcBef>
                <a:spcPct val="20000"/>
              </a:spcBef>
              <a:spcAft>
                <a:spcPct val="0"/>
              </a:spcAft>
              <a:buClr>
                <a:schemeClr val="accent2"/>
              </a:buClr>
              <a:buSzTx/>
              <a:tabLst/>
              <a:defRPr/>
            </a:pPr>
            <a:r>
              <a:rPr kumimoji="0" lang="en-US" sz="1400" b="1" i="0" u="none" strike="noStrike" kern="0" cap="none" spc="0" normalizeH="0" baseline="0" noProof="0" dirty="0" smtClean="0">
                <a:ln>
                  <a:noFill/>
                </a:ln>
                <a:solidFill>
                  <a:schemeClr val="tx1"/>
                </a:solidFill>
                <a:effectLst/>
                <a:uLnTx/>
                <a:uFillTx/>
                <a:latin typeface="+mn-lt"/>
                <a:ea typeface="+mn-ea"/>
                <a:cs typeface="+mn-cs"/>
              </a:rPr>
              <a:t>Fixed rain height: </a:t>
            </a:r>
          </a:p>
          <a:p>
            <a:pPr marL="469900" indent="-469900">
              <a:spcBef>
                <a:spcPct val="20000"/>
              </a:spcBef>
              <a:buClr>
                <a:schemeClr val="accent2"/>
              </a:buClr>
              <a:buFont typeface="Wingdings" pitchFamily="2" charset="2"/>
              <a:buChar char="o"/>
            </a:pPr>
            <a:r>
              <a:rPr kumimoji="0" lang="en-US" sz="1400" b="0" i="0" u="none" strike="noStrike" kern="0" cap="none" spc="0" normalizeH="0" baseline="0" noProof="0" dirty="0" smtClean="0">
                <a:ln>
                  <a:noFill/>
                </a:ln>
                <a:solidFill>
                  <a:schemeClr val="tx1"/>
                </a:solidFill>
                <a:effectLst/>
                <a:uLnTx/>
                <a:uFillTx/>
                <a:latin typeface="+mn-lt"/>
                <a:ea typeface="+mn-ea"/>
                <a:cs typeface="+mn-cs"/>
              </a:rPr>
              <a:t>causes negligible  retrieval bias for in conditions of high winds</a:t>
            </a:r>
          </a:p>
          <a:p>
            <a:pPr marL="469900" indent="-469900">
              <a:spcBef>
                <a:spcPct val="20000"/>
              </a:spcBef>
              <a:buClr>
                <a:schemeClr val="accent2"/>
              </a:buClr>
              <a:buFont typeface="Wingdings" pitchFamily="2" charset="2"/>
              <a:buChar char="o"/>
            </a:pPr>
            <a:r>
              <a:rPr kumimoji="0" lang="en-US" sz="1400" b="0" i="0" u="none" strike="noStrike" kern="0" cap="none" spc="0" normalizeH="0" baseline="0" noProof="0" dirty="0" smtClean="0">
                <a:ln>
                  <a:noFill/>
                </a:ln>
                <a:solidFill>
                  <a:schemeClr val="tx1"/>
                </a:solidFill>
                <a:effectLst/>
                <a:uLnTx/>
                <a:uFillTx/>
                <a:latin typeface="+mn-lt"/>
                <a:ea typeface="+mn-ea"/>
                <a:cs typeface="+mn-cs"/>
              </a:rPr>
              <a:t>has minimal effect on the quality of the reported SFMR winds in hurricane conditions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 perspective</a:t>
            </a:r>
            <a:r>
              <a:rPr lang="en-US" dirty="0" smtClean="0"/>
              <a:t/>
            </a:r>
            <a:br>
              <a:rPr lang="en-US" dirty="0" smtClean="0"/>
            </a:br>
            <a:r>
              <a:rPr lang="en-US" dirty="0" smtClean="0"/>
              <a:t>SFMR system error</a:t>
            </a:r>
            <a:endParaRPr lang="en-US" dirty="0"/>
          </a:p>
        </p:txBody>
      </p:sp>
      <p:sp>
        <p:nvSpPr>
          <p:cNvPr id="3" name="Content Placeholder 2"/>
          <p:cNvSpPr>
            <a:spLocks noGrp="1"/>
          </p:cNvSpPr>
          <p:nvPr>
            <p:ph idx="1"/>
          </p:nvPr>
        </p:nvSpPr>
        <p:spPr/>
        <p:txBody>
          <a:bodyPr/>
          <a:lstStyle/>
          <a:p>
            <a:r>
              <a:rPr lang="en-US" sz="2000" dirty="0" smtClean="0"/>
              <a:t>SFMR measurement precision (NEDT) causes random error in retrieved winds. This error is high at low winds because SFMR has low sensitivity to changes in low wind speed</a:t>
            </a:r>
            <a:endParaRPr lang="en-US" sz="2000" dirty="0"/>
          </a:p>
        </p:txBody>
      </p:sp>
      <p:sp>
        <p:nvSpPr>
          <p:cNvPr id="4" name="Date Placeholder 3"/>
          <p:cNvSpPr>
            <a:spLocks noGrp="1"/>
          </p:cNvSpPr>
          <p:nvPr>
            <p:ph type="dt" sz="half" idx="10"/>
          </p:nvPr>
        </p:nvSpPr>
        <p:spPr/>
        <p:txBody>
          <a:bodyPr/>
          <a:lstStyle/>
          <a:p>
            <a:pPr>
              <a:defRPr/>
            </a:pPr>
            <a:r>
              <a:rPr lang="en-US" smtClean="0"/>
              <a:t>March 7</a:t>
            </a:r>
            <a:r>
              <a:rPr lang="en-US" baseline="30000" smtClean="0"/>
              <a:t>rd</a:t>
            </a:r>
            <a:r>
              <a:rPr lang="en-US" smtClean="0"/>
              <a:t>, 2013</a:t>
            </a:r>
            <a:endParaRPr lang="en-US" dirty="0"/>
          </a:p>
        </p:txBody>
      </p:sp>
      <p:sp>
        <p:nvSpPr>
          <p:cNvPr id="5" name="Footer Placeholder 4"/>
          <p:cNvSpPr>
            <a:spLocks noGrp="1"/>
          </p:cNvSpPr>
          <p:nvPr>
            <p:ph type="ftr" sz="quarter" idx="11"/>
          </p:nvPr>
        </p:nvSpPr>
        <p:spPr/>
        <p:txBody>
          <a:bodyPr/>
          <a:lstStyle/>
          <a:p>
            <a:pPr>
              <a:defRPr/>
            </a:pPr>
            <a:r>
              <a:rPr lang="en-US" smtClean="0"/>
              <a:t>67</a:t>
            </a:r>
            <a:r>
              <a:rPr lang="en-US" baseline="30000" smtClean="0"/>
              <a:t>th</a:t>
            </a:r>
            <a:r>
              <a:rPr lang="en-US" smtClean="0"/>
              <a:t> Interdepartmental Hurricane Conference</a:t>
            </a:r>
          </a:p>
          <a:p>
            <a:pPr>
              <a:defRPr/>
            </a:pPr>
            <a:endParaRPr lang="en-US" dirty="0"/>
          </a:p>
        </p:txBody>
      </p:sp>
      <p:sp>
        <p:nvSpPr>
          <p:cNvPr id="6" name="Slide Number Placeholder 5"/>
          <p:cNvSpPr>
            <a:spLocks noGrp="1"/>
          </p:cNvSpPr>
          <p:nvPr>
            <p:ph type="sldNum" sz="quarter" idx="12"/>
          </p:nvPr>
        </p:nvSpPr>
        <p:spPr/>
        <p:txBody>
          <a:bodyPr/>
          <a:lstStyle/>
          <a:p>
            <a:pPr>
              <a:defRPr/>
            </a:pPr>
            <a:fld id="{477B253A-B65A-4075-A67D-264B04B12CDD}" type="slidenum">
              <a:rPr lang="en-US" smtClean="0"/>
              <a:pPr>
                <a:defRPr/>
              </a:pPr>
              <a:t>8</a:t>
            </a:fld>
            <a:endParaRPr lang="en-US"/>
          </a:p>
        </p:txBody>
      </p:sp>
      <p:pic>
        <p:nvPicPr>
          <p:cNvPr id="7" name="Picture 6"/>
          <p:cNvPicPr/>
          <p:nvPr/>
        </p:nvPicPr>
        <p:blipFill rotWithShape="1">
          <a:blip r:embed="rId3" cstate="print">
            <a:extLst>
              <a:ext uri="{28A0092B-C50C-407E-A947-70E740481C1C}">
                <a14:useLocalDpi xmlns:a14="http://schemas.microsoft.com/office/drawing/2010/main" xmlns="" val="0"/>
              </a:ext>
            </a:extLst>
          </a:blip>
          <a:srcRect l="788" t="1504" r="7881" b="5766"/>
          <a:stretch/>
        </p:blipFill>
        <p:spPr bwMode="auto">
          <a:xfrm>
            <a:off x="3520814" y="2895600"/>
            <a:ext cx="5024154" cy="3222637"/>
          </a:xfrm>
          <a:prstGeom prst="rect">
            <a:avLst/>
          </a:prstGeom>
          <a:noFill/>
          <a:ln>
            <a:noFill/>
          </a:ln>
          <a:extLst>
            <a:ext uri="{53640926-AAD7-44D8-BBD7-CCE9431645EC}">
              <a14:shadowObscured xmlns:a14="http://schemas.microsoft.com/office/drawing/2010/main" xmln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Rain Bias on SFMR Retrieved Winds  Data Example</a:t>
            </a:r>
            <a:endParaRPr lang="en-US" sz="2800" dirty="0"/>
          </a:p>
        </p:txBody>
      </p:sp>
      <p:sp>
        <p:nvSpPr>
          <p:cNvPr id="3" name="Content Placeholder 2"/>
          <p:cNvSpPr>
            <a:spLocks noGrp="1"/>
          </p:cNvSpPr>
          <p:nvPr>
            <p:ph idx="1"/>
          </p:nvPr>
        </p:nvSpPr>
        <p:spPr>
          <a:xfrm>
            <a:off x="566738" y="1752600"/>
            <a:ext cx="8001000" cy="533400"/>
          </a:xfrm>
        </p:spPr>
        <p:txBody>
          <a:bodyPr/>
          <a:lstStyle/>
          <a:p>
            <a:r>
              <a:rPr lang="en-US" sz="1800" dirty="0" smtClean="0"/>
              <a:t>Down-looking SFMR, tropical storm Leslie, 07 Sep 2012</a:t>
            </a:r>
            <a:endParaRPr lang="en-US" sz="1800" dirty="0"/>
          </a:p>
        </p:txBody>
      </p:sp>
      <p:sp>
        <p:nvSpPr>
          <p:cNvPr id="4" name="Date Placeholder 3"/>
          <p:cNvSpPr>
            <a:spLocks noGrp="1"/>
          </p:cNvSpPr>
          <p:nvPr>
            <p:ph type="dt" sz="half" idx="10"/>
          </p:nvPr>
        </p:nvSpPr>
        <p:spPr/>
        <p:txBody>
          <a:bodyPr/>
          <a:lstStyle/>
          <a:p>
            <a:pPr>
              <a:defRPr/>
            </a:pPr>
            <a:r>
              <a:rPr lang="en-US" smtClean="0"/>
              <a:t>March 7</a:t>
            </a:r>
            <a:r>
              <a:rPr lang="en-US" baseline="30000" smtClean="0"/>
              <a:t>rd</a:t>
            </a:r>
            <a:r>
              <a:rPr lang="en-US" smtClean="0"/>
              <a:t>, 2013</a:t>
            </a:r>
            <a:endParaRPr lang="en-US" dirty="0"/>
          </a:p>
        </p:txBody>
      </p:sp>
      <p:sp>
        <p:nvSpPr>
          <p:cNvPr id="5" name="Footer Placeholder 4"/>
          <p:cNvSpPr>
            <a:spLocks noGrp="1"/>
          </p:cNvSpPr>
          <p:nvPr>
            <p:ph type="ftr" sz="quarter" idx="11"/>
          </p:nvPr>
        </p:nvSpPr>
        <p:spPr/>
        <p:txBody>
          <a:bodyPr/>
          <a:lstStyle/>
          <a:p>
            <a:pPr>
              <a:defRPr/>
            </a:pPr>
            <a:r>
              <a:rPr lang="en-US" smtClean="0"/>
              <a:t>67</a:t>
            </a:r>
            <a:r>
              <a:rPr lang="en-US" baseline="30000" smtClean="0"/>
              <a:t>th</a:t>
            </a:r>
            <a:r>
              <a:rPr lang="en-US" smtClean="0"/>
              <a:t> Interdepartmental Hurricane Conference</a:t>
            </a:r>
          </a:p>
          <a:p>
            <a:pPr>
              <a:defRPr/>
            </a:pPr>
            <a:endParaRPr lang="en-US" dirty="0"/>
          </a:p>
        </p:txBody>
      </p:sp>
      <p:sp>
        <p:nvSpPr>
          <p:cNvPr id="6" name="Slide Number Placeholder 5"/>
          <p:cNvSpPr>
            <a:spLocks noGrp="1"/>
          </p:cNvSpPr>
          <p:nvPr>
            <p:ph type="sldNum" sz="quarter" idx="12"/>
          </p:nvPr>
        </p:nvSpPr>
        <p:spPr/>
        <p:txBody>
          <a:bodyPr/>
          <a:lstStyle/>
          <a:p>
            <a:pPr>
              <a:defRPr/>
            </a:pPr>
            <a:fld id="{477B253A-B65A-4075-A67D-264B04B12CDD}" type="slidenum">
              <a:rPr lang="en-US" smtClean="0"/>
              <a:pPr>
                <a:defRPr/>
              </a:pPr>
              <a:t>9</a:t>
            </a:fld>
            <a:endParaRPr lang="en-US"/>
          </a:p>
        </p:txBody>
      </p:sp>
      <p:pic>
        <p:nvPicPr>
          <p:cNvPr id="7" name="Picture 6"/>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7800" y="2133600"/>
            <a:ext cx="6477000" cy="2461366"/>
          </a:xfrm>
          <a:prstGeom prst="rect">
            <a:avLst/>
          </a:prstGeom>
          <a:noFill/>
        </p:spPr>
      </p:pic>
      <p:pic>
        <p:nvPicPr>
          <p:cNvPr id="8" name="Picture 7"/>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7800" y="4419600"/>
            <a:ext cx="6477000" cy="1712617"/>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7991</TotalTime>
  <Words>1193</Words>
  <Application>Microsoft Office PowerPoint</Application>
  <PresentationFormat>Letter Paper (8.5x11 in)</PresentationFormat>
  <Paragraphs>191</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Profile</vt:lpstr>
      <vt:lpstr>Retrievals of Wind and Rain Rate from Combined Measurements of Up-Looking and Down-Looking SFMRs</vt:lpstr>
      <vt:lpstr>SFMR Measures Microwave Emission by Ocean and Atmosphere </vt:lpstr>
      <vt:lpstr>SFMR Retrieval Algorithm for Wind Speed and Rain Rate cannot retrieve Rain Height</vt:lpstr>
      <vt:lpstr>Combined measurements using  Up-Looking and Down-Looking SFMR </vt:lpstr>
      <vt:lpstr>Consequence of fixed Rain Height – Part 1  Rain Rate Retrieval Bias</vt:lpstr>
      <vt:lpstr>Consequence of Fixed Rain Height – Part 2  Low Wind Speed Rate Retrieval Bias</vt:lpstr>
      <vt:lpstr>Consequence of Fixed Rain Height – Part 3 High Wind Speed Rate Retrieval Bias</vt:lpstr>
      <vt:lpstr>In perspective SFMR system error</vt:lpstr>
      <vt:lpstr>Rain Bias on SFMR Retrieved Winds  Data Example</vt:lpstr>
      <vt:lpstr>Rain Bias on SFMR Retrieved Winds Simulation </vt:lpstr>
      <vt:lpstr>Hurricane Quadrant Bias on SFMR Retrieved Winds</vt:lpstr>
      <vt:lpstr>NOAA WP-3D Flight with both Up-Looking and Down-Looking SFMR</vt:lpstr>
      <vt:lpstr>Measurements of Brightness Temperature with Down-Looking and Up-Looking SFMR </vt:lpstr>
      <vt:lpstr>UP-Looking SFMR Measurement Brightness Temperature</vt:lpstr>
      <vt:lpstr>Retrievals of Wind and Rain from Combined Measurements of Up-Looking and Down-Looking SFMRs</vt:lpstr>
      <vt:lpstr>Retrievals of Wind and Rain from Combined Measurements of Up-Looking and Down-Looking SFMRs</vt:lpstr>
      <vt:lpstr>Calibration of Up-Looking SFMR</vt:lpstr>
      <vt:lpstr>Closing Comments</vt:lpstr>
      <vt:lpstr>Acknowledgements</vt:lpstr>
    </vt:vector>
  </TitlesOfParts>
  <Company>Prosensing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an Operational Stepped Frequency Microwave Radiometer  for  Remote Detection of Ocean Surface Wind Speed in Hurricanes</dc:title>
  <dc:creator>Ivan Popstefanija</dc:creator>
  <cp:lastModifiedBy>ivan</cp:lastModifiedBy>
  <cp:revision>467</cp:revision>
  <dcterms:created xsi:type="dcterms:W3CDTF">2005-03-04T01:59:55Z</dcterms:created>
  <dcterms:modified xsi:type="dcterms:W3CDTF">2013-03-06T20:04:09Z</dcterms:modified>
</cp:coreProperties>
</file>