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0" r:id="rId4"/>
    <p:sldId id="261" r:id="rId5"/>
    <p:sldId id="283" r:id="rId6"/>
    <p:sldId id="263" r:id="rId7"/>
    <p:sldId id="277" r:id="rId8"/>
    <p:sldId id="284" r:id="rId9"/>
    <p:sldId id="262" r:id="rId10"/>
    <p:sldId id="280" r:id="rId11"/>
    <p:sldId id="281" r:id="rId12"/>
    <p:sldId id="274" r:id="rId13"/>
    <p:sldId id="285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76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68450-550D-D148-AC5F-F6C8EF0A781E}" type="datetimeFigureOut">
              <a:rPr lang="en-US" smtClean="0"/>
              <a:t>3/4/13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7496B-CDC5-544E-9892-201A59FF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0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52DDD-BCF7-D34C-A9FD-EE87F2F1F2FD}" type="slidenum">
              <a:rPr lang="en-US"/>
              <a:pPr/>
              <a:t>1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83EBE-88CC-E849-A4B7-DF8021CB306A}" type="slidenum">
              <a:rPr lang="en-US"/>
              <a:pPr/>
              <a:t>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Increased sampling of storm temporally needed to capture RI and other events</a:t>
            </a:r>
          </a:p>
          <a:p>
            <a:pPr eaLnBrk="1" hangingPunct="1"/>
            <a:r>
              <a:rPr lang="en-US" smtClean="0"/>
              <a:t>Fills gaps in coverage from orbiting satellites.</a:t>
            </a:r>
          </a:p>
          <a:p>
            <a:pPr eaLnBrk="1" hangingPunct="1"/>
            <a:r>
              <a:rPr lang="en-US" smtClean="0"/>
              <a:t>Global Hawk new plane for science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6" rIns="93172" bIns="46586" anchor="b">
            <a:prstTxWarp prst="textNoShape">
              <a:avLst/>
            </a:prstTxWarp>
          </a:bodyPr>
          <a:lstStyle/>
          <a:p>
            <a:pPr algn="r" defTabSz="931863"/>
            <a:fld id="{F61D1924-3809-5C49-9532-6C2FEDB9EAA0}" type="slidenum">
              <a:rPr lang="en-US" sz="1300"/>
              <a:pPr algn="r" defTabSz="931863"/>
              <a:t>3</a:t>
            </a:fld>
            <a:endParaRPr lang="en-US" sz="13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16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North to South GH overpasses of Hurricane Karl from HIWRAP.  The passes span a total of ~ 12 hours with roughly 2 hrs between each N-S pass.</a:t>
            </a:r>
          </a:p>
          <a:p>
            <a:r>
              <a:rPr lang="en-US" baseline="0" dirty="0" smtClean="0"/>
              <a:t>Actual delta T between each pass is:  2.25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2.2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2.5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3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1.67 </a:t>
            </a:r>
            <a:r>
              <a:rPr lang="en-US" baseline="0" dirty="0" err="1" smtClean="0"/>
              <a:t>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7342-7BEF-144C-BF41-DBB0AC0135D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170D6-E1DE-BD44-B1EF-249AD4BABC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1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7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3D5C5-2993-FC46-A18A-48471F494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5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5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2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2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1A54-1F5E-DD44-89B4-80FCB1E86ACA}" type="datetimeFigureOut">
              <a:rPr lang="en-US" smtClean="0"/>
              <a:t>3/4/13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-1 HS3 Config - Range Flt Takeoff v3a - 1Nov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89" y="-122677"/>
            <a:ext cx="11085753" cy="7521671"/>
          </a:xfrm>
          <a:prstGeom prst="rect">
            <a:avLst/>
          </a:prstGeom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65099" y="63500"/>
            <a:ext cx="8865129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62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High-Altitude Imaging Wind and Rain Airborne Profiler (HIWRAP) Status and Future Plans</a:t>
            </a:r>
            <a:endParaRPr lang="en-US" sz="3600" b="1" dirty="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5775" y="2299043"/>
            <a:ext cx="800458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625475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Stephen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Guimond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		U. MD/ESSIC</a:t>
            </a:r>
          </a:p>
          <a:p>
            <a:pPr indent="-625475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Lin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Tian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	 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				Morgan State Univ.</a:t>
            </a:r>
          </a:p>
          <a:p>
            <a:pPr indent="-625475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James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Carswell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 		</a:t>
            </a:r>
            <a:r>
              <a:rPr lang="en-US" sz="2000" i="1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Helvetica"/>
                <a:cs typeface="Helvetica"/>
              </a:rPr>
              <a:t>Remote Sensing Solutions</a:t>
            </a:r>
            <a:endParaRPr lang="en-US" sz="2000" i="1" dirty="0" smtClean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625475" indent="-625475"/>
            <a:endParaRPr lang="en-US" sz="2000" i="1" dirty="0" smtClean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457200" indent="-457200" algn="ctr"/>
            <a:endParaRPr lang="en-US" sz="2000" dirty="0">
              <a:solidFill>
                <a:srgbClr val="000ACC"/>
              </a:solidFill>
              <a:latin typeface="Helvetica" charset="0"/>
            </a:endParaRPr>
          </a:p>
        </p:txBody>
      </p:sp>
      <p:pic>
        <p:nvPicPr>
          <p:cNvPr id="5" name="Picture 16" descr="NASA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64677" y="6168496"/>
            <a:ext cx="799052" cy="68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logo433x55_inlineLargerTXT_FIREWORKStex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249" y="6356351"/>
            <a:ext cx="1465379" cy="39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UMASS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0950" y="6454218"/>
            <a:ext cx="890410" cy="306943"/>
          </a:xfrm>
          <a:prstGeom prst="rect">
            <a:avLst/>
          </a:prstGeom>
          <a:noFill/>
        </p:spPr>
      </p:pic>
      <p:pic>
        <p:nvPicPr>
          <p:cNvPr id="8" name="Picture 6" descr="CASCA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7892" y="6454218"/>
            <a:ext cx="824858" cy="305357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92790" y="1341041"/>
            <a:ext cx="7600120" cy="8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625475" indent="-625475">
              <a:lnSpc>
                <a:spcPct val="80000"/>
              </a:lnSpc>
            </a:pPr>
            <a:r>
              <a:rPr lang="en-US" sz="2400" dirty="0">
                <a:latin typeface="Helvetica" charset="0"/>
              </a:rPr>
              <a:t>Gerry </a:t>
            </a:r>
            <a:r>
              <a:rPr lang="en-US" sz="2400" dirty="0" smtClean="0">
                <a:latin typeface="Helvetica" charset="0"/>
              </a:rPr>
              <a:t>Heymsfield </a:t>
            </a:r>
            <a:r>
              <a:rPr lang="en-US" sz="2000" dirty="0" smtClean="0">
                <a:latin typeface="Helvetica" charset="0"/>
              </a:rPr>
              <a:t>	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NASA/Goddard Space Flight Center</a:t>
            </a:r>
            <a:endParaRPr lang="en-US" sz="2000" dirty="0" smtClean="0">
              <a:solidFill>
                <a:srgbClr val="000000"/>
              </a:solidFill>
              <a:latin typeface="Helvetica" charset="0"/>
            </a:endParaRPr>
          </a:p>
          <a:p>
            <a:pPr marL="625475" indent="-625475">
              <a:lnSpc>
                <a:spcPct val="80000"/>
              </a:lnSpc>
            </a:pPr>
            <a:r>
              <a:rPr lang="en-US" sz="2000" dirty="0" smtClean="0">
                <a:latin typeface="Helvetica" charset="0"/>
              </a:rPr>
              <a:t>	</a:t>
            </a:r>
            <a:endParaRPr lang="en-US" sz="2000" i="1" dirty="0" smtClean="0">
              <a:solidFill>
                <a:srgbClr val="FF0000"/>
              </a:solidFill>
              <a:latin typeface="Helvetica" charset="0"/>
            </a:endParaRPr>
          </a:p>
          <a:p>
            <a:pPr marL="625475" indent="-625475">
              <a:lnSpc>
                <a:spcPct val="80000"/>
              </a:lnSpc>
            </a:pPr>
            <a:r>
              <a:rPr lang="en-US" sz="2000" dirty="0" err="1" smtClean="0">
                <a:solidFill>
                  <a:srgbClr val="000000"/>
                </a:solidFill>
                <a:latin typeface="Helvetica" charset="0"/>
              </a:rPr>
              <a:t>Lihua</a:t>
            </a:r>
            <a:r>
              <a:rPr lang="en-US" sz="2000" dirty="0" smtClean="0">
                <a:solidFill>
                  <a:srgbClr val="000000"/>
                </a:solidFill>
                <a:latin typeface="Helvetica" charset="0"/>
              </a:rPr>
              <a:t> Li, 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Matt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Mclinden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NASA/Goddard Space Flight Center</a:t>
            </a:r>
            <a:endParaRPr lang="en-US" sz="2000" dirty="0" smtClean="0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12" name="Straight Arrow Connector 11"/>
          <p:cNvCxnSpPr>
            <a:stCxn id="21" idx="0"/>
          </p:cNvCxnSpPr>
          <p:nvPr/>
        </p:nvCxnSpPr>
        <p:spPr>
          <a:xfrm flipV="1">
            <a:off x="4044051" y="4798738"/>
            <a:ext cx="4199" cy="340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0"/>
          </p:cNvCxnSpPr>
          <p:nvPr/>
        </p:nvCxnSpPr>
        <p:spPr>
          <a:xfrm flipH="1" flipV="1">
            <a:off x="2953290" y="4503894"/>
            <a:ext cx="7886" cy="385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2" idx="0"/>
          </p:cNvCxnSpPr>
          <p:nvPr/>
        </p:nvCxnSpPr>
        <p:spPr>
          <a:xfrm flipV="1">
            <a:off x="5799540" y="4889459"/>
            <a:ext cx="0" cy="330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775" y="4889458"/>
            <a:ext cx="8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HAMSR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58976" y="5139025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HIWRAP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05761" y="5219956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HIRAD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6035199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of AV-1 Aircraft at Edwards AFB</a:t>
            </a:r>
            <a:endParaRPr lang="en-US" dirty="0"/>
          </a:p>
        </p:txBody>
      </p:sp>
      <p:pic>
        <p:nvPicPr>
          <p:cNvPr id="2" name="Picture 1" descr="HAR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10" y="6343651"/>
            <a:ext cx="920435" cy="68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60791"/>
      </p:ext>
    </p:extLst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9" y="1600200"/>
            <a:ext cx="4619404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Flight over the Pacific with emphasis on obtaining ocean surface winds.</a:t>
            </a:r>
          </a:p>
          <a:p>
            <a:r>
              <a:rPr lang="en-US" sz="2000" dirty="0" smtClean="0"/>
              <a:t>Develop/evaluate ocean wind measurements.</a:t>
            </a:r>
          </a:p>
          <a:p>
            <a:r>
              <a:rPr lang="en-US" sz="2000" dirty="0" smtClean="0"/>
              <a:t>HIWRAP obtained the first real-time data plots during AV-1 flights.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52297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000099"/>
                </a:solidFill>
                <a:latin typeface="Comic Sans MS"/>
                <a:cs typeface="Comic Sans MS"/>
              </a:rPr>
              <a:t>HS3 5-6 Nov 2012 Flight</a:t>
            </a:r>
            <a:endParaRPr lang="en-US" sz="36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::::::Users:pnewman1:Desktop:11-05-2012_HS3_B_V8_map_wind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113" y="1497536"/>
            <a:ext cx="4532322" cy="346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38143" y="5658772"/>
            <a:ext cx="190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</a:t>
            </a:r>
            <a:r>
              <a:rPr lang="en-US" dirty="0" smtClean="0"/>
              <a:t>First real</a:t>
            </a:r>
            <a:r>
              <a:rPr lang="en-US" dirty="0" smtClean="0"/>
              <a:t>-</a:t>
            </a:r>
            <a:r>
              <a:rPr lang="en-US" dirty="0" smtClean="0"/>
              <a:t>time        data collected.</a:t>
            </a:r>
            <a:endParaRPr lang="en-US" dirty="0" smtClean="0"/>
          </a:p>
        </p:txBody>
      </p:sp>
      <p:pic>
        <p:nvPicPr>
          <p:cNvPr id="7" name="Picture 6" descr="Nov1_ka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2" y="3761461"/>
            <a:ext cx="4559821" cy="2849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04" y="4578228"/>
            <a:ext cx="56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99" y="5941497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99" y="5300083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3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80" y="15239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Comic Sans MS"/>
                <a:cs typeface="Comic Sans MS"/>
              </a:rPr>
              <a:t>Reflectivity 5-6 Nov </a:t>
            </a:r>
            <a:r>
              <a:rPr lang="en-US" sz="3600" dirty="0" smtClean="0">
                <a:solidFill>
                  <a:srgbClr val="000099"/>
                </a:solidFill>
                <a:latin typeface="Comic Sans MS"/>
                <a:cs typeface="Comic Sans MS"/>
              </a:rPr>
              <a:t>2012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80161" y="6122431"/>
            <a:ext cx="573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Outer, Inner Beam.  Ku- and </a:t>
            </a:r>
            <a:r>
              <a:rPr lang="en-US" b="1" dirty="0" err="1" smtClean="0"/>
              <a:t>Ka</a:t>
            </a:r>
            <a:r>
              <a:rPr lang="en-US" b="1" dirty="0" smtClean="0"/>
              <a:t>-</a:t>
            </a:r>
            <a:r>
              <a:rPr lang="en-US" b="1" dirty="0" smtClean="0"/>
              <a:t>Band.  Prelim. Calibration.</a:t>
            </a:r>
          </a:p>
          <a:p>
            <a:r>
              <a:rPr lang="en-US" dirty="0" smtClean="0"/>
              <a:t>-&gt; </a:t>
            </a:r>
            <a:r>
              <a:rPr lang="en-US" dirty="0" err="1" smtClean="0"/>
              <a:t>Ka</a:t>
            </a:r>
            <a:r>
              <a:rPr lang="en-US" dirty="0" smtClean="0"/>
              <a:t> higher sensitivity and resolution.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03500" y="94044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System off Oregon Coast</a:t>
            </a:r>
            <a:endParaRPr lang="en-US" dirty="0"/>
          </a:p>
        </p:txBody>
      </p:sp>
      <p:pic>
        <p:nvPicPr>
          <p:cNvPr id="3" name="Picture 2" descr="Screen Shot 2013-03-04 at 9.3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3843556"/>
            <a:ext cx="4371825" cy="2366743"/>
          </a:xfrm>
          <a:prstGeom prst="rect">
            <a:avLst/>
          </a:prstGeom>
        </p:spPr>
      </p:pic>
      <p:pic>
        <p:nvPicPr>
          <p:cNvPr id="4" name="Picture 3" descr="Screen Shot 2013-03-04 at 9.35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96" y="3835660"/>
            <a:ext cx="4318503" cy="2374639"/>
          </a:xfrm>
          <a:prstGeom prst="rect">
            <a:avLst/>
          </a:prstGeom>
        </p:spPr>
      </p:pic>
      <p:pic>
        <p:nvPicPr>
          <p:cNvPr id="8" name="Picture 7" descr="Screen Shot 2013-03-04 at 9.36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327990"/>
            <a:ext cx="4272830" cy="2413260"/>
          </a:xfrm>
          <a:prstGeom prst="rect">
            <a:avLst/>
          </a:prstGeom>
        </p:spPr>
      </p:pic>
      <p:pic>
        <p:nvPicPr>
          <p:cNvPr id="9" name="Picture 8" descr="Screen Shot 2013-03-04 at 9.36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295399"/>
            <a:ext cx="4446214" cy="2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9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83A0E-DF38-224E-8877-AE79FAB69D90}" type="slidenum">
              <a:rPr lang="en-US" sz="1000"/>
              <a:pPr eaLnBrk="1" hangingPunct="1"/>
              <a:t>12</a:t>
            </a:fld>
            <a:endParaRPr lang="en-US" sz="100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Comic Sans MS"/>
                <a:cs typeface="Comic Sans MS"/>
              </a:rPr>
              <a:t>ER-2 X-band Radar (EXRAD)</a:t>
            </a:r>
            <a:endParaRPr lang="en-US" sz="4000" dirty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1" y="1517650"/>
            <a:ext cx="5021262" cy="52038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dirty="0">
                <a:latin typeface="Comic Sans MS" charset="0"/>
                <a:ea typeface="ＭＳ Ｐゴシック" charset="0"/>
              </a:rPr>
              <a:t>Single frequency (9.6 GHz), Dual-beam.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400" dirty="0">
                <a:latin typeface="Comic Sans MS" charset="0"/>
                <a:ea typeface="ＭＳ Ｐゴシック" charset="0"/>
              </a:rPr>
              <a:t>Fixed nadir pointing beam and a cross track/conical scanning beam </a:t>
            </a:r>
            <a:endParaRPr lang="en-US" sz="2400" dirty="0" smtClean="0">
              <a:latin typeface="Comic Sans MS" charset="0"/>
              <a:ea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>
                <a:latin typeface="Comic Sans MS" charset="0"/>
                <a:ea typeface="ＭＳ Ｐゴシック" charset="0"/>
              </a:rPr>
              <a:t>Heritage</a:t>
            </a:r>
            <a:r>
              <a:rPr lang="en-US" sz="2400" dirty="0">
                <a:latin typeface="Comic Sans MS" charset="0"/>
                <a:ea typeface="ＭＳ Ｐゴシック" charset="0"/>
              </a:rPr>
              <a:t>: EDOP and CRS on ER-2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>
                <a:latin typeface="Comic Sans MS" charset="0"/>
                <a:ea typeface="ＭＳ Ｐゴシック" charset="0"/>
              </a:rPr>
              <a:t>Conical scan like HIWRAP</a:t>
            </a: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 eaLnBrk="1" hangingPunct="1"/>
            <a:r>
              <a:rPr lang="en-US" sz="2400" dirty="0">
                <a:latin typeface="Comic Sans MS" charset="0"/>
                <a:ea typeface="ヒラギノ角ゴ Pro W3" charset="0"/>
                <a:cs typeface="ヒラギノ角ゴ Pro W3" charset="0"/>
              </a:rPr>
              <a:t>First test flights </a:t>
            </a:r>
            <a:r>
              <a:rPr lang="en-US" sz="2400" dirty="0" smtClean="0">
                <a:latin typeface="Comic Sans MS" charset="0"/>
                <a:ea typeface="ヒラギノ角ゴ Pro W3" charset="0"/>
                <a:cs typeface="ヒラギノ角ゴ Pro W3" charset="0"/>
              </a:rPr>
              <a:t>Feb 2013</a:t>
            </a:r>
            <a:r>
              <a:rPr lang="en-US" sz="2400" dirty="0" smtClean="0">
                <a:latin typeface="Comic Sans MS" charset="0"/>
                <a:ea typeface="ＭＳ Ｐゴシック" charset="0"/>
              </a:rPr>
              <a:t> were successful</a:t>
            </a:r>
            <a:r>
              <a:rPr lang="en-US" sz="2400" dirty="0" smtClean="0">
                <a:latin typeface="Comic Sans MS" charset="0"/>
                <a:ea typeface="ＭＳ Ｐゴシック" charset="0"/>
              </a:rPr>
              <a:t>. </a:t>
            </a:r>
            <a:endParaRPr lang="en-US" sz="2400" dirty="0" smtClean="0">
              <a:latin typeface="Comic Sans MS" charset="0"/>
              <a:ea typeface="ＭＳ Ｐゴシック" charset="0"/>
            </a:endParaRP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195388"/>
            <a:ext cx="3214687" cy="243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70"/>
          <p:cNvSpPr txBox="1">
            <a:spLocks noChangeArrowheads="1"/>
          </p:cNvSpPr>
          <p:nvPr/>
        </p:nvSpPr>
        <p:spPr bwMode="auto">
          <a:xfrm>
            <a:off x="4724400" y="3670300"/>
            <a:ext cx="441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omic Sans MS" charset="0"/>
              </a:rPr>
              <a:t>EXRAD Measurement Concept</a:t>
            </a:r>
          </a:p>
        </p:txBody>
      </p:sp>
      <p:sp>
        <p:nvSpPr>
          <p:cNvPr id="21512" name="Text Box 70"/>
          <p:cNvSpPr txBox="1">
            <a:spLocks noChangeArrowheads="1"/>
          </p:cNvSpPr>
          <p:nvPr/>
        </p:nvSpPr>
        <p:spPr bwMode="auto">
          <a:xfrm>
            <a:off x="3713860" y="5838825"/>
            <a:ext cx="441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omic Sans MS" charset="0"/>
              </a:rPr>
              <a:t>EXRAD </a:t>
            </a:r>
            <a:r>
              <a:rPr lang="en-US" sz="1400" b="1" dirty="0" smtClean="0">
                <a:latin typeface="Comic Sans MS" charset="0"/>
              </a:rPr>
              <a:t>Feb. 2013</a:t>
            </a:r>
            <a:endParaRPr lang="en-US" sz="1400" b="1" dirty="0">
              <a:latin typeface="Comic Sans MS" charset="0"/>
            </a:endParaRPr>
          </a:p>
        </p:txBody>
      </p:sp>
      <p:pic>
        <p:nvPicPr>
          <p:cNvPr id="3" name="Picture 2" descr="IMG_08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25" y="5072354"/>
            <a:ext cx="1982100" cy="1486575"/>
          </a:xfrm>
          <a:prstGeom prst="rect">
            <a:avLst/>
          </a:prstGeom>
        </p:spPr>
      </p:pic>
      <p:pic>
        <p:nvPicPr>
          <p:cNvPr id="7" name="Picture 6" descr="IMG_08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75100"/>
            <a:ext cx="2454056" cy="18405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30" y="867614"/>
            <a:ext cx="6134744" cy="671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Conventional high-power radar. Will also fly in Global Hawk. 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ER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187906"/>
            <a:ext cx="2189860" cy="56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0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Comic Sans MS"/>
                <a:cs typeface="Comic Sans MS"/>
              </a:rPr>
              <a:t>Future</a:t>
            </a:r>
            <a:endParaRPr lang="en-US" sz="4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637716" y="1617871"/>
            <a:ext cx="867482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ts val="1128"/>
              </a:spcBef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Real-time Data Possibilities – challenging but doable</a:t>
            </a:r>
            <a:endParaRPr lang="en-US" sz="28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sz="2800" dirty="0">
                <a:latin typeface="Comic Sans MS" charset="0"/>
              </a:rPr>
              <a:t>Expanded reflectivity </a:t>
            </a:r>
            <a:r>
              <a:rPr lang="en-US" sz="2800" dirty="0" smtClean="0">
                <a:latin typeface="Comic Sans MS" charset="0"/>
              </a:rPr>
              <a:t>plots</a:t>
            </a: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Wind products (gridded, VAD, ..)</a:t>
            </a:r>
            <a:endParaRPr lang="en-US" sz="2800" dirty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Doppler data for assimilation</a:t>
            </a:r>
            <a:endParaRPr lang="en-US" sz="28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Ocean surface wind vector</a:t>
            </a:r>
            <a:endParaRPr lang="en-US" sz="28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Improved </a:t>
            </a:r>
            <a:r>
              <a:rPr lang="en-US" sz="2800" dirty="0" smtClean="0">
                <a:latin typeface="Comic Sans MS" charset="0"/>
              </a:rPr>
              <a:t>real-time data.</a:t>
            </a:r>
          </a:p>
          <a:p>
            <a:pPr marL="342900" indent="-34290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978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Questions?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60400" y="-889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Comic Sans MS"/>
                <a:cs typeface="Comic Sans MS"/>
              </a:rPr>
              <a:t>High-Altitude Imaging Wind and Rain Airborne Profiler (HIWRAP)</a:t>
            </a:r>
            <a:endParaRPr lang="en-US" sz="3200" dirty="0" smtClean="0">
              <a:latin typeface="Comic Sans MS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35325"/>
            <a:ext cx="4419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72113" y="144145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0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547195" y="2888105"/>
            <a:ext cx="4445137" cy="272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buFont typeface="Wingdings" charset="2"/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Comic Sans MS" charset="0"/>
              </a:rPr>
              <a:t>HIWRAP </a:t>
            </a:r>
            <a:r>
              <a:rPr lang="en-US" sz="2000" i="1" dirty="0">
                <a:solidFill>
                  <a:srgbClr val="0000FF"/>
                </a:solidFill>
                <a:latin typeface="Comic Sans MS" charset="0"/>
              </a:rPr>
              <a:t>Characteristics:</a:t>
            </a:r>
          </a:p>
          <a:p>
            <a:pPr marL="520700" lvl="1" indent="-177800">
              <a:lnSpc>
                <a:spcPct val="95000"/>
              </a:lnSpc>
              <a:buFont typeface="Times" charset="0"/>
              <a:buChar char="•"/>
              <a:defRPr/>
            </a:pPr>
            <a:r>
              <a:rPr lang="en-US" sz="2000" i="1" dirty="0">
                <a:solidFill>
                  <a:srgbClr val="000000"/>
                </a:solidFill>
                <a:latin typeface="Comic Sans MS" charset="0"/>
              </a:rPr>
              <a:t>Conically scanning.</a:t>
            </a:r>
            <a:endParaRPr lang="en-US" sz="2000" i="1" dirty="0" smtClean="0">
              <a:solidFill>
                <a:srgbClr val="000000"/>
              </a:solidFill>
              <a:latin typeface="Comic Sans MS" charset="0"/>
            </a:endParaRPr>
          </a:p>
          <a:p>
            <a:pPr marL="520700" lvl="1" indent="-177800">
              <a:lnSpc>
                <a:spcPct val="95000"/>
              </a:lnSpc>
              <a:buFont typeface="Times" charset="0"/>
              <a:buChar char="•"/>
              <a:defRPr/>
            </a:pPr>
            <a:r>
              <a:rPr lang="en-US" sz="2000" i="1" dirty="0" smtClean="0">
                <a:ln>
                  <a:solidFill>
                    <a:srgbClr val="FF0000"/>
                  </a:solidFill>
                </a:ln>
                <a:latin typeface="Comic Sans MS" charset="0"/>
              </a:rPr>
              <a:t>Simultaneous Ku/Ka-band &amp; two beams @ 30 and 40 deg</a:t>
            </a:r>
            <a:endParaRPr lang="en-US" sz="2000" i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omic Sans MS" charset="0"/>
            </a:endParaRPr>
          </a:p>
          <a:p>
            <a:pPr marL="520700" lvl="1" indent="-177800">
              <a:lnSpc>
                <a:spcPct val="95000"/>
              </a:lnSpc>
              <a:buFont typeface="Times" charset="0"/>
              <a:buChar char="•"/>
              <a:defRPr/>
            </a:pPr>
            <a:r>
              <a:rPr lang="en-US" sz="2000" i="1" dirty="0">
                <a:latin typeface="Comic Sans MS" charset="0"/>
              </a:rPr>
              <a:t>New technologies in radar:</a:t>
            </a:r>
            <a:r>
              <a:rPr lang="en-US" sz="2000" i="1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000" i="1" dirty="0">
                <a:ln>
                  <a:solidFill>
                    <a:srgbClr val="FF0000"/>
                  </a:solidFill>
                </a:ln>
                <a:latin typeface="Comic Sans MS" charset="0"/>
              </a:rPr>
              <a:t>low power solid state transmitters with pulse compression, single antenna</a:t>
            </a:r>
          </a:p>
          <a:p>
            <a:pPr marL="520700" lvl="1" indent="-177800">
              <a:lnSpc>
                <a:spcPct val="95000"/>
              </a:lnSpc>
              <a:buFont typeface="Times" charset="0"/>
              <a:buChar char="•"/>
              <a:defRPr/>
            </a:pPr>
            <a:r>
              <a:rPr lang="en-US" sz="2000" i="1" dirty="0">
                <a:latin typeface="Comic Sans MS" charset="0"/>
              </a:rPr>
              <a:t>GPM radar frequencies</a:t>
            </a:r>
            <a:r>
              <a:rPr lang="en-US" sz="2000" i="1" dirty="0" smtClean="0">
                <a:latin typeface="Comic Sans MS" charset="0"/>
              </a:rPr>
              <a:t>.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54025" y="1257300"/>
            <a:ext cx="748347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</a:pPr>
            <a:r>
              <a:rPr lang="en-US" sz="2200" dirty="0">
                <a:latin typeface="Comic Sans MS" charset="0"/>
              </a:rPr>
              <a:t>MEASUREMENTS GOALS: 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</a:pPr>
            <a:r>
              <a:rPr lang="en-US" sz="2200" dirty="0">
                <a:latin typeface="Comic Sans MS" charset="0"/>
              </a:rPr>
              <a:t>Map the 3-dimensional winds and precipitation in precipitation regions associated with tropical storms.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</a:pPr>
            <a:r>
              <a:rPr lang="en-US" sz="2200" dirty="0">
                <a:latin typeface="Comic Sans MS" charset="0"/>
              </a:rPr>
              <a:t>Map ocean surface winds in clear to light rain regions using </a:t>
            </a:r>
            <a:r>
              <a:rPr lang="en-US" sz="2200" dirty="0" err="1">
                <a:latin typeface="Comic Sans MS" charset="0"/>
              </a:rPr>
              <a:t>scatterometry</a:t>
            </a:r>
            <a:r>
              <a:rPr lang="en-US" sz="2200" dirty="0">
                <a:latin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913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637716" y="203200"/>
            <a:ext cx="78231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000099"/>
                </a:solidFill>
                <a:latin typeface="Comic Sans MS"/>
                <a:cs typeface="Comic Sans MS"/>
              </a:rPr>
              <a:t>HIWRAP Development &amp; Flights</a:t>
            </a:r>
            <a:endParaRPr lang="en-US" sz="40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119815" name="Rectangle 1027"/>
          <p:cNvSpPr txBox="1">
            <a:spLocks noChangeArrowheads="1"/>
          </p:cNvSpPr>
          <p:nvPr/>
        </p:nvSpPr>
        <p:spPr bwMode="auto">
          <a:xfrm>
            <a:off x="0" y="866367"/>
            <a:ext cx="56388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ts val="1128"/>
              </a:spcBef>
              <a:buFontTx/>
              <a:buChar char="•"/>
            </a:pPr>
            <a:r>
              <a:rPr lang="en-US" sz="2300" dirty="0" smtClean="0">
                <a:latin typeface="Comic Sans MS" charset="0"/>
              </a:rPr>
              <a:t>Instrument development funded by </a:t>
            </a:r>
            <a:r>
              <a:rPr lang="en-US" sz="2300" dirty="0" smtClean="0">
                <a:solidFill>
                  <a:srgbClr val="FF0000"/>
                </a:solidFill>
                <a:latin typeface="Comic Sans MS" charset="0"/>
              </a:rPr>
              <a:t>NASA/ESTO Instrument Incubator Program</a:t>
            </a:r>
            <a:r>
              <a:rPr lang="en-US" sz="2300" dirty="0" smtClean="0">
                <a:latin typeface="Comic Sans MS" charset="0"/>
              </a:rPr>
              <a:t> (IIP) in 2006 as a new technology development.</a:t>
            </a:r>
          </a:p>
          <a:p>
            <a:pPr marL="342900" indent="-342900">
              <a:lnSpc>
                <a:spcPct val="90000"/>
              </a:lnSpc>
              <a:spcBef>
                <a:spcPts val="1128"/>
              </a:spcBef>
              <a:buFontTx/>
              <a:buChar char="•"/>
            </a:pPr>
            <a:r>
              <a:rPr lang="en-US" sz="2300" dirty="0" smtClean="0">
                <a:latin typeface="Comic Sans MS" charset="0"/>
              </a:rPr>
              <a:t>GRIP AV-6 Global Hawk flights funded by </a:t>
            </a:r>
            <a:r>
              <a:rPr lang="en-US" sz="2300" dirty="0" smtClean="0">
                <a:solidFill>
                  <a:srgbClr val="FF0000"/>
                </a:solidFill>
                <a:latin typeface="Comic Sans MS" charset="0"/>
              </a:rPr>
              <a:t>NASA Weather Focus Area</a:t>
            </a:r>
            <a:r>
              <a:rPr lang="en-US" sz="2300" dirty="0" smtClean="0">
                <a:latin typeface="Comic Sans MS" charset="0"/>
              </a:rPr>
              <a:t> in Aug-Sept 2010.</a:t>
            </a:r>
          </a:p>
          <a:p>
            <a:pPr marL="342900" indent="-342900">
              <a:lnSpc>
                <a:spcPct val="90000"/>
              </a:lnSpc>
              <a:spcBef>
                <a:spcPts val="1128"/>
              </a:spcBef>
              <a:buFontTx/>
              <a:buChar char="•"/>
            </a:pPr>
            <a:r>
              <a:rPr lang="en-US" sz="2300" dirty="0" smtClean="0">
                <a:latin typeface="Comic Sans MS" charset="0"/>
              </a:rPr>
              <a:t>Reconfigured for ER-2 non-scanning flights during MC3E (Oklahoma) for </a:t>
            </a:r>
            <a:r>
              <a:rPr lang="en-US" sz="2300" dirty="0" smtClean="0">
                <a:solidFill>
                  <a:srgbClr val="FF0000"/>
                </a:solidFill>
                <a:latin typeface="Comic Sans MS" charset="0"/>
              </a:rPr>
              <a:t>GPM validation </a:t>
            </a:r>
            <a:r>
              <a:rPr lang="en-US" sz="2300" dirty="0" smtClean="0">
                <a:latin typeface="Comic Sans MS" charset="0"/>
              </a:rPr>
              <a:t>in May 2011.</a:t>
            </a:r>
          </a:p>
          <a:p>
            <a:pPr marL="342900" indent="-342900">
              <a:lnSpc>
                <a:spcPct val="90000"/>
              </a:lnSpc>
              <a:spcBef>
                <a:spcPts val="1128"/>
              </a:spcBef>
              <a:buFontTx/>
              <a:buChar char="•"/>
            </a:pPr>
            <a:r>
              <a:rPr lang="en-US" sz="2300" dirty="0">
                <a:latin typeface="Comic Sans MS" charset="0"/>
              </a:rPr>
              <a:t>F</a:t>
            </a:r>
            <a:r>
              <a:rPr lang="en-US" sz="2300" dirty="0" smtClean="0">
                <a:latin typeface="Comic Sans MS" charset="0"/>
              </a:rPr>
              <a:t>unded for 5-years by </a:t>
            </a:r>
            <a:r>
              <a:rPr lang="en-US" sz="2300" dirty="0" smtClean="0">
                <a:solidFill>
                  <a:srgbClr val="FF0000"/>
                </a:solidFill>
                <a:latin typeface="Comic Sans MS" charset="0"/>
              </a:rPr>
              <a:t>HS3</a:t>
            </a:r>
            <a:r>
              <a:rPr lang="en-US" sz="2300" dirty="0" smtClean="0">
                <a:latin typeface="Comic Sans MS" charset="0"/>
              </a:rPr>
              <a:t> (3 flight years) by with first AV-1 flights in Oct-Nov 2012.</a:t>
            </a:r>
            <a:endParaRPr lang="en-US" sz="2300" i="1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300" dirty="0" smtClean="0"/>
              <a:t> </a:t>
            </a:r>
            <a:endParaRPr lang="en-US" sz="2300" dirty="0"/>
          </a:p>
        </p:txBody>
      </p:sp>
      <p:pic>
        <p:nvPicPr>
          <p:cNvPr id="9" name="Picture 8" descr="Screen shot 2010-08-29 at 2.07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809" y="1092201"/>
            <a:ext cx="3719618" cy="2068927"/>
          </a:xfrm>
          <a:prstGeom prst="rect">
            <a:avLst/>
          </a:prstGeom>
        </p:spPr>
      </p:pic>
      <p:pic>
        <p:nvPicPr>
          <p:cNvPr id="10" name="Picture 9" descr="grip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674" y="3656496"/>
            <a:ext cx="1435414" cy="960541"/>
          </a:xfrm>
          <a:prstGeom prst="rect">
            <a:avLst/>
          </a:prstGeom>
        </p:spPr>
      </p:pic>
      <p:pic>
        <p:nvPicPr>
          <p:cNvPr id="2" name="Picture 1" descr="Screen Shot 2013-02-27 at 8.48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94" y="4959626"/>
            <a:ext cx="1511438" cy="1658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8644" y="2791796"/>
            <a:ext cx="63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AV-6</a:t>
            </a:r>
            <a:endParaRPr lang="en-US" dirty="0"/>
          </a:p>
        </p:txBody>
      </p:sp>
      <p:pic>
        <p:nvPicPr>
          <p:cNvPr id="4" name="Picture 3" descr="Screen Shot 2013-02-27 at 8.51.3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88" y="4284190"/>
            <a:ext cx="1083905" cy="10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7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0" y="3468985"/>
            <a:ext cx="4327248" cy="3189693"/>
          </a:xfrm>
          <a:prstGeom prst="rect">
            <a:avLst/>
          </a:prstGeom>
        </p:spPr>
      </p:pic>
      <p:pic>
        <p:nvPicPr>
          <p:cNvPr id="5" name="Picture 4" descr="DSC007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131" y="3468985"/>
            <a:ext cx="4203176" cy="3152382"/>
          </a:xfrm>
          <a:prstGeom prst="rect">
            <a:avLst/>
          </a:prstGeom>
        </p:spPr>
      </p:pic>
      <p:pic>
        <p:nvPicPr>
          <p:cNvPr id="6" name="Picture 5" descr="DSC008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" y="199017"/>
            <a:ext cx="4203176" cy="3152382"/>
          </a:xfrm>
          <a:prstGeom prst="rect">
            <a:avLst/>
          </a:prstGeom>
        </p:spPr>
      </p:pic>
      <p:pic>
        <p:nvPicPr>
          <p:cNvPr id="7" name="Picture 6" descr="DSC008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131" y="233280"/>
            <a:ext cx="4236712" cy="31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714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Polar Plot: 17 Sept 2010 Hurricane Karl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5731" y="1049917"/>
            <a:ext cx="438745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Reflectivity Doppler (</a:t>
            </a:r>
            <a:r>
              <a:rPr lang="en-US" sz="2200" dirty="0" err="1" smtClean="0">
                <a:solidFill>
                  <a:srgbClr val="000000"/>
                </a:solidFill>
              </a:rPr>
              <a:t>air+fall</a:t>
            </a:r>
            <a:r>
              <a:rPr lang="en-US" sz="2200" dirty="0" smtClean="0">
                <a:solidFill>
                  <a:srgbClr val="000000"/>
                </a:solidFill>
              </a:rPr>
              <a:t> speed)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5728419" y="4555121"/>
            <a:ext cx="1185333" cy="1231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28419" y="5613454"/>
            <a:ext cx="1185333" cy="330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06915" y="4712864"/>
            <a:ext cx="1176867" cy="11091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6667672" y="4225470"/>
            <a:ext cx="737710" cy="1380081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3"/>
          </p:cNvCxnSpPr>
          <p:nvPr/>
        </p:nvCxnSpPr>
        <p:spPr>
          <a:xfrm flipV="1">
            <a:off x="6354953" y="5659569"/>
            <a:ext cx="924310" cy="2713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442933" y="5034598"/>
            <a:ext cx="499533" cy="44873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07455" y="4881080"/>
            <a:ext cx="768739" cy="75465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40102" y="5275899"/>
            <a:ext cx="778933" cy="207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41689" y="4957839"/>
            <a:ext cx="524949" cy="1535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16" descr="Screen shot 2011-12-27 at 10.23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00" y="1497435"/>
            <a:ext cx="4242166" cy="247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Screen shot 2011-12-27 at 10.24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00" y="3860619"/>
            <a:ext cx="4242166" cy="2566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5333188" y="1365594"/>
            <a:ext cx="3647916" cy="2289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4625" indent="-171450">
              <a:lnSpc>
                <a:spcPts val="206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HIWRAP: 20 crossings of Hurricane Karl on Sept. 17, 2010 during GRIP over 14 hours.</a:t>
            </a:r>
          </a:p>
          <a:p>
            <a:pPr marL="174625" indent="-171450">
              <a:lnSpc>
                <a:spcPts val="206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Doppler line of sight wind measurements are continually profiled during the conical scans.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46618" y="1801126"/>
            <a:ext cx="0" cy="1820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618" y="1801126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46618" y="3621856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876" y="2412008"/>
            <a:ext cx="771942" cy="607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" algn="ctr">
              <a:lnSpc>
                <a:spcPts val="206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Ku-band</a:t>
            </a:r>
            <a:r>
              <a:rPr lang="en-US" sz="12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         30</a:t>
            </a:r>
            <a:r>
              <a:rPr lang="en-US" sz="12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 H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46618" y="4244368"/>
            <a:ext cx="0" cy="1820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46618" y="4244368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46618" y="6065098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876" y="4855250"/>
            <a:ext cx="771942" cy="607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" algn="ctr">
              <a:lnSpc>
                <a:spcPts val="206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Ku-band</a:t>
            </a:r>
            <a:r>
              <a:rPr lang="en-US" sz="1200" dirty="0">
                <a:solidFill>
                  <a:srgbClr val="000000"/>
                </a:solidFill>
                <a:latin typeface="Comic Sans MS"/>
                <a:cs typeface="Comic Sans MS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30</a:t>
            </a:r>
            <a:r>
              <a:rPr lang="en-US" sz="12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 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40084" y="4068846"/>
            <a:ext cx="3500462" cy="363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175" algn="ctr">
              <a:lnSpc>
                <a:spcPts val="206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Measurement Geometry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0" y="946222"/>
            <a:ext cx="9144000" cy="8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7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2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9"/>
                </a:solidFill>
                <a:latin typeface="Comic Sans MS"/>
                <a:cs typeface="Comic Sans MS"/>
              </a:rPr>
              <a:t>Wind Algorithms</a:t>
            </a:r>
            <a:endParaRPr lang="en-US" sz="40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2" y="1293622"/>
            <a:ext cx="862584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High-data volumes currently collected and stored to disk on plane.  Pulse-pair </a:t>
            </a:r>
            <a:r>
              <a:rPr lang="en-US" sz="2400" dirty="0">
                <a:latin typeface="Helvetica"/>
                <a:cs typeface="Helvetica"/>
              </a:rPr>
              <a:t>D</a:t>
            </a:r>
            <a:r>
              <a:rPr lang="en-US" sz="2400" dirty="0" smtClean="0">
                <a:latin typeface="Helvetica"/>
                <a:cs typeface="Helvetica"/>
              </a:rPr>
              <a:t>oppler processing, unfolding, calibration, etc. performed on ground.</a:t>
            </a:r>
          </a:p>
          <a:p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Atmospheric wind retrievals:  </a:t>
            </a: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Grid point analysis -&gt; 3D volume under Global Hawk</a:t>
            </a:r>
          </a:p>
          <a:p>
            <a:pPr lvl="2"/>
            <a:r>
              <a:rPr lang="en-US" sz="1600" dirty="0" err="1" smtClean="0">
                <a:latin typeface="Helvetica" charset="0"/>
                <a:ea typeface="ＭＳ Ｐゴシック" charset="0"/>
                <a:cs typeface="ＭＳ Ｐゴシック" charset="0"/>
              </a:rPr>
              <a:t>Guimond</a:t>
            </a:r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 et al. Poster at meeting.</a:t>
            </a:r>
          </a:p>
          <a:p>
            <a:pPr lvl="1"/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VAD analysis -&gt; 2D plane at nadir</a:t>
            </a:r>
          </a:p>
          <a:p>
            <a:pPr lvl="2"/>
            <a:r>
              <a:rPr lang="en-US" sz="1600" dirty="0" err="1" smtClean="0">
                <a:latin typeface="Helvetica" charset="0"/>
                <a:ea typeface="ＭＳ Ｐゴシック" charset="0"/>
                <a:cs typeface="ＭＳ Ｐゴシック" charset="0"/>
              </a:rPr>
              <a:t>Tian</a:t>
            </a:r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 et al.</a:t>
            </a:r>
            <a:endParaRPr lang="en-US" sz="20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Good progress on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wind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algorithms and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wind error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analysis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400050"/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Ocean surface vector winds</a:t>
            </a:r>
          </a:p>
          <a:p>
            <a:pPr marL="800100" lvl="1"/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Still in early development</a:t>
            </a:r>
          </a:p>
          <a:p>
            <a:pPr marL="400050"/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Data assimilation</a:t>
            </a:r>
          </a:p>
          <a:p>
            <a:pPr marL="800100" lvl="1"/>
            <a:r>
              <a:rPr lang="en-US" sz="2000" dirty="0" err="1" smtClean="0">
                <a:latin typeface="Helvetica" charset="0"/>
                <a:ea typeface="ＭＳ Ｐゴシック" charset="0"/>
                <a:cs typeface="ＭＳ Ｐゴシック" charset="0"/>
              </a:rPr>
              <a:t>Sippel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poster at meeting</a:t>
            </a:r>
            <a:endParaRPr lang="en-US" sz="2000" dirty="0" smtClean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838449" y="904847"/>
            <a:ext cx="694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~ 3 km height       Ku-band Reflectivity (dBZ) &amp; Wind Vectors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48249" y="1280428"/>
            <a:ext cx="8022645" cy="4083498"/>
            <a:chOff x="487791" y="2743200"/>
            <a:chExt cx="8038127" cy="4138316"/>
          </a:xfrm>
        </p:grpSpPr>
        <p:grpSp>
          <p:nvGrpSpPr>
            <p:cNvPr id="4" name="Group 25"/>
            <p:cNvGrpSpPr/>
            <p:nvPr/>
          </p:nvGrpSpPr>
          <p:grpSpPr>
            <a:xfrm>
              <a:off x="487791" y="2743200"/>
              <a:ext cx="8038127" cy="4138316"/>
              <a:chOff x="370201" y="-32099"/>
              <a:chExt cx="8038127" cy="4138316"/>
            </a:xfrm>
          </p:grpSpPr>
          <p:pic>
            <p:nvPicPr>
              <p:cNvPr id="12" name="Picture 11" descr="2010091618531020100916191918-5km-v3.pdf"/>
              <p:cNvPicPr>
                <a:picLocks noChangeAspect="1"/>
              </p:cNvPicPr>
              <p:nvPr/>
            </p:nvPicPr>
            <p:blipFill>
              <a:blip r:embed="rId3"/>
              <a:srcRect l="31765" t="10909" r="35294" b="10909"/>
              <a:stretch>
                <a:fillRect/>
              </a:stretch>
            </p:blipFill>
            <p:spPr>
              <a:xfrm>
                <a:off x="370201" y="-20341"/>
                <a:ext cx="1339687" cy="4114800"/>
              </a:xfrm>
              <a:prstGeom prst="rect">
                <a:avLst/>
              </a:prstGeom>
            </p:spPr>
          </p:pic>
          <p:pic>
            <p:nvPicPr>
              <p:cNvPr id="13" name="Picture 12" descr="2010091621092420100916213401-5km-v3.pdf"/>
              <p:cNvPicPr>
                <a:picLocks noChangeAspect="1"/>
              </p:cNvPicPr>
              <p:nvPr/>
            </p:nvPicPr>
            <p:blipFill>
              <a:blip r:embed="rId4"/>
              <a:srcRect l="31765" t="10909" r="35294" b="10909"/>
              <a:stretch>
                <a:fillRect/>
              </a:stretch>
            </p:blipFill>
            <p:spPr>
              <a:xfrm>
                <a:off x="1709888" y="-32099"/>
                <a:ext cx="1339689" cy="4114800"/>
              </a:xfrm>
              <a:prstGeom prst="rect">
                <a:avLst/>
              </a:prstGeom>
            </p:spPr>
          </p:pic>
          <p:pic>
            <p:nvPicPr>
              <p:cNvPr id="14" name="Picture 13" descr="2010091623194920100916234602-5km-v3.pdf"/>
              <p:cNvPicPr>
                <a:picLocks noChangeAspect="1"/>
              </p:cNvPicPr>
              <p:nvPr/>
            </p:nvPicPr>
            <p:blipFill>
              <a:blip r:embed="rId5"/>
              <a:srcRect l="31765" t="10909" r="35294" b="10909"/>
              <a:stretch>
                <a:fillRect/>
              </a:stretch>
            </p:blipFill>
            <p:spPr>
              <a:xfrm>
                <a:off x="3049577" y="-20341"/>
                <a:ext cx="1339689" cy="4114800"/>
              </a:xfrm>
              <a:prstGeom prst="rect">
                <a:avLst/>
              </a:prstGeom>
            </p:spPr>
          </p:pic>
          <p:pic>
            <p:nvPicPr>
              <p:cNvPr id="15" name="Picture 14" descr="2010091701432120100917022341-5km-v3.pdf"/>
              <p:cNvPicPr>
                <a:picLocks noChangeAspect="1"/>
              </p:cNvPicPr>
              <p:nvPr/>
            </p:nvPicPr>
            <p:blipFill>
              <a:blip r:embed="rId6"/>
              <a:srcRect l="31765" t="10909" r="35294" b="10909"/>
              <a:stretch>
                <a:fillRect/>
              </a:stretch>
            </p:blipFill>
            <p:spPr>
              <a:xfrm>
                <a:off x="4389266" y="-8583"/>
                <a:ext cx="1339679" cy="4114800"/>
              </a:xfrm>
              <a:prstGeom prst="rect">
                <a:avLst/>
              </a:prstGeom>
            </p:spPr>
          </p:pic>
          <p:pic>
            <p:nvPicPr>
              <p:cNvPr id="16" name="Picture 15" descr="2010091704451520100917052539-5km-v3.pdf"/>
              <p:cNvPicPr>
                <a:picLocks noChangeAspect="1"/>
              </p:cNvPicPr>
              <p:nvPr/>
            </p:nvPicPr>
            <p:blipFill>
              <a:blip r:embed="rId7"/>
              <a:srcRect l="31765" t="10909" r="35294" b="10909"/>
              <a:stretch>
                <a:fillRect/>
              </a:stretch>
            </p:blipFill>
            <p:spPr>
              <a:xfrm>
                <a:off x="5728945" y="-20341"/>
                <a:ext cx="1339689" cy="4114800"/>
              </a:xfrm>
              <a:prstGeom prst="rect">
                <a:avLst/>
              </a:prstGeom>
            </p:spPr>
          </p:pic>
          <p:pic>
            <p:nvPicPr>
              <p:cNvPr id="20" name="Picture 19" descr="2010091706360320100917065011-5km-v3.pdf"/>
              <p:cNvPicPr>
                <a:picLocks noChangeAspect="1"/>
              </p:cNvPicPr>
              <p:nvPr/>
            </p:nvPicPr>
            <p:blipFill>
              <a:blip r:embed="rId8"/>
              <a:srcRect l="31765" t="10909" r="35294" b="10909"/>
              <a:stretch>
                <a:fillRect/>
              </a:stretch>
            </p:blipFill>
            <p:spPr>
              <a:xfrm>
                <a:off x="7068634" y="-32099"/>
                <a:ext cx="1339694" cy="4114800"/>
              </a:xfrm>
              <a:prstGeom prst="rect">
                <a:avLst/>
              </a:prstGeom>
            </p:spPr>
          </p:pic>
        </p:grpSp>
        <p:sp>
          <p:nvSpPr>
            <p:cNvPr id="18" name="Oval 17"/>
            <p:cNvSpPr/>
            <p:nvPr/>
          </p:nvSpPr>
          <p:spPr>
            <a:xfrm>
              <a:off x="1012294" y="4242251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36562" y="4247415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474582" y="4284223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05693" y="4279059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057117" y="4256206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883975" y="4256206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48065" y="-9202"/>
            <a:ext cx="800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9"/>
                </a:solidFill>
                <a:latin typeface="Comic Sans MS"/>
                <a:cs typeface="Comic Sans MS"/>
              </a:rPr>
              <a:t>Grid-point Analysis of Hurricane Karl (2010) Intensification During GRIP</a:t>
            </a:r>
            <a:endParaRPr lang="en-US" sz="2400" b="1" u="sng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366" y="5632869"/>
            <a:ext cx="480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Grid-point analysis using </a:t>
            </a:r>
            <a:r>
              <a:rPr lang="en-US" u="sng" dirty="0" smtClean="0"/>
              <a:t>inner</a:t>
            </a:r>
            <a:r>
              <a:rPr lang="en-US" dirty="0" smtClean="0"/>
              <a:t> (30 degree) beam.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59319"/>
      </p:ext>
    </p:extLst>
  </p:cSld>
  <p:clrMapOvr>
    <a:masterClrMapping/>
  </p:clrMapOvr>
  <p:transition xmlns:p14="http://schemas.microsoft.com/office/powerpoint/2010/main" advTm="6033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30" y="106966"/>
            <a:ext cx="8206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Nadir Wind retrieval for HIWRAP</a:t>
            </a:r>
            <a:endParaRPr lang="en-US" sz="40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 descr="Screen Shot 2013-02-05 at 2.4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0" y="1213787"/>
            <a:ext cx="3257569" cy="2992858"/>
          </a:xfrm>
          <a:prstGeom prst="rect">
            <a:avLst/>
          </a:prstGeom>
        </p:spPr>
      </p:pic>
      <p:pic>
        <p:nvPicPr>
          <p:cNvPr id="5" name="Picture 4" descr="Screen Shot 2013-03-01 at 2.1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8" y="1355945"/>
            <a:ext cx="3212982" cy="2743973"/>
          </a:xfrm>
          <a:prstGeom prst="rect">
            <a:avLst/>
          </a:prstGeom>
        </p:spPr>
      </p:pic>
      <p:pic>
        <p:nvPicPr>
          <p:cNvPr id="7" name="Picture 6" descr="Screen Shot 2013-03-01 at 2.13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73" y="1303945"/>
            <a:ext cx="3373558" cy="2902700"/>
          </a:xfrm>
          <a:prstGeom prst="rect">
            <a:avLst/>
          </a:prstGeom>
        </p:spPr>
      </p:pic>
      <p:pic>
        <p:nvPicPr>
          <p:cNvPr id="14" name="Picture 13" descr="Screen Shot 2013-03-01 at 2.13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33" y="4099918"/>
            <a:ext cx="2200024" cy="25261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grpSp>
        <p:nvGrpSpPr>
          <p:cNvPr id="32" name="Group 31"/>
          <p:cNvGrpSpPr/>
          <p:nvPr/>
        </p:nvGrpSpPr>
        <p:grpSpPr>
          <a:xfrm>
            <a:off x="210440" y="908594"/>
            <a:ext cx="8759701" cy="2993279"/>
            <a:chOff x="210440" y="1099094"/>
            <a:chExt cx="8759701" cy="2993279"/>
          </a:xfrm>
        </p:grpSpPr>
        <p:sp>
          <p:nvSpPr>
            <p:cNvPr id="8" name="TextBox 7"/>
            <p:cNvSpPr txBox="1"/>
            <p:nvPr/>
          </p:nvSpPr>
          <p:spPr>
            <a:xfrm>
              <a:off x="3213926" y="1115897"/>
              <a:ext cx="30034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Vertical particle velocity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21933" y="1142533"/>
              <a:ext cx="26482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Cross-track wind, VAD,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440" y="1099094"/>
              <a:ext cx="30034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Reflectivity (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dBZ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), Ku, inner, fore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440" y="2615647"/>
              <a:ext cx="30034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Doppler, Ku, inner, fore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40815" y="1673235"/>
              <a:ext cx="382994" cy="241913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53233" y="1673237"/>
              <a:ext cx="382994" cy="241913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7379" y="2665669"/>
              <a:ext cx="26519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Along-track wind, DD,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4137" y="2665669"/>
              <a:ext cx="26860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Along-track wind, VAD,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77" y="4099918"/>
            <a:ext cx="2721849" cy="246922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5" name="Straight Arrow Connector 34"/>
          <p:cNvCxnSpPr/>
          <p:nvPr/>
        </p:nvCxnSpPr>
        <p:spPr>
          <a:xfrm flipV="1">
            <a:off x="705517" y="5187429"/>
            <a:ext cx="2015762" cy="1048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87379" y="4206645"/>
            <a:ext cx="3087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Along </a:t>
            </a:r>
            <a:r>
              <a:rPr lang="en-US" dirty="0" smtClean="0"/>
              <a:t>–track wind from </a:t>
            </a:r>
            <a:r>
              <a:rPr lang="en-US" dirty="0" smtClean="0">
                <a:solidFill>
                  <a:srgbClr val="FF0000"/>
                </a:solidFill>
              </a:rPr>
              <a:t>dual-Doppler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VAD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analyses </a:t>
            </a:r>
            <a:r>
              <a:rPr lang="en-US" dirty="0" smtClean="0"/>
              <a:t>agree in general;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Vertical wind from dual-Doppler analysis is used to compute the divergence assuming </a:t>
            </a:r>
            <a:r>
              <a:rPr lang="en-US" dirty="0" smtClean="0"/>
              <a:t>linear </a:t>
            </a:r>
            <a:r>
              <a:rPr lang="en-US" dirty="0" smtClean="0"/>
              <a:t>wind field in each VAD scan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74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716" y="203200"/>
            <a:ext cx="78231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000099"/>
                </a:solidFill>
                <a:latin typeface="Comic Sans MS"/>
                <a:cs typeface="Comic Sans MS"/>
              </a:rPr>
              <a:t>Hardware Upgrades for 2013</a:t>
            </a:r>
            <a:endParaRPr lang="en-US" sz="40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637716" y="1617871"/>
            <a:ext cx="867482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ts val="1128"/>
              </a:spcBef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Upcoming improvements for 2013:</a:t>
            </a: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New </a:t>
            </a:r>
            <a:r>
              <a:rPr lang="en-US" sz="2800" dirty="0" err="1" smtClean="0">
                <a:latin typeface="Comic Sans MS" charset="0"/>
              </a:rPr>
              <a:t>Ka</a:t>
            </a:r>
            <a:r>
              <a:rPr lang="en-US" sz="2800" dirty="0" smtClean="0">
                <a:latin typeface="Comic Sans MS" charset="0"/>
              </a:rPr>
              <a:t>-band transmitter for 12 </a:t>
            </a:r>
            <a:r>
              <a:rPr lang="en-US" sz="2800" dirty="0" err="1" smtClean="0">
                <a:latin typeface="Comic Sans MS" charset="0"/>
              </a:rPr>
              <a:t>dBZ</a:t>
            </a:r>
            <a:r>
              <a:rPr lang="en-US" sz="2800" dirty="0" smtClean="0">
                <a:latin typeface="Comic Sans MS" charset="0"/>
              </a:rPr>
              <a:t> sensitivity improvement</a:t>
            </a: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New IF up/</a:t>
            </a:r>
            <a:r>
              <a:rPr lang="en-US" sz="2800" dirty="0" err="1" smtClean="0">
                <a:latin typeface="Comic Sans MS" charset="0"/>
              </a:rPr>
              <a:t>downconverters</a:t>
            </a:r>
            <a:r>
              <a:rPr lang="en-US" sz="2800" dirty="0" smtClean="0">
                <a:latin typeface="Comic Sans MS" charset="0"/>
              </a:rPr>
              <a:t> for better channel isolation</a:t>
            </a: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Onboard Pulse Pair processing.</a:t>
            </a:r>
          </a:p>
          <a:p>
            <a:pPr marL="800100" lvl="1" indent="-342900">
              <a:buFontTx/>
              <a:buChar char="-"/>
            </a:pPr>
            <a:r>
              <a:rPr lang="en-US" sz="2800" dirty="0" smtClean="0">
                <a:latin typeface="Comic Sans MS" charset="0"/>
              </a:rPr>
              <a:t>Improved real-time data.</a:t>
            </a:r>
          </a:p>
          <a:p>
            <a:pPr marL="342900" indent="-34290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597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832</Words>
  <Application>Microsoft Macintosh PowerPoint</Application>
  <PresentationFormat>On-screen Show (4:3)</PresentationFormat>
  <Paragraphs>104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High-Altitude Imaging Wind and Rain Airborne Profiler (HIWRAP) Status and Future Plans</vt:lpstr>
      <vt:lpstr>High-Altitude Imaging Wind and Rain Airborne Profiler (HIWRAP)</vt:lpstr>
      <vt:lpstr>PowerPoint Presentation</vt:lpstr>
      <vt:lpstr>PowerPoint Presentation</vt:lpstr>
      <vt:lpstr>Polar Plot: 17 Sept 2010 Hurricane Karl</vt:lpstr>
      <vt:lpstr>Wind Algorithms</vt:lpstr>
      <vt:lpstr>PowerPoint Presentation</vt:lpstr>
      <vt:lpstr>PowerPoint Presentation</vt:lpstr>
      <vt:lpstr>PowerPoint Presentation</vt:lpstr>
      <vt:lpstr>HS3 5-6 Nov 2012 Flight</vt:lpstr>
      <vt:lpstr>Reflectivity 5-6 Nov 2012</vt:lpstr>
      <vt:lpstr>ER-2 X-band Radar (EXRAD)</vt:lpstr>
      <vt:lpstr>Future</vt:lpstr>
      <vt:lpstr>Questions?</vt:lpstr>
    </vt:vector>
  </TitlesOfParts>
  <Company>Goddard Space Flight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Heymsfield</dc:creator>
  <cp:lastModifiedBy>Gerald Heymsfield</cp:lastModifiedBy>
  <cp:revision>38</cp:revision>
  <dcterms:created xsi:type="dcterms:W3CDTF">2013-02-25T17:29:30Z</dcterms:created>
  <dcterms:modified xsi:type="dcterms:W3CDTF">2013-03-05T20:44:59Z</dcterms:modified>
</cp:coreProperties>
</file>