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4" r:id="rId4"/>
    <p:sldId id="265" r:id="rId5"/>
    <p:sldId id="266" r:id="rId6"/>
    <p:sldId id="267" r:id="rId7"/>
    <p:sldId id="258" r:id="rId8"/>
    <p:sldId id="270" r:id="rId9"/>
    <p:sldId id="268" r:id="rId10"/>
    <p:sldId id="269" r:id="rId11"/>
    <p:sldId id="261" r:id="rId12"/>
  </p:sldIdLst>
  <p:sldSz cx="36576000" cy="22860000"/>
  <p:notesSz cx="6858000" cy="9144000"/>
  <p:defaultTextStyle>
    <a:defPPr>
      <a:defRPr lang="en-US"/>
    </a:defPPr>
    <a:lvl1pPr algn="l" rtl="0" fontAlgn="base">
      <a:spcBef>
        <a:spcPct val="0"/>
      </a:spcBef>
      <a:spcAft>
        <a:spcPct val="0"/>
      </a:spcAft>
      <a:defRPr sz="6700" kern="1200">
        <a:solidFill>
          <a:schemeClr val="tx1"/>
        </a:solidFill>
        <a:latin typeface="Arial" charset="0"/>
        <a:ea typeface="+mn-ea"/>
        <a:cs typeface="+mn-cs"/>
      </a:defRPr>
    </a:lvl1pPr>
    <a:lvl2pPr marL="322263" indent="47625" algn="l" rtl="0" fontAlgn="base">
      <a:spcBef>
        <a:spcPct val="0"/>
      </a:spcBef>
      <a:spcAft>
        <a:spcPct val="0"/>
      </a:spcAft>
      <a:defRPr sz="6700" kern="1200">
        <a:solidFill>
          <a:schemeClr val="tx1"/>
        </a:solidFill>
        <a:latin typeface="Arial" charset="0"/>
        <a:ea typeface="+mn-ea"/>
        <a:cs typeface="+mn-cs"/>
      </a:defRPr>
    </a:lvl2pPr>
    <a:lvl3pPr marL="644525" indent="96838" algn="l" rtl="0" fontAlgn="base">
      <a:spcBef>
        <a:spcPct val="0"/>
      </a:spcBef>
      <a:spcAft>
        <a:spcPct val="0"/>
      </a:spcAft>
      <a:defRPr sz="6700" kern="1200">
        <a:solidFill>
          <a:schemeClr val="tx1"/>
        </a:solidFill>
        <a:latin typeface="Arial" charset="0"/>
        <a:ea typeface="+mn-ea"/>
        <a:cs typeface="+mn-cs"/>
      </a:defRPr>
    </a:lvl3pPr>
    <a:lvl4pPr marL="968375" indent="144463" algn="l" rtl="0" fontAlgn="base">
      <a:spcBef>
        <a:spcPct val="0"/>
      </a:spcBef>
      <a:spcAft>
        <a:spcPct val="0"/>
      </a:spcAft>
      <a:defRPr sz="6700" kern="1200">
        <a:solidFill>
          <a:schemeClr val="tx1"/>
        </a:solidFill>
        <a:latin typeface="Arial" charset="0"/>
        <a:ea typeface="+mn-ea"/>
        <a:cs typeface="+mn-cs"/>
      </a:defRPr>
    </a:lvl4pPr>
    <a:lvl5pPr marL="1290638" indent="193675" algn="l" rtl="0" fontAlgn="base">
      <a:spcBef>
        <a:spcPct val="0"/>
      </a:spcBef>
      <a:spcAft>
        <a:spcPct val="0"/>
      </a:spcAft>
      <a:defRPr sz="6700" kern="1200">
        <a:solidFill>
          <a:schemeClr val="tx1"/>
        </a:solidFill>
        <a:latin typeface="Arial" charset="0"/>
        <a:ea typeface="+mn-ea"/>
        <a:cs typeface="+mn-cs"/>
      </a:defRPr>
    </a:lvl5pPr>
    <a:lvl6pPr marL="2286000" algn="l" defTabSz="914400" rtl="0" eaLnBrk="1" latinLnBrk="0" hangingPunct="1">
      <a:defRPr sz="6700" kern="1200">
        <a:solidFill>
          <a:schemeClr val="tx1"/>
        </a:solidFill>
        <a:latin typeface="Arial" charset="0"/>
        <a:ea typeface="+mn-ea"/>
        <a:cs typeface="+mn-cs"/>
      </a:defRPr>
    </a:lvl6pPr>
    <a:lvl7pPr marL="2743200" algn="l" defTabSz="914400" rtl="0" eaLnBrk="1" latinLnBrk="0" hangingPunct="1">
      <a:defRPr sz="6700" kern="1200">
        <a:solidFill>
          <a:schemeClr val="tx1"/>
        </a:solidFill>
        <a:latin typeface="Arial" charset="0"/>
        <a:ea typeface="+mn-ea"/>
        <a:cs typeface="+mn-cs"/>
      </a:defRPr>
    </a:lvl7pPr>
    <a:lvl8pPr marL="3200400" algn="l" defTabSz="914400" rtl="0" eaLnBrk="1" latinLnBrk="0" hangingPunct="1">
      <a:defRPr sz="6700" kern="1200">
        <a:solidFill>
          <a:schemeClr val="tx1"/>
        </a:solidFill>
        <a:latin typeface="Arial" charset="0"/>
        <a:ea typeface="+mn-ea"/>
        <a:cs typeface="+mn-cs"/>
      </a:defRPr>
    </a:lvl8pPr>
    <a:lvl9pPr marL="3657600" algn="l" defTabSz="914400" rtl="0" eaLnBrk="1" latinLnBrk="0" hangingPunct="1">
      <a:defRPr sz="6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5001"/>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669" autoAdjust="0"/>
    <p:restoredTop sz="94660"/>
  </p:normalViewPr>
  <p:slideViewPr>
    <p:cSldViewPr>
      <p:cViewPr>
        <p:scale>
          <a:sx n="20" d="100"/>
          <a:sy n="20" d="100"/>
        </p:scale>
        <p:origin x="-576" y="-336"/>
      </p:cViewPr>
      <p:guideLst>
        <p:guide orient="horz" pos="7200"/>
        <p:guide pos="115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E:\Resarch\shear\shr_corr.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Resarch\shear\shr_cor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Correlation </a:t>
            </a:r>
            <a:r>
              <a:rPr lang="en-US" dirty="0"/>
              <a:t>of VWS Magnitude and </a:t>
            </a:r>
            <a:r>
              <a:rPr lang="en-US" dirty="0" smtClean="0"/>
              <a:t>Future Intensity </a:t>
            </a:r>
            <a:endParaRPr lang="en-US" dirty="0"/>
          </a:p>
        </c:rich>
      </c:tx>
      <c:layout>
        <c:manualLayout>
          <c:xMode val="edge"/>
          <c:yMode val="edge"/>
          <c:x val="0.16253520252536"/>
          <c:y val="0"/>
        </c:manualLayout>
      </c:layout>
      <c:overlay val="0"/>
    </c:title>
    <c:autoTitleDeleted val="0"/>
    <c:plotArea>
      <c:layout/>
      <c:lineChart>
        <c:grouping val="standard"/>
        <c:varyColors val="0"/>
        <c:ser>
          <c:idx val="0"/>
          <c:order val="0"/>
          <c:tx>
            <c:strRef>
              <c:f>'72hr Bulk'!$B$1</c:f>
              <c:strCache>
                <c:ptCount val="1"/>
                <c:pt idx="0">
                  <c:v>cimss_gfs</c:v>
                </c:pt>
              </c:strCache>
            </c:strRef>
          </c:tx>
          <c:spPr>
            <a:ln>
              <a:solidFill>
                <a:schemeClr val="tx1"/>
              </a:solidFill>
            </a:ln>
          </c:spPr>
          <c:marker>
            <c:symbol val="none"/>
          </c:marker>
          <c:cat>
            <c:numRef>
              <c:f>'72hr Bulk'!$A$2:$A$13</c:f>
              <c:numCache>
                <c:formatCode>General</c:formatCode>
                <c:ptCount val="12"/>
                <c:pt idx="0">
                  <c:v>6</c:v>
                </c:pt>
                <c:pt idx="1">
                  <c:v>12</c:v>
                </c:pt>
                <c:pt idx="2">
                  <c:v>18</c:v>
                </c:pt>
                <c:pt idx="3">
                  <c:v>24</c:v>
                </c:pt>
                <c:pt idx="4">
                  <c:v>30</c:v>
                </c:pt>
                <c:pt idx="5">
                  <c:v>36</c:v>
                </c:pt>
                <c:pt idx="6">
                  <c:v>42</c:v>
                </c:pt>
                <c:pt idx="7">
                  <c:v>48</c:v>
                </c:pt>
                <c:pt idx="8">
                  <c:v>54</c:v>
                </c:pt>
                <c:pt idx="9">
                  <c:v>60</c:v>
                </c:pt>
                <c:pt idx="10">
                  <c:v>66</c:v>
                </c:pt>
                <c:pt idx="11">
                  <c:v>72</c:v>
                </c:pt>
              </c:numCache>
            </c:numRef>
          </c:cat>
          <c:val>
            <c:numRef>
              <c:f>'72hr Bulk'!$B$2:$B$13</c:f>
              <c:numCache>
                <c:formatCode>General</c:formatCode>
                <c:ptCount val="12"/>
                <c:pt idx="0">
                  <c:v>-0.21591543589294401</c:v>
                </c:pt>
                <c:pt idx="1">
                  <c:v>-0.24004172529367501</c:v>
                </c:pt>
                <c:pt idx="2">
                  <c:v>-0.24414442319496299</c:v>
                </c:pt>
                <c:pt idx="3">
                  <c:v>-0.26162152661953902</c:v>
                </c:pt>
                <c:pt idx="4">
                  <c:v>-0.28846791551092399</c:v>
                </c:pt>
                <c:pt idx="5">
                  <c:v>-0.30509701649009502</c:v>
                </c:pt>
                <c:pt idx="6">
                  <c:v>-0.30833393050138902</c:v>
                </c:pt>
                <c:pt idx="7">
                  <c:v>-0.31811758222673803</c:v>
                </c:pt>
                <c:pt idx="8">
                  <c:v>-0.32176423433244</c:v>
                </c:pt>
                <c:pt idx="9">
                  <c:v>-0.33036467002157299</c:v>
                </c:pt>
                <c:pt idx="10">
                  <c:v>-0.33009730731961001</c:v>
                </c:pt>
                <c:pt idx="11">
                  <c:v>-0.33289597999620202</c:v>
                </c:pt>
              </c:numCache>
            </c:numRef>
          </c:val>
          <c:smooth val="0"/>
        </c:ser>
        <c:ser>
          <c:idx val="1"/>
          <c:order val="1"/>
          <c:tx>
            <c:strRef>
              <c:f>'72hr Bulk'!$C$1</c:f>
              <c:strCache>
                <c:ptCount val="1"/>
                <c:pt idx="0">
                  <c:v>ships_sat</c:v>
                </c:pt>
              </c:strCache>
            </c:strRef>
          </c:tx>
          <c:marker>
            <c:symbol val="none"/>
          </c:marker>
          <c:cat>
            <c:numRef>
              <c:f>'72hr Bulk'!$A$2:$A$13</c:f>
              <c:numCache>
                <c:formatCode>General</c:formatCode>
                <c:ptCount val="12"/>
                <c:pt idx="0">
                  <c:v>6</c:v>
                </c:pt>
                <c:pt idx="1">
                  <c:v>12</c:v>
                </c:pt>
                <c:pt idx="2">
                  <c:v>18</c:v>
                </c:pt>
                <c:pt idx="3">
                  <c:v>24</c:v>
                </c:pt>
                <c:pt idx="4">
                  <c:v>30</c:v>
                </c:pt>
                <c:pt idx="5">
                  <c:v>36</c:v>
                </c:pt>
                <c:pt idx="6">
                  <c:v>42</c:v>
                </c:pt>
                <c:pt idx="7">
                  <c:v>48</c:v>
                </c:pt>
                <c:pt idx="8">
                  <c:v>54</c:v>
                </c:pt>
                <c:pt idx="9">
                  <c:v>60</c:v>
                </c:pt>
                <c:pt idx="10">
                  <c:v>66</c:v>
                </c:pt>
                <c:pt idx="11">
                  <c:v>72</c:v>
                </c:pt>
              </c:numCache>
            </c:numRef>
          </c:cat>
          <c:val>
            <c:numRef>
              <c:f>'72hr Bulk'!$C$2:$C$13</c:f>
            </c:numRef>
          </c:val>
          <c:smooth val="0"/>
        </c:ser>
        <c:ser>
          <c:idx val="2"/>
          <c:order val="2"/>
          <c:tx>
            <c:strRef>
              <c:f>'72hr Bulk'!$D$1</c:f>
              <c:strCache>
                <c:ptCount val="1"/>
                <c:pt idx="0">
                  <c:v>ships_gfs</c:v>
                </c:pt>
              </c:strCache>
            </c:strRef>
          </c:tx>
          <c:spPr>
            <a:ln>
              <a:solidFill>
                <a:schemeClr val="bg1">
                  <a:lumMod val="65000"/>
                </a:schemeClr>
              </a:solidFill>
              <a:prstDash val="solid"/>
            </a:ln>
          </c:spPr>
          <c:marker>
            <c:symbol val="none"/>
          </c:marker>
          <c:cat>
            <c:numRef>
              <c:f>'72hr Bulk'!$A$2:$A$13</c:f>
              <c:numCache>
                <c:formatCode>General</c:formatCode>
                <c:ptCount val="12"/>
                <c:pt idx="0">
                  <c:v>6</c:v>
                </c:pt>
                <c:pt idx="1">
                  <c:v>12</c:v>
                </c:pt>
                <c:pt idx="2">
                  <c:v>18</c:v>
                </c:pt>
                <c:pt idx="3">
                  <c:v>24</c:v>
                </c:pt>
                <c:pt idx="4">
                  <c:v>30</c:v>
                </c:pt>
                <c:pt idx="5">
                  <c:v>36</c:v>
                </c:pt>
                <c:pt idx="6">
                  <c:v>42</c:v>
                </c:pt>
                <c:pt idx="7">
                  <c:v>48</c:v>
                </c:pt>
                <c:pt idx="8">
                  <c:v>54</c:v>
                </c:pt>
                <c:pt idx="9">
                  <c:v>60</c:v>
                </c:pt>
                <c:pt idx="10">
                  <c:v>66</c:v>
                </c:pt>
                <c:pt idx="11">
                  <c:v>72</c:v>
                </c:pt>
              </c:numCache>
            </c:numRef>
          </c:cat>
          <c:val>
            <c:numRef>
              <c:f>'72hr Bulk'!$D$2:$D$13</c:f>
              <c:numCache>
                <c:formatCode>General</c:formatCode>
                <c:ptCount val="12"/>
                <c:pt idx="0">
                  <c:v>-0.24783896388681301</c:v>
                </c:pt>
                <c:pt idx="1">
                  <c:v>-0.24385861048111901</c:v>
                </c:pt>
                <c:pt idx="2">
                  <c:v>-0.227518696441427</c:v>
                </c:pt>
                <c:pt idx="3">
                  <c:v>-0.21798762715095499</c:v>
                </c:pt>
                <c:pt idx="4">
                  <c:v>-0.21267760662532201</c:v>
                </c:pt>
                <c:pt idx="5">
                  <c:v>-0.20351101648910799</c:v>
                </c:pt>
                <c:pt idx="6">
                  <c:v>-0.188609210783477</c:v>
                </c:pt>
                <c:pt idx="7">
                  <c:v>-0.188065592612459</c:v>
                </c:pt>
                <c:pt idx="8">
                  <c:v>-0.19286815655915701</c:v>
                </c:pt>
                <c:pt idx="9">
                  <c:v>-0.189697979100312</c:v>
                </c:pt>
                <c:pt idx="10">
                  <c:v>-0.18400020006318299</c:v>
                </c:pt>
                <c:pt idx="11">
                  <c:v>-0.18069861422016001</c:v>
                </c:pt>
              </c:numCache>
            </c:numRef>
          </c:val>
          <c:smooth val="0"/>
        </c:ser>
        <c:ser>
          <c:idx val="3"/>
          <c:order val="3"/>
          <c:tx>
            <c:strRef>
              <c:f>'72hr Bulk'!$E$1</c:f>
              <c:strCache>
                <c:ptCount val="1"/>
                <c:pt idx="0">
                  <c:v>cimss_sat</c:v>
                </c:pt>
              </c:strCache>
            </c:strRef>
          </c:tx>
          <c:marker>
            <c:symbol val="none"/>
          </c:marker>
          <c:cat>
            <c:numRef>
              <c:f>'72hr Bulk'!$A$2:$A$13</c:f>
              <c:numCache>
                <c:formatCode>General</c:formatCode>
                <c:ptCount val="12"/>
                <c:pt idx="0">
                  <c:v>6</c:v>
                </c:pt>
                <c:pt idx="1">
                  <c:v>12</c:v>
                </c:pt>
                <c:pt idx="2">
                  <c:v>18</c:v>
                </c:pt>
                <c:pt idx="3">
                  <c:v>24</c:v>
                </c:pt>
                <c:pt idx="4">
                  <c:v>30</c:v>
                </c:pt>
                <c:pt idx="5">
                  <c:v>36</c:v>
                </c:pt>
                <c:pt idx="6">
                  <c:v>42</c:v>
                </c:pt>
                <c:pt idx="7">
                  <c:v>48</c:v>
                </c:pt>
                <c:pt idx="8">
                  <c:v>54</c:v>
                </c:pt>
                <c:pt idx="9">
                  <c:v>60</c:v>
                </c:pt>
                <c:pt idx="10">
                  <c:v>66</c:v>
                </c:pt>
                <c:pt idx="11">
                  <c:v>72</c:v>
                </c:pt>
              </c:numCache>
            </c:numRef>
          </c:cat>
          <c:val>
            <c:numRef>
              <c:f>'72hr Bulk'!$E$2:$E$13</c:f>
            </c:numRef>
          </c:val>
          <c:smooth val="0"/>
        </c:ser>
        <c:dLbls>
          <c:showLegendKey val="0"/>
          <c:showVal val="0"/>
          <c:showCatName val="0"/>
          <c:showSerName val="0"/>
          <c:showPercent val="0"/>
          <c:showBubbleSize val="0"/>
        </c:dLbls>
        <c:marker val="1"/>
        <c:smooth val="0"/>
        <c:axId val="149834368"/>
        <c:axId val="149971712"/>
      </c:lineChart>
      <c:catAx>
        <c:axId val="149834368"/>
        <c:scaling>
          <c:orientation val="minMax"/>
        </c:scaling>
        <c:delete val="0"/>
        <c:axPos val="b"/>
        <c:title>
          <c:tx>
            <c:rich>
              <a:bodyPr/>
              <a:lstStyle/>
              <a:p>
                <a:pPr>
                  <a:defRPr/>
                </a:pPr>
                <a:r>
                  <a:rPr lang="en-US" dirty="0" smtClean="0"/>
                  <a:t>Hours </a:t>
                </a:r>
                <a:r>
                  <a:rPr lang="en-US" dirty="0"/>
                  <a:t>of Intensity </a:t>
                </a:r>
                <a:r>
                  <a:rPr lang="en-US" dirty="0" smtClean="0"/>
                  <a:t>Change after VWS analysis time</a:t>
                </a:r>
                <a:endParaRPr lang="en-US" dirty="0"/>
              </a:p>
            </c:rich>
          </c:tx>
          <c:layout>
            <c:manualLayout>
              <c:xMode val="edge"/>
              <c:yMode val="edge"/>
              <c:x val="0.24849781868482657"/>
              <c:y val="0.14062978870065485"/>
            </c:manualLayout>
          </c:layout>
          <c:overlay val="0"/>
        </c:title>
        <c:numFmt formatCode="General" sourceLinked="1"/>
        <c:majorTickMark val="none"/>
        <c:minorTickMark val="none"/>
        <c:tickLblPos val="nextTo"/>
        <c:crossAx val="149971712"/>
        <c:crosses val="autoZero"/>
        <c:auto val="1"/>
        <c:lblAlgn val="ctr"/>
        <c:lblOffset val="100"/>
        <c:noMultiLvlLbl val="0"/>
      </c:catAx>
      <c:valAx>
        <c:axId val="149971712"/>
        <c:scaling>
          <c:orientation val="minMax"/>
        </c:scaling>
        <c:delete val="0"/>
        <c:axPos val="l"/>
        <c:majorGridlines/>
        <c:title>
          <c:tx>
            <c:rich>
              <a:bodyPr rot="-5400000" vert="horz"/>
              <a:lstStyle/>
              <a:p>
                <a:pPr>
                  <a:defRPr/>
                </a:pPr>
                <a:r>
                  <a:rPr lang="en-US"/>
                  <a:t>Correlation</a:t>
                </a:r>
              </a:p>
            </c:rich>
          </c:tx>
          <c:layout/>
          <c:overlay val="0"/>
        </c:title>
        <c:numFmt formatCode="General" sourceLinked="1"/>
        <c:majorTickMark val="none"/>
        <c:minorTickMark val="none"/>
        <c:tickLblPos val="nextTo"/>
        <c:spPr>
          <a:ln w="9525">
            <a:noFill/>
          </a:ln>
        </c:spPr>
        <c:crossAx val="149834368"/>
        <c:crosses val="autoZero"/>
        <c:crossBetween val="between"/>
      </c:valAx>
    </c:plotArea>
    <c:legend>
      <c:legendPos val="b"/>
      <c:legendEntry>
        <c:idx val="0"/>
        <c:txPr>
          <a:bodyPr/>
          <a:lstStyle/>
          <a:p>
            <a:pPr>
              <a:defRPr b="1"/>
            </a:pPr>
            <a:endParaRPr lang="en-US"/>
          </a:p>
        </c:txPr>
      </c:legendEntry>
      <c:layout/>
      <c:overlay val="0"/>
    </c:legend>
    <c:plotVisOnly val="1"/>
    <c:dispBlanksAs val="gap"/>
    <c:showDLblsOverMax val="0"/>
  </c:chart>
  <c:txPr>
    <a:bodyPr/>
    <a:lstStyle/>
    <a:p>
      <a:pPr>
        <a:defRPr sz="4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SHIPS Intensity Forecasts (</a:t>
            </a:r>
            <a:r>
              <a:rPr lang="en-US" dirty="0" err="1" smtClean="0"/>
              <a:t>Vmax</a:t>
            </a:r>
            <a:r>
              <a:rPr lang="en-US" dirty="0" smtClean="0"/>
              <a:t>)</a:t>
            </a:r>
            <a:endParaRPr lang="en-US" dirty="0"/>
          </a:p>
        </c:rich>
      </c:tx>
      <c:layout/>
      <c:overlay val="0"/>
    </c:title>
    <c:autoTitleDeleted val="0"/>
    <c:plotArea>
      <c:layout/>
      <c:scatterChart>
        <c:scatterStyle val="smoothMarker"/>
        <c:varyColors val="0"/>
        <c:ser>
          <c:idx val="0"/>
          <c:order val="0"/>
          <c:tx>
            <c:strRef>
              <c:f>ships_new!$B$2</c:f>
              <c:strCache>
                <c:ptCount val="1"/>
                <c:pt idx="0">
                  <c:v>cimss_gfs</c:v>
                </c:pt>
              </c:strCache>
            </c:strRef>
          </c:tx>
          <c:spPr>
            <a:ln>
              <a:solidFill>
                <a:sysClr val="windowText" lastClr="000000"/>
              </a:solidFill>
              <a:prstDash val="sysDash"/>
            </a:ln>
          </c:spPr>
          <c:marker>
            <c:symbol val="none"/>
          </c:marker>
          <c:xVal>
            <c:numRef>
              <c:f>ships_new!$A$3:$A$15</c:f>
              <c:numCache>
                <c:formatCode>General</c:formatCode>
                <c:ptCount val="13"/>
                <c:pt idx="0">
                  <c:v>0</c:v>
                </c:pt>
                <c:pt idx="1">
                  <c:v>6</c:v>
                </c:pt>
                <c:pt idx="2">
                  <c:v>12</c:v>
                </c:pt>
                <c:pt idx="3">
                  <c:v>18</c:v>
                </c:pt>
                <c:pt idx="4">
                  <c:v>24</c:v>
                </c:pt>
                <c:pt idx="5">
                  <c:v>36</c:v>
                </c:pt>
                <c:pt idx="6">
                  <c:v>48</c:v>
                </c:pt>
                <c:pt idx="7">
                  <c:v>60</c:v>
                </c:pt>
                <c:pt idx="8">
                  <c:v>72</c:v>
                </c:pt>
                <c:pt idx="9">
                  <c:v>84</c:v>
                </c:pt>
                <c:pt idx="10">
                  <c:v>96</c:v>
                </c:pt>
                <c:pt idx="11">
                  <c:v>108</c:v>
                </c:pt>
                <c:pt idx="12">
                  <c:v>120</c:v>
                </c:pt>
              </c:numCache>
            </c:numRef>
          </c:xVal>
          <c:yVal>
            <c:numRef>
              <c:f>ships_new!$B$3:$B$15</c:f>
              <c:numCache>
                <c:formatCode>General</c:formatCode>
                <c:ptCount val="13"/>
                <c:pt idx="0">
                  <c:v>0</c:v>
                </c:pt>
                <c:pt idx="1">
                  <c:v>0.57807308970099702</c:v>
                </c:pt>
                <c:pt idx="2">
                  <c:v>1.3122923588039901</c:v>
                </c:pt>
                <c:pt idx="3">
                  <c:v>1.8405315614617901</c:v>
                </c:pt>
                <c:pt idx="4">
                  <c:v>2.18604651162791</c:v>
                </c:pt>
                <c:pt idx="5">
                  <c:v>1.61129568106312</c:v>
                </c:pt>
                <c:pt idx="6">
                  <c:v>0.36544850498338899</c:v>
                </c:pt>
                <c:pt idx="7">
                  <c:v>-1.7541528239202699</c:v>
                </c:pt>
                <c:pt idx="8">
                  <c:v>-4.4252491694352196</c:v>
                </c:pt>
                <c:pt idx="9">
                  <c:v>-7.2890365448505001</c:v>
                </c:pt>
                <c:pt idx="10">
                  <c:v>-10.8571428571429</c:v>
                </c:pt>
                <c:pt idx="11">
                  <c:v>-13.611295681063099</c:v>
                </c:pt>
                <c:pt idx="12">
                  <c:v>-15.378737541528199</c:v>
                </c:pt>
              </c:numCache>
            </c:numRef>
          </c:yVal>
          <c:smooth val="1"/>
        </c:ser>
        <c:ser>
          <c:idx val="1"/>
          <c:order val="1"/>
          <c:tx>
            <c:strRef>
              <c:f>ships_new!$C$2</c:f>
              <c:strCache>
                <c:ptCount val="1"/>
                <c:pt idx="0">
                  <c:v>cimss_pre</c:v>
                </c:pt>
              </c:strCache>
            </c:strRef>
          </c:tx>
          <c:spPr>
            <a:ln>
              <a:solidFill>
                <a:sysClr val="windowText" lastClr="000000"/>
              </a:solidFill>
            </a:ln>
          </c:spPr>
          <c:marker>
            <c:symbol val="none"/>
          </c:marker>
          <c:xVal>
            <c:numRef>
              <c:f>ships_new!$A$3:$A$15</c:f>
              <c:numCache>
                <c:formatCode>General</c:formatCode>
                <c:ptCount val="13"/>
                <c:pt idx="0">
                  <c:v>0</c:v>
                </c:pt>
                <c:pt idx="1">
                  <c:v>6</c:v>
                </c:pt>
                <c:pt idx="2">
                  <c:v>12</c:v>
                </c:pt>
                <c:pt idx="3">
                  <c:v>18</c:v>
                </c:pt>
                <c:pt idx="4">
                  <c:v>24</c:v>
                </c:pt>
                <c:pt idx="5">
                  <c:v>36</c:v>
                </c:pt>
                <c:pt idx="6">
                  <c:v>48</c:v>
                </c:pt>
                <c:pt idx="7">
                  <c:v>60</c:v>
                </c:pt>
                <c:pt idx="8">
                  <c:v>72</c:v>
                </c:pt>
                <c:pt idx="9">
                  <c:v>84</c:v>
                </c:pt>
                <c:pt idx="10">
                  <c:v>96</c:v>
                </c:pt>
                <c:pt idx="11">
                  <c:v>108</c:v>
                </c:pt>
                <c:pt idx="12">
                  <c:v>120</c:v>
                </c:pt>
              </c:numCache>
            </c:numRef>
          </c:xVal>
          <c:yVal>
            <c:numRef>
              <c:f>ships_new!$C$3:$C$15</c:f>
              <c:numCache>
                <c:formatCode>General</c:formatCode>
                <c:ptCount val="13"/>
                <c:pt idx="0">
                  <c:v>0</c:v>
                </c:pt>
                <c:pt idx="1">
                  <c:v>0.45182724252491702</c:v>
                </c:pt>
                <c:pt idx="2">
                  <c:v>0.99003322259136195</c:v>
                </c:pt>
                <c:pt idx="3">
                  <c:v>1.35880398671096</c:v>
                </c:pt>
                <c:pt idx="4">
                  <c:v>1.5315614617940201</c:v>
                </c:pt>
                <c:pt idx="5">
                  <c:v>0.44850498338870398</c:v>
                </c:pt>
                <c:pt idx="6">
                  <c:v>-1.0797342192691</c:v>
                </c:pt>
                <c:pt idx="7">
                  <c:v>-3.1362126245847199</c:v>
                </c:pt>
                <c:pt idx="8">
                  <c:v>-5.3986710963455202</c:v>
                </c:pt>
                <c:pt idx="9">
                  <c:v>-7.9700996677740896</c:v>
                </c:pt>
                <c:pt idx="10">
                  <c:v>-11.395348837209299</c:v>
                </c:pt>
                <c:pt idx="11">
                  <c:v>-13.6179401993355</c:v>
                </c:pt>
                <c:pt idx="12">
                  <c:v>-14.667774086378699</c:v>
                </c:pt>
              </c:numCache>
            </c:numRef>
          </c:yVal>
          <c:smooth val="1"/>
        </c:ser>
        <c:ser>
          <c:idx val="2"/>
          <c:order val="2"/>
          <c:tx>
            <c:strRef>
              <c:f>ships_new!$D$2</c:f>
              <c:strCache>
                <c:ptCount val="1"/>
                <c:pt idx="0">
                  <c:v>ships_gfs</c:v>
                </c:pt>
              </c:strCache>
            </c:strRef>
          </c:tx>
          <c:spPr>
            <a:ln>
              <a:solidFill>
                <a:schemeClr val="bg1">
                  <a:lumMod val="65000"/>
                </a:schemeClr>
              </a:solidFill>
              <a:prstDash val="sysDash"/>
            </a:ln>
          </c:spPr>
          <c:marker>
            <c:symbol val="none"/>
          </c:marker>
          <c:xVal>
            <c:numRef>
              <c:f>ships_new!$A$3:$A$15</c:f>
              <c:numCache>
                <c:formatCode>General</c:formatCode>
                <c:ptCount val="13"/>
                <c:pt idx="0">
                  <c:v>0</c:v>
                </c:pt>
                <c:pt idx="1">
                  <c:v>6</c:v>
                </c:pt>
                <c:pt idx="2">
                  <c:v>12</c:v>
                </c:pt>
                <c:pt idx="3">
                  <c:v>18</c:v>
                </c:pt>
                <c:pt idx="4">
                  <c:v>24</c:v>
                </c:pt>
                <c:pt idx="5">
                  <c:v>36</c:v>
                </c:pt>
                <c:pt idx="6">
                  <c:v>48</c:v>
                </c:pt>
                <c:pt idx="7">
                  <c:v>60</c:v>
                </c:pt>
                <c:pt idx="8">
                  <c:v>72</c:v>
                </c:pt>
                <c:pt idx="9">
                  <c:v>84</c:v>
                </c:pt>
                <c:pt idx="10">
                  <c:v>96</c:v>
                </c:pt>
                <c:pt idx="11">
                  <c:v>108</c:v>
                </c:pt>
                <c:pt idx="12">
                  <c:v>120</c:v>
                </c:pt>
              </c:numCache>
            </c:numRef>
          </c:xVal>
          <c:yVal>
            <c:numRef>
              <c:f>ships_new!$D$3:$D$15</c:f>
              <c:numCache>
                <c:formatCode>General</c:formatCode>
                <c:ptCount val="13"/>
                <c:pt idx="0">
                  <c:v>0</c:v>
                </c:pt>
                <c:pt idx="1">
                  <c:v>0.84717607973421905</c:v>
                </c:pt>
                <c:pt idx="2">
                  <c:v>1.91029900332226</c:v>
                </c:pt>
                <c:pt idx="3">
                  <c:v>2.8338870431893701</c:v>
                </c:pt>
                <c:pt idx="4">
                  <c:v>3.5647840531561501</c:v>
                </c:pt>
                <c:pt idx="5">
                  <c:v>3.4617940199335502</c:v>
                </c:pt>
                <c:pt idx="6">
                  <c:v>2.6212624584717599</c:v>
                </c:pt>
                <c:pt idx="7">
                  <c:v>0.926910299003322</c:v>
                </c:pt>
                <c:pt idx="8">
                  <c:v>-1.15614617940199</c:v>
                </c:pt>
                <c:pt idx="9">
                  <c:v>-3.5780730897009998</c:v>
                </c:pt>
                <c:pt idx="10">
                  <c:v>-6.9468438538206003</c:v>
                </c:pt>
                <c:pt idx="11">
                  <c:v>-9.2923588039867102</c:v>
                </c:pt>
                <c:pt idx="12">
                  <c:v>-10.5880398671096</c:v>
                </c:pt>
              </c:numCache>
            </c:numRef>
          </c:yVal>
          <c:smooth val="1"/>
        </c:ser>
        <c:ser>
          <c:idx val="3"/>
          <c:order val="3"/>
          <c:tx>
            <c:strRef>
              <c:f>ships_new!$E$2</c:f>
              <c:strCache>
                <c:ptCount val="1"/>
                <c:pt idx="0">
                  <c:v>ships_pre</c:v>
                </c:pt>
              </c:strCache>
            </c:strRef>
          </c:tx>
          <c:spPr>
            <a:ln>
              <a:solidFill>
                <a:schemeClr val="bg1">
                  <a:lumMod val="65000"/>
                </a:schemeClr>
              </a:solidFill>
            </a:ln>
          </c:spPr>
          <c:marker>
            <c:symbol val="none"/>
          </c:marker>
          <c:xVal>
            <c:numRef>
              <c:f>ships_new!$A$3:$A$15</c:f>
              <c:numCache>
                <c:formatCode>General</c:formatCode>
                <c:ptCount val="13"/>
                <c:pt idx="0">
                  <c:v>0</c:v>
                </c:pt>
                <c:pt idx="1">
                  <c:v>6</c:v>
                </c:pt>
                <c:pt idx="2">
                  <c:v>12</c:v>
                </c:pt>
                <c:pt idx="3">
                  <c:v>18</c:v>
                </c:pt>
                <c:pt idx="4">
                  <c:v>24</c:v>
                </c:pt>
                <c:pt idx="5">
                  <c:v>36</c:v>
                </c:pt>
                <c:pt idx="6">
                  <c:v>48</c:v>
                </c:pt>
                <c:pt idx="7">
                  <c:v>60</c:v>
                </c:pt>
                <c:pt idx="8">
                  <c:v>72</c:v>
                </c:pt>
                <c:pt idx="9">
                  <c:v>84</c:v>
                </c:pt>
                <c:pt idx="10">
                  <c:v>96</c:v>
                </c:pt>
                <c:pt idx="11">
                  <c:v>108</c:v>
                </c:pt>
                <c:pt idx="12">
                  <c:v>120</c:v>
                </c:pt>
              </c:numCache>
            </c:numRef>
          </c:xVal>
          <c:yVal>
            <c:numRef>
              <c:f>ships_new!$E$3:$E$15</c:f>
              <c:numCache>
                <c:formatCode>General</c:formatCode>
                <c:ptCount val="13"/>
                <c:pt idx="0">
                  <c:v>0</c:v>
                </c:pt>
                <c:pt idx="1">
                  <c:v>0.581395348837209</c:v>
                </c:pt>
                <c:pt idx="2">
                  <c:v>1.2657807308970099</c:v>
                </c:pt>
                <c:pt idx="3">
                  <c:v>1.8239202657807301</c:v>
                </c:pt>
                <c:pt idx="4">
                  <c:v>2.1428571428571401</c:v>
                </c:pt>
                <c:pt idx="5">
                  <c:v>1.4684385382059799</c:v>
                </c:pt>
                <c:pt idx="6">
                  <c:v>0.19269102990033199</c:v>
                </c:pt>
                <c:pt idx="7">
                  <c:v>-1.9468438538206001</c:v>
                </c:pt>
                <c:pt idx="8">
                  <c:v>-4.5647840531561501</c:v>
                </c:pt>
                <c:pt idx="9">
                  <c:v>-7.3953488372093004</c:v>
                </c:pt>
                <c:pt idx="10">
                  <c:v>-11.096345514950199</c:v>
                </c:pt>
                <c:pt idx="11">
                  <c:v>-14.106312292358799</c:v>
                </c:pt>
                <c:pt idx="12">
                  <c:v>-16.156146179402</c:v>
                </c:pt>
              </c:numCache>
            </c:numRef>
          </c:yVal>
          <c:smooth val="1"/>
        </c:ser>
        <c:dLbls>
          <c:showLegendKey val="0"/>
          <c:showVal val="0"/>
          <c:showCatName val="0"/>
          <c:showSerName val="0"/>
          <c:showPercent val="0"/>
          <c:showBubbleSize val="0"/>
        </c:dLbls>
        <c:axId val="150140032"/>
        <c:axId val="150141952"/>
      </c:scatterChart>
      <c:valAx>
        <c:axId val="150140032"/>
        <c:scaling>
          <c:orientation val="minMax"/>
        </c:scaling>
        <c:delete val="0"/>
        <c:axPos val="b"/>
        <c:title>
          <c:tx>
            <c:rich>
              <a:bodyPr/>
              <a:lstStyle/>
              <a:p>
                <a:pPr>
                  <a:defRPr/>
                </a:pPr>
                <a:r>
                  <a:rPr lang="en-US" dirty="0"/>
                  <a:t>Forecast </a:t>
                </a:r>
                <a:r>
                  <a:rPr lang="en-US" dirty="0" smtClean="0"/>
                  <a:t>Hours</a:t>
                </a:r>
                <a:endParaRPr lang="en-US" dirty="0"/>
              </a:p>
            </c:rich>
          </c:tx>
          <c:layout>
            <c:manualLayout>
              <c:xMode val="edge"/>
              <c:yMode val="edge"/>
              <c:x val="0.61512286324786325"/>
              <c:y val="0.18875018970664284"/>
            </c:manualLayout>
          </c:layout>
          <c:overlay val="0"/>
        </c:title>
        <c:numFmt formatCode="General" sourceLinked="1"/>
        <c:majorTickMark val="none"/>
        <c:minorTickMark val="none"/>
        <c:tickLblPos val="nextTo"/>
        <c:crossAx val="150141952"/>
        <c:crosses val="autoZero"/>
        <c:crossBetween val="midCat"/>
      </c:valAx>
      <c:valAx>
        <c:axId val="150141952"/>
        <c:scaling>
          <c:orientation val="minMax"/>
        </c:scaling>
        <c:delete val="0"/>
        <c:axPos val="l"/>
        <c:majorGridlines/>
        <c:title>
          <c:tx>
            <c:rich>
              <a:bodyPr/>
              <a:lstStyle/>
              <a:p>
                <a:pPr>
                  <a:defRPr/>
                </a:pPr>
                <a:r>
                  <a:rPr lang="en-US"/>
                  <a:t>Bias [kts]</a:t>
                </a:r>
              </a:p>
            </c:rich>
          </c:tx>
          <c:layout/>
          <c:overlay val="0"/>
        </c:title>
        <c:numFmt formatCode="General" sourceLinked="1"/>
        <c:majorTickMark val="none"/>
        <c:minorTickMark val="none"/>
        <c:tickLblPos val="nextTo"/>
        <c:crossAx val="150140032"/>
        <c:crosses val="autoZero"/>
        <c:crossBetween val="midCat"/>
      </c:valAx>
    </c:plotArea>
    <c:legend>
      <c:legendPos val="b"/>
      <c:layout/>
      <c:overlay val="0"/>
    </c:legend>
    <c:plotVisOnly val="1"/>
    <c:dispBlanksAs val="gap"/>
    <c:showDLblsOverMax val="0"/>
  </c:chart>
  <c:txPr>
    <a:bodyPr/>
    <a:lstStyle/>
    <a:p>
      <a:pPr>
        <a:defRPr sz="60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CF87C-5762-4027-92E0-70948DDAA2CD}" type="doc">
      <dgm:prSet loTypeId="urn:microsoft.com/office/officeart/2005/8/layout/hierarchy3" loCatId="hierarchy" qsTypeId="urn:microsoft.com/office/officeart/2005/8/quickstyle/simple2" qsCatId="simple" csTypeId="urn:microsoft.com/office/officeart/2005/8/colors/accent1_2" csCatId="accent1" phldr="1"/>
      <dgm:spPr/>
      <dgm:t>
        <a:bodyPr/>
        <a:lstStyle/>
        <a:p>
          <a:endParaRPr lang="en-US"/>
        </a:p>
      </dgm:t>
    </dgm:pt>
    <dgm:pt modelId="{4A5D98AF-F238-4624-9023-ED2377DDA6E5}">
      <dgm:prSet phldrT="[Text]"/>
      <dgm:spPr>
        <a:solidFill>
          <a:schemeClr val="accent2"/>
        </a:solidFill>
        <a:ln>
          <a:solidFill>
            <a:srgbClr val="C00000"/>
          </a:solidFill>
        </a:ln>
        <a:effectLst>
          <a:outerShdw blurRad="50800" dist="38100" dir="2700000" algn="tl" rotWithShape="0">
            <a:prstClr val="black">
              <a:alpha val="40000"/>
            </a:prstClr>
          </a:outerShdw>
        </a:effectLst>
      </dgm:spPr>
      <dgm:t>
        <a:bodyPr/>
        <a:lstStyle/>
        <a:p>
          <a:r>
            <a:rPr lang="en-US" b="1" i="1" dirty="0" smtClean="0"/>
            <a:t>SHIPS</a:t>
          </a:r>
          <a:r>
            <a:rPr lang="en-US" b="1" dirty="0" smtClean="0"/>
            <a:t> </a:t>
          </a:r>
          <a:r>
            <a:rPr lang="en-US" b="0" dirty="0" smtClean="0"/>
            <a:t>VWS Calculation</a:t>
          </a:r>
          <a:endParaRPr lang="en-US" b="0" dirty="0"/>
        </a:p>
      </dgm:t>
    </dgm:pt>
    <dgm:pt modelId="{ACC29D62-42E1-4C24-9D99-677234FD3311}" type="parTrans" cxnId="{B98C4A66-A79C-4CC6-B0DC-FFC2C2EF876F}">
      <dgm:prSet/>
      <dgm:spPr/>
      <dgm:t>
        <a:bodyPr/>
        <a:lstStyle/>
        <a:p>
          <a:endParaRPr lang="en-US"/>
        </a:p>
      </dgm:t>
    </dgm:pt>
    <dgm:pt modelId="{46B85700-47A4-4E32-8378-398FAF9EFA55}" type="sibTrans" cxnId="{B98C4A66-A79C-4CC6-B0DC-FFC2C2EF876F}">
      <dgm:prSet/>
      <dgm:spPr/>
      <dgm:t>
        <a:bodyPr/>
        <a:lstStyle/>
        <a:p>
          <a:endParaRPr lang="en-US"/>
        </a:p>
      </dgm:t>
    </dgm:pt>
    <dgm:pt modelId="{D35EB093-0D6F-4CCA-89A0-E9A24B4675CD}">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Tropospheric Levels Used: </a:t>
          </a:r>
          <a:r>
            <a:rPr lang="en-US" sz="3600" dirty="0" smtClean="0"/>
            <a:t>200hPa and 850hPa</a:t>
          </a:r>
          <a:endParaRPr lang="en-US" sz="3600" dirty="0"/>
        </a:p>
      </dgm:t>
    </dgm:pt>
    <dgm:pt modelId="{E0A54C57-B247-47D9-8763-DF6F3CDEC4C3}" type="parTrans" cxnId="{9774367E-A8B5-40EF-AA31-A15EA5FADCE9}">
      <dgm:prSet/>
      <dgm:spPr>
        <a:ln>
          <a:solidFill>
            <a:srgbClr val="C00000"/>
          </a:solidFill>
        </a:ln>
      </dgm:spPr>
      <dgm:t>
        <a:bodyPr/>
        <a:lstStyle/>
        <a:p>
          <a:endParaRPr lang="en-US"/>
        </a:p>
      </dgm:t>
    </dgm:pt>
    <dgm:pt modelId="{79FD9726-9E84-4D9A-9EB7-AAC010C01B44}" type="sibTrans" cxnId="{9774367E-A8B5-40EF-AA31-A15EA5FADCE9}">
      <dgm:prSet/>
      <dgm:spPr/>
      <dgm:t>
        <a:bodyPr/>
        <a:lstStyle/>
        <a:p>
          <a:endParaRPr lang="en-US"/>
        </a:p>
      </dgm:t>
    </dgm:pt>
    <dgm:pt modelId="{DABF5614-3710-4FFE-A4F9-F46A15A0F5EB}">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Adjustment:</a:t>
          </a:r>
          <a:r>
            <a:rPr lang="en-US" sz="3600" dirty="0" smtClean="0"/>
            <a:t> Symmetric Vortex Removed at 850 and 200hPa Relative to GFS 850hPa Vortex Position</a:t>
          </a:r>
          <a:endParaRPr lang="en-US" sz="3600" dirty="0"/>
        </a:p>
      </dgm:t>
    </dgm:pt>
    <dgm:pt modelId="{435FBC69-E019-4753-BCBE-8BE21FF57EA4}" type="parTrans" cxnId="{66C55258-83EE-402C-8F96-A7E37D973C05}">
      <dgm:prSet/>
      <dgm:spPr>
        <a:ln>
          <a:solidFill>
            <a:srgbClr val="C00000"/>
          </a:solidFill>
        </a:ln>
      </dgm:spPr>
      <dgm:t>
        <a:bodyPr/>
        <a:lstStyle/>
        <a:p>
          <a:endParaRPr lang="en-US"/>
        </a:p>
      </dgm:t>
    </dgm:pt>
    <dgm:pt modelId="{43EB28BE-CC6E-42AA-9B95-DDB97AA1ABBA}" type="sibTrans" cxnId="{66C55258-83EE-402C-8F96-A7E37D973C05}">
      <dgm:prSet/>
      <dgm:spPr/>
      <dgm:t>
        <a:bodyPr/>
        <a:lstStyle/>
        <a:p>
          <a:endParaRPr lang="en-US"/>
        </a:p>
      </dgm:t>
    </dgm:pt>
    <dgm:pt modelId="{23E08C61-2CFA-4111-9CBF-AB056571A46D}">
      <dgm:prSet phldrT="[Text]"/>
      <dgm:spPr>
        <a:solidFill>
          <a:srgbClr val="C00000"/>
        </a:solidFill>
        <a:effectLst>
          <a:outerShdw blurRad="50800" dist="38100" dir="2700000" algn="tl" rotWithShape="0">
            <a:prstClr val="black">
              <a:alpha val="40000"/>
            </a:prstClr>
          </a:outerShdw>
        </a:effectLst>
      </dgm:spPr>
      <dgm:t>
        <a:bodyPr/>
        <a:lstStyle/>
        <a:p>
          <a:r>
            <a:rPr lang="en-US" b="1" i="1" dirty="0" smtClean="0"/>
            <a:t>CIMSS</a:t>
          </a:r>
          <a:r>
            <a:rPr lang="en-US" b="1" dirty="0" smtClean="0"/>
            <a:t> </a:t>
          </a:r>
          <a:r>
            <a:rPr lang="en-US" b="0" dirty="0" smtClean="0"/>
            <a:t>VWS Calculation</a:t>
          </a:r>
          <a:endParaRPr lang="en-US" b="0" dirty="0"/>
        </a:p>
      </dgm:t>
    </dgm:pt>
    <dgm:pt modelId="{1EE3AE4F-AC2D-43A3-B426-CB4CB72684FB}" type="parTrans" cxnId="{ADC6A587-678D-4447-BAD8-DD9290892140}">
      <dgm:prSet/>
      <dgm:spPr/>
      <dgm:t>
        <a:bodyPr/>
        <a:lstStyle/>
        <a:p>
          <a:endParaRPr lang="en-US"/>
        </a:p>
      </dgm:t>
    </dgm:pt>
    <dgm:pt modelId="{A2FB56EB-E5CB-4D12-982F-D4C59A1C0B77}" type="sibTrans" cxnId="{ADC6A587-678D-4447-BAD8-DD9290892140}">
      <dgm:prSet/>
      <dgm:spPr/>
      <dgm:t>
        <a:bodyPr/>
        <a:lstStyle/>
        <a:p>
          <a:endParaRPr lang="en-US"/>
        </a:p>
      </dgm:t>
    </dgm:pt>
    <dgm:pt modelId="{D4F294D9-FC7F-418C-AFEA-7EB187EF57F3}">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Tropospheric Levels Used: </a:t>
          </a:r>
          <a:r>
            <a:rPr lang="en-US" sz="3600" dirty="0" smtClean="0"/>
            <a:t>150-300hPa and 700-925hPa Layer-Means</a:t>
          </a:r>
          <a:endParaRPr lang="en-US" sz="3600" dirty="0"/>
        </a:p>
      </dgm:t>
    </dgm:pt>
    <dgm:pt modelId="{ACA96F66-F699-4EDB-B967-2984BE0496D1}" type="parTrans" cxnId="{84C5EFC2-A62C-4DA7-A3EE-9EF42257C22D}">
      <dgm:prSet/>
      <dgm:spPr>
        <a:ln>
          <a:solidFill>
            <a:srgbClr val="C00000"/>
          </a:solidFill>
        </a:ln>
      </dgm:spPr>
      <dgm:t>
        <a:bodyPr/>
        <a:lstStyle/>
        <a:p>
          <a:endParaRPr lang="en-US"/>
        </a:p>
      </dgm:t>
    </dgm:pt>
    <dgm:pt modelId="{DB143746-EB52-4778-804E-930C08DCAF1E}" type="sibTrans" cxnId="{84C5EFC2-A62C-4DA7-A3EE-9EF42257C22D}">
      <dgm:prSet/>
      <dgm:spPr/>
      <dgm:t>
        <a:bodyPr/>
        <a:lstStyle/>
        <a:p>
          <a:endParaRPr lang="en-US"/>
        </a:p>
      </dgm:t>
    </dgm:pt>
    <dgm:pt modelId="{2E779C3A-7246-44FC-86D9-BB1997B5F274}">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Adjustment:</a:t>
          </a:r>
          <a:r>
            <a:rPr lang="en-US" sz="3600" dirty="0" smtClean="0"/>
            <a:t> Vortex Removed w/ Radius of 600km [Upper Layer] and 800km [Lower Layer]</a:t>
          </a:r>
          <a:endParaRPr lang="en-US" sz="3600" dirty="0"/>
        </a:p>
      </dgm:t>
    </dgm:pt>
    <dgm:pt modelId="{196C3171-3B2E-4501-B9E4-5F29BF073C99}" type="parTrans" cxnId="{3F4A7126-87C8-4D32-91FD-D2DF79820A5A}">
      <dgm:prSet/>
      <dgm:spPr>
        <a:ln>
          <a:solidFill>
            <a:srgbClr val="C00000"/>
          </a:solidFill>
        </a:ln>
      </dgm:spPr>
      <dgm:t>
        <a:bodyPr/>
        <a:lstStyle/>
        <a:p>
          <a:endParaRPr lang="en-US"/>
        </a:p>
      </dgm:t>
    </dgm:pt>
    <dgm:pt modelId="{C823FC95-C31D-461E-9195-69548ECC7942}" type="sibTrans" cxnId="{3F4A7126-87C8-4D32-91FD-D2DF79820A5A}">
      <dgm:prSet/>
      <dgm:spPr/>
      <dgm:t>
        <a:bodyPr/>
        <a:lstStyle/>
        <a:p>
          <a:endParaRPr lang="en-US"/>
        </a:p>
      </dgm:t>
    </dgm:pt>
    <dgm:pt modelId="{012515D9-BB00-4E81-980C-5E8F4E15B665}">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Data:</a:t>
          </a:r>
          <a:r>
            <a:rPr lang="en-US" sz="3600" dirty="0" smtClean="0"/>
            <a:t> GFS Fields</a:t>
          </a:r>
          <a:endParaRPr lang="en-US" sz="3600" dirty="0"/>
        </a:p>
      </dgm:t>
    </dgm:pt>
    <dgm:pt modelId="{439FC2CF-0E5D-458A-AA6F-59988FEC967C}" type="parTrans" cxnId="{0B0CA1CA-3F64-43BF-93C7-F4E49D4DDCF8}">
      <dgm:prSet/>
      <dgm:spPr>
        <a:ln>
          <a:solidFill>
            <a:srgbClr val="C00000"/>
          </a:solidFill>
        </a:ln>
      </dgm:spPr>
      <dgm:t>
        <a:bodyPr/>
        <a:lstStyle/>
        <a:p>
          <a:endParaRPr lang="en-US"/>
        </a:p>
      </dgm:t>
    </dgm:pt>
    <dgm:pt modelId="{6201A087-364D-42BD-AB1F-73D83867A3FE}" type="sibTrans" cxnId="{0B0CA1CA-3F64-43BF-93C7-F4E49D4DDCF8}">
      <dgm:prSet/>
      <dgm:spPr/>
      <dgm:t>
        <a:bodyPr/>
        <a:lstStyle/>
        <a:p>
          <a:endParaRPr lang="en-US"/>
        </a:p>
      </dgm:t>
    </dgm:pt>
    <dgm:pt modelId="{8FA675C2-7001-462E-92DD-E344CF9716D7}">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Data:</a:t>
          </a:r>
          <a:r>
            <a:rPr lang="en-US" sz="3600" dirty="0" smtClean="0"/>
            <a:t> CIMSS Satellite Derived Winds Analyzed w/ GFS Background Fields</a:t>
          </a:r>
          <a:endParaRPr lang="en-US" sz="3600" dirty="0"/>
        </a:p>
      </dgm:t>
    </dgm:pt>
    <dgm:pt modelId="{38758DDA-3ECD-411C-BAD8-60E5BB73E3BE}" type="parTrans" cxnId="{02720139-9B2E-4E73-8130-746FA21F2011}">
      <dgm:prSet/>
      <dgm:spPr>
        <a:ln>
          <a:solidFill>
            <a:srgbClr val="C00000"/>
          </a:solidFill>
        </a:ln>
      </dgm:spPr>
      <dgm:t>
        <a:bodyPr/>
        <a:lstStyle/>
        <a:p>
          <a:endParaRPr lang="en-US"/>
        </a:p>
      </dgm:t>
    </dgm:pt>
    <dgm:pt modelId="{E3444A01-8610-41D7-8694-1DABBD8121E6}" type="sibTrans" cxnId="{02720139-9B2E-4E73-8130-746FA21F2011}">
      <dgm:prSet/>
      <dgm:spPr/>
      <dgm:t>
        <a:bodyPr/>
        <a:lstStyle/>
        <a:p>
          <a:endParaRPr lang="en-US"/>
        </a:p>
      </dgm:t>
    </dgm:pt>
    <dgm:pt modelId="{C318172A-87F3-4679-8219-885EABED6545}">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Final Value: </a:t>
          </a:r>
          <a:r>
            <a:rPr lang="en-US" sz="3600" dirty="0" smtClean="0"/>
            <a:t>Vector Diff. Analyzed at 600km Radial Average</a:t>
          </a:r>
          <a:endParaRPr lang="en-US" sz="3600" dirty="0"/>
        </a:p>
      </dgm:t>
    </dgm:pt>
    <dgm:pt modelId="{798B0341-9AD2-4D9F-9DF2-6DF56B8E4D50}" type="parTrans" cxnId="{5277F218-B7AA-407F-B9AB-28EA96743C43}">
      <dgm:prSet/>
      <dgm:spPr>
        <a:ln>
          <a:solidFill>
            <a:srgbClr val="C00000"/>
          </a:solidFill>
        </a:ln>
      </dgm:spPr>
      <dgm:t>
        <a:bodyPr/>
        <a:lstStyle/>
        <a:p>
          <a:endParaRPr lang="en-US"/>
        </a:p>
      </dgm:t>
    </dgm:pt>
    <dgm:pt modelId="{BF829828-8D91-465E-BD9D-E3AF9299B00E}" type="sibTrans" cxnId="{5277F218-B7AA-407F-B9AB-28EA96743C43}">
      <dgm:prSet/>
      <dgm:spPr/>
      <dgm:t>
        <a:bodyPr/>
        <a:lstStyle/>
        <a:p>
          <a:endParaRPr lang="en-US"/>
        </a:p>
      </dgm:t>
    </dgm:pt>
    <dgm:pt modelId="{6831AE7F-C28E-4FC6-BB97-A3A025DC4F96}">
      <dgm:prSet phldrT="[Text]" custT="1"/>
      <dgm:spPr>
        <a:ln>
          <a:solidFill>
            <a:srgbClr val="C00000"/>
          </a:solidFill>
        </a:ln>
        <a:effectLst>
          <a:outerShdw blurRad="50800" dist="38100" dir="2700000" algn="tl" rotWithShape="0">
            <a:prstClr val="black">
              <a:alpha val="40000"/>
            </a:prstClr>
          </a:outerShdw>
        </a:effectLst>
      </dgm:spPr>
      <dgm:t>
        <a:bodyPr/>
        <a:lstStyle/>
        <a:p>
          <a:r>
            <a:rPr lang="en-US" sz="3600" b="1" dirty="0" smtClean="0"/>
            <a:t>Final Value: </a:t>
          </a:r>
          <a:r>
            <a:rPr lang="en-US" sz="3600" dirty="0" smtClean="0"/>
            <a:t>Vector Difference Analyzed at Storm Center</a:t>
          </a:r>
          <a:endParaRPr lang="en-US" sz="3600" dirty="0"/>
        </a:p>
      </dgm:t>
    </dgm:pt>
    <dgm:pt modelId="{03582B2C-F821-41D8-B59B-A70EA243C3A1}" type="parTrans" cxnId="{D989BCAA-FED3-4098-8F86-B6C9AAB9D2DE}">
      <dgm:prSet/>
      <dgm:spPr>
        <a:ln>
          <a:solidFill>
            <a:srgbClr val="C00000"/>
          </a:solidFill>
        </a:ln>
      </dgm:spPr>
      <dgm:t>
        <a:bodyPr/>
        <a:lstStyle/>
        <a:p>
          <a:endParaRPr lang="en-US"/>
        </a:p>
      </dgm:t>
    </dgm:pt>
    <dgm:pt modelId="{B3308CC4-B2B1-4465-A3BA-0428220B212A}" type="sibTrans" cxnId="{D989BCAA-FED3-4098-8F86-B6C9AAB9D2DE}">
      <dgm:prSet/>
      <dgm:spPr/>
      <dgm:t>
        <a:bodyPr/>
        <a:lstStyle/>
        <a:p>
          <a:endParaRPr lang="en-US"/>
        </a:p>
      </dgm:t>
    </dgm:pt>
    <dgm:pt modelId="{69F477BD-611B-41D7-96AF-A5D1228EFEE2}" type="pres">
      <dgm:prSet presAssocID="{F7CCF87C-5762-4027-92E0-70948DDAA2CD}" presName="diagram" presStyleCnt="0">
        <dgm:presLayoutVars>
          <dgm:chPref val="1"/>
          <dgm:dir/>
          <dgm:animOne val="branch"/>
          <dgm:animLvl val="lvl"/>
          <dgm:resizeHandles/>
        </dgm:presLayoutVars>
      </dgm:prSet>
      <dgm:spPr/>
      <dgm:t>
        <a:bodyPr/>
        <a:lstStyle/>
        <a:p>
          <a:endParaRPr lang="en-US"/>
        </a:p>
      </dgm:t>
    </dgm:pt>
    <dgm:pt modelId="{DB28A325-ADC0-41DF-A6C2-31FCF2F21A98}" type="pres">
      <dgm:prSet presAssocID="{4A5D98AF-F238-4624-9023-ED2377DDA6E5}" presName="root" presStyleCnt="0"/>
      <dgm:spPr/>
    </dgm:pt>
    <dgm:pt modelId="{5705384E-57C0-42F4-B586-7EBC2DCE32C6}" type="pres">
      <dgm:prSet presAssocID="{4A5D98AF-F238-4624-9023-ED2377DDA6E5}" presName="rootComposite" presStyleCnt="0"/>
      <dgm:spPr/>
    </dgm:pt>
    <dgm:pt modelId="{CF4C4018-925F-4AF6-9BE6-2C42BC16E038}" type="pres">
      <dgm:prSet presAssocID="{4A5D98AF-F238-4624-9023-ED2377DDA6E5}" presName="rootText" presStyleLbl="node1" presStyleIdx="0" presStyleCnt="2"/>
      <dgm:spPr/>
      <dgm:t>
        <a:bodyPr/>
        <a:lstStyle/>
        <a:p>
          <a:endParaRPr lang="en-US"/>
        </a:p>
      </dgm:t>
    </dgm:pt>
    <dgm:pt modelId="{7C92BC7F-1216-4CB2-A63E-DAA8ED6C9C90}" type="pres">
      <dgm:prSet presAssocID="{4A5D98AF-F238-4624-9023-ED2377DDA6E5}" presName="rootConnector" presStyleLbl="node1" presStyleIdx="0" presStyleCnt="2"/>
      <dgm:spPr/>
      <dgm:t>
        <a:bodyPr/>
        <a:lstStyle/>
        <a:p>
          <a:endParaRPr lang="en-US"/>
        </a:p>
      </dgm:t>
    </dgm:pt>
    <dgm:pt modelId="{30EC06F1-E3BC-4942-884F-9A4166DA76F2}" type="pres">
      <dgm:prSet presAssocID="{4A5D98AF-F238-4624-9023-ED2377DDA6E5}" presName="childShape" presStyleCnt="0"/>
      <dgm:spPr/>
    </dgm:pt>
    <dgm:pt modelId="{B6009806-1655-430B-908C-B481CC8B437D}" type="pres">
      <dgm:prSet presAssocID="{E0A54C57-B247-47D9-8763-DF6F3CDEC4C3}" presName="Name13" presStyleLbl="parChTrans1D2" presStyleIdx="0" presStyleCnt="8"/>
      <dgm:spPr/>
      <dgm:t>
        <a:bodyPr/>
        <a:lstStyle/>
        <a:p>
          <a:endParaRPr lang="en-US"/>
        </a:p>
      </dgm:t>
    </dgm:pt>
    <dgm:pt modelId="{DA3EE2B1-D0EA-4333-A689-B167055E7DC9}" type="pres">
      <dgm:prSet presAssocID="{D35EB093-0D6F-4CCA-89A0-E9A24B4675CD}" presName="childText" presStyleLbl="bgAcc1" presStyleIdx="0" presStyleCnt="8" custScaleX="107841">
        <dgm:presLayoutVars>
          <dgm:bulletEnabled val="1"/>
        </dgm:presLayoutVars>
      </dgm:prSet>
      <dgm:spPr/>
      <dgm:t>
        <a:bodyPr/>
        <a:lstStyle/>
        <a:p>
          <a:endParaRPr lang="en-US"/>
        </a:p>
      </dgm:t>
    </dgm:pt>
    <dgm:pt modelId="{78D4FE4E-838B-4013-9872-66DBA8CA0290}" type="pres">
      <dgm:prSet presAssocID="{435FBC69-E019-4753-BCBE-8BE21FF57EA4}" presName="Name13" presStyleLbl="parChTrans1D2" presStyleIdx="1" presStyleCnt="8"/>
      <dgm:spPr/>
      <dgm:t>
        <a:bodyPr/>
        <a:lstStyle/>
        <a:p>
          <a:endParaRPr lang="en-US"/>
        </a:p>
      </dgm:t>
    </dgm:pt>
    <dgm:pt modelId="{9568E9F1-B685-42F2-88A7-76CC7BAFB4BF}" type="pres">
      <dgm:prSet presAssocID="{DABF5614-3710-4FFE-A4F9-F46A15A0F5EB}" presName="childText" presStyleLbl="bgAcc1" presStyleIdx="1" presStyleCnt="8">
        <dgm:presLayoutVars>
          <dgm:bulletEnabled val="1"/>
        </dgm:presLayoutVars>
      </dgm:prSet>
      <dgm:spPr/>
      <dgm:t>
        <a:bodyPr/>
        <a:lstStyle/>
        <a:p>
          <a:endParaRPr lang="en-US"/>
        </a:p>
      </dgm:t>
    </dgm:pt>
    <dgm:pt modelId="{12FC868A-DF45-4D7A-8951-9F537C465148}" type="pres">
      <dgm:prSet presAssocID="{439FC2CF-0E5D-458A-AA6F-59988FEC967C}" presName="Name13" presStyleLbl="parChTrans1D2" presStyleIdx="2" presStyleCnt="8"/>
      <dgm:spPr/>
      <dgm:t>
        <a:bodyPr/>
        <a:lstStyle/>
        <a:p>
          <a:endParaRPr lang="en-US"/>
        </a:p>
      </dgm:t>
    </dgm:pt>
    <dgm:pt modelId="{94ED89FD-D71F-4542-AE8F-34F647A5E29B}" type="pres">
      <dgm:prSet presAssocID="{012515D9-BB00-4E81-980C-5E8F4E15B665}" presName="childText" presStyleLbl="bgAcc1" presStyleIdx="2" presStyleCnt="8">
        <dgm:presLayoutVars>
          <dgm:bulletEnabled val="1"/>
        </dgm:presLayoutVars>
      </dgm:prSet>
      <dgm:spPr/>
      <dgm:t>
        <a:bodyPr/>
        <a:lstStyle/>
        <a:p>
          <a:endParaRPr lang="en-US"/>
        </a:p>
      </dgm:t>
    </dgm:pt>
    <dgm:pt modelId="{846E9A73-183B-42FA-845D-464239143F1D}" type="pres">
      <dgm:prSet presAssocID="{798B0341-9AD2-4D9F-9DF2-6DF56B8E4D50}" presName="Name13" presStyleLbl="parChTrans1D2" presStyleIdx="3" presStyleCnt="8"/>
      <dgm:spPr/>
      <dgm:t>
        <a:bodyPr/>
        <a:lstStyle/>
        <a:p>
          <a:endParaRPr lang="en-US"/>
        </a:p>
      </dgm:t>
    </dgm:pt>
    <dgm:pt modelId="{F9D89537-F593-420F-97D1-98E9BF688DF2}" type="pres">
      <dgm:prSet presAssocID="{C318172A-87F3-4679-8219-885EABED6545}" presName="childText" presStyleLbl="bgAcc1" presStyleIdx="3" presStyleCnt="8">
        <dgm:presLayoutVars>
          <dgm:bulletEnabled val="1"/>
        </dgm:presLayoutVars>
      </dgm:prSet>
      <dgm:spPr/>
      <dgm:t>
        <a:bodyPr/>
        <a:lstStyle/>
        <a:p>
          <a:endParaRPr lang="en-US"/>
        </a:p>
      </dgm:t>
    </dgm:pt>
    <dgm:pt modelId="{F1C58BAB-C13F-4703-9A9D-349BEE6C28D4}" type="pres">
      <dgm:prSet presAssocID="{23E08C61-2CFA-4111-9CBF-AB056571A46D}" presName="root" presStyleCnt="0"/>
      <dgm:spPr/>
    </dgm:pt>
    <dgm:pt modelId="{D77AE090-0973-4189-B4A1-405E01464274}" type="pres">
      <dgm:prSet presAssocID="{23E08C61-2CFA-4111-9CBF-AB056571A46D}" presName="rootComposite" presStyleCnt="0"/>
      <dgm:spPr/>
    </dgm:pt>
    <dgm:pt modelId="{2FC50AA1-BEEF-443F-9673-DAA41DD0BEB6}" type="pres">
      <dgm:prSet presAssocID="{23E08C61-2CFA-4111-9CBF-AB056571A46D}" presName="rootText" presStyleLbl="node1" presStyleIdx="1" presStyleCnt="2"/>
      <dgm:spPr/>
      <dgm:t>
        <a:bodyPr/>
        <a:lstStyle/>
        <a:p>
          <a:endParaRPr lang="en-US"/>
        </a:p>
      </dgm:t>
    </dgm:pt>
    <dgm:pt modelId="{16B4D10A-D14E-46FE-8642-316AFC87CDDF}" type="pres">
      <dgm:prSet presAssocID="{23E08C61-2CFA-4111-9CBF-AB056571A46D}" presName="rootConnector" presStyleLbl="node1" presStyleIdx="1" presStyleCnt="2"/>
      <dgm:spPr/>
      <dgm:t>
        <a:bodyPr/>
        <a:lstStyle/>
        <a:p>
          <a:endParaRPr lang="en-US"/>
        </a:p>
      </dgm:t>
    </dgm:pt>
    <dgm:pt modelId="{277A6513-E775-42BE-B8B2-4AF40C8F3BEF}" type="pres">
      <dgm:prSet presAssocID="{23E08C61-2CFA-4111-9CBF-AB056571A46D}" presName="childShape" presStyleCnt="0"/>
      <dgm:spPr/>
    </dgm:pt>
    <dgm:pt modelId="{F042A66E-E5CE-4323-BA4C-5C75C1B471F3}" type="pres">
      <dgm:prSet presAssocID="{ACA96F66-F699-4EDB-B967-2984BE0496D1}" presName="Name13" presStyleLbl="parChTrans1D2" presStyleIdx="4" presStyleCnt="8"/>
      <dgm:spPr/>
      <dgm:t>
        <a:bodyPr/>
        <a:lstStyle/>
        <a:p>
          <a:endParaRPr lang="en-US"/>
        </a:p>
      </dgm:t>
    </dgm:pt>
    <dgm:pt modelId="{CDC6BC3F-F698-4719-BA0D-6E88A05AC6A4}" type="pres">
      <dgm:prSet presAssocID="{D4F294D9-FC7F-418C-AFEA-7EB187EF57F3}" presName="childText" presStyleLbl="bgAcc1" presStyleIdx="4" presStyleCnt="8" custScaleX="111814">
        <dgm:presLayoutVars>
          <dgm:bulletEnabled val="1"/>
        </dgm:presLayoutVars>
      </dgm:prSet>
      <dgm:spPr/>
      <dgm:t>
        <a:bodyPr/>
        <a:lstStyle/>
        <a:p>
          <a:endParaRPr lang="en-US"/>
        </a:p>
      </dgm:t>
    </dgm:pt>
    <dgm:pt modelId="{BF32DDC5-AFB6-482C-8E28-9A5B7D43969D}" type="pres">
      <dgm:prSet presAssocID="{196C3171-3B2E-4501-B9E4-5F29BF073C99}" presName="Name13" presStyleLbl="parChTrans1D2" presStyleIdx="5" presStyleCnt="8"/>
      <dgm:spPr/>
      <dgm:t>
        <a:bodyPr/>
        <a:lstStyle/>
        <a:p>
          <a:endParaRPr lang="en-US"/>
        </a:p>
      </dgm:t>
    </dgm:pt>
    <dgm:pt modelId="{09903D66-78FD-4CA5-8706-E1017D91B951}" type="pres">
      <dgm:prSet presAssocID="{2E779C3A-7246-44FC-86D9-BB1997B5F274}" presName="childText" presStyleLbl="bgAcc1" presStyleIdx="5" presStyleCnt="8" custScaleX="104337">
        <dgm:presLayoutVars>
          <dgm:bulletEnabled val="1"/>
        </dgm:presLayoutVars>
      </dgm:prSet>
      <dgm:spPr/>
      <dgm:t>
        <a:bodyPr/>
        <a:lstStyle/>
        <a:p>
          <a:endParaRPr lang="en-US"/>
        </a:p>
      </dgm:t>
    </dgm:pt>
    <dgm:pt modelId="{0C447849-9BD8-4B2C-845C-7A7026CDDA57}" type="pres">
      <dgm:prSet presAssocID="{38758DDA-3ECD-411C-BAD8-60E5BB73E3BE}" presName="Name13" presStyleLbl="parChTrans1D2" presStyleIdx="6" presStyleCnt="8"/>
      <dgm:spPr/>
      <dgm:t>
        <a:bodyPr/>
        <a:lstStyle/>
        <a:p>
          <a:endParaRPr lang="en-US"/>
        </a:p>
      </dgm:t>
    </dgm:pt>
    <dgm:pt modelId="{E325D37D-D8F3-465A-95F7-577FEEE34F92}" type="pres">
      <dgm:prSet presAssocID="{8FA675C2-7001-462E-92DD-E344CF9716D7}" presName="childText" presStyleLbl="bgAcc1" presStyleIdx="6" presStyleCnt="8" custScaleX="106656">
        <dgm:presLayoutVars>
          <dgm:bulletEnabled val="1"/>
        </dgm:presLayoutVars>
      </dgm:prSet>
      <dgm:spPr/>
      <dgm:t>
        <a:bodyPr/>
        <a:lstStyle/>
        <a:p>
          <a:endParaRPr lang="en-US"/>
        </a:p>
      </dgm:t>
    </dgm:pt>
    <dgm:pt modelId="{C50F519A-A6A4-4AEB-8772-750C7F4D60B3}" type="pres">
      <dgm:prSet presAssocID="{03582B2C-F821-41D8-B59B-A70EA243C3A1}" presName="Name13" presStyleLbl="parChTrans1D2" presStyleIdx="7" presStyleCnt="8"/>
      <dgm:spPr/>
      <dgm:t>
        <a:bodyPr/>
        <a:lstStyle/>
        <a:p>
          <a:endParaRPr lang="en-US"/>
        </a:p>
      </dgm:t>
    </dgm:pt>
    <dgm:pt modelId="{A5E6A113-D114-464B-9E16-70E3E7A48EB5}" type="pres">
      <dgm:prSet presAssocID="{6831AE7F-C28E-4FC6-BB97-A3A025DC4F96}" presName="childText" presStyleLbl="bgAcc1" presStyleIdx="7" presStyleCnt="8" custScaleX="109054">
        <dgm:presLayoutVars>
          <dgm:bulletEnabled val="1"/>
        </dgm:presLayoutVars>
      </dgm:prSet>
      <dgm:spPr/>
      <dgm:t>
        <a:bodyPr/>
        <a:lstStyle/>
        <a:p>
          <a:endParaRPr lang="en-US"/>
        </a:p>
      </dgm:t>
    </dgm:pt>
  </dgm:ptLst>
  <dgm:cxnLst>
    <dgm:cxn modelId="{4E56CD6C-4B1A-4832-AD31-5E983F89AF96}" type="presOf" srcId="{4A5D98AF-F238-4624-9023-ED2377DDA6E5}" destId="{7C92BC7F-1216-4CB2-A63E-DAA8ED6C9C90}" srcOrd="1" destOrd="0" presId="urn:microsoft.com/office/officeart/2005/8/layout/hierarchy3"/>
    <dgm:cxn modelId="{CF26DB78-AB18-45F8-99C8-337EE38896A4}" type="presOf" srcId="{196C3171-3B2E-4501-B9E4-5F29BF073C99}" destId="{BF32DDC5-AFB6-482C-8E28-9A5B7D43969D}" srcOrd="0" destOrd="0" presId="urn:microsoft.com/office/officeart/2005/8/layout/hierarchy3"/>
    <dgm:cxn modelId="{1531A6EA-99BC-4C8C-B8BD-D7D73E1CA68F}" type="presOf" srcId="{E0A54C57-B247-47D9-8763-DF6F3CDEC4C3}" destId="{B6009806-1655-430B-908C-B481CC8B437D}" srcOrd="0" destOrd="0" presId="urn:microsoft.com/office/officeart/2005/8/layout/hierarchy3"/>
    <dgm:cxn modelId="{DA073FBE-C8E2-48E2-AF7C-34086E19EBE5}" type="presOf" srcId="{DABF5614-3710-4FFE-A4F9-F46A15A0F5EB}" destId="{9568E9F1-B685-42F2-88A7-76CC7BAFB4BF}" srcOrd="0" destOrd="0" presId="urn:microsoft.com/office/officeart/2005/8/layout/hierarchy3"/>
    <dgm:cxn modelId="{D2C42D0A-37F0-43E6-B1DB-BD7FF1ED7F07}" type="presOf" srcId="{439FC2CF-0E5D-458A-AA6F-59988FEC967C}" destId="{12FC868A-DF45-4D7A-8951-9F537C465148}" srcOrd="0" destOrd="0" presId="urn:microsoft.com/office/officeart/2005/8/layout/hierarchy3"/>
    <dgm:cxn modelId="{46AA197B-0C9A-4A80-8F73-8E2FC9BDCF65}" type="presOf" srcId="{798B0341-9AD2-4D9F-9DF2-6DF56B8E4D50}" destId="{846E9A73-183B-42FA-845D-464239143F1D}" srcOrd="0" destOrd="0" presId="urn:microsoft.com/office/officeart/2005/8/layout/hierarchy3"/>
    <dgm:cxn modelId="{078C3ED9-F821-4FE9-96F6-C9BDB230235D}" type="presOf" srcId="{D35EB093-0D6F-4CCA-89A0-E9A24B4675CD}" destId="{DA3EE2B1-D0EA-4333-A689-B167055E7DC9}" srcOrd="0" destOrd="0" presId="urn:microsoft.com/office/officeart/2005/8/layout/hierarchy3"/>
    <dgm:cxn modelId="{3FE9A548-4F6A-4095-99F4-E82AE11356BD}" type="presOf" srcId="{03582B2C-F821-41D8-B59B-A70EA243C3A1}" destId="{C50F519A-A6A4-4AEB-8772-750C7F4D60B3}" srcOrd="0" destOrd="0" presId="urn:microsoft.com/office/officeart/2005/8/layout/hierarchy3"/>
    <dgm:cxn modelId="{D1810593-07EE-40B8-ADE8-D73D7B2C65EF}" type="presOf" srcId="{C318172A-87F3-4679-8219-885EABED6545}" destId="{F9D89537-F593-420F-97D1-98E9BF688DF2}" srcOrd="0" destOrd="0" presId="urn:microsoft.com/office/officeart/2005/8/layout/hierarchy3"/>
    <dgm:cxn modelId="{B98C4A66-A79C-4CC6-B0DC-FFC2C2EF876F}" srcId="{F7CCF87C-5762-4027-92E0-70948DDAA2CD}" destId="{4A5D98AF-F238-4624-9023-ED2377DDA6E5}" srcOrd="0" destOrd="0" parTransId="{ACC29D62-42E1-4C24-9D99-677234FD3311}" sibTransId="{46B85700-47A4-4E32-8378-398FAF9EFA55}"/>
    <dgm:cxn modelId="{46E7DAA6-0A9B-4EEE-A342-93494207A922}" type="presOf" srcId="{23E08C61-2CFA-4111-9CBF-AB056571A46D}" destId="{2FC50AA1-BEEF-443F-9673-DAA41DD0BEB6}" srcOrd="0" destOrd="0" presId="urn:microsoft.com/office/officeart/2005/8/layout/hierarchy3"/>
    <dgm:cxn modelId="{D989BCAA-FED3-4098-8F86-B6C9AAB9D2DE}" srcId="{23E08C61-2CFA-4111-9CBF-AB056571A46D}" destId="{6831AE7F-C28E-4FC6-BB97-A3A025DC4F96}" srcOrd="3" destOrd="0" parTransId="{03582B2C-F821-41D8-B59B-A70EA243C3A1}" sibTransId="{B3308CC4-B2B1-4465-A3BA-0428220B212A}"/>
    <dgm:cxn modelId="{FDA89063-6798-4B72-BE82-D954233FE1DB}" type="presOf" srcId="{ACA96F66-F699-4EDB-B967-2984BE0496D1}" destId="{F042A66E-E5CE-4323-BA4C-5C75C1B471F3}" srcOrd="0" destOrd="0" presId="urn:microsoft.com/office/officeart/2005/8/layout/hierarchy3"/>
    <dgm:cxn modelId="{CE774AA1-8257-4E67-9243-A0233819A19A}" type="presOf" srcId="{23E08C61-2CFA-4111-9CBF-AB056571A46D}" destId="{16B4D10A-D14E-46FE-8642-316AFC87CDDF}" srcOrd="1" destOrd="0" presId="urn:microsoft.com/office/officeart/2005/8/layout/hierarchy3"/>
    <dgm:cxn modelId="{49DD8FCE-A92B-4F31-A1AC-EB3DCFFC63AA}" type="presOf" srcId="{F7CCF87C-5762-4027-92E0-70948DDAA2CD}" destId="{69F477BD-611B-41D7-96AF-A5D1228EFEE2}" srcOrd="0" destOrd="0" presId="urn:microsoft.com/office/officeart/2005/8/layout/hierarchy3"/>
    <dgm:cxn modelId="{94D6E1E9-702F-4B49-8010-240C340E2A05}" type="presOf" srcId="{8FA675C2-7001-462E-92DD-E344CF9716D7}" destId="{E325D37D-D8F3-465A-95F7-577FEEE34F92}" srcOrd="0" destOrd="0" presId="urn:microsoft.com/office/officeart/2005/8/layout/hierarchy3"/>
    <dgm:cxn modelId="{ADC6A587-678D-4447-BAD8-DD9290892140}" srcId="{F7CCF87C-5762-4027-92E0-70948DDAA2CD}" destId="{23E08C61-2CFA-4111-9CBF-AB056571A46D}" srcOrd="1" destOrd="0" parTransId="{1EE3AE4F-AC2D-43A3-B426-CB4CB72684FB}" sibTransId="{A2FB56EB-E5CB-4D12-982F-D4C59A1C0B77}"/>
    <dgm:cxn modelId="{F5596E8E-E5E8-425E-9B5F-F102BC27258C}" type="presOf" srcId="{012515D9-BB00-4E81-980C-5E8F4E15B665}" destId="{94ED89FD-D71F-4542-AE8F-34F647A5E29B}" srcOrd="0" destOrd="0" presId="urn:microsoft.com/office/officeart/2005/8/layout/hierarchy3"/>
    <dgm:cxn modelId="{66C55258-83EE-402C-8F96-A7E37D973C05}" srcId="{4A5D98AF-F238-4624-9023-ED2377DDA6E5}" destId="{DABF5614-3710-4FFE-A4F9-F46A15A0F5EB}" srcOrd="1" destOrd="0" parTransId="{435FBC69-E019-4753-BCBE-8BE21FF57EA4}" sibTransId="{43EB28BE-CC6E-42AA-9B95-DDB97AA1ABBA}"/>
    <dgm:cxn modelId="{3F4A7126-87C8-4D32-91FD-D2DF79820A5A}" srcId="{23E08C61-2CFA-4111-9CBF-AB056571A46D}" destId="{2E779C3A-7246-44FC-86D9-BB1997B5F274}" srcOrd="1" destOrd="0" parTransId="{196C3171-3B2E-4501-B9E4-5F29BF073C99}" sibTransId="{C823FC95-C31D-461E-9195-69548ECC7942}"/>
    <dgm:cxn modelId="{84C5EFC2-A62C-4DA7-A3EE-9EF42257C22D}" srcId="{23E08C61-2CFA-4111-9CBF-AB056571A46D}" destId="{D4F294D9-FC7F-418C-AFEA-7EB187EF57F3}" srcOrd="0" destOrd="0" parTransId="{ACA96F66-F699-4EDB-B967-2984BE0496D1}" sibTransId="{DB143746-EB52-4778-804E-930C08DCAF1E}"/>
    <dgm:cxn modelId="{83A9FF03-47C8-4FA6-9ADF-9474BAB466AE}" type="presOf" srcId="{435FBC69-E019-4753-BCBE-8BE21FF57EA4}" destId="{78D4FE4E-838B-4013-9872-66DBA8CA0290}" srcOrd="0" destOrd="0" presId="urn:microsoft.com/office/officeart/2005/8/layout/hierarchy3"/>
    <dgm:cxn modelId="{D22C5655-8E88-4D84-9A26-95DC8FFD61BD}" type="presOf" srcId="{D4F294D9-FC7F-418C-AFEA-7EB187EF57F3}" destId="{CDC6BC3F-F698-4719-BA0D-6E88A05AC6A4}" srcOrd="0" destOrd="0" presId="urn:microsoft.com/office/officeart/2005/8/layout/hierarchy3"/>
    <dgm:cxn modelId="{9774367E-A8B5-40EF-AA31-A15EA5FADCE9}" srcId="{4A5D98AF-F238-4624-9023-ED2377DDA6E5}" destId="{D35EB093-0D6F-4CCA-89A0-E9A24B4675CD}" srcOrd="0" destOrd="0" parTransId="{E0A54C57-B247-47D9-8763-DF6F3CDEC4C3}" sibTransId="{79FD9726-9E84-4D9A-9EB7-AAC010C01B44}"/>
    <dgm:cxn modelId="{D4035737-F18F-4FA4-852A-77FB7B9F0396}" type="presOf" srcId="{4A5D98AF-F238-4624-9023-ED2377DDA6E5}" destId="{CF4C4018-925F-4AF6-9BE6-2C42BC16E038}" srcOrd="0" destOrd="0" presId="urn:microsoft.com/office/officeart/2005/8/layout/hierarchy3"/>
    <dgm:cxn modelId="{0B0CA1CA-3F64-43BF-93C7-F4E49D4DDCF8}" srcId="{4A5D98AF-F238-4624-9023-ED2377DDA6E5}" destId="{012515D9-BB00-4E81-980C-5E8F4E15B665}" srcOrd="2" destOrd="0" parTransId="{439FC2CF-0E5D-458A-AA6F-59988FEC967C}" sibTransId="{6201A087-364D-42BD-AB1F-73D83867A3FE}"/>
    <dgm:cxn modelId="{02720139-9B2E-4E73-8130-746FA21F2011}" srcId="{23E08C61-2CFA-4111-9CBF-AB056571A46D}" destId="{8FA675C2-7001-462E-92DD-E344CF9716D7}" srcOrd="2" destOrd="0" parTransId="{38758DDA-3ECD-411C-BAD8-60E5BB73E3BE}" sibTransId="{E3444A01-8610-41D7-8694-1DABBD8121E6}"/>
    <dgm:cxn modelId="{C3E5FFB0-F9DD-4BC9-A905-0BE598955B0D}" type="presOf" srcId="{6831AE7F-C28E-4FC6-BB97-A3A025DC4F96}" destId="{A5E6A113-D114-464B-9E16-70E3E7A48EB5}" srcOrd="0" destOrd="0" presId="urn:microsoft.com/office/officeart/2005/8/layout/hierarchy3"/>
    <dgm:cxn modelId="{5277F218-B7AA-407F-B9AB-28EA96743C43}" srcId="{4A5D98AF-F238-4624-9023-ED2377DDA6E5}" destId="{C318172A-87F3-4679-8219-885EABED6545}" srcOrd="3" destOrd="0" parTransId="{798B0341-9AD2-4D9F-9DF2-6DF56B8E4D50}" sibTransId="{BF829828-8D91-465E-BD9D-E3AF9299B00E}"/>
    <dgm:cxn modelId="{FE085FFE-C97F-4D7C-8F48-11F3D4AB8901}" type="presOf" srcId="{38758DDA-3ECD-411C-BAD8-60E5BB73E3BE}" destId="{0C447849-9BD8-4B2C-845C-7A7026CDDA57}" srcOrd="0" destOrd="0" presId="urn:microsoft.com/office/officeart/2005/8/layout/hierarchy3"/>
    <dgm:cxn modelId="{7391964A-2B7C-4682-B0F1-2CB570A0A8F1}" type="presOf" srcId="{2E779C3A-7246-44FC-86D9-BB1997B5F274}" destId="{09903D66-78FD-4CA5-8706-E1017D91B951}" srcOrd="0" destOrd="0" presId="urn:microsoft.com/office/officeart/2005/8/layout/hierarchy3"/>
    <dgm:cxn modelId="{FE3D3047-68E9-4905-9D62-E3A05864BC8B}" type="presParOf" srcId="{69F477BD-611B-41D7-96AF-A5D1228EFEE2}" destId="{DB28A325-ADC0-41DF-A6C2-31FCF2F21A98}" srcOrd="0" destOrd="0" presId="urn:microsoft.com/office/officeart/2005/8/layout/hierarchy3"/>
    <dgm:cxn modelId="{9A35591E-BCC9-49E6-802D-9DA61B639F51}" type="presParOf" srcId="{DB28A325-ADC0-41DF-A6C2-31FCF2F21A98}" destId="{5705384E-57C0-42F4-B586-7EBC2DCE32C6}" srcOrd="0" destOrd="0" presId="urn:microsoft.com/office/officeart/2005/8/layout/hierarchy3"/>
    <dgm:cxn modelId="{5EB91C30-BCEB-44CD-8A85-6E5C3CA6FC71}" type="presParOf" srcId="{5705384E-57C0-42F4-B586-7EBC2DCE32C6}" destId="{CF4C4018-925F-4AF6-9BE6-2C42BC16E038}" srcOrd="0" destOrd="0" presId="urn:microsoft.com/office/officeart/2005/8/layout/hierarchy3"/>
    <dgm:cxn modelId="{3827F2C0-3D2B-4BFB-952A-CE86C1B9488C}" type="presParOf" srcId="{5705384E-57C0-42F4-B586-7EBC2DCE32C6}" destId="{7C92BC7F-1216-4CB2-A63E-DAA8ED6C9C90}" srcOrd="1" destOrd="0" presId="urn:microsoft.com/office/officeart/2005/8/layout/hierarchy3"/>
    <dgm:cxn modelId="{D2059B6E-9D1E-4787-81C1-A84024EFF3E3}" type="presParOf" srcId="{DB28A325-ADC0-41DF-A6C2-31FCF2F21A98}" destId="{30EC06F1-E3BC-4942-884F-9A4166DA76F2}" srcOrd="1" destOrd="0" presId="urn:microsoft.com/office/officeart/2005/8/layout/hierarchy3"/>
    <dgm:cxn modelId="{E4B188FE-5B0B-4170-8819-FA72869791A3}" type="presParOf" srcId="{30EC06F1-E3BC-4942-884F-9A4166DA76F2}" destId="{B6009806-1655-430B-908C-B481CC8B437D}" srcOrd="0" destOrd="0" presId="urn:microsoft.com/office/officeart/2005/8/layout/hierarchy3"/>
    <dgm:cxn modelId="{4FA4EEFF-6607-4C87-A586-AF899E506998}" type="presParOf" srcId="{30EC06F1-E3BC-4942-884F-9A4166DA76F2}" destId="{DA3EE2B1-D0EA-4333-A689-B167055E7DC9}" srcOrd="1" destOrd="0" presId="urn:microsoft.com/office/officeart/2005/8/layout/hierarchy3"/>
    <dgm:cxn modelId="{64222BDC-956B-4D4E-B85E-50A1649FBF3A}" type="presParOf" srcId="{30EC06F1-E3BC-4942-884F-9A4166DA76F2}" destId="{78D4FE4E-838B-4013-9872-66DBA8CA0290}" srcOrd="2" destOrd="0" presId="urn:microsoft.com/office/officeart/2005/8/layout/hierarchy3"/>
    <dgm:cxn modelId="{CE0F8EB3-490D-4F45-953A-1B71927F7A04}" type="presParOf" srcId="{30EC06F1-E3BC-4942-884F-9A4166DA76F2}" destId="{9568E9F1-B685-42F2-88A7-76CC7BAFB4BF}" srcOrd="3" destOrd="0" presId="urn:microsoft.com/office/officeart/2005/8/layout/hierarchy3"/>
    <dgm:cxn modelId="{F77E549E-02FD-420C-9414-24A9979AA8E2}" type="presParOf" srcId="{30EC06F1-E3BC-4942-884F-9A4166DA76F2}" destId="{12FC868A-DF45-4D7A-8951-9F537C465148}" srcOrd="4" destOrd="0" presId="urn:microsoft.com/office/officeart/2005/8/layout/hierarchy3"/>
    <dgm:cxn modelId="{AAFA6BEE-6969-4D3C-940B-1DC28FFDF624}" type="presParOf" srcId="{30EC06F1-E3BC-4942-884F-9A4166DA76F2}" destId="{94ED89FD-D71F-4542-AE8F-34F647A5E29B}" srcOrd="5" destOrd="0" presId="urn:microsoft.com/office/officeart/2005/8/layout/hierarchy3"/>
    <dgm:cxn modelId="{BB465819-A39F-48D2-879D-A1FAD3627C8D}" type="presParOf" srcId="{30EC06F1-E3BC-4942-884F-9A4166DA76F2}" destId="{846E9A73-183B-42FA-845D-464239143F1D}" srcOrd="6" destOrd="0" presId="urn:microsoft.com/office/officeart/2005/8/layout/hierarchy3"/>
    <dgm:cxn modelId="{7760A817-5973-482B-9761-6D9DC92F2D43}" type="presParOf" srcId="{30EC06F1-E3BC-4942-884F-9A4166DA76F2}" destId="{F9D89537-F593-420F-97D1-98E9BF688DF2}" srcOrd="7" destOrd="0" presId="urn:microsoft.com/office/officeart/2005/8/layout/hierarchy3"/>
    <dgm:cxn modelId="{6D44FFF0-3DC1-4A24-870A-7E0707791383}" type="presParOf" srcId="{69F477BD-611B-41D7-96AF-A5D1228EFEE2}" destId="{F1C58BAB-C13F-4703-9A9D-349BEE6C28D4}" srcOrd="1" destOrd="0" presId="urn:microsoft.com/office/officeart/2005/8/layout/hierarchy3"/>
    <dgm:cxn modelId="{94AF76B4-FD0E-4980-9F8F-F6F3112DE7A0}" type="presParOf" srcId="{F1C58BAB-C13F-4703-9A9D-349BEE6C28D4}" destId="{D77AE090-0973-4189-B4A1-405E01464274}" srcOrd="0" destOrd="0" presId="urn:microsoft.com/office/officeart/2005/8/layout/hierarchy3"/>
    <dgm:cxn modelId="{32FD3C12-BCB7-4E90-9A84-18A54CAB1DE7}" type="presParOf" srcId="{D77AE090-0973-4189-B4A1-405E01464274}" destId="{2FC50AA1-BEEF-443F-9673-DAA41DD0BEB6}" srcOrd="0" destOrd="0" presId="urn:microsoft.com/office/officeart/2005/8/layout/hierarchy3"/>
    <dgm:cxn modelId="{622C775C-FC54-4716-9693-010140B2B3E6}" type="presParOf" srcId="{D77AE090-0973-4189-B4A1-405E01464274}" destId="{16B4D10A-D14E-46FE-8642-316AFC87CDDF}" srcOrd="1" destOrd="0" presId="urn:microsoft.com/office/officeart/2005/8/layout/hierarchy3"/>
    <dgm:cxn modelId="{6405F303-075F-4BC2-9810-29B4999D48C3}" type="presParOf" srcId="{F1C58BAB-C13F-4703-9A9D-349BEE6C28D4}" destId="{277A6513-E775-42BE-B8B2-4AF40C8F3BEF}" srcOrd="1" destOrd="0" presId="urn:microsoft.com/office/officeart/2005/8/layout/hierarchy3"/>
    <dgm:cxn modelId="{77D37DFD-C6C2-4B7B-AE1D-94C8EBFF0095}" type="presParOf" srcId="{277A6513-E775-42BE-B8B2-4AF40C8F3BEF}" destId="{F042A66E-E5CE-4323-BA4C-5C75C1B471F3}" srcOrd="0" destOrd="0" presId="urn:microsoft.com/office/officeart/2005/8/layout/hierarchy3"/>
    <dgm:cxn modelId="{3D187B20-603D-4F88-ABA3-A0725CB66CBD}" type="presParOf" srcId="{277A6513-E775-42BE-B8B2-4AF40C8F3BEF}" destId="{CDC6BC3F-F698-4719-BA0D-6E88A05AC6A4}" srcOrd="1" destOrd="0" presId="urn:microsoft.com/office/officeart/2005/8/layout/hierarchy3"/>
    <dgm:cxn modelId="{F056E89B-41B8-4A62-B136-655B0507FE8D}" type="presParOf" srcId="{277A6513-E775-42BE-B8B2-4AF40C8F3BEF}" destId="{BF32DDC5-AFB6-482C-8E28-9A5B7D43969D}" srcOrd="2" destOrd="0" presId="urn:microsoft.com/office/officeart/2005/8/layout/hierarchy3"/>
    <dgm:cxn modelId="{EEBA3593-4D9C-4F6E-9109-287C320858FB}" type="presParOf" srcId="{277A6513-E775-42BE-B8B2-4AF40C8F3BEF}" destId="{09903D66-78FD-4CA5-8706-E1017D91B951}" srcOrd="3" destOrd="0" presId="urn:microsoft.com/office/officeart/2005/8/layout/hierarchy3"/>
    <dgm:cxn modelId="{B35C90C9-A15D-4CD9-B09B-B3408DB2CFC5}" type="presParOf" srcId="{277A6513-E775-42BE-B8B2-4AF40C8F3BEF}" destId="{0C447849-9BD8-4B2C-845C-7A7026CDDA57}" srcOrd="4" destOrd="0" presId="urn:microsoft.com/office/officeart/2005/8/layout/hierarchy3"/>
    <dgm:cxn modelId="{EE7414BF-C15D-40AC-98D8-B98AF43888FC}" type="presParOf" srcId="{277A6513-E775-42BE-B8B2-4AF40C8F3BEF}" destId="{E325D37D-D8F3-465A-95F7-577FEEE34F92}" srcOrd="5" destOrd="0" presId="urn:microsoft.com/office/officeart/2005/8/layout/hierarchy3"/>
    <dgm:cxn modelId="{DF4993E6-E3C0-4C91-B551-F2CEBEBABBA3}" type="presParOf" srcId="{277A6513-E775-42BE-B8B2-4AF40C8F3BEF}" destId="{C50F519A-A6A4-4AEB-8772-750C7F4D60B3}" srcOrd="6" destOrd="0" presId="urn:microsoft.com/office/officeart/2005/8/layout/hierarchy3"/>
    <dgm:cxn modelId="{155BCB2B-628B-44E9-9DE7-7D5B92854291}" type="presParOf" srcId="{277A6513-E775-42BE-B8B2-4AF40C8F3BEF}" destId="{A5E6A113-D114-464B-9E16-70E3E7A48EB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C4018-925F-4AF6-9BE6-2C42BC16E038}">
      <dsp:nvSpPr>
        <dsp:cNvPr id="0" name=""/>
        <dsp:cNvSpPr/>
      </dsp:nvSpPr>
      <dsp:spPr>
        <a:xfrm>
          <a:off x="1307149" y="7553"/>
          <a:ext cx="6522764" cy="3261382"/>
        </a:xfrm>
        <a:prstGeom prst="roundRect">
          <a:avLst>
            <a:gd name="adj" fmla="val 10000"/>
          </a:avLst>
        </a:prstGeom>
        <a:solidFill>
          <a:schemeClr val="accent2"/>
        </a:solidFill>
        <a:ln w="38100" cap="flat" cmpd="sng" algn="ctr">
          <a:solidFill>
            <a:srgbClr val="C00000"/>
          </a:solidFill>
          <a:prstDash val="solid"/>
        </a:ln>
        <a:effectLst>
          <a:outerShdw blurRad="50800" dist="38100" dir="2700000" algn="tl" rotWithShape="0">
            <a:prstClr val="black">
              <a:alpha val="40000"/>
            </a:prst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en-US" sz="6500" b="1" i="1" kern="1200" dirty="0" smtClean="0"/>
            <a:t>SHIPS</a:t>
          </a:r>
          <a:r>
            <a:rPr lang="en-US" sz="6500" b="1" kern="1200" dirty="0" smtClean="0"/>
            <a:t> </a:t>
          </a:r>
          <a:r>
            <a:rPr lang="en-US" sz="6500" b="0" kern="1200" dirty="0" smtClean="0"/>
            <a:t>VWS Calculation</a:t>
          </a:r>
          <a:endParaRPr lang="en-US" sz="6500" b="0" kern="1200" dirty="0"/>
        </a:p>
      </dsp:txBody>
      <dsp:txXfrm>
        <a:off x="1402672" y="103076"/>
        <a:ext cx="6331718" cy="3070336"/>
      </dsp:txXfrm>
    </dsp:sp>
    <dsp:sp modelId="{B6009806-1655-430B-908C-B481CC8B437D}">
      <dsp:nvSpPr>
        <dsp:cNvPr id="0" name=""/>
        <dsp:cNvSpPr/>
      </dsp:nvSpPr>
      <dsp:spPr>
        <a:xfrm>
          <a:off x="1959426" y="3268935"/>
          <a:ext cx="652276" cy="2446036"/>
        </a:xfrm>
        <a:custGeom>
          <a:avLst/>
          <a:gdLst/>
          <a:ahLst/>
          <a:cxnLst/>
          <a:rect l="0" t="0" r="0" b="0"/>
          <a:pathLst>
            <a:path>
              <a:moveTo>
                <a:pt x="0" y="0"/>
              </a:moveTo>
              <a:lnTo>
                <a:pt x="0" y="2446036"/>
              </a:lnTo>
              <a:lnTo>
                <a:pt x="652276" y="2446036"/>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DA3EE2B1-D0EA-4333-A689-B167055E7DC9}">
      <dsp:nvSpPr>
        <dsp:cNvPr id="0" name=""/>
        <dsp:cNvSpPr/>
      </dsp:nvSpPr>
      <dsp:spPr>
        <a:xfrm>
          <a:off x="2611702" y="4084281"/>
          <a:ext cx="5627371"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Tropospheric Levels Used: </a:t>
          </a:r>
          <a:r>
            <a:rPr lang="en-US" sz="3600" kern="1200" dirty="0" smtClean="0"/>
            <a:t>200hPa and 850hPa</a:t>
          </a:r>
          <a:endParaRPr lang="en-US" sz="3600" kern="1200" dirty="0"/>
        </a:p>
      </dsp:txBody>
      <dsp:txXfrm>
        <a:off x="2707225" y="4179804"/>
        <a:ext cx="5436325" cy="3070336"/>
      </dsp:txXfrm>
    </dsp:sp>
    <dsp:sp modelId="{78D4FE4E-838B-4013-9872-66DBA8CA0290}">
      <dsp:nvSpPr>
        <dsp:cNvPr id="0" name=""/>
        <dsp:cNvSpPr/>
      </dsp:nvSpPr>
      <dsp:spPr>
        <a:xfrm>
          <a:off x="1959426" y="3268935"/>
          <a:ext cx="652276" cy="6522764"/>
        </a:xfrm>
        <a:custGeom>
          <a:avLst/>
          <a:gdLst/>
          <a:ahLst/>
          <a:cxnLst/>
          <a:rect l="0" t="0" r="0" b="0"/>
          <a:pathLst>
            <a:path>
              <a:moveTo>
                <a:pt x="0" y="0"/>
              </a:moveTo>
              <a:lnTo>
                <a:pt x="0" y="6522764"/>
              </a:lnTo>
              <a:lnTo>
                <a:pt x="652276" y="6522764"/>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9568E9F1-B685-42F2-88A7-76CC7BAFB4BF}">
      <dsp:nvSpPr>
        <dsp:cNvPr id="0" name=""/>
        <dsp:cNvSpPr/>
      </dsp:nvSpPr>
      <dsp:spPr>
        <a:xfrm>
          <a:off x="2611702" y="8161008"/>
          <a:ext cx="5218211"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Adjustment:</a:t>
          </a:r>
          <a:r>
            <a:rPr lang="en-US" sz="3600" kern="1200" dirty="0" smtClean="0"/>
            <a:t> Symmetric Vortex Removed at 850 and 200hPa Relative to GFS 850hPa Vortex Position</a:t>
          </a:r>
          <a:endParaRPr lang="en-US" sz="3600" kern="1200" dirty="0"/>
        </a:p>
      </dsp:txBody>
      <dsp:txXfrm>
        <a:off x="2707225" y="8256531"/>
        <a:ext cx="5027165" cy="3070336"/>
      </dsp:txXfrm>
    </dsp:sp>
    <dsp:sp modelId="{12FC868A-DF45-4D7A-8951-9F537C465148}">
      <dsp:nvSpPr>
        <dsp:cNvPr id="0" name=""/>
        <dsp:cNvSpPr/>
      </dsp:nvSpPr>
      <dsp:spPr>
        <a:xfrm>
          <a:off x="1959426" y="3268935"/>
          <a:ext cx="652276" cy="10599491"/>
        </a:xfrm>
        <a:custGeom>
          <a:avLst/>
          <a:gdLst/>
          <a:ahLst/>
          <a:cxnLst/>
          <a:rect l="0" t="0" r="0" b="0"/>
          <a:pathLst>
            <a:path>
              <a:moveTo>
                <a:pt x="0" y="0"/>
              </a:moveTo>
              <a:lnTo>
                <a:pt x="0" y="10599491"/>
              </a:lnTo>
              <a:lnTo>
                <a:pt x="652276" y="10599491"/>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94ED89FD-D71F-4542-AE8F-34F647A5E29B}">
      <dsp:nvSpPr>
        <dsp:cNvPr id="0" name=""/>
        <dsp:cNvSpPr/>
      </dsp:nvSpPr>
      <dsp:spPr>
        <a:xfrm>
          <a:off x="2611702" y="12237736"/>
          <a:ext cx="5218211"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Data:</a:t>
          </a:r>
          <a:r>
            <a:rPr lang="en-US" sz="3600" kern="1200" dirty="0" smtClean="0"/>
            <a:t> GFS Fields</a:t>
          </a:r>
          <a:endParaRPr lang="en-US" sz="3600" kern="1200" dirty="0"/>
        </a:p>
      </dsp:txBody>
      <dsp:txXfrm>
        <a:off x="2707225" y="12333259"/>
        <a:ext cx="5027165" cy="3070336"/>
      </dsp:txXfrm>
    </dsp:sp>
    <dsp:sp modelId="{846E9A73-183B-42FA-845D-464239143F1D}">
      <dsp:nvSpPr>
        <dsp:cNvPr id="0" name=""/>
        <dsp:cNvSpPr/>
      </dsp:nvSpPr>
      <dsp:spPr>
        <a:xfrm>
          <a:off x="1959426" y="3268935"/>
          <a:ext cx="652276" cy="14676219"/>
        </a:xfrm>
        <a:custGeom>
          <a:avLst/>
          <a:gdLst/>
          <a:ahLst/>
          <a:cxnLst/>
          <a:rect l="0" t="0" r="0" b="0"/>
          <a:pathLst>
            <a:path>
              <a:moveTo>
                <a:pt x="0" y="0"/>
              </a:moveTo>
              <a:lnTo>
                <a:pt x="0" y="14676219"/>
              </a:lnTo>
              <a:lnTo>
                <a:pt x="652276" y="14676219"/>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F9D89537-F593-420F-97D1-98E9BF688DF2}">
      <dsp:nvSpPr>
        <dsp:cNvPr id="0" name=""/>
        <dsp:cNvSpPr/>
      </dsp:nvSpPr>
      <dsp:spPr>
        <a:xfrm>
          <a:off x="2611702" y="16314464"/>
          <a:ext cx="5218211"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Final Value: </a:t>
          </a:r>
          <a:r>
            <a:rPr lang="en-US" sz="3600" kern="1200" dirty="0" smtClean="0"/>
            <a:t>Vector Diff. Analyzed at 600km Radial Average</a:t>
          </a:r>
          <a:endParaRPr lang="en-US" sz="3600" kern="1200" dirty="0"/>
        </a:p>
      </dsp:txBody>
      <dsp:txXfrm>
        <a:off x="2707225" y="16409987"/>
        <a:ext cx="5027165" cy="3070336"/>
      </dsp:txXfrm>
    </dsp:sp>
    <dsp:sp modelId="{2FC50AA1-BEEF-443F-9673-DAA41DD0BEB6}">
      <dsp:nvSpPr>
        <dsp:cNvPr id="0" name=""/>
        <dsp:cNvSpPr/>
      </dsp:nvSpPr>
      <dsp:spPr>
        <a:xfrm>
          <a:off x="9460605" y="7553"/>
          <a:ext cx="6522764" cy="3261382"/>
        </a:xfrm>
        <a:prstGeom prst="roundRect">
          <a:avLst>
            <a:gd name="adj" fmla="val 10000"/>
          </a:avLst>
        </a:prstGeom>
        <a:solidFill>
          <a:srgbClr val="C00000"/>
        </a:solidFill>
        <a:ln w="381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en-US" sz="6500" b="1" i="1" kern="1200" dirty="0" smtClean="0"/>
            <a:t>CIMSS</a:t>
          </a:r>
          <a:r>
            <a:rPr lang="en-US" sz="6500" b="1" kern="1200" dirty="0" smtClean="0"/>
            <a:t> </a:t>
          </a:r>
          <a:r>
            <a:rPr lang="en-US" sz="6500" b="0" kern="1200" dirty="0" smtClean="0"/>
            <a:t>VWS Calculation</a:t>
          </a:r>
          <a:endParaRPr lang="en-US" sz="6500" b="0" kern="1200" dirty="0"/>
        </a:p>
      </dsp:txBody>
      <dsp:txXfrm>
        <a:off x="9556128" y="103076"/>
        <a:ext cx="6331718" cy="3070336"/>
      </dsp:txXfrm>
    </dsp:sp>
    <dsp:sp modelId="{F042A66E-E5CE-4323-BA4C-5C75C1B471F3}">
      <dsp:nvSpPr>
        <dsp:cNvPr id="0" name=""/>
        <dsp:cNvSpPr/>
      </dsp:nvSpPr>
      <dsp:spPr>
        <a:xfrm>
          <a:off x="10112881" y="3268935"/>
          <a:ext cx="652276" cy="2446036"/>
        </a:xfrm>
        <a:custGeom>
          <a:avLst/>
          <a:gdLst/>
          <a:ahLst/>
          <a:cxnLst/>
          <a:rect l="0" t="0" r="0" b="0"/>
          <a:pathLst>
            <a:path>
              <a:moveTo>
                <a:pt x="0" y="0"/>
              </a:moveTo>
              <a:lnTo>
                <a:pt x="0" y="2446036"/>
              </a:lnTo>
              <a:lnTo>
                <a:pt x="652276" y="2446036"/>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CDC6BC3F-F698-4719-BA0D-6E88A05AC6A4}">
      <dsp:nvSpPr>
        <dsp:cNvPr id="0" name=""/>
        <dsp:cNvSpPr/>
      </dsp:nvSpPr>
      <dsp:spPr>
        <a:xfrm>
          <a:off x="10765158" y="4084281"/>
          <a:ext cx="5834690"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Tropospheric Levels Used: </a:t>
          </a:r>
          <a:r>
            <a:rPr lang="en-US" sz="3600" kern="1200" dirty="0" smtClean="0"/>
            <a:t>150-300hPa and 700-925hPa Layer-Means</a:t>
          </a:r>
          <a:endParaRPr lang="en-US" sz="3600" kern="1200" dirty="0"/>
        </a:p>
      </dsp:txBody>
      <dsp:txXfrm>
        <a:off x="10860681" y="4179804"/>
        <a:ext cx="5643644" cy="3070336"/>
      </dsp:txXfrm>
    </dsp:sp>
    <dsp:sp modelId="{BF32DDC5-AFB6-482C-8E28-9A5B7D43969D}">
      <dsp:nvSpPr>
        <dsp:cNvPr id="0" name=""/>
        <dsp:cNvSpPr/>
      </dsp:nvSpPr>
      <dsp:spPr>
        <a:xfrm>
          <a:off x="10112881" y="3268935"/>
          <a:ext cx="652276" cy="6522764"/>
        </a:xfrm>
        <a:custGeom>
          <a:avLst/>
          <a:gdLst/>
          <a:ahLst/>
          <a:cxnLst/>
          <a:rect l="0" t="0" r="0" b="0"/>
          <a:pathLst>
            <a:path>
              <a:moveTo>
                <a:pt x="0" y="0"/>
              </a:moveTo>
              <a:lnTo>
                <a:pt x="0" y="6522764"/>
              </a:lnTo>
              <a:lnTo>
                <a:pt x="652276" y="6522764"/>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09903D66-78FD-4CA5-8706-E1017D91B951}">
      <dsp:nvSpPr>
        <dsp:cNvPr id="0" name=""/>
        <dsp:cNvSpPr/>
      </dsp:nvSpPr>
      <dsp:spPr>
        <a:xfrm>
          <a:off x="10765158" y="8161008"/>
          <a:ext cx="5444525"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Adjustment:</a:t>
          </a:r>
          <a:r>
            <a:rPr lang="en-US" sz="3600" kern="1200" dirty="0" smtClean="0"/>
            <a:t> Vortex Removed w/ Radius of 600km [Upper Layer] and 800km [Lower Layer]</a:t>
          </a:r>
          <a:endParaRPr lang="en-US" sz="3600" kern="1200" dirty="0"/>
        </a:p>
      </dsp:txBody>
      <dsp:txXfrm>
        <a:off x="10860681" y="8256531"/>
        <a:ext cx="5253479" cy="3070336"/>
      </dsp:txXfrm>
    </dsp:sp>
    <dsp:sp modelId="{0C447849-9BD8-4B2C-845C-7A7026CDDA57}">
      <dsp:nvSpPr>
        <dsp:cNvPr id="0" name=""/>
        <dsp:cNvSpPr/>
      </dsp:nvSpPr>
      <dsp:spPr>
        <a:xfrm>
          <a:off x="10112881" y="3268935"/>
          <a:ext cx="652276" cy="10599491"/>
        </a:xfrm>
        <a:custGeom>
          <a:avLst/>
          <a:gdLst/>
          <a:ahLst/>
          <a:cxnLst/>
          <a:rect l="0" t="0" r="0" b="0"/>
          <a:pathLst>
            <a:path>
              <a:moveTo>
                <a:pt x="0" y="0"/>
              </a:moveTo>
              <a:lnTo>
                <a:pt x="0" y="10599491"/>
              </a:lnTo>
              <a:lnTo>
                <a:pt x="652276" y="10599491"/>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E325D37D-D8F3-465A-95F7-577FEEE34F92}">
      <dsp:nvSpPr>
        <dsp:cNvPr id="0" name=""/>
        <dsp:cNvSpPr/>
      </dsp:nvSpPr>
      <dsp:spPr>
        <a:xfrm>
          <a:off x="10765158" y="12237736"/>
          <a:ext cx="5565535"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Data:</a:t>
          </a:r>
          <a:r>
            <a:rPr lang="en-US" sz="3600" kern="1200" dirty="0" smtClean="0"/>
            <a:t> CIMSS Satellite Derived Winds Analyzed w/ GFS Background Fields</a:t>
          </a:r>
          <a:endParaRPr lang="en-US" sz="3600" kern="1200" dirty="0"/>
        </a:p>
      </dsp:txBody>
      <dsp:txXfrm>
        <a:off x="10860681" y="12333259"/>
        <a:ext cx="5374489" cy="3070336"/>
      </dsp:txXfrm>
    </dsp:sp>
    <dsp:sp modelId="{C50F519A-A6A4-4AEB-8772-750C7F4D60B3}">
      <dsp:nvSpPr>
        <dsp:cNvPr id="0" name=""/>
        <dsp:cNvSpPr/>
      </dsp:nvSpPr>
      <dsp:spPr>
        <a:xfrm>
          <a:off x="10112881" y="3268935"/>
          <a:ext cx="652276" cy="14676219"/>
        </a:xfrm>
        <a:custGeom>
          <a:avLst/>
          <a:gdLst/>
          <a:ahLst/>
          <a:cxnLst/>
          <a:rect l="0" t="0" r="0" b="0"/>
          <a:pathLst>
            <a:path>
              <a:moveTo>
                <a:pt x="0" y="0"/>
              </a:moveTo>
              <a:lnTo>
                <a:pt x="0" y="14676219"/>
              </a:lnTo>
              <a:lnTo>
                <a:pt x="652276" y="14676219"/>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A5E6A113-D114-464B-9E16-70E3E7A48EB5}">
      <dsp:nvSpPr>
        <dsp:cNvPr id="0" name=""/>
        <dsp:cNvSpPr/>
      </dsp:nvSpPr>
      <dsp:spPr>
        <a:xfrm>
          <a:off x="10765158" y="16314464"/>
          <a:ext cx="5690668" cy="3261382"/>
        </a:xfrm>
        <a:prstGeom prst="roundRect">
          <a:avLst>
            <a:gd name="adj" fmla="val 10000"/>
          </a:avLst>
        </a:prstGeom>
        <a:solidFill>
          <a:schemeClr val="lt1">
            <a:alpha val="90000"/>
            <a:hueOff val="0"/>
            <a:satOff val="0"/>
            <a:lumOff val="0"/>
            <a:alphaOff val="0"/>
          </a:schemeClr>
        </a:solidFill>
        <a:ln w="25400" cap="flat" cmpd="sng" algn="ctr">
          <a:solidFill>
            <a:srgbClr val="C00000"/>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b="1" kern="1200" dirty="0" smtClean="0"/>
            <a:t>Final Value: </a:t>
          </a:r>
          <a:r>
            <a:rPr lang="en-US" sz="3600" kern="1200" dirty="0" smtClean="0"/>
            <a:t>Vector Difference Analyzed at Storm Center</a:t>
          </a:r>
          <a:endParaRPr lang="en-US" sz="3600" kern="1200" dirty="0"/>
        </a:p>
      </dsp:txBody>
      <dsp:txXfrm>
        <a:off x="10860681" y="16409987"/>
        <a:ext cx="5499622" cy="30703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0.15705</cdr:x>
      <cdr:y>0.91398</cdr:y>
    </cdr:from>
    <cdr:to>
      <cdr:x>0.19551</cdr:x>
      <cdr:y>0.97849</cdr:y>
    </cdr:to>
    <cdr:sp macro="" textlink="">
      <cdr:nvSpPr>
        <cdr:cNvPr id="2" name="TextBox 1"/>
        <cdr:cNvSpPr txBox="1"/>
      </cdr:nvSpPr>
      <cdr:spPr>
        <a:xfrm xmlns:a="http://schemas.openxmlformats.org/drawingml/2006/main">
          <a:off x="3733800" y="129540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2974" y="7101857"/>
            <a:ext cx="31090054" cy="4899202"/>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5947" y="12953559"/>
            <a:ext cx="25604107" cy="5842882"/>
          </a:xfrm>
        </p:spPr>
        <p:txBody>
          <a:bodyPr/>
          <a:lstStyle>
            <a:lvl1pPr marL="0" indent="0" algn="ctr">
              <a:buNone/>
              <a:defRPr/>
            </a:lvl1pPr>
            <a:lvl2pPr marL="322997" indent="0" algn="ctr">
              <a:buNone/>
              <a:defRPr/>
            </a:lvl2pPr>
            <a:lvl3pPr marL="645995" indent="0" algn="ctr">
              <a:buNone/>
              <a:defRPr/>
            </a:lvl3pPr>
            <a:lvl4pPr marL="968992" indent="0" algn="ctr">
              <a:buNone/>
              <a:defRPr/>
            </a:lvl4pPr>
            <a:lvl5pPr marL="1291990" indent="0" algn="ctr">
              <a:buNone/>
              <a:defRPr/>
            </a:lvl5pPr>
            <a:lvl6pPr marL="1614988" indent="0" algn="ctr">
              <a:buNone/>
              <a:defRPr/>
            </a:lvl6pPr>
            <a:lvl7pPr marL="1937985" indent="0" algn="ctr">
              <a:buNone/>
              <a:defRPr/>
            </a:lvl7pPr>
            <a:lvl8pPr marL="2260983" indent="0" algn="ctr">
              <a:buNone/>
              <a:defRPr/>
            </a:lvl8pPr>
            <a:lvl9pPr marL="258398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B12D0C-3A9F-4E8C-9852-3D12B67DB957}" type="slidenum">
              <a:rPr lang="en-US"/>
              <a:pPr>
                <a:defRPr/>
              </a:pPr>
              <a:t>‹#›</a:t>
            </a:fld>
            <a:endParaRPr lang="en-US"/>
          </a:p>
        </p:txBody>
      </p:sp>
    </p:spTree>
    <p:extLst>
      <p:ext uri="{BB962C8B-B14F-4D97-AF65-F5344CB8AC3E}">
        <p14:creationId xmlns:p14="http://schemas.microsoft.com/office/powerpoint/2010/main" val="119489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B8457F-A032-4A2C-93C2-4867BC247E00}" type="slidenum">
              <a:rPr lang="en-US"/>
              <a:pPr>
                <a:defRPr/>
              </a:pPr>
              <a:t>‹#›</a:t>
            </a:fld>
            <a:endParaRPr lang="en-US"/>
          </a:p>
        </p:txBody>
      </p:sp>
    </p:spTree>
    <p:extLst>
      <p:ext uri="{BB962C8B-B14F-4D97-AF65-F5344CB8AC3E}">
        <p14:creationId xmlns:p14="http://schemas.microsoft.com/office/powerpoint/2010/main" val="326666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8054" y="915018"/>
            <a:ext cx="8228920" cy="1950530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9027" y="915018"/>
            <a:ext cx="24580170" cy="195053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33F74F-810E-41F1-A682-E19425F7655D}" type="slidenum">
              <a:rPr lang="en-US"/>
              <a:pPr>
                <a:defRPr/>
              </a:pPr>
              <a:t>‹#›</a:t>
            </a:fld>
            <a:endParaRPr lang="en-US"/>
          </a:p>
        </p:txBody>
      </p:sp>
    </p:spTree>
    <p:extLst>
      <p:ext uri="{BB962C8B-B14F-4D97-AF65-F5344CB8AC3E}">
        <p14:creationId xmlns:p14="http://schemas.microsoft.com/office/powerpoint/2010/main" val="329520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16D015-6197-486E-89F4-4D20A29F67B4}" type="slidenum">
              <a:rPr lang="en-US"/>
              <a:pPr>
                <a:defRPr/>
              </a:pPr>
              <a:t>‹#›</a:t>
            </a:fld>
            <a:endParaRPr lang="en-US"/>
          </a:p>
        </p:txBody>
      </p:sp>
    </p:spTree>
    <p:extLst>
      <p:ext uri="{BB962C8B-B14F-4D97-AF65-F5344CB8AC3E}">
        <p14:creationId xmlns:p14="http://schemas.microsoft.com/office/powerpoint/2010/main" val="246794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1" y="14689888"/>
            <a:ext cx="31090054" cy="4539809"/>
          </a:xfrm>
        </p:spPr>
        <p:txBody>
          <a:bodyPr anchor="t"/>
          <a:lstStyle>
            <a:lvl1pPr algn="l">
              <a:defRPr sz="28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1" y="9689263"/>
            <a:ext cx="31090054" cy="5000625"/>
          </a:xfrm>
        </p:spPr>
        <p:txBody>
          <a:bodyPr anchor="b"/>
          <a:lstStyle>
            <a:lvl1pPr marL="0" indent="0">
              <a:buNone/>
              <a:defRPr sz="1400"/>
            </a:lvl1pPr>
            <a:lvl2pPr marL="322997" indent="0">
              <a:buNone/>
              <a:defRPr sz="1300"/>
            </a:lvl2pPr>
            <a:lvl3pPr marL="645995" indent="0">
              <a:buNone/>
              <a:defRPr sz="1100"/>
            </a:lvl3pPr>
            <a:lvl4pPr marL="968992" indent="0">
              <a:buNone/>
              <a:defRPr sz="1000"/>
            </a:lvl4pPr>
            <a:lvl5pPr marL="1291990" indent="0">
              <a:buNone/>
              <a:defRPr sz="1000"/>
            </a:lvl5pPr>
            <a:lvl6pPr marL="1614988" indent="0">
              <a:buNone/>
              <a:defRPr sz="1000"/>
            </a:lvl6pPr>
            <a:lvl7pPr marL="1937985" indent="0">
              <a:buNone/>
              <a:defRPr sz="1000"/>
            </a:lvl7pPr>
            <a:lvl8pPr marL="2260983" indent="0">
              <a:buNone/>
              <a:defRPr sz="1000"/>
            </a:lvl8pPr>
            <a:lvl9pPr marL="2583980" indent="0">
              <a:buNone/>
              <a:defRPr sz="10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85719B-09E7-4150-9701-A2CB03EDDAFB}" type="slidenum">
              <a:rPr lang="en-US"/>
              <a:pPr>
                <a:defRPr/>
              </a:pPr>
              <a:t>‹#›</a:t>
            </a:fld>
            <a:endParaRPr lang="en-US"/>
          </a:p>
        </p:txBody>
      </p:sp>
    </p:spTree>
    <p:extLst>
      <p:ext uri="{BB962C8B-B14F-4D97-AF65-F5344CB8AC3E}">
        <p14:creationId xmlns:p14="http://schemas.microsoft.com/office/powerpoint/2010/main" val="138278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9027" y="5333559"/>
            <a:ext cx="16404544" cy="15086763"/>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42429" y="5333559"/>
            <a:ext cx="16404545" cy="15086763"/>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F1DFC5-A675-420A-A42F-B899EC1C7C53}" type="slidenum">
              <a:rPr lang="en-US"/>
              <a:pPr>
                <a:defRPr/>
              </a:pPr>
              <a:t>‹#›</a:t>
            </a:fld>
            <a:endParaRPr lang="en-US"/>
          </a:p>
        </p:txBody>
      </p:sp>
    </p:spTree>
    <p:extLst>
      <p:ext uri="{BB962C8B-B14F-4D97-AF65-F5344CB8AC3E}">
        <p14:creationId xmlns:p14="http://schemas.microsoft.com/office/powerpoint/2010/main" val="3997695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9027" y="5117484"/>
            <a:ext cx="16160750" cy="2132101"/>
          </a:xfrm>
        </p:spPr>
        <p:txBody>
          <a:bodyPr anchor="b"/>
          <a:lstStyle>
            <a:lvl1pPr marL="0" indent="0">
              <a:buNone/>
              <a:defRPr sz="1700" b="1"/>
            </a:lvl1pPr>
            <a:lvl2pPr marL="322997" indent="0">
              <a:buNone/>
              <a:defRPr sz="1400" b="1"/>
            </a:lvl2pPr>
            <a:lvl3pPr marL="645995" indent="0">
              <a:buNone/>
              <a:defRPr sz="1300" b="1"/>
            </a:lvl3pPr>
            <a:lvl4pPr marL="968992" indent="0">
              <a:buNone/>
              <a:defRPr sz="1100" b="1"/>
            </a:lvl4pPr>
            <a:lvl5pPr marL="1291990" indent="0">
              <a:buNone/>
              <a:defRPr sz="1100" b="1"/>
            </a:lvl5pPr>
            <a:lvl6pPr marL="1614988" indent="0">
              <a:buNone/>
              <a:defRPr sz="1100" b="1"/>
            </a:lvl6pPr>
            <a:lvl7pPr marL="1937985" indent="0">
              <a:buNone/>
              <a:defRPr sz="1100" b="1"/>
            </a:lvl7pPr>
            <a:lvl8pPr marL="2260983" indent="0">
              <a:buNone/>
              <a:defRPr sz="1100" b="1"/>
            </a:lvl8pPr>
            <a:lvl9pPr marL="2583980"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1829027" y="7249584"/>
            <a:ext cx="16160750" cy="13170738"/>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554" y="5117484"/>
            <a:ext cx="16166420" cy="2132101"/>
          </a:xfrm>
        </p:spPr>
        <p:txBody>
          <a:bodyPr anchor="b"/>
          <a:lstStyle>
            <a:lvl1pPr marL="0" indent="0">
              <a:buNone/>
              <a:defRPr sz="1700" b="1"/>
            </a:lvl1pPr>
            <a:lvl2pPr marL="322997" indent="0">
              <a:buNone/>
              <a:defRPr sz="1400" b="1"/>
            </a:lvl2pPr>
            <a:lvl3pPr marL="645995" indent="0">
              <a:buNone/>
              <a:defRPr sz="1300" b="1"/>
            </a:lvl3pPr>
            <a:lvl4pPr marL="968992" indent="0">
              <a:buNone/>
              <a:defRPr sz="1100" b="1"/>
            </a:lvl4pPr>
            <a:lvl5pPr marL="1291990" indent="0">
              <a:buNone/>
              <a:defRPr sz="1100" b="1"/>
            </a:lvl5pPr>
            <a:lvl6pPr marL="1614988" indent="0">
              <a:buNone/>
              <a:defRPr sz="1100" b="1"/>
            </a:lvl6pPr>
            <a:lvl7pPr marL="1937985" indent="0">
              <a:buNone/>
              <a:defRPr sz="1100" b="1"/>
            </a:lvl7pPr>
            <a:lvl8pPr marL="2260983" indent="0">
              <a:buNone/>
              <a:defRPr sz="1100" b="1"/>
            </a:lvl8pPr>
            <a:lvl9pPr marL="2583980"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18580554" y="7249584"/>
            <a:ext cx="16166420" cy="13170738"/>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E20A27F-285D-48DC-9BFE-9A804C42A7CA}" type="slidenum">
              <a:rPr lang="en-US"/>
              <a:pPr>
                <a:defRPr/>
              </a:pPr>
              <a:t>‹#›</a:t>
            </a:fld>
            <a:endParaRPr lang="en-US"/>
          </a:p>
        </p:txBody>
      </p:sp>
    </p:spTree>
    <p:extLst>
      <p:ext uri="{BB962C8B-B14F-4D97-AF65-F5344CB8AC3E}">
        <p14:creationId xmlns:p14="http://schemas.microsoft.com/office/powerpoint/2010/main" val="1974352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E00C603-63B2-44DA-97B7-48F646F4233E}" type="slidenum">
              <a:rPr lang="en-US"/>
              <a:pPr>
                <a:defRPr/>
              </a:pPr>
              <a:t>‹#›</a:t>
            </a:fld>
            <a:endParaRPr lang="en-US"/>
          </a:p>
        </p:txBody>
      </p:sp>
    </p:spTree>
    <p:extLst>
      <p:ext uri="{BB962C8B-B14F-4D97-AF65-F5344CB8AC3E}">
        <p14:creationId xmlns:p14="http://schemas.microsoft.com/office/powerpoint/2010/main" val="332470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938CC99-3565-41F3-877A-36F1A9E14DFE}" type="slidenum">
              <a:rPr lang="en-US"/>
              <a:pPr>
                <a:defRPr/>
              </a:pPr>
              <a:t>‹#›</a:t>
            </a:fld>
            <a:endParaRPr lang="en-US"/>
          </a:p>
        </p:txBody>
      </p:sp>
    </p:spTree>
    <p:extLst>
      <p:ext uri="{BB962C8B-B14F-4D97-AF65-F5344CB8AC3E}">
        <p14:creationId xmlns:p14="http://schemas.microsoft.com/office/powerpoint/2010/main" val="415963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9028" y="910608"/>
            <a:ext cx="12033250" cy="3872839"/>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4299974" y="910608"/>
            <a:ext cx="20447000" cy="19509714"/>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9028" y="4783447"/>
            <a:ext cx="12033250" cy="15636875"/>
          </a:xfrm>
        </p:spPr>
        <p:txBody>
          <a:bodyPr/>
          <a:lstStyle>
            <a:lvl1pPr marL="0" indent="0">
              <a:buNone/>
              <a:defRPr sz="1000"/>
            </a:lvl1pPr>
            <a:lvl2pPr marL="322997" indent="0">
              <a:buNone/>
              <a:defRPr sz="800"/>
            </a:lvl2pPr>
            <a:lvl3pPr marL="645995" indent="0">
              <a:buNone/>
              <a:defRPr sz="700"/>
            </a:lvl3pPr>
            <a:lvl4pPr marL="968992" indent="0">
              <a:buNone/>
              <a:defRPr sz="700"/>
            </a:lvl4pPr>
            <a:lvl5pPr marL="1291990" indent="0">
              <a:buNone/>
              <a:defRPr sz="700"/>
            </a:lvl5pPr>
            <a:lvl6pPr marL="1614988" indent="0">
              <a:buNone/>
              <a:defRPr sz="700"/>
            </a:lvl6pPr>
            <a:lvl7pPr marL="1937985" indent="0">
              <a:buNone/>
              <a:defRPr sz="700"/>
            </a:lvl7pPr>
            <a:lvl8pPr marL="2260983" indent="0">
              <a:buNone/>
              <a:defRPr sz="700"/>
            </a:lvl8pPr>
            <a:lvl9pPr marL="2583980"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23FB7F-3A01-47D9-A057-9DDB7F955699}" type="slidenum">
              <a:rPr lang="en-US"/>
              <a:pPr>
                <a:defRPr/>
              </a:pPr>
              <a:t>‹#›</a:t>
            </a:fld>
            <a:endParaRPr lang="en-US"/>
          </a:p>
        </p:txBody>
      </p:sp>
    </p:spTree>
    <p:extLst>
      <p:ext uri="{BB962C8B-B14F-4D97-AF65-F5344CB8AC3E}">
        <p14:creationId xmlns:p14="http://schemas.microsoft.com/office/powerpoint/2010/main" val="3174320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697" y="16001780"/>
            <a:ext cx="21946054" cy="1889566"/>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7168697" y="2042804"/>
            <a:ext cx="21946054" cy="13715338"/>
          </a:xfrm>
        </p:spPr>
        <p:txBody>
          <a:bodyPr/>
          <a:lstStyle>
            <a:lvl1pPr marL="0" indent="0">
              <a:buNone/>
              <a:defRPr sz="2300"/>
            </a:lvl1pPr>
            <a:lvl2pPr marL="322997" indent="0">
              <a:buNone/>
              <a:defRPr sz="2000"/>
            </a:lvl2pPr>
            <a:lvl3pPr marL="645995" indent="0">
              <a:buNone/>
              <a:defRPr sz="1700"/>
            </a:lvl3pPr>
            <a:lvl4pPr marL="968992" indent="0">
              <a:buNone/>
              <a:defRPr sz="1400"/>
            </a:lvl4pPr>
            <a:lvl5pPr marL="1291990" indent="0">
              <a:buNone/>
              <a:defRPr sz="1400"/>
            </a:lvl5pPr>
            <a:lvl6pPr marL="1614988" indent="0">
              <a:buNone/>
              <a:defRPr sz="1400"/>
            </a:lvl6pPr>
            <a:lvl7pPr marL="1937985" indent="0">
              <a:buNone/>
              <a:defRPr sz="1400"/>
            </a:lvl7pPr>
            <a:lvl8pPr marL="2260983" indent="0">
              <a:buNone/>
              <a:defRPr sz="1400"/>
            </a:lvl8pPr>
            <a:lvl9pPr marL="2583980" indent="0">
              <a:buNone/>
              <a:defRPr sz="1400"/>
            </a:lvl9pPr>
          </a:lstStyle>
          <a:p>
            <a:pPr lvl="0"/>
            <a:endParaRPr lang="en-US" noProof="0" smtClean="0"/>
          </a:p>
        </p:txBody>
      </p:sp>
      <p:sp>
        <p:nvSpPr>
          <p:cNvPr id="4" name="Text Placeholder 3"/>
          <p:cNvSpPr>
            <a:spLocks noGrp="1"/>
          </p:cNvSpPr>
          <p:nvPr>
            <p:ph type="body" sz="half" idx="2"/>
          </p:nvPr>
        </p:nvSpPr>
        <p:spPr>
          <a:xfrm>
            <a:off x="7168697" y="17891346"/>
            <a:ext cx="21946054" cy="2682213"/>
          </a:xfrm>
        </p:spPr>
        <p:txBody>
          <a:bodyPr/>
          <a:lstStyle>
            <a:lvl1pPr marL="0" indent="0">
              <a:buNone/>
              <a:defRPr sz="1000"/>
            </a:lvl1pPr>
            <a:lvl2pPr marL="322997" indent="0">
              <a:buNone/>
              <a:defRPr sz="800"/>
            </a:lvl2pPr>
            <a:lvl3pPr marL="645995" indent="0">
              <a:buNone/>
              <a:defRPr sz="700"/>
            </a:lvl3pPr>
            <a:lvl4pPr marL="968992" indent="0">
              <a:buNone/>
              <a:defRPr sz="700"/>
            </a:lvl4pPr>
            <a:lvl5pPr marL="1291990" indent="0">
              <a:buNone/>
              <a:defRPr sz="700"/>
            </a:lvl5pPr>
            <a:lvl6pPr marL="1614988" indent="0">
              <a:buNone/>
              <a:defRPr sz="700"/>
            </a:lvl6pPr>
            <a:lvl7pPr marL="1937985" indent="0">
              <a:buNone/>
              <a:defRPr sz="700"/>
            </a:lvl7pPr>
            <a:lvl8pPr marL="2260983" indent="0">
              <a:buNone/>
              <a:defRPr sz="700"/>
            </a:lvl8pPr>
            <a:lvl9pPr marL="2583980"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BA8634-4B43-4415-A3F1-E2827ED745B7}" type="slidenum">
              <a:rPr lang="en-US"/>
              <a:pPr>
                <a:defRPr/>
              </a:pPr>
              <a:t>‹#›</a:t>
            </a:fld>
            <a:endParaRPr lang="en-US"/>
          </a:p>
        </p:txBody>
      </p:sp>
    </p:spTree>
    <p:extLst>
      <p:ext uri="{BB962C8B-B14F-4D97-AF65-F5344CB8AC3E}">
        <p14:creationId xmlns:p14="http://schemas.microsoft.com/office/powerpoint/2010/main" val="218199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28800" y="915988"/>
            <a:ext cx="329184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606" tIns="169804" rIns="339606" bIns="16980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828800" y="5334000"/>
            <a:ext cx="32918400" cy="1508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606" tIns="169804" rIns="339606" bIns="16980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828800" y="20816888"/>
            <a:ext cx="85344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606" tIns="169804" rIns="339606" bIns="169804" numCol="1" anchor="t" anchorCtr="0" compatLnSpc="1">
            <a:prstTxWarp prst="textNoShape">
              <a:avLst/>
            </a:prstTxWarp>
          </a:bodyPr>
          <a:lstStyle>
            <a:lvl1pPr defTabSz="3395960">
              <a:defRPr sz="5200"/>
            </a:lvl1pPr>
          </a:lstStyle>
          <a:p>
            <a:pPr>
              <a:defRPr/>
            </a:pPr>
            <a:endParaRPr lang="en-US"/>
          </a:p>
        </p:txBody>
      </p:sp>
      <p:sp>
        <p:nvSpPr>
          <p:cNvPr id="1029" name="Rectangle 5"/>
          <p:cNvSpPr>
            <a:spLocks noGrp="1" noChangeArrowheads="1"/>
          </p:cNvSpPr>
          <p:nvPr>
            <p:ph type="ftr" sz="quarter" idx="3"/>
          </p:nvPr>
        </p:nvSpPr>
        <p:spPr bwMode="auto">
          <a:xfrm>
            <a:off x="12496800" y="20816888"/>
            <a:ext cx="115824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606" tIns="169804" rIns="339606" bIns="169804" numCol="1" anchor="t" anchorCtr="0" compatLnSpc="1">
            <a:prstTxWarp prst="textNoShape">
              <a:avLst/>
            </a:prstTxWarp>
          </a:bodyPr>
          <a:lstStyle>
            <a:lvl1pPr algn="ctr" defTabSz="3395960">
              <a:defRPr sz="5200"/>
            </a:lvl1pPr>
          </a:lstStyle>
          <a:p>
            <a:pPr>
              <a:defRPr/>
            </a:pPr>
            <a:endParaRPr lang="en-US"/>
          </a:p>
        </p:txBody>
      </p:sp>
      <p:sp>
        <p:nvSpPr>
          <p:cNvPr id="1030" name="Rectangle 6"/>
          <p:cNvSpPr>
            <a:spLocks noGrp="1" noChangeArrowheads="1"/>
          </p:cNvSpPr>
          <p:nvPr>
            <p:ph type="sldNum" sz="quarter" idx="4"/>
          </p:nvPr>
        </p:nvSpPr>
        <p:spPr bwMode="auto">
          <a:xfrm>
            <a:off x="26212800" y="20816888"/>
            <a:ext cx="85344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9606" tIns="169804" rIns="339606" bIns="169804" numCol="1" anchor="t" anchorCtr="0" compatLnSpc="1">
            <a:prstTxWarp prst="textNoShape">
              <a:avLst/>
            </a:prstTxWarp>
          </a:bodyPr>
          <a:lstStyle>
            <a:lvl1pPr algn="r" defTabSz="3395960">
              <a:defRPr sz="5200"/>
            </a:lvl1pPr>
          </a:lstStyle>
          <a:p>
            <a:pPr>
              <a:defRPr/>
            </a:pPr>
            <a:fld id="{351231E3-1889-4F10-9C1E-401DF84E35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94075" rtl="0" eaLnBrk="0" fontAlgn="base" hangingPunct="0">
        <a:spcBef>
          <a:spcPct val="0"/>
        </a:spcBef>
        <a:spcAft>
          <a:spcPct val="0"/>
        </a:spcAft>
        <a:defRPr sz="16300">
          <a:solidFill>
            <a:schemeClr val="tx2"/>
          </a:solidFill>
          <a:latin typeface="+mj-lt"/>
          <a:ea typeface="+mj-ea"/>
          <a:cs typeface="+mj-cs"/>
        </a:defRPr>
      </a:lvl1pPr>
      <a:lvl2pPr algn="ctr" defTabSz="3394075" rtl="0" eaLnBrk="0" fontAlgn="base" hangingPunct="0">
        <a:spcBef>
          <a:spcPct val="0"/>
        </a:spcBef>
        <a:spcAft>
          <a:spcPct val="0"/>
        </a:spcAft>
        <a:defRPr sz="16300">
          <a:solidFill>
            <a:schemeClr val="tx2"/>
          </a:solidFill>
          <a:latin typeface="Arial" charset="0"/>
        </a:defRPr>
      </a:lvl2pPr>
      <a:lvl3pPr algn="ctr" defTabSz="3394075" rtl="0" eaLnBrk="0" fontAlgn="base" hangingPunct="0">
        <a:spcBef>
          <a:spcPct val="0"/>
        </a:spcBef>
        <a:spcAft>
          <a:spcPct val="0"/>
        </a:spcAft>
        <a:defRPr sz="16300">
          <a:solidFill>
            <a:schemeClr val="tx2"/>
          </a:solidFill>
          <a:latin typeface="Arial" charset="0"/>
        </a:defRPr>
      </a:lvl3pPr>
      <a:lvl4pPr algn="ctr" defTabSz="3394075" rtl="0" eaLnBrk="0" fontAlgn="base" hangingPunct="0">
        <a:spcBef>
          <a:spcPct val="0"/>
        </a:spcBef>
        <a:spcAft>
          <a:spcPct val="0"/>
        </a:spcAft>
        <a:defRPr sz="16300">
          <a:solidFill>
            <a:schemeClr val="tx2"/>
          </a:solidFill>
          <a:latin typeface="Arial" charset="0"/>
        </a:defRPr>
      </a:lvl4pPr>
      <a:lvl5pPr algn="ctr" defTabSz="3394075" rtl="0" eaLnBrk="0" fontAlgn="base" hangingPunct="0">
        <a:spcBef>
          <a:spcPct val="0"/>
        </a:spcBef>
        <a:spcAft>
          <a:spcPct val="0"/>
        </a:spcAft>
        <a:defRPr sz="16300">
          <a:solidFill>
            <a:schemeClr val="tx2"/>
          </a:solidFill>
          <a:latin typeface="Arial" charset="0"/>
        </a:defRPr>
      </a:lvl5pPr>
      <a:lvl6pPr marL="322997" algn="ctr" defTabSz="3395960" rtl="0" fontAlgn="base">
        <a:spcBef>
          <a:spcPct val="0"/>
        </a:spcBef>
        <a:spcAft>
          <a:spcPct val="0"/>
        </a:spcAft>
        <a:defRPr sz="16300">
          <a:solidFill>
            <a:schemeClr val="tx2"/>
          </a:solidFill>
          <a:latin typeface="Arial" charset="0"/>
        </a:defRPr>
      </a:lvl6pPr>
      <a:lvl7pPr marL="645995" algn="ctr" defTabSz="3395960" rtl="0" fontAlgn="base">
        <a:spcBef>
          <a:spcPct val="0"/>
        </a:spcBef>
        <a:spcAft>
          <a:spcPct val="0"/>
        </a:spcAft>
        <a:defRPr sz="16300">
          <a:solidFill>
            <a:schemeClr val="tx2"/>
          </a:solidFill>
          <a:latin typeface="Arial" charset="0"/>
        </a:defRPr>
      </a:lvl7pPr>
      <a:lvl8pPr marL="968992" algn="ctr" defTabSz="3395960" rtl="0" fontAlgn="base">
        <a:spcBef>
          <a:spcPct val="0"/>
        </a:spcBef>
        <a:spcAft>
          <a:spcPct val="0"/>
        </a:spcAft>
        <a:defRPr sz="16300">
          <a:solidFill>
            <a:schemeClr val="tx2"/>
          </a:solidFill>
          <a:latin typeface="Arial" charset="0"/>
        </a:defRPr>
      </a:lvl8pPr>
      <a:lvl9pPr marL="1291990" algn="ctr" defTabSz="3395960" rtl="0" fontAlgn="base">
        <a:spcBef>
          <a:spcPct val="0"/>
        </a:spcBef>
        <a:spcAft>
          <a:spcPct val="0"/>
        </a:spcAft>
        <a:defRPr sz="16300">
          <a:solidFill>
            <a:schemeClr val="tx2"/>
          </a:solidFill>
          <a:latin typeface="Arial" charset="0"/>
        </a:defRPr>
      </a:lvl9pPr>
    </p:titleStyle>
    <p:bodyStyle>
      <a:lvl1pPr marL="1271588" indent="-1271588" algn="l" defTabSz="3394075" rtl="0" eaLnBrk="0" fontAlgn="base" hangingPunct="0">
        <a:spcBef>
          <a:spcPct val="20000"/>
        </a:spcBef>
        <a:spcAft>
          <a:spcPct val="0"/>
        </a:spcAft>
        <a:buChar char="•"/>
        <a:defRPr sz="11900">
          <a:solidFill>
            <a:schemeClr val="tx1"/>
          </a:solidFill>
          <a:latin typeface="+mn-lt"/>
          <a:ea typeface="+mn-ea"/>
          <a:cs typeface="+mn-cs"/>
        </a:defRPr>
      </a:lvl1pPr>
      <a:lvl2pPr marL="2757488" indent="-1058863" algn="l" defTabSz="3394075" rtl="0" eaLnBrk="0" fontAlgn="base" hangingPunct="0">
        <a:spcBef>
          <a:spcPct val="20000"/>
        </a:spcBef>
        <a:spcAft>
          <a:spcPct val="0"/>
        </a:spcAft>
        <a:buChar char="–"/>
        <a:defRPr sz="10400">
          <a:solidFill>
            <a:schemeClr val="tx1"/>
          </a:solidFill>
          <a:latin typeface="+mn-lt"/>
        </a:defRPr>
      </a:lvl2pPr>
      <a:lvl3pPr marL="4243388" indent="-847725" algn="l" defTabSz="3394075" rtl="0" eaLnBrk="0" fontAlgn="base" hangingPunct="0">
        <a:spcBef>
          <a:spcPct val="20000"/>
        </a:spcBef>
        <a:spcAft>
          <a:spcPct val="0"/>
        </a:spcAft>
        <a:buChar char="•"/>
        <a:defRPr sz="8900">
          <a:solidFill>
            <a:schemeClr val="tx1"/>
          </a:solidFill>
          <a:latin typeface="+mn-lt"/>
        </a:defRPr>
      </a:lvl3pPr>
      <a:lvl4pPr marL="5942013" indent="-847725" algn="l" defTabSz="3394075" rtl="0" eaLnBrk="0" fontAlgn="base" hangingPunct="0">
        <a:spcBef>
          <a:spcPct val="20000"/>
        </a:spcBef>
        <a:spcAft>
          <a:spcPct val="0"/>
        </a:spcAft>
        <a:buChar char="–"/>
        <a:defRPr sz="7400">
          <a:solidFill>
            <a:schemeClr val="tx1"/>
          </a:solidFill>
          <a:latin typeface="+mn-lt"/>
        </a:defRPr>
      </a:lvl4pPr>
      <a:lvl5pPr marL="7639050" indent="-847725" algn="l" defTabSz="3394075" rtl="0" eaLnBrk="0" fontAlgn="base" hangingPunct="0">
        <a:spcBef>
          <a:spcPct val="20000"/>
        </a:spcBef>
        <a:spcAft>
          <a:spcPct val="0"/>
        </a:spcAft>
        <a:buChar char="»"/>
        <a:defRPr sz="7400">
          <a:solidFill>
            <a:schemeClr val="tx1"/>
          </a:solidFill>
          <a:latin typeface="+mn-lt"/>
        </a:defRPr>
      </a:lvl5pPr>
      <a:lvl6pPr marL="7963908" indent="-848990" algn="l" defTabSz="3395960" rtl="0" fontAlgn="base">
        <a:spcBef>
          <a:spcPct val="20000"/>
        </a:spcBef>
        <a:spcAft>
          <a:spcPct val="0"/>
        </a:spcAft>
        <a:buChar char="»"/>
        <a:defRPr sz="7400">
          <a:solidFill>
            <a:schemeClr val="tx1"/>
          </a:solidFill>
          <a:latin typeface="+mn-lt"/>
        </a:defRPr>
      </a:lvl6pPr>
      <a:lvl7pPr marL="8286905" indent="-848990" algn="l" defTabSz="3395960" rtl="0" fontAlgn="base">
        <a:spcBef>
          <a:spcPct val="20000"/>
        </a:spcBef>
        <a:spcAft>
          <a:spcPct val="0"/>
        </a:spcAft>
        <a:buChar char="»"/>
        <a:defRPr sz="7400">
          <a:solidFill>
            <a:schemeClr val="tx1"/>
          </a:solidFill>
          <a:latin typeface="+mn-lt"/>
        </a:defRPr>
      </a:lvl7pPr>
      <a:lvl8pPr marL="8609902" indent="-848990" algn="l" defTabSz="3395960" rtl="0" fontAlgn="base">
        <a:spcBef>
          <a:spcPct val="20000"/>
        </a:spcBef>
        <a:spcAft>
          <a:spcPct val="0"/>
        </a:spcAft>
        <a:buChar char="»"/>
        <a:defRPr sz="7400">
          <a:solidFill>
            <a:schemeClr val="tx1"/>
          </a:solidFill>
          <a:latin typeface="+mn-lt"/>
        </a:defRPr>
      </a:lvl8pPr>
      <a:lvl9pPr marL="8932900" indent="-848990" algn="l" defTabSz="3395960" rtl="0" fontAlgn="base">
        <a:spcBef>
          <a:spcPct val="20000"/>
        </a:spcBef>
        <a:spcAft>
          <a:spcPct val="0"/>
        </a:spcAft>
        <a:buChar char="»"/>
        <a:defRPr sz="7400">
          <a:solidFill>
            <a:schemeClr val="tx1"/>
          </a:solidFill>
          <a:latin typeface="+mn-lt"/>
        </a:defRPr>
      </a:lvl9pPr>
    </p:bodyStyle>
    <p:otherStyle>
      <a:defPPr>
        <a:defRPr lang="en-US"/>
      </a:defPPr>
      <a:lvl1pPr marL="0" algn="l" defTabSz="645995" rtl="0" eaLnBrk="1" latinLnBrk="0" hangingPunct="1">
        <a:defRPr sz="1300" kern="1200">
          <a:solidFill>
            <a:schemeClr val="tx1"/>
          </a:solidFill>
          <a:latin typeface="+mn-lt"/>
          <a:ea typeface="+mn-ea"/>
          <a:cs typeface="+mn-cs"/>
        </a:defRPr>
      </a:lvl1pPr>
      <a:lvl2pPr marL="322997" algn="l" defTabSz="645995" rtl="0" eaLnBrk="1" latinLnBrk="0" hangingPunct="1">
        <a:defRPr sz="1300" kern="1200">
          <a:solidFill>
            <a:schemeClr val="tx1"/>
          </a:solidFill>
          <a:latin typeface="+mn-lt"/>
          <a:ea typeface="+mn-ea"/>
          <a:cs typeface="+mn-cs"/>
        </a:defRPr>
      </a:lvl2pPr>
      <a:lvl3pPr marL="645995" algn="l" defTabSz="645995" rtl="0" eaLnBrk="1" latinLnBrk="0" hangingPunct="1">
        <a:defRPr sz="1300" kern="1200">
          <a:solidFill>
            <a:schemeClr val="tx1"/>
          </a:solidFill>
          <a:latin typeface="+mn-lt"/>
          <a:ea typeface="+mn-ea"/>
          <a:cs typeface="+mn-cs"/>
        </a:defRPr>
      </a:lvl3pPr>
      <a:lvl4pPr marL="968992" algn="l" defTabSz="645995" rtl="0" eaLnBrk="1" latinLnBrk="0" hangingPunct="1">
        <a:defRPr sz="1300" kern="1200">
          <a:solidFill>
            <a:schemeClr val="tx1"/>
          </a:solidFill>
          <a:latin typeface="+mn-lt"/>
          <a:ea typeface="+mn-ea"/>
          <a:cs typeface="+mn-cs"/>
        </a:defRPr>
      </a:lvl4pPr>
      <a:lvl5pPr marL="1291990" algn="l" defTabSz="645995" rtl="0" eaLnBrk="1" latinLnBrk="0" hangingPunct="1">
        <a:defRPr sz="1300" kern="1200">
          <a:solidFill>
            <a:schemeClr val="tx1"/>
          </a:solidFill>
          <a:latin typeface="+mn-lt"/>
          <a:ea typeface="+mn-ea"/>
          <a:cs typeface="+mn-cs"/>
        </a:defRPr>
      </a:lvl5pPr>
      <a:lvl6pPr marL="1614988" algn="l" defTabSz="645995" rtl="0" eaLnBrk="1" latinLnBrk="0" hangingPunct="1">
        <a:defRPr sz="1300" kern="1200">
          <a:solidFill>
            <a:schemeClr val="tx1"/>
          </a:solidFill>
          <a:latin typeface="+mn-lt"/>
          <a:ea typeface="+mn-ea"/>
          <a:cs typeface="+mn-cs"/>
        </a:defRPr>
      </a:lvl6pPr>
      <a:lvl7pPr marL="1937985" algn="l" defTabSz="645995" rtl="0" eaLnBrk="1" latinLnBrk="0" hangingPunct="1">
        <a:defRPr sz="1300" kern="1200">
          <a:solidFill>
            <a:schemeClr val="tx1"/>
          </a:solidFill>
          <a:latin typeface="+mn-lt"/>
          <a:ea typeface="+mn-ea"/>
          <a:cs typeface="+mn-cs"/>
        </a:defRPr>
      </a:lvl7pPr>
      <a:lvl8pPr marL="2260983" algn="l" defTabSz="645995" rtl="0" eaLnBrk="1" latinLnBrk="0" hangingPunct="1">
        <a:defRPr sz="1300" kern="1200">
          <a:solidFill>
            <a:schemeClr val="tx1"/>
          </a:solidFill>
          <a:latin typeface="+mn-lt"/>
          <a:ea typeface="+mn-ea"/>
          <a:cs typeface="+mn-cs"/>
        </a:defRPr>
      </a:lvl8pPr>
      <a:lvl9pPr marL="2583980" algn="l" defTabSz="645995"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mailto:Chrisv@ssec.wis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9753600"/>
            <a:ext cx="28270200" cy="3810000"/>
          </a:xfrm>
        </p:spPr>
        <p:txBody>
          <a:bodyPr/>
          <a:lstStyle/>
          <a:p>
            <a:r>
              <a:rPr lang="en-US" sz="12000" b="1" i="1" dirty="0">
                <a:solidFill>
                  <a:srgbClr val="FF0000"/>
                </a:solidFill>
                <a:latin typeface="+mn-lt"/>
              </a:rPr>
              <a:t>Computing Deep-Tropospheric Vertical Wind Shear Analyses for TC Applications: Does the Methodology Matter</a:t>
            </a:r>
            <a:r>
              <a:rPr lang="en-US" sz="12000" b="1" i="1" dirty="0" smtClean="0">
                <a:solidFill>
                  <a:srgbClr val="FF0000"/>
                </a:solidFill>
                <a:latin typeface="+mn-lt"/>
              </a:rPr>
              <a:t>?</a:t>
            </a:r>
            <a:br>
              <a:rPr lang="en-US" sz="12000" b="1" i="1" dirty="0" smtClean="0">
                <a:solidFill>
                  <a:srgbClr val="FF0000"/>
                </a:solidFill>
                <a:latin typeface="+mn-lt"/>
              </a:rPr>
            </a:br>
            <a:r>
              <a:rPr lang="en-US" sz="12000" b="1" i="1" dirty="0" smtClean="0">
                <a:solidFill>
                  <a:srgbClr val="FF0000"/>
                </a:solidFill>
                <a:latin typeface="+mn-lt"/>
              </a:rPr>
              <a:t/>
            </a:r>
            <a:br>
              <a:rPr lang="en-US" sz="12000" b="1" i="1" dirty="0" smtClean="0">
                <a:solidFill>
                  <a:srgbClr val="FF0000"/>
                </a:solidFill>
                <a:latin typeface="+mn-lt"/>
              </a:rPr>
            </a:br>
            <a:r>
              <a:rPr lang="en-US" sz="9600" b="1" dirty="0">
                <a:solidFill>
                  <a:srgbClr val="FF0000"/>
                </a:solidFill>
              </a:rPr>
              <a:t/>
            </a:r>
            <a:br>
              <a:rPr lang="en-US" sz="9600" b="1" dirty="0">
                <a:solidFill>
                  <a:srgbClr val="FF0000"/>
                </a:solidFill>
              </a:rPr>
            </a:br>
            <a:r>
              <a:rPr lang="en-US" sz="9600" b="1" dirty="0">
                <a:solidFill>
                  <a:srgbClr val="3333CC"/>
                </a:solidFill>
              </a:rPr>
              <a:t>Christopher </a:t>
            </a:r>
            <a:r>
              <a:rPr lang="en-US" sz="9600" b="1" dirty="0" err="1" smtClean="0">
                <a:solidFill>
                  <a:srgbClr val="3333CC"/>
                </a:solidFill>
              </a:rPr>
              <a:t>Velden</a:t>
            </a:r>
            <a:r>
              <a:rPr lang="en-US" sz="9600" b="1" dirty="0" smtClean="0">
                <a:solidFill>
                  <a:srgbClr val="3333CC"/>
                </a:solidFill>
              </a:rPr>
              <a:t> and </a:t>
            </a:r>
            <a:r>
              <a:rPr lang="en-US" sz="9600" b="1" dirty="0">
                <a:solidFill>
                  <a:srgbClr val="3333CC"/>
                </a:solidFill>
              </a:rPr>
              <a:t>John </a:t>
            </a:r>
            <a:r>
              <a:rPr lang="en-US" sz="9600" b="1" dirty="0" smtClean="0">
                <a:solidFill>
                  <a:srgbClr val="3333CC"/>
                </a:solidFill>
              </a:rPr>
              <a:t>Sears</a:t>
            </a:r>
            <a:r>
              <a:rPr lang="en-US" sz="9600" b="1" dirty="0">
                <a:solidFill>
                  <a:srgbClr val="3333CC"/>
                </a:solidFill>
              </a:rPr>
              <a:t/>
            </a:r>
            <a:br>
              <a:rPr lang="en-US" sz="9600" b="1" dirty="0">
                <a:solidFill>
                  <a:srgbClr val="3333CC"/>
                </a:solidFill>
              </a:rPr>
            </a:br>
            <a:r>
              <a:rPr lang="en-US" sz="8000" b="1" dirty="0" smtClean="0"/>
              <a:t/>
            </a:r>
            <a:br>
              <a:rPr lang="en-US" sz="8000" b="1" dirty="0" smtClean="0"/>
            </a:br>
            <a:r>
              <a:rPr lang="en-US" sz="6000" b="1" i="1" dirty="0" smtClean="0"/>
              <a:t>Univ</a:t>
            </a:r>
            <a:r>
              <a:rPr lang="en-US" sz="6000" b="1" i="1" dirty="0"/>
              <a:t>. Wisconsin - Cooperative Institute for Meteorological Satellite Studies (CIMSS</a:t>
            </a:r>
            <a:r>
              <a:rPr lang="en-US" sz="6000" b="1" i="1" dirty="0" smtClean="0"/>
              <a:t>)</a:t>
            </a:r>
            <a:br>
              <a:rPr lang="en-US" sz="6000" b="1" i="1" dirty="0" smtClean="0"/>
            </a:br>
            <a:r>
              <a:rPr lang="en-US" sz="6000" b="1" i="1" dirty="0"/>
              <a:t/>
            </a:r>
            <a:br>
              <a:rPr lang="en-US" sz="6000" b="1" i="1" dirty="0"/>
            </a:br>
            <a:r>
              <a:rPr lang="en-US" sz="6000" b="1" i="1" dirty="0"/>
              <a:t/>
            </a:r>
            <a:br>
              <a:rPr lang="en-US" sz="6000" b="1" i="1" dirty="0"/>
            </a:br>
            <a:r>
              <a:rPr lang="en-US" sz="6600" dirty="0"/>
              <a:t>67th IHC/Tropical Cyclone Research </a:t>
            </a:r>
            <a:r>
              <a:rPr lang="en-US" sz="6600" dirty="0" smtClean="0"/>
              <a:t>Forum</a:t>
            </a:r>
            <a:br>
              <a:rPr lang="en-US" sz="6600" dirty="0" smtClean="0"/>
            </a:br>
            <a:r>
              <a:rPr lang="en-US" sz="6600" dirty="0"/>
              <a:t/>
            </a:r>
            <a:br>
              <a:rPr lang="en-US" sz="6600" dirty="0"/>
            </a:br>
            <a:r>
              <a:rPr lang="en-US" sz="6600" dirty="0" smtClean="0"/>
              <a:t/>
            </a:r>
            <a:br>
              <a:rPr lang="en-US" sz="6600" dirty="0" smtClean="0"/>
            </a:br>
            <a:r>
              <a:rPr lang="en-US" sz="6600" dirty="0" smtClean="0"/>
              <a:t>March 5-7, 2013</a:t>
            </a:r>
            <a:endParaRPr lang="en-US" sz="6600" dirty="0"/>
          </a:p>
        </p:txBody>
      </p:sp>
      <p:pic>
        <p:nvPicPr>
          <p:cNvPr id="4" name="Picture 74" descr="cim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42200" y="317501"/>
            <a:ext cx="3311524" cy="2730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6"/>
          <p:cNvPicPr>
            <a:picLocks noChangeAspect="1" noChangeArrowheads="1"/>
          </p:cNvPicPr>
          <p:nvPr/>
        </p:nvPicPr>
        <p:blipFill>
          <a:blip r:embed="rId3">
            <a:extLst>
              <a:ext uri="{28A0092B-C50C-407E-A947-70E740481C1C}">
                <a14:useLocalDpi xmlns:a14="http://schemas.microsoft.com/office/drawing/2010/main" val="0"/>
              </a:ext>
            </a:extLst>
          </a:blip>
          <a:srcRect t="58415" r="41489"/>
          <a:stretch>
            <a:fillRect/>
          </a:stretch>
        </p:blipFill>
        <p:spPr bwMode="auto">
          <a:xfrm>
            <a:off x="490539" y="317501"/>
            <a:ext cx="2862261"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4823400" y="21259800"/>
            <a:ext cx="662361" cy="1123384"/>
          </a:xfrm>
          <a:prstGeom prst="rect">
            <a:avLst/>
          </a:prstGeom>
          <a:noFill/>
        </p:spPr>
        <p:txBody>
          <a:bodyPr wrap="none" rtlCol="0">
            <a:spAutoFit/>
          </a:bodyPr>
          <a:lstStyle/>
          <a:p>
            <a:r>
              <a:rPr lang="en-US" dirty="0" smtClean="0"/>
              <a:t>1</a:t>
            </a:r>
            <a:endParaRPr lang="en-US" dirty="0"/>
          </a:p>
        </p:txBody>
      </p:sp>
    </p:spTree>
    <p:extLst>
      <p:ext uri="{BB962C8B-B14F-4D97-AF65-F5344CB8AC3E}">
        <p14:creationId xmlns:p14="http://schemas.microsoft.com/office/powerpoint/2010/main" val="4270443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070065697"/>
              </p:ext>
            </p:extLst>
          </p:nvPr>
        </p:nvGraphicFramePr>
        <p:xfrm>
          <a:off x="5943600" y="4495800"/>
          <a:ext cx="23774400" cy="1417319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5280600" y="21412200"/>
            <a:ext cx="1140056" cy="1123384"/>
          </a:xfrm>
          <a:prstGeom prst="rect">
            <a:avLst/>
          </a:prstGeom>
          <a:noFill/>
        </p:spPr>
        <p:txBody>
          <a:bodyPr wrap="none" rtlCol="0">
            <a:spAutoFit/>
          </a:bodyPr>
          <a:lstStyle/>
          <a:p>
            <a:r>
              <a:rPr lang="en-US" dirty="0" smtClean="0"/>
              <a:t>10</a:t>
            </a:r>
            <a:endParaRPr lang="en-US" dirty="0"/>
          </a:p>
        </p:txBody>
      </p:sp>
      <p:sp>
        <p:nvSpPr>
          <p:cNvPr id="4" name="TextBox 3"/>
          <p:cNvSpPr txBox="1"/>
          <p:nvPr/>
        </p:nvSpPr>
        <p:spPr>
          <a:xfrm>
            <a:off x="3295975" y="304800"/>
            <a:ext cx="30741108" cy="3339376"/>
          </a:xfrm>
          <a:prstGeom prst="rect">
            <a:avLst/>
          </a:prstGeom>
          <a:noFill/>
        </p:spPr>
        <p:txBody>
          <a:bodyPr wrap="none" rtlCol="0">
            <a:spAutoFit/>
          </a:bodyPr>
          <a:lstStyle/>
          <a:p>
            <a:pPr algn="r"/>
            <a:r>
              <a:rPr lang="en-US" sz="7200" b="1" i="1" dirty="0">
                <a:solidFill>
                  <a:srgbClr val="FF0000"/>
                </a:solidFill>
              </a:rPr>
              <a:t>Computing Deep-Tropospheric Vertical Wind Shear Analyses for </a:t>
            </a:r>
            <a:r>
              <a:rPr lang="en-US" sz="7200" b="1" i="1" dirty="0" smtClean="0">
                <a:solidFill>
                  <a:srgbClr val="FF0000"/>
                </a:solidFill>
              </a:rPr>
              <a:t>TC</a:t>
            </a:r>
          </a:p>
          <a:p>
            <a:pPr algn="ctr"/>
            <a:r>
              <a:rPr lang="en-US" sz="7200" b="1" i="1" dirty="0" smtClean="0">
                <a:solidFill>
                  <a:srgbClr val="FF0000"/>
                </a:solidFill>
              </a:rPr>
              <a:t>Applications</a:t>
            </a:r>
            <a:r>
              <a:rPr lang="en-US" sz="7200" b="1" i="1" dirty="0">
                <a:solidFill>
                  <a:srgbClr val="FF0000"/>
                </a:solidFill>
              </a:rPr>
              <a:t>: Does the Methodology Matter?</a:t>
            </a:r>
            <a:endParaRPr lang="en-US" sz="7200" dirty="0"/>
          </a:p>
          <a:p>
            <a:endParaRPr lang="en-US" dirty="0"/>
          </a:p>
        </p:txBody>
      </p:sp>
      <p:sp>
        <p:nvSpPr>
          <p:cNvPr id="5" name="TextBox 4"/>
          <p:cNvSpPr txBox="1"/>
          <p:nvPr/>
        </p:nvSpPr>
        <p:spPr>
          <a:xfrm>
            <a:off x="8077200" y="17602200"/>
            <a:ext cx="22666783" cy="1323439"/>
          </a:xfrm>
          <a:prstGeom prst="rect">
            <a:avLst/>
          </a:prstGeom>
          <a:solidFill>
            <a:schemeClr val="bg1"/>
          </a:solidFill>
        </p:spPr>
        <p:txBody>
          <a:bodyPr wrap="none" rtlCol="0">
            <a:spAutoFit/>
          </a:bodyPr>
          <a:lstStyle/>
          <a:p>
            <a:r>
              <a:rPr lang="en-US" dirty="0" smtClean="0"/>
              <a:t>··· </a:t>
            </a:r>
            <a:r>
              <a:rPr lang="en-US" dirty="0" err="1" smtClean="0"/>
              <a:t>cimss_gfs</a:t>
            </a:r>
            <a:r>
              <a:rPr lang="en-US" dirty="0" smtClean="0"/>
              <a:t>   </a:t>
            </a:r>
            <a:r>
              <a:rPr lang="en-US" sz="8000" b="1" dirty="0" smtClean="0"/>
              <a:t>- </a:t>
            </a:r>
            <a:r>
              <a:rPr lang="en-US" dirty="0" err="1" smtClean="0"/>
              <a:t>cimss_cimss</a:t>
            </a:r>
            <a:r>
              <a:rPr lang="en-US" dirty="0" smtClean="0"/>
              <a:t>   </a:t>
            </a:r>
            <a:r>
              <a:rPr lang="en-US" dirty="0" smtClean="0">
                <a:solidFill>
                  <a:schemeClr val="bg2">
                    <a:lumMod val="75000"/>
                  </a:schemeClr>
                </a:solidFill>
              </a:rPr>
              <a:t>··· </a:t>
            </a:r>
            <a:r>
              <a:rPr lang="en-US" dirty="0" err="1" smtClean="0">
                <a:solidFill>
                  <a:schemeClr val="bg2">
                    <a:lumMod val="75000"/>
                  </a:schemeClr>
                </a:solidFill>
              </a:rPr>
              <a:t>ships_gfs</a:t>
            </a:r>
            <a:r>
              <a:rPr lang="en-US" dirty="0" smtClean="0">
                <a:solidFill>
                  <a:schemeClr val="bg2">
                    <a:lumMod val="75000"/>
                  </a:schemeClr>
                </a:solidFill>
              </a:rPr>
              <a:t>   </a:t>
            </a:r>
            <a:r>
              <a:rPr lang="en-US" b="1" dirty="0" smtClean="0">
                <a:solidFill>
                  <a:schemeClr val="bg2">
                    <a:lumMod val="75000"/>
                  </a:schemeClr>
                </a:solidFill>
              </a:rPr>
              <a:t>-</a:t>
            </a:r>
            <a:r>
              <a:rPr lang="en-US" dirty="0" smtClean="0">
                <a:solidFill>
                  <a:schemeClr val="bg2">
                    <a:lumMod val="75000"/>
                  </a:schemeClr>
                </a:solidFill>
              </a:rPr>
              <a:t> </a:t>
            </a:r>
            <a:r>
              <a:rPr lang="en-US" dirty="0" err="1" smtClean="0">
                <a:solidFill>
                  <a:schemeClr val="bg2">
                    <a:lumMod val="75000"/>
                  </a:schemeClr>
                </a:solidFill>
              </a:rPr>
              <a:t>ships_cimss</a:t>
            </a:r>
            <a:endParaRPr lang="en-US" dirty="0">
              <a:solidFill>
                <a:schemeClr val="bg2">
                  <a:lumMod val="75000"/>
                </a:schemeClr>
              </a:solidFill>
            </a:endParaRPr>
          </a:p>
        </p:txBody>
      </p:sp>
      <p:sp>
        <p:nvSpPr>
          <p:cNvPr id="6" name="TextBox 5"/>
          <p:cNvSpPr txBox="1"/>
          <p:nvPr/>
        </p:nvSpPr>
        <p:spPr>
          <a:xfrm>
            <a:off x="4524324" y="19659600"/>
            <a:ext cx="28284410" cy="2154436"/>
          </a:xfrm>
          <a:prstGeom prst="rect">
            <a:avLst/>
          </a:prstGeom>
          <a:noFill/>
        </p:spPr>
        <p:txBody>
          <a:bodyPr wrap="none" rtlCol="0">
            <a:spAutoFit/>
          </a:bodyPr>
          <a:lstStyle/>
          <a:p>
            <a:r>
              <a:rPr lang="en-US" dirty="0" smtClean="0"/>
              <a:t>N=283  </a:t>
            </a:r>
            <a:r>
              <a:rPr lang="en-US" dirty="0"/>
              <a:t>Homogeneous Sample of Atlantic VWS Comparisons from </a:t>
            </a:r>
            <a:r>
              <a:rPr lang="en-US" dirty="0" smtClean="0"/>
              <a:t>2010</a:t>
            </a:r>
            <a:endParaRPr lang="en-US" dirty="0"/>
          </a:p>
          <a:p>
            <a:endParaRPr lang="en-US" dirty="0"/>
          </a:p>
        </p:txBody>
      </p:sp>
    </p:spTree>
    <p:extLst>
      <p:ext uri="{BB962C8B-B14F-4D97-AF65-F5344CB8AC3E}">
        <p14:creationId xmlns:p14="http://schemas.microsoft.com/office/powerpoint/2010/main" val="290668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914400"/>
            <a:ext cx="32918400" cy="3810000"/>
          </a:xfrm>
        </p:spPr>
        <p:txBody>
          <a:bodyPr/>
          <a:lstStyle/>
          <a:p>
            <a:pPr marL="342900" indent="-342900" defTabSz="4806950"/>
            <a:r>
              <a:rPr lang="en-US" sz="9600" b="1" dirty="0"/>
              <a:t/>
            </a:r>
            <a:br>
              <a:rPr lang="en-US" sz="9600" b="1" dirty="0"/>
            </a:br>
            <a:endParaRPr lang="en-US" dirty="0"/>
          </a:p>
        </p:txBody>
      </p:sp>
      <p:sp>
        <p:nvSpPr>
          <p:cNvPr id="4" name="TextBox 6"/>
          <p:cNvSpPr>
            <a:spLocks noChangeArrowheads="1"/>
          </p:cNvSpPr>
          <p:nvPr/>
        </p:nvSpPr>
        <p:spPr bwMode="auto">
          <a:xfrm>
            <a:off x="1752600" y="3048000"/>
            <a:ext cx="33070800" cy="14216658"/>
          </a:xfrm>
          <a:prstGeom prst="roundRect">
            <a:avLst>
              <a:gd name="adj" fmla="val 16667"/>
            </a:avLst>
          </a:prstGeom>
          <a:noFill/>
          <a:ln w="9525">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ctr"/>
            <a:r>
              <a:rPr lang="en-US" sz="11500" b="1" dirty="0" smtClean="0">
                <a:solidFill>
                  <a:srgbClr val="3333CC"/>
                </a:solidFill>
              </a:rPr>
              <a:t>Summary </a:t>
            </a:r>
          </a:p>
          <a:p>
            <a:pPr algn="just"/>
            <a:endParaRPr lang="en-US" sz="5400" dirty="0" smtClean="0">
              <a:solidFill>
                <a:schemeClr val="bg2">
                  <a:lumMod val="75000"/>
                </a:schemeClr>
              </a:solidFill>
            </a:endParaRPr>
          </a:p>
          <a:p>
            <a:pPr marL="857250" indent="-857250" algn="just">
              <a:buFont typeface="Arial" pitchFamily="34" charset="0"/>
              <a:buChar char="•"/>
            </a:pPr>
            <a:r>
              <a:rPr lang="en-US" sz="6000" b="1" dirty="0" smtClean="0"/>
              <a:t>The findings </a:t>
            </a:r>
            <a:r>
              <a:rPr lang="en-US" sz="6000" b="1" dirty="0"/>
              <a:t>presented here illustrate how </a:t>
            </a:r>
            <a:r>
              <a:rPr lang="en-US" sz="6000" b="1" dirty="0" smtClean="0"/>
              <a:t>estimates of </a:t>
            </a:r>
            <a:r>
              <a:rPr lang="en-US" sz="6000" b="1" dirty="0"/>
              <a:t>VWS </a:t>
            </a:r>
            <a:r>
              <a:rPr lang="en-US" sz="6000" b="1" dirty="0" smtClean="0"/>
              <a:t>can </a:t>
            </a:r>
            <a:r>
              <a:rPr lang="en-US" sz="6000" b="1" dirty="0"/>
              <a:t>diverge significantly </a:t>
            </a:r>
            <a:r>
              <a:rPr lang="en-US" sz="6000" b="1" dirty="0" smtClean="0"/>
              <a:t>depending </a:t>
            </a:r>
            <a:r>
              <a:rPr lang="en-US" sz="6000" b="1" dirty="0"/>
              <a:t>on initial wind analyses </a:t>
            </a:r>
            <a:r>
              <a:rPr lang="en-US" sz="6000" b="1" dirty="0" smtClean="0"/>
              <a:t>used, </a:t>
            </a:r>
            <a:r>
              <a:rPr lang="en-US" sz="6000" b="1" dirty="0"/>
              <a:t>and especially the VWS calculation methodology. </a:t>
            </a:r>
            <a:endParaRPr lang="en-US" sz="6000" b="1" dirty="0" smtClean="0"/>
          </a:p>
          <a:p>
            <a:pPr marL="857250" indent="-857250" algn="just">
              <a:buFont typeface="Arial" pitchFamily="34" charset="0"/>
              <a:buChar char="•"/>
            </a:pPr>
            <a:r>
              <a:rPr lang="en-US" sz="6000" b="1" dirty="0"/>
              <a:t>The approach to calculate VWS employed by CIMSS in their tropical analyses uses layer-mean wind analyses rather than 2 discrete levels (200 and 850 </a:t>
            </a:r>
            <a:r>
              <a:rPr lang="en-US" sz="6000" b="1" dirty="0" err="1"/>
              <a:t>hPa</a:t>
            </a:r>
            <a:r>
              <a:rPr lang="en-US" sz="6000" b="1" dirty="0"/>
              <a:t>) as in the traditional approach. </a:t>
            </a:r>
          </a:p>
          <a:p>
            <a:pPr marL="857250" indent="-857250" algn="just">
              <a:buFont typeface="Arial" pitchFamily="34" charset="0"/>
              <a:buChar char="•"/>
            </a:pPr>
            <a:r>
              <a:rPr lang="en-US" sz="6000" b="1" dirty="0"/>
              <a:t>The CIMSS method appears to better account for varying vertical wind profiles that may affect </a:t>
            </a:r>
            <a:r>
              <a:rPr lang="en-US" sz="6000" b="1" dirty="0" smtClean="0"/>
              <a:t>TCs in different ways, </a:t>
            </a:r>
            <a:r>
              <a:rPr lang="en-US" sz="6000" b="1" dirty="0"/>
              <a:t>and correlates best with subsequent TC intensity change.</a:t>
            </a:r>
          </a:p>
          <a:p>
            <a:pPr marL="857250" indent="-857250" algn="just">
              <a:buFont typeface="Arial" pitchFamily="34" charset="0"/>
              <a:buChar char="•"/>
            </a:pPr>
            <a:r>
              <a:rPr lang="en-US" sz="6000" b="1" dirty="0" smtClean="0"/>
              <a:t>This </a:t>
            </a:r>
            <a:r>
              <a:rPr lang="en-US" sz="6000" b="1" dirty="0"/>
              <a:t>could impact forecaster interpretation of the VWS significance in certain cases, and also influence objective method forecasts of intensity. </a:t>
            </a:r>
          </a:p>
        </p:txBody>
      </p:sp>
      <p:sp>
        <p:nvSpPr>
          <p:cNvPr id="5" name="Text Box 318"/>
          <p:cNvSpPr>
            <a:spLocks noGrp="1" noChangeArrowheads="1"/>
          </p:cNvSpPr>
          <p:nvPr>
            <p:ph idx="1"/>
          </p:nvPr>
        </p:nvSpPr>
        <p:spPr bwMode="auto">
          <a:xfrm>
            <a:off x="3886200" y="18044216"/>
            <a:ext cx="27813000" cy="4120176"/>
          </a:xfrm>
          <a:prstGeom prst="roundRect">
            <a:avLst>
              <a:gd name="adj" fmla="val 16667"/>
            </a:avLst>
          </a:prstGeom>
          <a:noFill/>
          <a:ln w="95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58398" tIns="161499" rIns="258398" bIns="161499">
            <a:spAutoFit/>
          </a:bodyPr>
          <a:lstStyle/>
          <a:p>
            <a:pPr marL="342900" indent="-342900" algn="ctr" defTabSz="4806950"/>
            <a:r>
              <a:rPr lang="en-US" sz="4800" b="1" dirty="0" smtClean="0"/>
              <a:t>Thanks to Mark </a:t>
            </a:r>
            <a:r>
              <a:rPr lang="en-US" sz="4800" b="1" dirty="0" err="1" smtClean="0"/>
              <a:t>DeMaria</a:t>
            </a:r>
            <a:r>
              <a:rPr lang="en-US" sz="4800" b="1" dirty="0" smtClean="0"/>
              <a:t> for supplying the SHIPS code</a:t>
            </a:r>
          </a:p>
          <a:p>
            <a:pPr marL="342900" indent="-342900" algn="ctr" defTabSz="4806950"/>
            <a:endParaRPr lang="en-US" sz="4800" b="1" dirty="0" smtClean="0"/>
          </a:p>
          <a:p>
            <a:pPr marL="342900" indent="-342900" algn="ctr" defTabSz="4806950"/>
            <a:r>
              <a:rPr lang="en-US" sz="4800" b="1" dirty="0" smtClean="0"/>
              <a:t>CIMSS TC Analyses URL</a:t>
            </a:r>
            <a:r>
              <a:rPr lang="en-US" sz="4800" b="1" dirty="0"/>
              <a:t>: </a:t>
            </a:r>
            <a:r>
              <a:rPr lang="en-US" sz="4800" b="1" dirty="0" smtClean="0"/>
              <a:t> tropic.ssec.wisc.edu</a:t>
            </a:r>
            <a:endParaRPr lang="en-US" sz="4800" b="1" dirty="0"/>
          </a:p>
          <a:p>
            <a:pPr marL="342900" indent="-342900" algn="ctr" defTabSz="4806950"/>
            <a:r>
              <a:rPr lang="en-US" sz="4800" b="1" dirty="0" smtClean="0"/>
              <a:t>Contact: </a:t>
            </a:r>
            <a:r>
              <a:rPr lang="en-US" sz="4800" b="1" dirty="0">
                <a:hlinkClick r:id="rId2"/>
              </a:rPr>
              <a:t>Chrisv@ssec.wisc.edu</a:t>
            </a:r>
            <a:r>
              <a:rPr lang="en-US" sz="4800" b="1" dirty="0"/>
              <a:t> </a:t>
            </a:r>
            <a:r>
              <a:rPr lang="en-US" sz="4800" b="1" dirty="0" smtClean="0"/>
              <a:t> </a:t>
            </a:r>
            <a:endParaRPr lang="en-US" sz="4800" b="1" dirty="0"/>
          </a:p>
        </p:txBody>
      </p:sp>
      <p:sp>
        <p:nvSpPr>
          <p:cNvPr id="3" name="TextBox 2"/>
          <p:cNvSpPr txBox="1"/>
          <p:nvPr/>
        </p:nvSpPr>
        <p:spPr>
          <a:xfrm>
            <a:off x="35204400" y="21640800"/>
            <a:ext cx="1076257" cy="1123384"/>
          </a:xfrm>
          <a:prstGeom prst="rect">
            <a:avLst/>
          </a:prstGeom>
          <a:noFill/>
        </p:spPr>
        <p:txBody>
          <a:bodyPr wrap="none" rtlCol="0">
            <a:spAutoFit/>
          </a:bodyPr>
          <a:lstStyle/>
          <a:p>
            <a:r>
              <a:rPr lang="en-US" dirty="0" smtClean="0"/>
              <a:t>11</a:t>
            </a:r>
            <a:endParaRPr lang="en-US" dirty="0"/>
          </a:p>
        </p:txBody>
      </p:sp>
      <p:sp>
        <p:nvSpPr>
          <p:cNvPr id="6" name="TextBox 5"/>
          <p:cNvSpPr txBox="1"/>
          <p:nvPr/>
        </p:nvSpPr>
        <p:spPr>
          <a:xfrm>
            <a:off x="2819400" y="457200"/>
            <a:ext cx="30637128" cy="3339376"/>
          </a:xfrm>
          <a:prstGeom prst="rect">
            <a:avLst/>
          </a:prstGeom>
          <a:noFill/>
        </p:spPr>
        <p:txBody>
          <a:bodyPr wrap="square" rtlCol="0">
            <a:spAutoFit/>
          </a:bodyPr>
          <a:lstStyle/>
          <a:p>
            <a:pPr algn="r"/>
            <a:r>
              <a:rPr lang="en-US" sz="7200" b="1" i="1" dirty="0">
                <a:solidFill>
                  <a:srgbClr val="FF0000"/>
                </a:solidFill>
              </a:rPr>
              <a:t>Computing Deep-Tropospheric Vertical Wind Shear Analyses for TC</a:t>
            </a:r>
          </a:p>
          <a:p>
            <a:pPr algn="ctr"/>
            <a:r>
              <a:rPr lang="en-US" sz="7200" b="1" i="1" dirty="0">
                <a:solidFill>
                  <a:srgbClr val="FF0000"/>
                </a:solidFill>
              </a:rPr>
              <a:t>Applications: Does the Methodology Matter?</a:t>
            </a:r>
            <a:endParaRPr lang="en-US" sz="7200" dirty="0"/>
          </a:p>
          <a:p>
            <a:endParaRPr lang="en-US" dirty="0"/>
          </a:p>
        </p:txBody>
      </p:sp>
    </p:spTree>
    <p:extLst>
      <p:ext uri="{BB962C8B-B14F-4D97-AF65-F5344CB8AC3E}">
        <p14:creationId xmlns:p14="http://schemas.microsoft.com/office/powerpoint/2010/main" val="295490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8100"/>
            <a:ext cx="32918400" cy="3810000"/>
          </a:xfrm>
        </p:spPr>
        <p:txBody>
          <a:bodyPr/>
          <a:lstStyle/>
          <a:p>
            <a:r>
              <a:rPr lang="en-US" sz="7200" b="1" i="1" dirty="0">
                <a:solidFill>
                  <a:srgbClr val="FF0000"/>
                </a:solidFill>
              </a:rPr>
              <a:t>Computing Deep-Tropospheric Vertical Wind Shear Analyses for TC Applications: Does the Methodology Matter?</a:t>
            </a:r>
            <a:br>
              <a:rPr lang="en-US" sz="7200" b="1" i="1" dirty="0">
                <a:solidFill>
                  <a:srgbClr val="FF0000"/>
                </a:solidFill>
              </a:rPr>
            </a:br>
            <a:endParaRPr lang="en-US" sz="7200" dirty="0"/>
          </a:p>
        </p:txBody>
      </p:sp>
      <p:sp>
        <p:nvSpPr>
          <p:cNvPr id="4" name="Content Placeholder 3"/>
          <p:cNvSpPr>
            <a:spLocks noGrp="1"/>
          </p:cNvSpPr>
          <p:nvPr>
            <p:ph idx="1"/>
          </p:nvPr>
        </p:nvSpPr>
        <p:spPr>
          <a:xfrm>
            <a:off x="0" y="2895600"/>
            <a:ext cx="36195000" cy="15086013"/>
          </a:xfrm>
        </p:spPr>
        <p:txBody>
          <a:bodyPr/>
          <a:lstStyle/>
          <a:p>
            <a:pPr marL="0" indent="0" algn="ctr">
              <a:buNone/>
            </a:pPr>
            <a:r>
              <a:rPr lang="en-US" sz="6000" b="1" dirty="0">
                <a:solidFill>
                  <a:srgbClr val="3333CC"/>
                </a:solidFill>
              </a:rPr>
              <a:t>Study Synopsis</a:t>
            </a:r>
          </a:p>
          <a:p>
            <a:pPr algn="ctr"/>
            <a:endParaRPr lang="en-US" sz="900" b="1" dirty="0">
              <a:solidFill>
                <a:srgbClr val="FF0000"/>
              </a:solidFill>
            </a:endParaRPr>
          </a:p>
          <a:p>
            <a:pPr algn="just"/>
            <a:r>
              <a:rPr lang="en-US" sz="6000" dirty="0"/>
              <a:t>Vertical Wind Shear (VWS) is well known as an important environmental influence on TC structure and intensity change. The traditional way to parameterize VWS in most research studies, and in operational forecast applications, is to use </a:t>
            </a:r>
            <a:r>
              <a:rPr lang="en-US" sz="6000" dirty="0" smtClean="0"/>
              <a:t>a simple </a:t>
            </a:r>
            <a:r>
              <a:rPr lang="en-US" sz="6000" dirty="0"/>
              <a:t>vector difference of the 200 and 850hPa wind fields based on global model analyses. For example, this is how the operational SHIPS model employs VWS as a predictor of future TC intensity. However, is this the optimal approach to depict VWS? </a:t>
            </a:r>
          </a:p>
          <a:p>
            <a:pPr algn="just"/>
            <a:endParaRPr lang="en-US" sz="6000" dirty="0"/>
          </a:p>
          <a:p>
            <a:pPr algn="just"/>
            <a:r>
              <a:rPr lang="en-US" sz="6000" dirty="0"/>
              <a:t>In this study, we compare a different methodology to generate fields of VWS as produced by the University of Wisconsin-CIMSS. The CIMSS analyses use a 3-dimensional Recursive Filter objective analysis at high spatial resolution to put heavy weight on available high-density satellite-derived winds. Global model wind fields are only used as background analyses in satellite data-void regions. The resultant isobaric analyses are then used to create two layer-mean wind analyses; one upper-tropospheric </a:t>
            </a:r>
            <a:r>
              <a:rPr lang="en-US" sz="6000" dirty="0" smtClean="0"/>
              <a:t>(150-300hPa) and </a:t>
            </a:r>
            <a:r>
              <a:rPr lang="en-US" sz="6000" dirty="0"/>
              <a:t>one </a:t>
            </a:r>
            <a:r>
              <a:rPr lang="en-US" sz="6000" dirty="0" smtClean="0"/>
              <a:t>lower-tropospheric (700-925hPa). These two layer-mean wind fields are then differenced to represent the VWS. </a:t>
            </a:r>
            <a:endParaRPr lang="en-US" sz="6000" dirty="0"/>
          </a:p>
          <a:p>
            <a:pPr algn="just"/>
            <a:endParaRPr lang="en-US" sz="6000" dirty="0"/>
          </a:p>
          <a:p>
            <a:pPr algn="just"/>
            <a:r>
              <a:rPr lang="en-US" sz="6000" dirty="0" smtClean="0"/>
              <a:t>Our findings indicate </a:t>
            </a:r>
            <a:r>
              <a:rPr lang="en-US" sz="6000" dirty="0"/>
              <a:t>the </a:t>
            </a:r>
            <a:r>
              <a:rPr lang="en-US" sz="6000" dirty="0" smtClean="0"/>
              <a:t>two </a:t>
            </a:r>
            <a:r>
              <a:rPr lang="en-US" sz="6000" dirty="0"/>
              <a:t>VWS fields can diverge significantly in certain situations. This could impact the forecaster interpretation of the VWS </a:t>
            </a:r>
            <a:r>
              <a:rPr lang="en-US" sz="6000" dirty="0" smtClean="0"/>
              <a:t>significance as it impacts a TC, </a:t>
            </a:r>
            <a:r>
              <a:rPr lang="en-US" sz="6000" dirty="0"/>
              <a:t>and also influence objective </a:t>
            </a:r>
            <a:r>
              <a:rPr lang="en-US" sz="6000" dirty="0" smtClean="0"/>
              <a:t>forecasts </a:t>
            </a:r>
            <a:r>
              <a:rPr lang="en-US" sz="6000" dirty="0"/>
              <a:t>of </a:t>
            </a:r>
            <a:r>
              <a:rPr lang="en-US" sz="6000" dirty="0" smtClean="0"/>
              <a:t>intensity (i.e. SHIPS).</a:t>
            </a:r>
            <a:endParaRPr lang="en-US" sz="6000" dirty="0"/>
          </a:p>
        </p:txBody>
      </p:sp>
      <p:sp>
        <p:nvSpPr>
          <p:cNvPr id="6" name="TextBox 5"/>
          <p:cNvSpPr txBox="1"/>
          <p:nvPr/>
        </p:nvSpPr>
        <p:spPr>
          <a:xfrm>
            <a:off x="35356800" y="21564600"/>
            <a:ext cx="662361" cy="1123384"/>
          </a:xfrm>
          <a:prstGeom prst="rect">
            <a:avLst/>
          </a:prstGeom>
          <a:noFill/>
        </p:spPr>
        <p:txBody>
          <a:bodyPr wrap="none" rtlCol="0">
            <a:spAutoFit/>
          </a:bodyPr>
          <a:lstStyle/>
          <a:p>
            <a:r>
              <a:rPr lang="en-US" dirty="0" smtClean="0"/>
              <a:t>2</a:t>
            </a:r>
            <a:endParaRPr lang="en-US" dirty="0"/>
          </a:p>
        </p:txBody>
      </p:sp>
    </p:spTree>
    <p:extLst>
      <p:ext uri="{BB962C8B-B14F-4D97-AF65-F5344CB8AC3E}">
        <p14:creationId xmlns:p14="http://schemas.microsoft.com/office/powerpoint/2010/main" val="146783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0" y="38100"/>
            <a:ext cx="32918400" cy="3810000"/>
          </a:xfrm>
        </p:spPr>
        <p:txBody>
          <a:bodyPr/>
          <a:lstStyle/>
          <a:p>
            <a:r>
              <a:rPr lang="en-US" sz="7200" b="1" i="1" dirty="0">
                <a:solidFill>
                  <a:srgbClr val="FF0000"/>
                </a:solidFill>
              </a:rPr>
              <a:t>Computing Deep-Tropospheric Vertical Wind Shear Analyses for TC Applications: Does the Methodology Matter?</a:t>
            </a:r>
            <a:br>
              <a:rPr lang="en-US" sz="7200" b="1" i="1" dirty="0">
                <a:solidFill>
                  <a:srgbClr val="FF0000"/>
                </a:solidFill>
              </a:rPr>
            </a:br>
            <a:endParaRPr lang="en-US" sz="7200" dirty="0"/>
          </a:p>
        </p:txBody>
      </p:sp>
      <p:sp>
        <p:nvSpPr>
          <p:cNvPr id="3" name="Content Placeholder 2"/>
          <p:cNvSpPr>
            <a:spLocks noGrp="1"/>
          </p:cNvSpPr>
          <p:nvPr>
            <p:ph idx="1"/>
          </p:nvPr>
        </p:nvSpPr>
        <p:spPr>
          <a:xfrm>
            <a:off x="5257800" y="19583400"/>
            <a:ext cx="26822400" cy="2209800"/>
          </a:xfrm>
        </p:spPr>
        <p:txBody>
          <a:bodyPr/>
          <a:lstStyle/>
          <a:p>
            <a:pPr marL="0" indent="0">
              <a:buNone/>
            </a:pPr>
            <a:r>
              <a:rPr lang="en-US" sz="4400" dirty="0"/>
              <a:t>Elsberry, </a:t>
            </a:r>
            <a:r>
              <a:rPr lang="en-US" sz="4400" dirty="0" smtClean="0"/>
              <a:t>R. </a:t>
            </a:r>
            <a:r>
              <a:rPr lang="en-US" sz="4400" dirty="0"/>
              <a:t>L</a:t>
            </a:r>
            <a:r>
              <a:rPr lang="en-US" sz="4400" dirty="0" smtClean="0"/>
              <a:t>., and R. </a:t>
            </a:r>
            <a:r>
              <a:rPr lang="en-US" sz="4400" dirty="0"/>
              <a:t>A. Jeffries, 1996: Vertical Wind Shear Influences on Tropical Cyclone Formation and Intensification during TCM-92 and TCM-93. </a:t>
            </a:r>
            <a:r>
              <a:rPr lang="en-US" sz="4400" i="1" dirty="0"/>
              <a:t>Mon. </a:t>
            </a:r>
            <a:r>
              <a:rPr lang="en-US" sz="4400" i="1" dirty="0" err="1"/>
              <a:t>Wea</a:t>
            </a:r>
            <a:r>
              <a:rPr lang="en-US" sz="4400" i="1" dirty="0"/>
              <a:t>. Rev.</a:t>
            </a:r>
            <a:r>
              <a:rPr lang="en-US" sz="4400" dirty="0"/>
              <a:t>, </a:t>
            </a:r>
            <a:r>
              <a:rPr lang="en-US" sz="4400" b="1" dirty="0"/>
              <a:t>124</a:t>
            </a:r>
            <a:r>
              <a:rPr lang="en-US" sz="4400" dirty="0"/>
              <a:t>, 1374–1387.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819400"/>
            <a:ext cx="28346400" cy="167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5661600" y="21793200"/>
            <a:ext cx="662361" cy="1123384"/>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63820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799" y="38100"/>
            <a:ext cx="32918400" cy="3810000"/>
          </a:xfrm>
        </p:spPr>
        <p:txBody>
          <a:bodyPr/>
          <a:lstStyle/>
          <a:p>
            <a:r>
              <a:rPr lang="en-US" sz="7200" b="1" i="1" dirty="0">
                <a:solidFill>
                  <a:srgbClr val="FF0000"/>
                </a:solidFill>
              </a:rPr>
              <a:t>Computing Deep-Tropospheric Vertical Wind Shear Analyses for TC Applications: Does the Methodology Matter?</a:t>
            </a:r>
            <a:br>
              <a:rPr lang="en-US" sz="7200" b="1" i="1" dirty="0">
                <a:solidFill>
                  <a:srgbClr val="FF0000"/>
                </a:solidFill>
              </a:rPr>
            </a:br>
            <a:endParaRPr lang="en-US" sz="7200" dirty="0"/>
          </a:p>
        </p:txBody>
      </p:sp>
      <p:sp>
        <p:nvSpPr>
          <p:cNvPr id="3" name="Content Placeholder 2"/>
          <p:cNvSpPr>
            <a:spLocks noGrp="1"/>
          </p:cNvSpPr>
          <p:nvPr>
            <p:ph idx="1"/>
          </p:nvPr>
        </p:nvSpPr>
        <p:spPr>
          <a:xfrm>
            <a:off x="21717000" y="3810000"/>
            <a:ext cx="12649199" cy="9982200"/>
          </a:xfrm>
        </p:spPr>
        <p:txBody>
          <a:bodyPr/>
          <a:lstStyle/>
          <a:p>
            <a:pPr marL="0" indent="0" algn="just">
              <a:buNone/>
            </a:pPr>
            <a:r>
              <a:rPr lang="en-US" sz="6000" dirty="0"/>
              <a:t>“The effects of VWS in the ambient flow over the depth of the outflow layer must be considered, as this may control whether the low-</a:t>
            </a:r>
            <a:r>
              <a:rPr lang="en-US" sz="6000" i="1" dirty="0"/>
              <a:t>Ө</a:t>
            </a:r>
            <a:r>
              <a:rPr lang="en-US" sz="6000" dirty="0"/>
              <a:t> and high-</a:t>
            </a:r>
            <a:r>
              <a:rPr lang="en-US" sz="6000" i="1" dirty="0"/>
              <a:t>Ө</a:t>
            </a:r>
            <a:r>
              <a:rPr lang="en-US" sz="6000" dirty="0"/>
              <a:t> outflow from an intense storm are aligned in the vertical. Because outflow is associated with a negative PV anomaly, the superposition (or lack thereof) of these anomalies at different </a:t>
            </a:r>
            <a:r>
              <a:rPr lang="en-US" sz="6000" i="1" dirty="0"/>
              <a:t>Ө</a:t>
            </a:r>
            <a:r>
              <a:rPr lang="en-US" sz="6000" dirty="0"/>
              <a:t> levels may influence the strength of the induced upper-level circulation, its nonlinear evolution, and the ability of the storm to sustain mass outflow over its full </a:t>
            </a:r>
            <a:r>
              <a:rPr lang="en-US" sz="6000" i="1" dirty="0"/>
              <a:t>Ө</a:t>
            </a:r>
            <a:r>
              <a:rPr lang="en-US" sz="6000" dirty="0"/>
              <a:t> range for an extended period.”  </a:t>
            </a:r>
          </a:p>
          <a:p>
            <a:pPr marL="0" indent="0">
              <a:buNone/>
            </a:pPr>
            <a:endParaRPr lang="en-US" sz="5400" dirty="0" smtClean="0"/>
          </a:p>
          <a:p>
            <a:endParaRPr lang="en-US" sz="5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581400"/>
            <a:ext cx="20269200" cy="17935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00200" y="20955000"/>
            <a:ext cx="184731" cy="1123384"/>
          </a:xfrm>
          <a:prstGeom prst="rect">
            <a:avLst/>
          </a:prstGeom>
          <a:noFill/>
        </p:spPr>
        <p:txBody>
          <a:bodyPr wrap="none" rtlCol="0">
            <a:spAutoFit/>
          </a:bodyPr>
          <a:lstStyle/>
          <a:p>
            <a:endParaRPr lang="en-US" dirty="0"/>
          </a:p>
        </p:txBody>
      </p:sp>
      <p:sp>
        <p:nvSpPr>
          <p:cNvPr id="6" name="TextBox 5"/>
          <p:cNvSpPr txBox="1"/>
          <p:nvPr/>
        </p:nvSpPr>
        <p:spPr>
          <a:xfrm>
            <a:off x="9677400" y="20839583"/>
            <a:ext cx="19354800" cy="1446550"/>
          </a:xfrm>
          <a:prstGeom prst="rect">
            <a:avLst/>
          </a:prstGeom>
          <a:noFill/>
        </p:spPr>
        <p:txBody>
          <a:bodyPr wrap="square" rtlCol="0">
            <a:spAutoFit/>
          </a:bodyPr>
          <a:lstStyle/>
          <a:p>
            <a:r>
              <a:rPr lang="en-US" sz="4400" b="1" dirty="0">
                <a:solidFill>
                  <a:srgbClr val="3333CC"/>
                </a:solidFill>
              </a:rPr>
              <a:t>Merrill, R., and C. </a:t>
            </a:r>
            <a:r>
              <a:rPr lang="en-US" sz="4400" b="1" dirty="0" err="1">
                <a:solidFill>
                  <a:srgbClr val="3333CC"/>
                </a:solidFill>
              </a:rPr>
              <a:t>Velden</a:t>
            </a:r>
            <a:r>
              <a:rPr lang="en-US" sz="4400" b="1" dirty="0">
                <a:solidFill>
                  <a:srgbClr val="3333CC"/>
                </a:solidFill>
              </a:rPr>
              <a:t>, 1996: A Three-Dimensional Analysis of the Outflow Layer </a:t>
            </a:r>
            <a:r>
              <a:rPr lang="en-US" sz="4400" b="1" dirty="0" smtClean="0">
                <a:solidFill>
                  <a:srgbClr val="3333CC"/>
                </a:solidFill>
              </a:rPr>
              <a:t>of </a:t>
            </a:r>
            <a:r>
              <a:rPr lang="en-US" sz="4400" b="1" dirty="0" err="1">
                <a:solidFill>
                  <a:srgbClr val="3333CC"/>
                </a:solidFill>
              </a:rPr>
              <a:t>Supertyphoon</a:t>
            </a:r>
            <a:r>
              <a:rPr lang="en-US" sz="4400" b="1" dirty="0">
                <a:solidFill>
                  <a:srgbClr val="3333CC"/>
                </a:solidFill>
              </a:rPr>
              <a:t> Flo (1996). Mon </a:t>
            </a:r>
            <a:r>
              <a:rPr lang="en-US" sz="4400" b="1" dirty="0" err="1">
                <a:solidFill>
                  <a:srgbClr val="3333CC"/>
                </a:solidFill>
              </a:rPr>
              <a:t>Wea</a:t>
            </a:r>
            <a:r>
              <a:rPr lang="en-US" sz="4400" b="1" dirty="0">
                <a:solidFill>
                  <a:srgbClr val="3333CC"/>
                </a:solidFill>
              </a:rPr>
              <a:t>. Rev., 124, 47-63</a:t>
            </a:r>
            <a:r>
              <a:rPr lang="en-US" sz="4400" b="1" dirty="0" smtClean="0">
                <a:solidFill>
                  <a:srgbClr val="3333CC"/>
                </a:solidFill>
              </a:rPr>
              <a:t>.</a:t>
            </a:r>
            <a:endParaRPr lang="en-US" dirty="0"/>
          </a:p>
        </p:txBody>
      </p:sp>
      <p:sp>
        <p:nvSpPr>
          <p:cNvPr id="7" name="TextBox 6"/>
          <p:cNvSpPr txBox="1"/>
          <p:nvPr/>
        </p:nvSpPr>
        <p:spPr>
          <a:xfrm>
            <a:off x="457200" y="3276600"/>
            <a:ext cx="19692827" cy="1123384"/>
          </a:xfrm>
          <a:prstGeom prst="rect">
            <a:avLst/>
          </a:prstGeom>
          <a:noFill/>
        </p:spPr>
        <p:txBody>
          <a:bodyPr wrap="none" rtlCol="0">
            <a:spAutoFit/>
          </a:bodyPr>
          <a:lstStyle/>
          <a:p>
            <a:r>
              <a:rPr lang="en-US" dirty="0" smtClean="0"/>
              <a:t>Typhoon Flo – analyzed from TCM-90 observations</a:t>
            </a:r>
            <a:endParaRPr lang="en-US" dirty="0"/>
          </a:p>
        </p:txBody>
      </p:sp>
      <p:sp>
        <p:nvSpPr>
          <p:cNvPr id="8" name="TextBox 7"/>
          <p:cNvSpPr txBox="1"/>
          <p:nvPr/>
        </p:nvSpPr>
        <p:spPr>
          <a:xfrm>
            <a:off x="35585400" y="21562858"/>
            <a:ext cx="662361" cy="1123384"/>
          </a:xfrm>
          <a:prstGeom prst="rect">
            <a:avLst/>
          </a:prstGeom>
          <a:noFill/>
        </p:spPr>
        <p:txBody>
          <a:bodyPr wrap="none" rtlCol="0">
            <a:spAutoFit/>
          </a:bodyPr>
          <a:lstStyle/>
          <a:p>
            <a:r>
              <a:rPr lang="en-US" dirty="0" smtClean="0"/>
              <a:t>4</a:t>
            </a:r>
            <a:endParaRPr lang="en-US" dirty="0"/>
          </a:p>
        </p:txBody>
      </p:sp>
    </p:spTree>
    <p:extLst>
      <p:ext uri="{BB962C8B-B14F-4D97-AF65-F5344CB8AC3E}">
        <p14:creationId xmlns:p14="http://schemas.microsoft.com/office/powerpoint/2010/main" val="4183353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193" y="0"/>
            <a:ext cx="32918400" cy="3810000"/>
          </a:xfrm>
        </p:spPr>
        <p:txBody>
          <a:bodyPr/>
          <a:lstStyle/>
          <a:p>
            <a:r>
              <a:rPr lang="en-US" sz="7200" b="1" i="1" dirty="0">
                <a:solidFill>
                  <a:srgbClr val="FF0000"/>
                </a:solidFill>
              </a:rPr>
              <a:t>Computing Deep-Tropospheric Vertical Wind Shear Analyses for TC Applications: Does the Methodology Matter?</a:t>
            </a:r>
            <a:br>
              <a:rPr lang="en-US" sz="7200" b="1" i="1" dirty="0">
                <a:solidFill>
                  <a:srgbClr val="FF0000"/>
                </a:solidFill>
              </a:rPr>
            </a:br>
            <a:endParaRPr lang="en-US" sz="7200"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343400" y="3124200"/>
            <a:ext cx="26898600" cy="17145000"/>
          </a:xfrm>
          <a:prstGeom prst="rect">
            <a:avLst/>
          </a:prstGeom>
        </p:spPr>
      </p:pic>
      <p:sp>
        <p:nvSpPr>
          <p:cNvPr id="5" name="TextBox 4"/>
          <p:cNvSpPr txBox="1"/>
          <p:nvPr/>
        </p:nvSpPr>
        <p:spPr>
          <a:xfrm>
            <a:off x="4662910" y="20345400"/>
            <a:ext cx="27688990" cy="2154436"/>
          </a:xfrm>
          <a:prstGeom prst="rect">
            <a:avLst/>
          </a:prstGeom>
          <a:noFill/>
        </p:spPr>
        <p:txBody>
          <a:bodyPr wrap="none" rtlCol="0">
            <a:spAutoFit/>
          </a:bodyPr>
          <a:lstStyle/>
          <a:p>
            <a:pPr lvl="0" algn="ctr"/>
            <a:r>
              <a:rPr lang="en-US" dirty="0" smtClean="0"/>
              <a:t>G-IV </a:t>
            </a:r>
            <a:r>
              <a:rPr lang="en-US" dirty="0" err="1" smtClean="0"/>
              <a:t>dropsonde</a:t>
            </a:r>
            <a:r>
              <a:rPr lang="en-US" dirty="0" smtClean="0"/>
              <a:t> wind profiles used to compare VWS magnitudes using</a:t>
            </a:r>
          </a:p>
          <a:p>
            <a:pPr lvl="0" algn="ctr"/>
            <a:r>
              <a:rPr lang="en-US" dirty="0" smtClean="0"/>
              <a:t>the CIMSS method </a:t>
            </a:r>
            <a:r>
              <a:rPr lang="en-US" dirty="0"/>
              <a:t>and </a:t>
            </a:r>
            <a:r>
              <a:rPr lang="en-US" dirty="0" smtClean="0"/>
              <a:t>traditional 2-level (200-850hPa) method.</a:t>
            </a:r>
            <a:endParaRPr lang="en-US" dirty="0"/>
          </a:p>
        </p:txBody>
      </p:sp>
      <p:sp>
        <p:nvSpPr>
          <p:cNvPr id="6" name="TextBox 5"/>
          <p:cNvSpPr txBox="1"/>
          <p:nvPr/>
        </p:nvSpPr>
        <p:spPr>
          <a:xfrm>
            <a:off x="9829800" y="5486400"/>
            <a:ext cx="2739853" cy="2154436"/>
          </a:xfrm>
          <a:prstGeom prst="rect">
            <a:avLst/>
          </a:prstGeom>
          <a:noFill/>
        </p:spPr>
        <p:txBody>
          <a:bodyPr wrap="none" rtlCol="0">
            <a:spAutoFit/>
          </a:bodyPr>
          <a:lstStyle/>
          <a:p>
            <a:pPr lvl="0"/>
            <a:r>
              <a:rPr lang="en-US" dirty="0"/>
              <a:t>N=553</a:t>
            </a:r>
          </a:p>
          <a:p>
            <a:endParaRPr lang="en-US" dirty="0"/>
          </a:p>
        </p:txBody>
      </p:sp>
      <p:sp>
        <p:nvSpPr>
          <p:cNvPr id="7" name="TextBox 6"/>
          <p:cNvSpPr txBox="1"/>
          <p:nvPr/>
        </p:nvSpPr>
        <p:spPr>
          <a:xfrm>
            <a:off x="35814000" y="21717000"/>
            <a:ext cx="662361" cy="1123384"/>
          </a:xfrm>
          <a:prstGeom prst="rect">
            <a:avLst/>
          </a:prstGeom>
          <a:noFill/>
        </p:spPr>
        <p:txBody>
          <a:bodyPr wrap="none" rtlCol="0">
            <a:spAutoFit/>
          </a:bodyPr>
          <a:lstStyle/>
          <a:p>
            <a:r>
              <a:rPr lang="en-US" dirty="0" smtClean="0"/>
              <a:t>5</a:t>
            </a:r>
            <a:endParaRPr lang="en-US" dirty="0"/>
          </a:p>
        </p:txBody>
      </p:sp>
    </p:spTree>
    <p:extLst>
      <p:ext uri="{BB962C8B-B14F-4D97-AF65-F5344CB8AC3E}">
        <p14:creationId xmlns:p14="http://schemas.microsoft.com/office/powerpoint/2010/main" val="3449876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32918400" cy="3810000"/>
          </a:xfrm>
        </p:spPr>
        <p:txBody>
          <a:bodyPr/>
          <a:lstStyle/>
          <a:p>
            <a:r>
              <a:rPr lang="en-US" sz="7200" b="1" i="1" dirty="0">
                <a:solidFill>
                  <a:srgbClr val="FF0000"/>
                </a:solidFill>
              </a:rPr>
              <a:t>Computing Deep-Tropospheric Vertical Wind Shear Analyses for TC Applications: Does the Methodology Matter?</a:t>
            </a:r>
            <a:br>
              <a:rPr lang="en-US" sz="7200" b="1" i="1" dirty="0">
                <a:solidFill>
                  <a:srgbClr val="FF0000"/>
                </a:solidFill>
              </a:rPr>
            </a:br>
            <a:endParaRPr lang="en-US" sz="7200"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t="2453" r="6263" b="3607"/>
          <a:stretch/>
        </p:blipFill>
        <p:spPr bwMode="auto">
          <a:xfrm>
            <a:off x="8839200" y="3505200"/>
            <a:ext cx="19659599" cy="15849600"/>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7010400" y="19659600"/>
            <a:ext cx="23085679" cy="2154436"/>
          </a:xfrm>
          <a:prstGeom prst="rect">
            <a:avLst/>
          </a:prstGeom>
          <a:noFill/>
        </p:spPr>
        <p:txBody>
          <a:bodyPr wrap="none" rtlCol="0">
            <a:spAutoFit/>
          </a:bodyPr>
          <a:lstStyle/>
          <a:p>
            <a:r>
              <a:rPr lang="en-US" dirty="0" err="1" smtClean="0"/>
              <a:t>Dropsonde</a:t>
            </a:r>
            <a:r>
              <a:rPr lang="en-US" dirty="0" smtClean="0"/>
              <a:t> wind profiles representing the largest differences</a:t>
            </a:r>
          </a:p>
          <a:p>
            <a:r>
              <a:rPr lang="en-US" dirty="0" smtClean="0"/>
              <a:t>between the two VWS approaches</a:t>
            </a:r>
            <a:endParaRPr lang="en-US" dirty="0"/>
          </a:p>
        </p:txBody>
      </p:sp>
      <p:sp>
        <p:nvSpPr>
          <p:cNvPr id="6" name="TextBox 5"/>
          <p:cNvSpPr txBox="1"/>
          <p:nvPr/>
        </p:nvSpPr>
        <p:spPr>
          <a:xfrm>
            <a:off x="35204400" y="21259800"/>
            <a:ext cx="662361" cy="1123384"/>
          </a:xfrm>
          <a:prstGeom prst="rect">
            <a:avLst/>
          </a:prstGeom>
          <a:noFill/>
        </p:spPr>
        <p:txBody>
          <a:bodyPr wrap="none" rtlCol="0">
            <a:spAutoFit/>
          </a:bodyPr>
          <a:lstStyle/>
          <a:p>
            <a:r>
              <a:rPr lang="en-US" dirty="0" smtClean="0"/>
              <a:t>6</a:t>
            </a:r>
            <a:endParaRPr lang="en-US" dirty="0"/>
          </a:p>
        </p:txBody>
      </p:sp>
    </p:spTree>
    <p:extLst>
      <p:ext uri="{BB962C8B-B14F-4D97-AF65-F5344CB8AC3E}">
        <p14:creationId xmlns:p14="http://schemas.microsoft.com/office/powerpoint/2010/main" val="340693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78399567"/>
              </p:ext>
            </p:extLst>
          </p:nvPr>
        </p:nvGraphicFramePr>
        <p:xfrm>
          <a:off x="9220200" y="2743200"/>
          <a:ext cx="17906999" cy="1958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34000" y="38100"/>
            <a:ext cx="26919229" cy="3416320"/>
          </a:xfrm>
          <a:prstGeom prst="rect">
            <a:avLst/>
          </a:prstGeom>
          <a:noFill/>
        </p:spPr>
        <p:txBody>
          <a:bodyPr wrap="none" rtlCol="0">
            <a:spAutoFit/>
          </a:bodyPr>
          <a:lstStyle/>
          <a:p>
            <a:pPr algn="ctr"/>
            <a:r>
              <a:rPr lang="en-US" sz="7200" b="1" i="1" dirty="0">
                <a:solidFill>
                  <a:srgbClr val="FF0000"/>
                </a:solidFill>
              </a:rPr>
              <a:t>Computing Deep-Tropospheric Vertical Wind Shear </a:t>
            </a:r>
            <a:r>
              <a:rPr lang="en-US" sz="7200" b="1" i="1" dirty="0" smtClean="0">
                <a:solidFill>
                  <a:srgbClr val="FF0000"/>
                </a:solidFill>
              </a:rPr>
              <a:t>Analyses</a:t>
            </a:r>
          </a:p>
          <a:p>
            <a:pPr algn="ctr"/>
            <a:r>
              <a:rPr lang="en-US" sz="7200" b="1" i="1" dirty="0" smtClean="0">
                <a:solidFill>
                  <a:srgbClr val="FF0000"/>
                </a:solidFill>
              </a:rPr>
              <a:t> </a:t>
            </a:r>
            <a:r>
              <a:rPr lang="en-US" sz="7200" b="1" i="1" dirty="0">
                <a:solidFill>
                  <a:srgbClr val="FF0000"/>
                </a:solidFill>
              </a:rPr>
              <a:t>for TC Applications: Does the Methodology Matter?</a:t>
            </a:r>
            <a:br>
              <a:rPr lang="en-US" sz="7200" b="1" i="1" dirty="0">
                <a:solidFill>
                  <a:srgbClr val="FF0000"/>
                </a:solidFill>
              </a:rPr>
            </a:br>
            <a:endParaRPr lang="en-US" sz="7200" dirty="0"/>
          </a:p>
        </p:txBody>
      </p:sp>
      <p:sp>
        <p:nvSpPr>
          <p:cNvPr id="6" name="TextBox 5"/>
          <p:cNvSpPr txBox="1"/>
          <p:nvPr/>
        </p:nvSpPr>
        <p:spPr>
          <a:xfrm>
            <a:off x="35585400" y="21259800"/>
            <a:ext cx="662361" cy="1123384"/>
          </a:xfrm>
          <a:prstGeom prst="rect">
            <a:avLst/>
          </a:prstGeom>
          <a:noFill/>
        </p:spPr>
        <p:txBody>
          <a:bodyPr wrap="none" rtlCol="0">
            <a:spAutoFit/>
          </a:bodyPr>
          <a:lstStyle/>
          <a:p>
            <a:r>
              <a:rPr lang="en-US" dirty="0" smtClean="0"/>
              <a:t>7</a:t>
            </a:r>
            <a:endParaRPr lang="en-US" dirty="0"/>
          </a:p>
        </p:txBody>
      </p:sp>
    </p:spTree>
    <p:extLst>
      <p:ext uri="{BB962C8B-B14F-4D97-AF65-F5344CB8AC3E}">
        <p14:creationId xmlns:p14="http://schemas.microsoft.com/office/powerpoint/2010/main" val="409700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9300" y="0"/>
            <a:ext cx="32918400" cy="3810000"/>
          </a:xfrm>
        </p:spPr>
        <p:txBody>
          <a:bodyPr/>
          <a:lstStyle/>
          <a:p>
            <a:r>
              <a:rPr lang="en-US" sz="7200" b="1" i="1" dirty="0">
                <a:solidFill>
                  <a:srgbClr val="FF0000"/>
                </a:solidFill>
              </a:rPr>
              <a:t>Computing Deep-Tropospheric Vertical Wind Shear Analyses for TC Applications: Does the Methodology Matter</a:t>
            </a:r>
            <a:r>
              <a:rPr lang="en-US" sz="7200" b="1" i="1" dirty="0" smtClean="0">
                <a:solidFill>
                  <a:srgbClr val="FF0000"/>
                </a:solidFill>
              </a:rPr>
              <a:t>?</a:t>
            </a:r>
            <a:endParaRPr lang="en-US" sz="7200" dirty="0"/>
          </a:p>
        </p:txBody>
      </p:sp>
      <p:sp>
        <p:nvSpPr>
          <p:cNvPr id="5" name="TextBox 4"/>
          <p:cNvSpPr txBox="1"/>
          <p:nvPr/>
        </p:nvSpPr>
        <p:spPr>
          <a:xfrm>
            <a:off x="3429000" y="3962399"/>
            <a:ext cx="30099000" cy="6370963"/>
          </a:xfrm>
          <a:prstGeom prst="rect">
            <a:avLst/>
          </a:prstGeom>
          <a:noFill/>
        </p:spPr>
        <p:txBody>
          <a:bodyPr wrap="square" lIns="91429" tIns="45714" rIns="91429" bIns="45714">
            <a:spAutoFit/>
          </a:bodyPr>
          <a:lstStyle/>
          <a:p>
            <a:pPr algn="ctr">
              <a:defRPr/>
            </a:pPr>
            <a:r>
              <a:rPr lang="en-US" sz="6600" b="1" dirty="0">
                <a:solidFill>
                  <a:srgbClr val="3333CC"/>
                </a:solidFill>
              </a:rPr>
              <a:t>Comparison </a:t>
            </a:r>
            <a:r>
              <a:rPr lang="en-US" sz="6600" b="1" dirty="0" smtClean="0">
                <a:solidFill>
                  <a:srgbClr val="3333CC"/>
                </a:solidFill>
              </a:rPr>
              <a:t>Results</a:t>
            </a:r>
          </a:p>
          <a:p>
            <a:pPr algn="ctr">
              <a:defRPr/>
            </a:pPr>
            <a:endParaRPr lang="en-US" sz="5900" b="1" dirty="0" smtClean="0">
              <a:solidFill>
                <a:srgbClr val="FF0000"/>
              </a:solidFill>
            </a:endParaRPr>
          </a:p>
          <a:p>
            <a:pPr>
              <a:defRPr/>
            </a:pPr>
            <a:r>
              <a:rPr lang="en-US" sz="5900" b="1" dirty="0" smtClean="0">
                <a:solidFill>
                  <a:srgbClr val="FF0000"/>
                </a:solidFill>
              </a:rPr>
              <a:t>Combinations</a:t>
            </a:r>
            <a:endParaRPr lang="en-US" sz="5900" b="1" dirty="0">
              <a:solidFill>
                <a:srgbClr val="FF0000"/>
              </a:solidFill>
            </a:endParaRPr>
          </a:p>
          <a:p>
            <a:pPr marL="1787678" lvl="2" indent="-1142844">
              <a:buFont typeface="+mj-lt"/>
              <a:buAutoNum type="arabicPeriod"/>
              <a:defRPr/>
            </a:pPr>
            <a:r>
              <a:rPr lang="en-US" sz="5600" dirty="0"/>
              <a:t>CIMSS Analyses w/ CIMSS VWS Calculation Method (CIMSS </a:t>
            </a:r>
            <a:r>
              <a:rPr lang="en-US" sz="5600" dirty="0" smtClean="0"/>
              <a:t>Approach)</a:t>
            </a:r>
            <a:endParaRPr lang="en-US" sz="5600" dirty="0"/>
          </a:p>
          <a:p>
            <a:pPr marL="1787678" lvl="2" indent="-1142844">
              <a:buFont typeface="+mj-lt"/>
              <a:buAutoNum type="arabicPeriod"/>
              <a:defRPr/>
            </a:pPr>
            <a:r>
              <a:rPr lang="en-US" sz="5600" dirty="0"/>
              <a:t>CIMSS Analyses w/ SHIPS VWS Calculation Method </a:t>
            </a:r>
          </a:p>
          <a:p>
            <a:pPr marL="1787678" lvl="2" indent="-1142844">
              <a:buFont typeface="+mj-lt"/>
              <a:buAutoNum type="arabicPeriod"/>
              <a:defRPr/>
            </a:pPr>
            <a:r>
              <a:rPr lang="en-US" sz="5600" dirty="0"/>
              <a:t>GFS Fields w/ CIMSS VWS Calculation Method </a:t>
            </a:r>
          </a:p>
          <a:p>
            <a:pPr marL="1787678" lvl="2" indent="-1142844">
              <a:buFont typeface="+mj-lt"/>
              <a:buAutoNum type="arabicPeriod"/>
              <a:defRPr/>
            </a:pPr>
            <a:r>
              <a:rPr lang="en-US" sz="5600" dirty="0"/>
              <a:t>GFS Fields w/ SHIPS VWS Calculation Method (SHIPS </a:t>
            </a:r>
            <a:r>
              <a:rPr lang="en-US" sz="5600" dirty="0" smtClean="0"/>
              <a:t>Approach)</a:t>
            </a:r>
            <a:endParaRPr lang="en-US" sz="5600" dirty="0"/>
          </a:p>
        </p:txBody>
      </p:sp>
      <p:graphicFrame>
        <p:nvGraphicFramePr>
          <p:cNvPr id="3" name="Table 2"/>
          <p:cNvGraphicFramePr>
            <a:graphicFrameLocks noGrp="1"/>
          </p:cNvGraphicFramePr>
          <p:nvPr>
            <p:extLst>
              <p:ext uri="{D42A27DB-BD31-4B8C-83A1-F6EECF244321}">
                <p14:modId xmlns:p14="http://schemas.microsoft.com/office/powerpoint/2010/main" val="969352694"/>
              </p:ext>
            </p:extLst>
          </p:nvPr>
        </p:nvGraphicFramePr>
        <p:xfrm>
          <a:off x="1892103" y="10896600"/>
          <a:ext cx="32181688" cy="7796105"/>
        </p:xfrm>
        <a:graphic>
          <a:graphicData uri="http://schemas.openxmlformats.org/drawingml/2006/table">
            <a:tbl>
              <a:tblPr firstRow="1" bandRow="1">
                <a:tableStyleId>{5C22544A-7EE6-4342-B048-85BDC9FD1C3A}</a:tableStyleId>
              </a:tblPr>
              <a:tblGrid>
                <a:gridCol w="5791200"/>
                <a:gridCol w="7004624"/>
                <a:gridCol w="5027592"/>
                <a:gridCol w="5011072"/>
                <a:gridCol w="4673600"/>
                <a:gridCol w="4673600"/>
              </a:tblGrid>
              <a:tr h="1236133">
                <a:tc>
                  <a:txBody>
                    <a:bodyPr/>
                    <a:lstStyle/>
                    <a:p>
                      <a:r>
                        <a:rPr lang="en-US" sz="4300" dirty="0" smtClean="0"/>
                        <a:t>Experiment Combinations</a:t>
                      </a:r>
                      <a:endParaRPr lang="en-US" sz="4300" dirty="0"/>
                    </a:p>
                  </a:txBody>
                  <a:tcPr marL="365760" marR="365760" marT="152400" marB="152400">
                    <a:solidFill>
                      <a:schemeClr val="accent1">
                        <a:lumMod val="75000"/>
                      </a:schemeClr>
                    </a:solidFill>
                  </a:tcPr>
                </a:tc>
                <a:tc>
                  <a:txBody>
                    <a:bodyPr/>
                    <a:lstStyle/>
                    <a:p>
                      <a:r>
                        <a:rPr lang="en-US" sz="4300" dirty="0" smtClean="0"/>
                        <a:t>Data         VWS</a:t>
                      </a:r>
                    </a:p>
                    <a:p>
                      <a:r>
                        <a:rPr lang="en-US" sz="4300" dirty="0" smtClean="0"/>
                        <a:t>Source |</a:t>
                      </a:r>
                      <a:r>
                        <a:rPr lang="en-US" sz="4300" baseline="0" dirty="0" smtClean="0"/>
                        <a:t> Method</a:t>
                      </a:r>
                      <a:endParaRPr lang="en-US" sz="4300" dirty="0"/>
                    </a:p>
                  </a:txBody>
                  <a:tcPr marL="365760" marR="365760" marT="152400" marB="152400">
                    <a:solidFill>
                      <a:schemeClr val="accent1">
                        <a:lumMod val="75000"/>
                      </a:schemeClr>
                    </a:solidFill>
                  </a:tcPr>
                </a:tc>
                <a:tc>
                  <a:txBody>
                    <a:bodyPr/>
                    <a:lstStyle/>
                    <a:p>
                      <a:r>
                        <a:rPr lang="en-US" sz="4300" dirty="0" smtClean="0"/>
                        <a:t>Benchmark</a:t>
                      </a:r>
                    </a:p>
                    <a:p>
                      <a:r>
                        <a:rPr lang="en-US" sz="4300" dirty="0" smtClean="0"/>
                        <a:t>VWS Values</a:t>
                      </a:r>
                      <a:endParaRPr lang="en-US" sz="4300" dirty="0"/>
                    </a:p>
                  </a:txBody>
                  <a:tcPr marL="365760" marR="365760" marT="152400" marB="152400">
                    <a:solidFill>
                      <a:schemeClr val="accent1">
                        <a:lumMod val="75000"/>
                      </a:schemeClr>
                    </a:solidFill>
                  </a:tcPr>
                </a:tc>
                <a:tc>
                  <a:txBody>
                    <a:bodyPr/>
                    <a:lstStyle/>
                    <a:p>
                      <a:r>
                        <a:rPr lang="en-US" sz="4300" dirty="0" smtClean="0"/>
                        <a:t>Correlation</a:t>
                      </a:r>
                      <a:endParaRPr lang="en-US" sz="4300" dirty="0"/>
                    </a:p>
                  </a:txBody>
                  <a:tcPr marL="365760" marR="365760" marT="152400" marB="152400">
                    <a:solidFill>
                      <a:schemeClr val="accent1">
                        <a:lumMod val="75000"/>
                      </a:schemeClr>
                    </a:solidFill>
                  </a:tcPr>
                </a:tc>
                <a:tc>
                  <a:txBody>
                    <a:bodyPr/>
                    <a:lstStyle/>
                    <a:p>
                      <a:r>
                        <a:rPr lang="en-US" sz="4300" dirty="0" smtClean="0"/>
                        <a:t>Bias [</a:t>
                      </a:r>
                      <a:r>
                        <a:rPr lang="en-US" sz="4300" dirty="0" err="1" smtClean="0"/>
                        <a:t>kts</a:t>
                      </a:r>
                      <a:r>
                        <a:rPr lang="en-US" sz="4300" dirty="0" smtClean="0"/>
                        <a:t>]</a:t>
                      </a:r>
                      <a:endParaRPr lang="en-US" sz="4300" dirty="0"/>
                    </a:p>
                  </a:txBody>
                  <a:tcPr marL="365760" marR="365760" marT="152400" marB="152400">
                    <a:solidFill>
                      <a:schemeClr val="accent1">
                        <a:lumMod val="75000"/>
                      </a:schemeClr>
                    </a:solidFill>
                  </a:tcPr>
                </a:tc>
                <a:tc>
                  <a:txBody>
                    <a:bodyPr/>
                    <a:lstStyle/>
                    <a:p>
                      <a:r>
                        <a:rPr lang="en-US" sz="4300" dirty="0" smtClean="0"/>
                        <a:t>RMSE[</a:t>
                      </a:r>
                      <a:r>
                        <a:rPr lang="en-US" sz="4300" dirty="0" err="1" smtClean="0"/>
                        <a:t>kts</a:t>
                      </a:r>
                      <a:r>
                        <a:rPr lang="en-US" sz="4300" dirty="0" smtClean="0"/>
                        <a:t>]</a:t>
                      </a:r>
                      <a:endParaRPr lang="en-US" sz="4300" dirty="0"/>
                    </a:p>
                  </a:txBody>
                  <a:tcPr marL="365760" marR="365760" marT="152400" marB="152400">
                    <a:solidFill>
                      <a:schemeClr val="accent1">
                        <a:lumMod val="75000"/>
                      </a:schemeClr>
                    </a:solidFill>
                  </a:tcPr>
                </a:tc>
              </a:tr>
              <a:tr h="1236133">
                <a:tc>
                  <a:txBody>
                    <a:bodyPr/>
                    <a:lstStyle/>
                    <a:p>
                      <a:r>
                        <a:rPr lang="en-US" sz="4300" b="1" dirty="0" smtClean="0"/>
                        <a:t>1 &amp; 4.</a:t>
                      </a:r>
                      <a:endParaRPr lang="en-US" sz="4300" b="1" dirty="0"/>
                    </a:p>
                  </a:txBody>
                  <a:tcPr marL="365760" marR="365760" marT="152400" marB="152400">
                    <a:solidFill>
                      <a:srgbClr val="FFFF00"/>
                    </a:solidFill>
                  </a:tcPr>
                </a:tc>
                <a:tc>
                  <a:txBody>
                    <a:bodyPr/>
                    <a:lstStyle/>
                    <a:p>
                      <a:r>
                        <a:rPr lang="en-US" sz="4300" b="1" dirty="0" smtClean="0"/>
                        <a:t>CIMSS | CIMSS</a:t>
                      </a:r>
                      <a:endParaRPr lang="en-US" sz="4300" b="1" dirty="0"/>
                    </a:p>
                  </a:txBody>
                  <a:tcPr marL="365760" marR="365760" marT="152400" marB="152400">
                    <a:solidFill>
                      <a:srgbClr val="FFFF00"/>
                    </a:solidFill>
                  </a:tcPr>
                </a:tc>
                <a:tc>
                  <a:txBody>
                    <a:bodyPr/>
                    <a:lstStyle/>
                    <a:p>
                      <a:r>
                        <a:rPr lang="en-US" sz="4300" b="1" dirty="0" smtClean="0"/>
                        <a:t>SHIPS</a:t>
                      </a:r>
                      <a:endParaRPr lang="en-US" sz="4300" b="1" dirty="0"/>
                    </a:p>
                  </a:txBody>
                  <a:tcPr marL="365760" marR="365760" marT="152400" marB="152400">
                    <a:solidFill>
                      <a:srgbClr val="FFFF00"/>
                    </a:solidFill>
                  </a:tcPr>
                </a:tc>
                <a:tc>
                  <a:txBody>
                    <a:bodyPr/>
                    <a:lstStyle/>
                    <a:p>
                      <a:r>
                        <a:rPr lang="en-US" sz="4300" b="1" dirty="0" smtClean="0"/>
                        <a:t>0.74</a:t>
                      </a:r>
                      <a:endParaRPr lang="en-US" sz="4300" b="1" dirty="0"/>
                    </a:p>
                  </a:txBody>
                  <a:tcPr marL="365760" marR="365760" marT="152400" marB="152400">
                    <a:solidFill>
                      <a:srgbClr val="FFFF00"/>
                    </a:solidFill>
                  </a:tcPr>
                </a:tc>
                <a:tc>
                  <a:txBody>
                    <a:bodyPr/>
                    <a:lstStyle/>
                    <a:p>
                      <a:r>
                        <a:rPr lang="en-US" sz="4300" b="1" dirty="0" smtClean="0"/>
                        <a:t>-5.3</a:t>
                      </a:r>
                      <a:endParaRPr lang="en-US" sz="4300" b="1" dirty="0"/>
                    </a:p>
                  </a:txBody>
                  <a:tcPr marL="365760" marR="365760" marT="152400" marB="152400">
                    <a:solidFill>
                      <a:srgbClr val="FFFF00"/>
                    </a:solidFill>
                  </a:tcPr>
                </a:tc>
                <a:tc>
                  <a:txBody>
                    <a:bodyPr/>
                    <a:lstStyle/>
                    <a:p>
                      <a:r>
                        <a:rPr lang="en-US" sz="4300" b="1" dirty="0" smtClean="0"/>
                        <a:t>8.9</a:t>
                      </a:r>
                      <a:endParaRPr lang="en-US" sz="4300" b="1" dirty="0"/>
                    </a:p>
                  </a:txBody>
                  <a:tcPr marL="365760" marR="365760" marT="152400" marB="152400">
                    <a:solidFill>
                      <a:srgbClr val="FFFF00"/>
                    </a:solidFill>
                  </a:tcPr>
                </a:tc>
              </a:tr>
              <a:tr h="1236133">
                <a:tc>
                  <a:txBody>
                    <a:bodyPr/>
                    <a:lstStyle/>
                    <a:p>
                      <a:r>
                        <a:rPr lang="en-US" sz="4300" b="1" dirty="0" smtClean="0"/>
                        <a:t>2.</a:t>
                      </a:r>
                      <a:endParaRPr lang="en-US" sz="4300" b="1" dirty="0"/>
                    </a:p>
                  </a:txBody>
                  <a:tcPr marL="365760" marR="365760" marT="152400" marB="152400">
                    <a:solidFill>
                      <a:schemeClr val="accent1">
                        <a:lumMod val="75000"/>
                      </a:schemeClr>
                    </a:solidFill>
                  </a:tcPr>
                </a:tc>
                <a:tc>
                  <a:txBody>
                    <a:bodyPr/>
                    <a:lstStyle/>
                    <a:p>
                      <a:r>
                        <a:rPr lang="en-US" sz="4300" b="1" dirty="0" smtClean="0"/>
                        <a:t>GFS | CIMSS</a:t>
                      </a:r>
                      <a:endParaRPr lang="en-US" sz="4300" b="1" dirty="0"/>
                    </a:p>
                  </a:txBody>
                  <a:tcPr marL="365760" marR="365760" marT="152400" marB="152400">
                    <a:solidFill>
                      <a:schemeClr val="accent1">
                        <a:lumMod val="75000"/>
                      </a:schemeClr>
                    </a:solidFill>
                  </a:tcPr>
                </a:tc>
                <a:tc>
                  <a:txBody>
                    <a:bodyPr/>
                    <a:lstStyle/>
                    <a:p>
                      <a:r>
                        <a:rPr lang="en-US" sz="4300" b="1" dirty="0" smtClean="0"/>
                        <a:t>SHIPS</a:t>
                      </a:r>
                      <a:endParaRPr lang="en-US" sz="4300" b="1" dirty="0"/>
                    </a:p>
                  </a:txBody>
                  <a:tcPr marL="365760" marR="365760" marT="152400" marB="152400">
                    <a:solidFill>
                      <a:schemeClr val="accent1">
                        <a:lumMod val="75000"/>
                      </a:schemeClr>
                    </a:solidFill>
                  </a:tcPr>
                </a:tc>
                <a:tc>
                  <a:txBody>
                    <a:bodyPr/>
                    <a:lstStyle/>
                    <a:p>
                      <a:r>
                        <a:rPr lang="en-US" sz="4300" b="1" dirty="0" smtClean="0"/>
                        <a:t>0.78</a:t>
                      </a:r>
                      <a:endParaRPr lang="en-US" sz="4300" b="1" dirty="0"/>
                    </a:p>
                  </a:txBody>
                  <a:tcPr marL="365760" marR="365760" marT="152400" marB="152400">
                    <a:solidFill>
                      <a:schemeClr val="accent1">
                        <a:lumMod val="75000"/>
                      </a:schemeClr>
                    </a:solidFill>
                  </a:tcPr>
                </a:tc>
                <a:tc>
                  <a:txBody>
                    <a:bodyPr/>
                    <a:lstStyle/>
                    <a:p>
                      <a:r>
                        <a:rPr lang="en-US" sz="4300" b="1" dirty="0" smtClean="0"/>
                        <a:t>-3.1</a:t>
                      </a:r>
                      <a:endParaRPr lang="en-US" sz="4300" b="1" dirty="0"/>
                    </a:p>
                  </a:txBody>
                  <a:tcPr marL="365760" marR="365760" marT="152400" marB="152400">
                    <a:solidFill>
                      <a:schemeClr val="accent1">
                        <a:lumMod val="75000"/>
                      </a:schemeClr>
                    </a:solidFill>
                  </a:tcPr>
                </a:tc>
                <a:tc>
                  <a:txBody>
                    <a:bodyPr/>
                    <a:lstStyle/>
                    <a:p>
                      <a:r>
                        <a:rPr lang="en-US" sz="4300" b="1" dirty="0" smtClean="0"/>
                        <a:t>6.5</a:t>
                      </a:r>
                      <a:endParaRPr lang="en-US" sz="4300" b="1" dirty="0"/>
                    </a:p>
                  </a:txBody>
                  <a:tcPr marL="365760" marR="365760" marT="152400" marB="152400">
                    <a:solidFill>
                      <a:schemeClr val="accent1">
                        <a:lumMod val="75000"/>
                      </a:schemeClr>
                    </a:solidFill>
                  </a:tcPr>
                </a:tc>
              </a:tr>
              <a:tr h="1236133">
                <a:tc>
                  <a:txBody>
                    <a:bodyPr/>
                    <a:lstStyle/>
                    <a:p>
                      <a:r>
                        <a:rPr lang="en-US" sz="4300" b="1" dirty="0" smtClean="0"/>
                        <a:t>3.</a:t>
                      </a:r>
                      <a:endParaRPr lang="en-US" sz="4300" b="1" dirty="0"/>
                    </a:p>
                  </a:txBody>
                  <a:tcPr marL="365760" marR="365760" marT="152400" marB="152400">
                    <a:solidFill>
                      <a:schemeClr val="accent1">
                        <a:lumMod val="75000"/>
                      </a:schemeClr>
                    </a:solidFill>
                  </a:tcPr>
                </a:tc>
                <a:tc>
                  <a:txBody>
                    <a:bodyPr/>
                    <a:lstStyle/>
                    <a:p>
                      <a:r>
                        <a:rPr lang="en-US" sz="4300" b="1" dirty="0" smtClean="0"/>
                        <a:t>CIMSS | SHIPS</a:t>
                      </a:r>
                      <a:endParaRPr lang="en-US" sz="4300" b="1" dirty="0"/>
                    </a:p>
                  </a:txBody>
                  <a:tcPr marL="365760" marR="365760" marT="152400" marB="152400">
                    <a:solidFill>
                      <a:schemeClr val="accent1">
                        <a:lumMod val="75000"/>
                      </a:schemeClr>
                    </a:solidFill>
                  </a:tcPr>
                </a:tc>
                <a:tc>
                  <a:txBody>
                    <a:bodyPr/>
                    <a:lstStyle/>
                    <a:p>
                      <a:r>
                        <a:rPr lang="en-US" sz="4300" b="1" dirty="0" smtClean="0"/>
                        <a:t>SHIPS</a:t>
                      </a:r>
                      <a:endParaRPr lang="en-US" sz="4300" b="1" dirty="0"/>
                    </a:p>
                  </a:txBody>
                  <a:tcPr marL="365760" marR="365760" marT="152400" marB="152400">
                    <a:solidFill>
                      <a:schemeClr val="accent1">
                        <a:lumMod val="75000"/>
                      </a:schemeClr>
                    </a:solidFill>
                  </a:tcPr>
                </a:tc>
                <a:tc>
                  <a:txBody>
                    <a:bodyPr/>
                    <a:lstStyle/>
                    <a:p>
                      <a:r>
                        <a:rPr lang="en-US" sz="4300" b="1" dirty="0" smtClean="0"/>
                        <a:t>0.86</a:t>
                      </a:r>
                      <a:endParaRPr lang="en-US" sz="4300" b="1" dirty="0"/>
                    </a:p>
                  </a:txBody>
                  <a:tcPr marL="365760" marR="365760" marT="152400" marB="152400">
                    <a:solidFill>
                      <a:schemeClr val="accent1">
                        <a:lumMod val="75000"/>
                      </a:schemeClr>
                    </a:solidFill>
                  </a:tcPr>
                </a:tc>
                <a:tc>
                  <a:txBody>
                    <a:bodyPr/>
                    <a:lstStyle/>
                    <a:p>
                      <a:r>
                        <a:rPr lang="en-US" sz="4300" b="1" dirty="0" smtClean="0"/>
                        <a:t>-0.1</a:t>
                      </a:r>
                      <a:endParaRPr lang="en-US" sz="4300" b="1" dirty="0"/>
                    </a:p>
                  </a:txBody>
                  <a:tcPr marL="365760" marR="365760" marT="152400" marB="152400">
                    <a:solidFill>
                      <a:schemeClr val="accent1">
                        <a:lumMod val="75000"/>
                      </a:schemeClr>
                    </a:solidFill>
                  </a:tcPr>
                </a:tc>
                <a:tc>
                  <a:txBody>
                    <a:bodyPr/>
                    <a:lstStyle/>
                    <a:p>
                      <a:r>
                        <a:rPr lang="en-US" sz="4300" b="1" dirty="0" smtClean="0"/>
                        <a:t>4.3</a:t>
                      </a:r>
                      <a:endParaRPr lang="en-US" sz="4300" b="1" dirty="0"/>
                    </a:p>
                  </a:txBody>
                  <a:tcPr marL="365760" marR="365760" marT="152400" marB="152400">
                    <a:solidFill>
                      <a:schemeClr val="accent1">
                        <a:lumMod val="75000"/>
                      </a:schemeClr>
                    </a:solidFill>
                  </a:tcPr>
                </a:tc>
              </a:tr>
              <a:tr h="1236133">
                <a:tc>
                  <a:txBody>
                    <a:bodyPr/>
                    <a:lstStyle/>
                    <a:p>
                      <a:r>
                        <a:rPr lang="en-US" sz="4300" b="1" dirty="0" smtClean="0"/>
                        <a:t>2.</a:t>
                      </a:r>
                      <a:endParaRPr lang="en-US" sz="4300" b="1" dirty="0"/>
                    </a:p>
                  </a:txBody>
                  <a:tcPr marL="365760" marR="365760" marT="152400" marB="152400">
                    <a:solidFill>
                      <a:schemeClr val="accent1">
                        <a:lumMod val="75000"/>
                      </a:schemeClr>
                    </a:solidFill>
                  </a:tcPr>
                </a:tc>
                <a:tc>
                  <a:txBody>
                    <a:bodyPr/>
                    <a:lstStyle/>
                    <a:p>
                      <a:r>
                        <a:rPr lang="en-US" sz="4300" b="1" dirty="0" smtClean="0"/>
                        <a:t>GFS | CIMSS</a:t>
                      </a:r>
                      <a:endParaRPr lang="en-US" sz="4300" b="1" dirty="0"/>
                    </a:p>
                  </a:txBody>
                  <a:tcPr marL="365760" marR="365760" marT="152400" marB="152400">
                    <a:solidFill>
                      <a:schemeClr val="accent1">
                        <a:lumMod val="75000"/>
                      </a:schemeClr>
                    </a:solidFill>
                  </a:tcPr>
                </a:tc>
                <a:tc>
                  <a:txBody>
                    <a:bodyPr/>
                    <a:lstStyle/>
                    <a:p>
                      <a:r>
                        <a:rPr lang="en-US" sz="4300" b="1" dirty="0" smtClean="0"/>
                        <a:t>CIMSS</a:t>
                      </a:r>
                      <a:endParaRPr lang="en-US" sz="4300" b="1" dirty="0"/>
                    </a:p>
                  </a:txBody>
                  <a:tcPr marL="365760" marR="365760" marT="152400" marB="152400">
                    <a:solidFill>
                      <a:schemeClr val="accent1">
                        <a:lumMod val="75000"/>
                      </a:schemeClr>
                    </a:solidFill>
                  </a:tcPr>
                </a:tc>
                <a:tc>
                  <a:txBody>
                    <a:bodyPr/>
                    <a:lstStyle/>
                    <a:p>
                      <a:r>
                        <a:rPr lang="en-US" sz="4300" b="1" dirty="0" smtClean="0"/>
                        <a:t>0.87</a:t>
                      </a:r>
                      <a:endParaRPr lang="en-US" sz="4300" b="1" dirty="0"/>
                    </a:p>
                  </a:txBody>
                  <a:tcPr marL="365760" marR="365760" marT="152400" marB="152400">
                    <a:solidFill>
                      <a:schemeClr val="accent1">
                        <a:lumMod val="75000"/>
                      </a:schemeClr>
                    </a:solidFill>
                  </a:tcPr>
                </a:tc>
                <a:tc>
                  <a:txBody>
                    <a:bodyPr/>
                    <a:lstStyle/>
                    <a:p>
                      <a:r>
                        <a:rPr lang="en-US" sz="4300" b="1" dirty="0" smtClean="0"/>
                        <a:t>2.1</a:t>
                      </a:r>
                      <a:endParaRPr lang="en-US" sz="4300" b="1" dirty="0"/>
                    </a:p>
                  </a:txBody>
                  <a:tcPr marL="365760" marR="365760" marT="152400" marB="152400">
                    <a:solidFill>
                      <a:schemeClr val="accent1">
                        <a:lumMod val="75000"/>
                      </a:schemeClr>
                    </a:solidFill>
                  </a:tcPr>
                </a:tc>
                <a:tc>
                  <a:txBody>
                    <a:bodyPr/>
                    <a:lstStyle/>
                    <a:p>
                      <a:r>
                        <a:rPr lang="en-US" sz="4300" b="1" dirty="0" smtClean="0"/>
                        <a:t>5.7</a:t>
                      </a:r>
                      <a:endParaRPr lang="en-US" sz="4300" b="1" dirty="0"/>
                    </a:p>
                  </a:txBody>
                  <a:tcPr marL="365760" marR="365760" marT="152400" marB="152400">
                    <a:solidFill>
                      <a:schemeClr val="accent1">
                        <a:lumMod val="75000"/>
                      </a:schemeClr>
                    </a:solidFill>
                  </a:tcPr>
                </a:tc>
              </a:tr>
              <a:tr h="1236133">
                <a:tc>
                  <a:txBody>
                    <a:bodyPr/>
                    <a:lstStyle/>
                    <a:p>
                      <a:r>
                        <a:rPr lang="en-US" sz="4300" b="1" dirty="0" smtClean="0"/>
                        <a:t>3.</a:t>
                      </a:r>
                      <a:endParaRPr lang="en-US" sz="4300" b="1" dirty="0"/>
                    </a:p>
                  </a:txBody>
                  <a:tcPr marL="365760" marR="365760" marT="152400" marB="152400">
                    <a:solidFill>
                      <a:schemeClr val="accent1">
                        <a:lumMod val="75000"/>
                      </a:schemeClr>
                    </a:solidFill>
                  </a:tcPr>
                </a:tc>
                <a:tc>
                  <a:txBody>
                    <a:bodyPr/>
                    <a:lstStyle/>
                    <a:p>
                      <a:r>
                        <a:rPr lang="en-US" sz="4300" b="1" dirty="0" smtClean="0"/>
                        <a:t>CIMSS | SHIPS</a:t>
                      </a:r>
                      <a:endParaRPr lang="en-US" sz="4300" b="1" dirty="0"/>
                    </a:p>
                  </a:txBody>
                  <a:tcPr marL="365760" marR="365760" marT="152400" marB="152400">
                    <a:solidFill>
                      <a:schemeClr val="accent1">
                        <a:lumMod val="75000"/>
                      </a:schemeClr>
                    </a:solidFill>
                  </a:tcPr>
                </a:tc>
                <a:tc>
                  <a:txBody>
                    <a:bodyPr/>
                    <a:lstStyle/>
                    <a:p>
                      <a:r>
                        <a:rPr lang="en-US" sz="4300" b="1" dirty="0" smtClean="0"/>
                        <a:t>CIMSS</a:t>
                      </a:r>
                      <a:endParaRPr lang="en-US" sz="4300" b="1" dirty="0"/>
                    </a:p>
                  </a:txBody>
                  <a:tcPr marL="365760" marR="365760" marT="152400" marB="152400">
                    <a:solidFill>
                      <a:schemeClr val="accent1">
                        <a:lumMod val="75000"/>
                      </a:schemeClr>
                    </a:solidFill>
                  </a:tcPr>
                </a:tc>
                <a:tc>
                  <a:txBody>
                    <a:bodyPr/>
                    <a:lstStyle/>
                    <a:p>
                      <a:r>
                        <a:rPr lang="en-US" sz="4300" b="1" dirty="0" smtClean="0"/>
                        <a:t>0.84</a:t>
                      </a:r>
                      <a:endParaRPr lang="en-US" sz="4300" b="1" dirty="0"/>
                    </a:p>
                  </a:txBody>
                  <a:tcPr marL="365760" marR="365760" marT="152400" marB="152400">
                    <a:solidFill>
                      <a:schemeClr val="accent1">
                        <a:lumMod val="75000"/>
                      </a:schemeClr>
                    </a:solidFill>
                  </a:tcPr>
                </a:tc>
                <a:tc>
                  <a:txBody>
                    <a:bodyPr/>
                    <a:lstStyle/>
                    <a:p>
                      <a:r>
                        <a:rPr lang="en-US" sz="4300" b="1" dirty="0" smtClean="0"/>
                        <a:t>5.2</a:t>
                      </a:r>
                      <a:endParaRPr lang="en-US" sz="4300" b="1" dirty="0"/>
                    </a:p>
                  </a:txBody>
                  <a:tcPr marL="365760" marR="365760" marT="152400" marB="152400">
                    <a:solidFill>
                      <a:schemeClr val="accent1">
                        <a:lumMod val="75000"/>
                      </a:schemeClr>
                    </a:solidFill>
                  </a:tcPr>
                </a:tc>
                <a:tc>
                  <a:txBody>
                    <a:bodyPr/>
                    <a:lstStyle/>
                    <a:p>
                      <a:r>
                        <a:rPr lang="en-US" sz="4300" b="1" dirty="0" smtClean="0"/>
                        <a:t>7.7</a:t>
                      </a:r>
                      <a:endParaRPr lang="en-US" sz="4300" b="1" dirty="0"/>
                    </a:p>
                  </a:txBody>
                  <a:tcPr marL="365760" marR="365760" marT="152400" marB="152400">
                    <a:solidFill>
                      <a:schemeClr val="accent1">
                        <a:lumMod val="75000"/>
                      </a:schemeClr>
                    </a:solidFill>
                  </a:tcPr>
                </a:tc>
              </a:tr>
            </a:tbl>
          </a:graphicData>
        </a:graphic>
      </p:graphicFrame>
      <p:sp>
        <p:nvSpPr>
          <p:cNvPr id="4" name="TextBox 3"/>
          <p:cNvSpPr txBox="1"/>
          <p:nvPr/>
        </p:nvSpPr>
        <p:spPr>
          <a:xfrm>
            <a:off x="3124200" y="18745200"/>
            <a:ext cx="29717494" cy="1123384"/>
          </a:xfrm>
          <a:prstGeom prst="rect">
            <a:avLst/>
          </a:prstGeom>
          <a:noFill/>
        </p:spPr>
        <p:txBody>
          <a:bodyPr wrap="none" rtlCol="0">
            <a:spAutoFit/>
          </a:bodyPr>
          <a:lstStyle/>
          <a:p>
            <a:r>
              <a:rPr lang="en-US" dirty="0" smtClean="0"/>
              <a:t>N=824  Homogeneous Sample of Atlantic VWS Comparisons from 2008-2010</a:t>
            </a:r>
            <a:endParaRPr lang="en-US" dirty="0"/>
          </a:p>
        </p:txBody>
      </p:sp>
      <p:sp>
        <p:nvSpPr>
          <p:cNvPr id="7" name="TextBox 6"/>
          <p:cNvSpPr txBox="1"/>
          <p:nvPr/>
        </p:nvSpPr>
        <p:spPr>
          <a:xfrm>
            <a:off x="2209800" y="20497800"/>
            <a:ext cx="30649096" cy="2154436"/>
          </a:xfrm>
          <a:prstGeom prst="rect">
            <a:avLst/>
          </a:prstGeom>
          <a:noFill/>
        </p:spPr>
        <p:txBody>
          <a:bodyPr wrap="none" rtlCol="0">
            <a:spAutoFit/>
          </a:bodyPr>
          <a:lstStyle/>
          <a:p>
            <a:pPr algn="ctr"/>
            <a:r>
              <a:rPr lang="en-US" dirty="0" smtClean="0"/>
              <a:t>Takeaway Message: Changing the VWS calculation methodology leads to larger </a:t>
            </a:r>
          </a:p>
          <a:p>
            <a:pPr algn="ctr"/>
            <a:r>
              <a:rPr lang="en-US" dirty="0" smtClean="0"/>
              <a:t>differences than changing the wind analyses sources.</a:t>
            </a:r>
            <a:endParaRPr lang="en-US" dirty="0"/>
          </a:p>
        </p:txBody>
      </p:sp>
      <p:sp>
        <p:nvSpPr>
          <p:cNvPr id="8" name="TextBox 7"/>
          <p:cNvSpPr txBox="1"/>
          <p:nvPr/>
        </p:nvSpPr>
        <p:spPr>
          <a:xfrm>
            <a:off x="35585400" y="21575018"/>
            <a:ext cx="662361" cy="1123384"/>
          </a:xfrm>
          <a:prstGeom prst="rect">
            <a:avLst/>
          </a:prstGeom>
          <a:noFill/>
        </p:spPr>
        <p:txBody>
          <a:bodyPr wrap="none" rtlCol="0">
            <a:spAutoFit/>
          </a:bodyPr>
          <a:lstStyle/>
          <a:p>
            <a:r>
              <a:rPr lang="en-US" dirty="0" smtClean="0"/>
              <a:t>8</a:t>
            </a:r>
            <a:endParaRPr lang="en-US" dirty="0"/>
          </a:p>
        </p:txBody>
      </p:sp>
    </p:spTree>
    <p:extLst>
      <p:ext uri="{BB962C8B-B14F-4D97-AF65-F5344CB8AC3E}">
        <p14:creationId xmlns:p14="http://schemas.microsoft.com/office/powerpoint/2010/main" val="358019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675225175"/>
              </p:ext>
            </p:extLst>
          </p:nvPr>
        </p:nvGraphicFramePr>
        <p:xfrm>
          <a:off x="6400800" y="5029200"/>
          <a:ext cx="22555200" cy="150876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590801" y="1066800"/>
            <a:ext cx="31089600" cy="2308324"/>
          </a:xfrm>
          <a:prstGeom prst="rect">
            <a:avLst/>
          </a:prstGeom>
          <a:noFill/>
        </p:spPr>
        <p:txBody>
          <a:bodyPr wrap="square" rtlCol="0">
            <a:spAutoFit/>
          </a:bodyPr>
          <a:lstStyle/>
          <a:p>
            <a:pPr algn="ctr"/>
            <a:r>
              <a:rPr lang="en-US" sz="7200" b="1" i="1" dirty="0">
                <a:solidFill>
                  <a:srgbClr val="FF0000"/>
                </a:solidFill>
              </a:rPr>
              <a:t>Computing Deep-Tropospheric Vertical Wind Shear </a:t>
            </a:r>
            <a:r>
              <a:rPr lang="en-US" sz="7200" b="1" i="1" dirty="0" smtClean="0">
                <a:solidFill>
                  <a:srgbClr val="FF0000"/>
                </a:solidFill>
              </a:rPr>
              <a:t>Analyses </a:t>
            </a:r>
            <a:r>
              <a:rPr lang="en-US" sz="7200" b="1" i="1" dirty="0">
                <a:solidFill>
                  <a:srgbClr val="FF0000"/>
                </a:solidFill>
              </a:rPr>
              <a:t>for TC Applications: Does the Methodology Matter?</a:t>
            </a:r>
            <a:endParaRPr lang="en-US" sz="7200" dirty="0"/>
          </a:p>
        </p:txBody>
      </p:sp>
      <p:sp>
        <p:nvSpPr>
          <p:cNvPr id="5" name="TextBox 4"/>
          <p:cNvSpPr txBox="1"/>
          <p:nvPr/>
        </p:nvSpPr>
        <p:spPr>
          <a:xfrm>
            <a:off x="35509200" y="21717000"/>
            <a:ext cx="662361" cy="1123384"/>
          </a:xfrm>
          <a:prstGeom prst="rect">
            <a:avLst/>
          </a:prstGeom>
          <a:noFill/>
        </p:spPr>
        <p:txBody>
          <a:bodyPr wrap="none" rtlCol="0">
            <a:spAutoFit/>
          </a:bodyPr>
          <a:lstStyle/>
          <a:p>
            <a:r>
              <a:rPr lang="en-US" dirty="0" smtClean="0"/>
              <a:t>9</a:t>
            </a:r>
            <a:endParaRPr lang="en-US" dirty="0"/>
          </a:p>
        </p:txBody>
      </p:sp>
      <p:sp>
        <p:nvSpPr>
          <p:cNvPr id="3" name="TextBox 2"/>
          <p:cNvSpPr txBox="1"/>
          <p:nvPr/>
        </p:nvSpPr>
        <p:spPr>
          <a:xfrm>
            <a:off x="3276854" y="20639782"/>
            <a:ext cx="29717494" cy="1123384"/>
          </a:xfrm>
          <a:prstGeom prst="rect">
            <a:avLst/>
          </a:prstGeom>
          <a:noFill/>
        </p:spPr>
        <p:txBody>
          <a:bodyPr wrap="none" rtlCol="0">
            <a:spAutoFit/>
          </a:bodyPr>
          <a:lstStyle/>
          <a:p>
            <a:r>
              <a:rPr lang="en-US" dirty="0"/>
              <a:t>N=824  Homogeneous Sample of Atlantic VWS Comparisons from </a:t>
            </a:r>
            <a:r>
              <a:rPr lang="en-US" dirty="0" smtClean="0"/>
              <a:t>2008-2010</a:t>
            </a:r>
            <a:endParaRPr lang="en-US" dirty="0"/>
          </a:p>
        </p:txBody>
      </p:sp>
    </p:spTree>
    <p:extLst>
      <p:ext uri="{BB962C8B-B14F-4D97-AF65-F5344CB8AC3E}">
        <p14:creationId xmlns:p14="http://schemas.microsoft.com/office/powerpoint/2010/main" val="8967080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806950" rtl="0" eaLnBrk="1" fontAlgn="base" latinLnBrk="0" hangingPunct="1">
          <a:lnSpc>
            <a:spcPct val="100000"/>
          </a:lnSpc>
          <a:spcBef>
            <a:spcPct val="0"/>
          </a:spcBef>
          <a:spcAft>
            <a:spcPct val="0"/>
          </a:spcAft>
          <a:buClrTx/>
          <a:buSzTx/>
          <a:buFontTx/>
          <a:buNone/>
          <a:tabLst/>
          <a:defRPr kumimoji="0" lang="en-US" sz="9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806950" rtl="0" eaLnBrk="1" fontAlgn="base" latinLnBrk="0" hangingPunct="1">
          <a:lnSpc>
            <a:spcPct val="100000"/>
          </a:lnSpc>
          <a:spcBef>
            <a:spcPct val="0"/>
          </a:spcBef>
          <a:spcAft>
            <a:spcPct val="0"/>
          </a:spcAft>
          <a:buClrTx/>
          <a:buSzTx/>
          <a:buFontTx/>
          <a:buNone/>
          <a:tabLst/>
          <a:defRPr kumimoji="0" lang="en-US" sz="9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2535</TotalTime>
  <Words>1033</Words>
  <Application>Microsoft Office PowerPoint</Application>
  <PresentationFormat>Custom</PresentationFormat>
  <Paragraphs>119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Computing Deep-Tropospheric Vertical Wind Shear Analyses for TC Applications: Does the Methodology Matter?   Christopher Velden and John Sears  Univ. Wisconsin - Cooperative Institute for Meteorological Satellite Studies (CIMSS)   67th IHC/Tropical Cyclone Research Forum   March 5-7, 2013</vt:lpstr>
      <vt:lpstr>Computing Deep-Tropospheric Vertical Wind Shear Analyses for TC Applications: Does the Methodology Matter? </vt:lpstr>
      <vt:lpstr>Computing Deep-Tropospheric Vertical Wind Shear Analyses for TC Applications: Does the Methodology Matter? </vt:lpstr>
      <vt:lpstr>Computing Deep-Tropospheric Vertical Wind Shear Analyses for TC Applications: Does the Methodology Matter? </vt:lpstr>
      <vt:lpstr>Computing Deep-Tropospheric Vertical Wind Shear Analyses for TC Applications: Does the Methodology Matter? </vt:lpstr>
      <vt:lpstr>Computing Deep-Tropospheric Vertical Wind Shear Analyses for TC Applications: Does the Methodology Matter? </vt:lpstr>
      <vt:lpstr>PowerPoint Presentation</vt:lpstr>
      <vt:lpstr>Computing Deep-Tropospheric Vertical Wind Shear Analyses for TC Applications: Does the Methodology Matter?</vt:lpstr>
      <vt:lpstr>PowerPoint Presentation</vt:lpstr>
      <vt:lpstr>PowerPoint Presentation</vt:lpstr>
      <vt:lpstr> </vt:lpstr>
    </vt:vector>
  </TitlesOfParts>
  <Company>SSEC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Sears</dc:creator>
  <cp:lastModifiedBy>Chris Velden</cp:lastModifiedBy>
  <cp:revision>145</cp:revision>
  <dcterms:created xsi:type="dcterms:W3CDTF">2010-03-24T18:05:15Z</dcterms:created>
  <dcterms:modified xsi:type="dcterms:W3CDTF">2013-02-28T18:23:38Z</dcterms:modified>
</cp:coreProperties>
</file>