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3"/>
  </p:notesMasterIdLst>
  <p:handoutMasterIdLst>
    <p:handoutMasterId r:id="rId14"/>
  </p:handoutMasterIdLst>
  <p:sldIdLst>
    <p:sldId id="411" r:id="rId2"/>
    <p:sldId id="440" r:id="rId3"/>
    <p:sldId id="463" r:id="rId4"/>
    <p:sldId id="464" r:id="rId5"/>
    <p:sldId id="465" r:id="rId6"/>
    <p:sldId id="467" r:id="rId7"/>
    <p:sldId id="466" r:id="rId8"/>
    <p:sldId id="462" r:id="rId9"/>
    <p:sldId id="455" r:id="rId10"/>
    <p:sldId id="456" r:id="rId11"/>
    <p:sldId id="468" r:id="rId1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e" initials="lb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EEE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7" autoAdjust="0"/>
    <p:restoredTop sz="92899" autoAdjust="0"/>
  </p:normalViewPr>
  <p:slideViewPr>
    <p:cSldViewPr>
      <p:cViewPr>
        <p:scale>
          <a:sx n="100" d="100"/>
          <a:sy n="100" d="100"/>
        </p:scale>
        <p:origin x="-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840" y="-104"/>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4290C-AF5D-5844-A543-494C46041147}"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39CD213C-DF37-C44B-83DC-4B74445D57CD}">
      <dgm:prSet custT="1"/>
      <dgm:spPr/>
      <dgm:t>
        <a:bodyPr/>
        <a:lstStyle/>
        <a:p>
          <a:pPr rtl="0"/>
          <a:r>
            <a:rPr lang="en-US" sz="1400" dirty="0" smtClean="0"/>
            <a:t>More mixing</a:t>
          </a:r>
          <a:endParaRPr lang="en-US" sz="1400" dirty="0"/>
        </a:p>
      </dgm:t>
    </dgm:pt>
    <dgm:pt modelId="{9ED2BADC-BC45-564F-B777-8795118488EB}" type="parTrans" cxnId="{27A5A9EC-1E0A-A341-9D33-AC6CB815DB12}">
      <dgm:prSet/>
      <dgm:spPr/>
      <dgm:t>
        <a:bodyPr/>
        <a:lstStyle/>
        <a:p>
          <a:endParaRPr lang="en-US"/>
        </a:p>
      </dgm:t>
    </dgm:pt>
    <dgm:pt modelId="{AA5160E9-8354-FB4F-AAB5-9BFCE9E10D6A}" type="sibTrans" cxnId="{27A5A9EC-1E0A-A341-9D33-AC6CB815DB12}">
      <dgm:prSet/>
      <dgm:spPr/>
      <dgm:t>
        <a:bodyPr/>
        <a:lstStyle/>
        <a:p>
          <a:endParaRPr lang="en-US"/>
        </a:p>
      </dgm:t>
    </dgm:pt>
    <dgm:pt modelId="{5DA94708-5741-194D-AAF3-FBCC8C908D32}">
      <dgm:prSet custT="1"/>
      <dgm:spPr/>
      <dgm:t>
        <a:bodyPr/>
        <a:lstStyle/>
        <a:p>
          <a:pPr rtl="0"/>
          <a:r>
            <a:rPr lang="en-US" sz="1400" dirty="0" smtClean="0"/>
            <a:t>More SST cooling</a:t>
          </a:r>
          <a:endParaRPr lang="en-US" sz="1400" dirty="0"/>
        </a:p>
      </dgm:t>
    </dgm:pt>
    <dgm:pt modelId="{F884B472-35E3-C84E-A25C-82652D1E7667}" type="parTrans" cxnId="{F3DE4D54-DE60-7944-A6E3-A00A4B1C2BED}">
      <dgm:prSet/>
      <dgm:spPr/>
      <dgm:t>
        <a:bodyPr/>
        <a:lstStyle/>
        <a:p>
          <a:endParaRPr lang="en-US"/>
        </a:p>
      </dgm:t>
    </dgm:pt>
    <dgm:pt modelId="{D1175A3B-D751-C74B-A166-6C7D027FD512}" type="sibTrans" cxnId="{F3DE4D54-DE60-7944-A6E3-A00A4B1C2BED}">
      <dgm:prSet/>
      <dgm:spPr/>
      <dgm:t>
        <a:bodyPr/>
        <a:lstStyle/>
        <a:p>
          <a:endParaRPr lang="en-US"/>
        </a:p>
      </dgm:t>
    </dgm:pt>
    <dgm:pt modelId="{0106D420-48FB-FA44-99A8-9E0A7ECB205F}">
      <dgm:prSet custT="1"/>
      <dgm:spPr/>
      <dgm:t>
        <a:bodyPr/>
        <a:lstStyle/>
        <a:p>
          <a:pPr rtl="0"/>
          <a:r>
            <a:rPr lang="en-US" sz="1400" dirty="0" smtClean="0"/>
            <a:t>Less intensity</a:t>
          </a:r>
          <a:endParaRPr lang="en-US" sz="1400" dirty="0"/>
        </a:p>
      </dgm:t>
    </dgm:pt>
    <dgm:pt modelId="{18B003B5-5AE5-B544-A7F6-B47C33BED9A0}" type="parTrans" cxnId="{1D1F3310-0BDB-8B4E-9CE3-9703AF426AEB}">
      <dgm:prSet/>
      <dgm:spPr/>
      <dgm:t>
        <a:bodyPr/>
        <a:lstStyle/>
        <a:p>
          <a:endParaRPr lang="en-US"/>
        </a:p>
      </dgm:t>
    </dgm:pt>
    <dgm:pt modelId="{CC3ED0D0-CDFF-0048-932A-95887AFC69CA}" type="sibTrans" cxnId="{1D1F3310-0BDB-8B4E-9CE3-9703AF426AEB}">
      <dgm:prSet/>
      <dgm:spPr/>
      <dgm:t>
        <a:bodyPr/>
        <a:lstStyle/>
        <a:p>
          <a:endParaRPr lang="en-US"/>
        </a:p>
      </dgm:t>
    </dgm:pt>
    <dgm:pt modelId="{584C3A50-8BAA-884D-AD0B-5C7AA25D2DD3}">
      <dgm:prSet custT="1"/>
      <dgm:spPr/>
      <dgm:t>
        <a:bodyPr/>
        <a:lstStyle/>
        <a:p>
          <a:pPr rtl="0"/>
          <a:r>
            <a:rPr lang="en-US" sz="1400" dirty="0" smtClean="0"/>
            <a:t>Less mixing</a:t>
          </a:r>
          <a:endParaRPr lang="en-US" sz="1400" dirty="0"/>
        </a:p>
      </dgm:t>
    </dgm:pt>
    <dgm:pt modelId="{6D5E1664-BD79-3A4B-B0AC-EAEE026A8302}" type="parTrans" cxnId="{82AD36BB-AE83-D34C-8B7E-3C039AEAF7EC}">
      <dgm:prSet/>
      <dgm:spPr/>
      <dgm:t>
        <a:bodyPr/>
        <a:lstStyle/>
        <a:p>
          <a:endParaRPr lang="en-US"/>
        </a:p>
      </dgm:t>
    </dgm:pt>
    <dgm:pt modelId="{E876AABA-0167-2E43-92FD-E46EC98E9AC6}" type="sibTrans" cxnId="{82AD36BB-AE83-D34C-8B7E-3C039AEAF7EC}">
      <dgm:prSet/>
      <dgm:spPr/>
      <dgm:t>
        <a:bodyPr/>
        <a:lstStyle/>
        <a:p>
          <a:endParaRPr lang="en-US"/>
        </a:p>
      </dgm:t>
    </dgm:pt>
    <dgm:pt modelId="{6BB23CDA-DACF-A44C-88B9-902051013211}">
      <dgm:prSet custT="1"/>
      <dgm:spPr/>
      <dgm:t>
        <a:bodyPr/>
        <a:lstStyle/>
        <a:p>
          <a:pPr rtl="0"/>
          <a:r>
            <a:rPr lang="en-US" sz="1400" dirty="0" smtClean="0"/>
            <a:t>Less SST cooling</a:t>
          </a:r>
          <a:endParaRPr lang="en-US" sz="1400" dirty="0"/>
        </a:p>
      </dgm:t>
    </dgm:pt>
    <dgm:pt modelId="{6DB98F97-8F13-6D47-9165-EC16CDDA278C}" type="parTrans" cxnId="{A5D9CBA9-D4D8-1B44-B915-E5F693473323}">
      <dgm:prSet/>
      <dgm:spPr/>
      <dgm:t>
        <a:bodyPr/>
        <a:lstStyle/>
        <a:p>
          <a:endParaRPr lang="en-US"/>
        </a:p>
      </dgm:t>
    </dgm:pt>
    <dgm:pt modelId="{24005AF9-B890-734F-A36D-CAF58CA84255}" type="sibTrans" cxnId="{A5D9CBA9-D4D8-1B44-B915-E5F693473323}">
      <dgm:prSet/>
      <dgm:spPr/>
      <dgm:t>
        <a:bodyPr/>
        <a:lstStyle/>
        <a:p>
          <a:endParaRPr lang="en-US"/>
        </a:p>
      </dgm:t>
    </dgm:pt>
    <dgm:pt modelId="{CA39913F-A4C4-CB44-89A6-5DE314720165}">
      <dgm:prSet custT="1"/>
      <dgm:spPr/>
      <dgm:t>
        <a:bodyPr/>
        <a:lstStyle/>
        <a:p>
          <a:pPr rtl="0"/>
          <a:r>
            <a:rPr lang="en-US" sz="1400" dirty="0" smtClean="0"/>
            <a:t>More intensity</a:t>
          </a:r>
          <a:endParaRPr lang="en-US" sz="1400" dirty="0"/>
        </a:p>
      </dgm:t>
    </dgm:pt>
    <dgm:pt modelId="{A4236AB8-2B71-894E-8BE0-9467EB53F951}" type="parTrans" cxnId="{D0F831BE-FF09-934F-A403-70261BF279E8}">
      <dgm:prSet/>
      <dgm:spPr/>
      <dgm:t>
        <a:bodyPr/>
        <a:lstStyle/>
        <a:p>
          <a:endParaRPr lang="en-US"/>
        </a:p>
      </dgm:t>
    </dgm:pt>
    <dgm:pt modelId="{0BE0A357-4B96-0A4F-A439-86D0787C8542}" type="sibTrans" cxnId="{D0F831BE-FF09-934F-A403-70261BF279E8}">
      <dgm:prSet/>
      <dgm:spPr/>
      <dgm:t>
        <a:bodyPr/>
        <a:lstStyle/>
        <a:p>
          <a:endParaRPr lang="en-US"/>
        </a:p>
      </dgm:t>
    </dgm:pt>
    <dgm:pt modelId="{DD943C6A-7317-6641-A5A6-2925F33F9B9E}" type="pres">
      <dgm:prSet presAssocID="{8DB4290C-AF5D-5844-A543-494C46041147}" presName="cycle" presStyleCnt="0">
        <dgm:presLayoutVars>
          <dgm:dir/>
          <dgm:resizeHandles val="exact"/>
        </dgm:presLayoutVars>
      </dgm:prSet>
      <dgm:spPr/>
      <dgm:t>
        <a:bodyPr/>
        <a:lstStyle/>
        <a:p>
          <a:endParaRPr lang="en-US"/>
        </a:p>
      </dgm:t>
    </dgm:pt>
    <dgm:pt modelId="{C23C7D18-3BC1-AB4C-A2EC-C3AAE2172ACB}" type="pres">
      <dgm:prSet presAssocID="{39CD213C-DF37-C44B-83DC-4B74445D57CD}" presName="node" presStyleLbl="node1" presStyleIdx="0" presStyleCnt="6">
        <dgm:presLayoutVars>
          <dgm:bulletEnabled val="1"/>
        </dgm:presLayoutVars>
      </dgm:prSet>
      <dgm:spPr/>
      <dgm:t>
        <a:bodyPr/>
        <a:lstStyle/>
        <a:p>
          <a:endParaRPr lang="en-US"/>
        </a:p>
      </dgm:t>
    </dgm:pt>
    <dgm:pt modelId="{7DE547A4-9AF6-D449-A082-650033378372}" type="pres">
      <dgm:prSet presAssocID="{39CD213C-DF37-C44B-83DC-4B74445D57CD}" presName="spNode" presStyleCnt="0"/>
      <dgm:spPr/>
    </dgm:pt>
    <dgm:pt modelId="{F00BE273-2DDD-E84D-8481-0696BEE523CE}" type="pres">
      <dgm:prSet presAssocID="{AA5160E9-8354-FB4F-AAB5-9BFCE9E10D6A}" presName="sibTrans" presStyleLbl="sibTrans1D1" presStyleIdx="0" presStyleCnt="6"/>
      <dgm:spPr/>
      <dgm:t>
        <a:bodyPr/>
        <a:lstStyle/>
        <a:p>
          <a:endParaRPr lang="en-US"/>
        </a:p>
      </dgm:t>
    </dgm:pt>
    <dgm:pt modelId="{64ED47DD-DE0D-B74A-B73F-FF84331FA4B9}" type="pres">
      <dgm:prSet presAssocID="{5DA94708-5741-194D-AAF3-FBCC8C908D32}" presName="node" presStyleLbl="node1" presStyleIdx="1" presStyleCnt="6" custScaleX="154022" custScaleY="110458">
        <dgm:presLayoutVars>
          <dgm:bulletEnabled val="1"/>
        </dgm:presLayoutVars>
      </dgm:prSet>
      <dgm:spPr/>
      <dgm:t>
        <a:bodyPr/>
        <a:lstStyle/>
        <a:p>
          <a:endParaRPr lang="en-US"/>
        </a:p>
      </dgm:t>
    </dgm:pt>
    <dgm:pt modelId="{EC79BFA4-5E6D-A142-9ADB-2355FD90DAA8}" type="pres">
      <dgm:prSet presAssocID="{5DA94708-5741-194D-AAF3-FBCC8C908D32}" presName="spNode" presStyleCnt="0"/>
      <dgm:spPr/>
    </dgm:pt>
    <dgm:pt modelId="{F66C5E09-768A-DC45-820E-ABBAF1E055D4}" type="pres">
      <dgm:prSet presAssocID="{D1175A3B-D751-C74B-A166-6C7D027FD512}" presName="sibTrans" presStyleLbl="sibTrans1D1" presStyleIdx="1" presStyleCnt="6"/>
      <dgm:spPr/>
      <dgm:t>
        <a:bodyPr/>
        <a:lstStyle/>
        <a:p>
          <a:endParaRPr lang="en-US"/>
        </a:p>
      </dgm:t>
    </dgm:pt>
    <dgm:pt modelId="{5B3FEB48-FC4F-9F40-912E-4F95481B866A}" type="pres">
      <dgm:prSet presAssocID="{0106D420-48FB-FA44-99A8-9E0A7ECB205F}" presName="node" presStyleLbl="node1" presStyleIdx="2" presStyleCnt="6" custScaleX="128270" custScaleY="102532" custRadScaleRad="92638" custRadScaleInc="-41154">
        <dgm:presLayoutVars>
          <dgm:bulletEnabled val="1"/>
        </dgm:presLayoutVars>
      </dgm:prSet>
      <dgm:spPr/>
      <dgm:t>
        <a:bodyPr/>
        <a:lstStyle/>
        <a:p>
          <a:endParaRPr lang="en-US"/>
        </a:p>
      </dgm:t>
    </dgm:pt>
    <dgm:pt modelId="{7E6BB4E4-8BBC-8947-AC69-A84D5B1850EE}" type="pres">
      <dgm:prSet presAssocID="{0106D420-48FB-FA44-99A8-9E0A7ECB205F}" presName="spNode" presStyleCnt="0"/>
      <dgm:spPr/>
    </dgm:pt>
    <dgm:pt modelId="{E1A471A8-B55E-7045-B10C-C217D6430326}" type="pres">
      <dgm:prSet presAssocID="{CC3ED0D0-CDFF-0048-932A-95887AFC69CA}" presName="sibTrans" presStyleLbl="sibTrans1D1" presStyleIdx="2" presStyleCnt="6"/>
      <dgm:spPr/>
      <dgm:t>
        <a:bodyPr/>
        <a:lstStyle/>
        <a:p>
          <a:endParaRPr lang="en-US"/>
        </a:p>
      </dgm:t>
    </dgm:pt>
    <dgm:pt modelId="{C8608630-39D9-9548-81CC-D6F279711BE7}" type="pres">
      <dgm:prSet presAssocID="{584C3A50-8BAA-884D-AD0B-5C7AA25D2DD3}" presName="node" presStyleLbl="node1" presStyleIdx="3" presStyleCnt="6" custScaleX="134316" custRadScaleRad="88592" custRadScaleInc="-6361">
        <dgm:presLayoutVars>
          <dgm:bulletEnabled val="1"/>
        </dgm:presLayoutVars>
      </dgm:prSet>
      <dgm:spPr/>
      <dgm:t>
        <a:bodyPr/>
        <a:lstStyle/>
        <a:p>
          <a:endParaRPr lang="en-US"/>
        </a:p>
      </dgm:t>
    </dgm:pt>
    <dgm:pt modelId="{0FB88FCF-A471-5045-B267-00C12DC1E893}" type="pres">
      <dgm:prSet presAssocID="{584C3A50-8BAA-884D-AD0B-5C7AA25D2DD3}" presName="spNode" presStyleCnt="0"/>
      <dgm:spPr/>
    </dgm:pt>
    <dgm:pt modelId="{B329F97B-67E9-AE42-98F5-4C08B6920CDC}" type="pres">
      <dgm:prSet presAssocID="{E876AABA-0167-2E43-92FD-E46EC98E9AC6}" presName="sibTrans" presStyleLbl="sibTrans1D1" presStyleIdx="3" presStyleCnt="6"/>
      <dgm:spPr/>
      <dgm:t>
        <a:bodyPr/>
        <a:lstStyle/>
        <a:p>
          <a:endParaRPr lang="en-US"/>
        </a:p>
      </dgm:t>
    </dgm:pt>
    <dgm:pt modelId="{08542CE5-D980-7D47-A6E1-F5381CBCB22B}" type="pres">
      <dgm:prSet presAssocID="{6BB23CDA-DACF-A44C-88B9-902051013211}" presName="node" presStyleLbl="node1" presStyleIdx="4" presStyleCnt="6" custScaleX="147025" custScaleY="102533" custRadScaleRad="94231" custRadScaleInc="43085">
        <dgm:presLayoutVars>
          <dgm:bulletEnabled val="1"/>
        </dgm:presLayoutVars>
      </dgm:prSet>
      <dgm:spPr/>
      <dgm:t>
        <a:bodyPr/>
        <a:lstStyle/>
        <a:p>
          <a:endParaRPr lang="en-US"/>
        </a:p>
      </dgm:t>
    </dgm:pt>
    <dgm:pt modelId="{919BBBB0-1F0F-8F41-B562-FCBEC0C3DDDD}" type="pres">
      <dgm:prSet presAssocID="{6BB23CDA-DACF-A44C-88B9-902051013211}" presName="spNode" presStyleCnt="0"/>
      <dgm:spPr/>
    </dgm:pt>
    <dgm:pt modelId="{16B0072A-3E30-BD4E-9B12-6EC631607EF4}" type="pres">
      <dgm:prSet presAssocID="{24005AF9-B890-734F-A36D-CAF58CA84255}" presName="sibTrans" presStyleLbl="sibTrans1D1" presStyleIdx="4" presStyleCnt="6"/>
      <dgm:spPr/>
      <dgm:t>
        <a:bodyPr/>
        <a:lstStyle/>
        <a:p>
          <a:endParaRPr lang="en-US"/>
        </a:p>
      </dgm:t>
    </dgm:pt>
    <dgm:pt modelId="{9F0F30B3-6C92-2A4E-A774-5EE2CD04511C}" type="pres">
      <dgm:prSet presAssocID="{CA39913F-A4C4-CB44-89A6-5DE314720165}" presName="node" presStyleLbl="node1" presStyleIdx="5" presStyleCnt="6" custScaleX="127010" custScaleY="110458">
        <dgm:presLayoutVars>
          <dgm:bulletEnabled val="1"/>
        </dgm:presLayoutVars>
      </dgm:prSet>
      <dgm:spPr/>
      <dgm:t>
        <a:bodyPr/>
        <a:lstStyle/>
        <a:p>
          <a:endParaRPr lang="en-US"/>
        </a:p>
      </dgm:t>
    </dgm:pt>
    <dgm:pt modelId="{C3B777BF-A9D0-3649-B3F3-C1BD547C3821}" type="pres">
      <dgm:prSet presAssocID="{CA39913F-A4C4-CB44-89A6-5DE314720165}" presName="spNode" presStyleCnt="0"/>
      <dgm:spPr/>
    </dgm:pt>
    <dgm:pt modelId="{746C3D24-6327-6549-A13A-885C3C701849}" type="pres">
      <dgm:prSet presAssocID="{0BE0A357-4B96-0A4F-A439-86D0787C8542}" presName="sibTrans" presStyleLbl="sibTrans1D1" presStyleIdx="5" presStyleCnt="6"/>
      <dgm:spPr/>
      <dgm:t>
        <a:bodyPr/>
        <a:lstStyle/>
        <a:p>
          <a:endParaRPr lang="en-US"/>
        </a:p>
      </dgm:t>
    </dgm:pt>
  </dgm:ptLst>
  <dgm:cxnLst>
    <dgm:cxn modelId="{B15F6EB8-A8FB-D947-9D62-DB6D52139A64}" type="presOf" srcId="{5DA94708-5741-194D-AAF3-FBCC8C908D32}" destId="{64ED47DD-DE0D-B74A-B73F-FF84331FA4B9}" srcOrd="0" destOrd="0" presId="urn:microsoft.com/office/officeart/2005/8/layout/cycle6"/>
    <dgm:cxn modelId="{CDB5BE60-405B-204F-93AD-F1ECA9ED9DA5}" type="presOf" srcId="{6BB23CDA-DACF-A44C-88B9-902051013211}" destId="{08542CE5-D980-7D47-A6E1-F5381CBCB22B}" srcOrd="0" destOrd="0" presId="urn:microsoft.com/office/officeart/2005/8/layout/cycle6"/>
    <dgm:cxn modelId="{BD1185D8-62EC-6E4D-ADC8-D30251E68D02}" type="presOf" srcId="{39CD213C-DF37-C44B-83DC-4B74445D57CD}" destId="{C23C7D18-3BC1-AB4C-A2EC-C3AAE2172ACB}" srcOrd="0" destOrd="0" presId="urn:microsoft.com/office/officeart/2005/8/layout/cycle6"/>
    <dgm:cxn modelId="{5EFF664D-40D6-E74E-92F0-FCB81CEFD138}" type="presOf" srcId="{0106D420-48FB-FA44-99A8-9E0A7ECB205F}" destId="{5B3FEB48-FC4F-9F40-912E-4F95481B866A}" srcOrd="0" destOrd="0" presId="urn:microsoft.com/office/officeart/2005/8/layout/cycle6"/>
    <dgm:cxn modelId="{6F7A4D08-6FB5-514E-80E9-7D0973257235}" type="presOf" srcId="{E876AABA-0167-2E43-92FD-E46EC98E9AC6}" destId="{B329F97B-67E9-AE42-98F5-4C08B6920CDC}" srcOrd="0" destOrd="0" presId="urn:microsoft.com/office/officeart/2005/8/layout/cycle6"/>
    <dgm:cxn modelId="{4E1C4CCE-28BE-0F41-8C9E-E6D16439E789}" type="presOf" srcId="{8DB4290C-AF5D-5844-A543-494C46041147}" destId="{DD943C6A-7317-6641-A5A6-2925F33F9B9E}" srcOrd="0" destOrd="0" presId="urn:microsoft.com/office/officeart/2005/8/layout/cycle6"/>
    <dgm:cxn modelId="{1D1F3310-0BDB-8B4E-9CE3-9703AF426AEB}" srcId="{8DB4290C-AF5D-5844-A543-494C46041147}" destId="{0106D420-48FB-FA44-99A8-9E0A7ECB205F}" srcOrd="2" destOrd="0" parTransId="{18B003B5-5AE5-B544-A7F6-B47C33BED9A0}" sibTransId="{CC3ED0D0-CDFF-0048-932A-95887AFC69CA}"/>
    <dgm:cxn modelId="{EB4A2D68-F0B9-7B4B-84CA-036BB2AAA0A9}" type="presOf" srcId="{CA39913F-A4C4-CB44-89A6-5DE314720165}" destId="{9F0F30B3-6C92-2A4E-A774-5EE2CD04511C}" srcOrd="0" destOrd="0" presId="urn:microsoft.com/office/officeart/2005/8/layout/cycle6"/>
    <dgm:cxn modelId="{D0F831BE-FF09-934F-A403-70261BF279E8}" srcId="{8DB4290C-AF5D-5844-A543-494C46041147}" destId="{CA39913F-A4C4-CB44-89A6-5DE314720165}" srcOrd="5" destOrd="0" parTransId="{A4236AB8-2B71-894E-8BE0-9467EB53F951}" sibTransId="{0BE0A357-4B96-0A4F-A439-86D0787C8542}"/>
    <dgm:cxn modelId="{3478EE5A-22A9-4F4A-A4BD-FE3B2FBE92F1}" type="presOf" srcId="{CC3ED0D0-CDFF-0048-932A-95887AFC69CA}" destId="{E1A471A8-B55E-7045-B10C-C217D6430326}" srcOrd="0" destOrd="0" presId="urn:microsoft.com/office/officeart/2005/8/layout/cycle6"/>
    <dgm:cxn modelId="{6B0DCA9C-6866-5640-B8BA-4EFA9E98CCC6}" type="presOf" srcId="{24005AF9-B890-734F-A36D-CAF58CA84255}" destId="{16B0072A-3E30-BD4E-9B12-6EC631607EF4}" srcOrd="0" destOrd="0" presId="urn:microsoft.com/office/officeart/2005/8/layout/cycle6"/>
    <dgm:cxn modelId="{F778DB44-FB45-3248-8614-CAC0441A63B4}" type="presOf" srcId="{0BE0A357-4B96-0A4F-A439-86D0787C8542}" destId="{746C3D24-6327-6549-A13A-885C3C701849}" srcOrd="0" destOrd="0" presId="urn:microsoft.com/office/officeart/2005/8/layout/cycle6"/>
    <dgm:cxn modelId="{8F392F5A-4E00-1C4D-A9BE-5B856B7AB63D}" type="presOf" srcId="{584C3A50-8BAA-884D-AD0B-5C7AA25D2DD3}" destId="{C8608630-39D9-9548-81CC-D6F279711BE7}" srcOrd="0" destOrd="0" presId="urn:microsoft.com/office/officeart/2005/8/layout/cycle6"/>
    <dgm:cxn modelId="{D8E7C770-CAC5-B24A-8BCC-2E90B97576EA}" type="presOf" srcId="{D1175A3B-D751-C74B-A166-6C7D027FD512}" destId="{F66C5E09-768A-DC45-820E-ABBAF1E055D4}" srcOrd="0" destOrd="0" presId="urn:microsoft.com/office/officeart/2005/8/layout/cycle6"/>
    <dgm:cxn modelId="{27A5A9EC-1E0A-A341-9D33-AC6CB815DB12}" srcId="{8DB4290C-AF5D-5844-A543-494C46041147}" destId="{39CD213C-DF37-C44B-83DC-4B74445D57CD}" srcOrd="0" destOrd="0" parTransId="{9ED2BADC-BC45-564F-B777-8795118488EB}" sibTransId="{AA5160E9-8354-FB4F-AAB5-9BFCE9E10D6A}"/>
    <dgm:cxn modelId="{E7250540-E4C0-0A44-BD17-2B383571D0DB}" type="presOf" srcId="{AA5160E9-8354-FB4F-AAB5-9BFCE9E10D6A}" destId="{F00BE273-2DDD-E84D-8481-0696BEE523CE}" srcOrd="0" destOrd="0" presId="urn:microsoft.com/office/officeart/2005/8/layout/cycle6"/>
    <dgm:cxn modelId="{82AD36BB-AE83-D34C-8B7E-3C039AEAF7EC}" srcId="{8DB4290C-AF5D-5844-A543-494C46041147}" destId="{584C3A50-8BAA-884D-AD0B-5C7AA25D2DD3}" srcOrd="3" destOrd="0" parTransId="{6D5E1664-BD79-3A4B-B0AC-EAEE026A8302}" sibTransId="{E876AABA-0167-2E43-92FD-E46EC98E9AC6}"/>
    <dgm:cxn modelId="{F3DE4D54-DE60-7944-A6E3-A00A4B1C2BED}" srcId="{8DB4290C-AF5D-5844-A543-494C46041147}" destId="{5DA94708-5741-194D-AAF3-FBCC8C908D32}" srcOrd="1" destOrd="0" parTransId="{F884B472-35E3-C84E-A25C-82652D1E7667}" sibTransId="{D1175A3B-D751-C74B-A166-6C7D027FD512}"/>
    <dgm:cxn modelId="{A5D9CBA9-D4D8-1B44-B915-E5F693473323}" srcId="{8DB4290C-AF5D-5844-A543-494C46041147}" destId="{6BB23CDA-DACF-A44C-88B9-902051013211}" srcOrd="4" destOrd="0" parTransId="{6DB98F97-8F13-6D47-9165-EC16CDDA278C}" sibTransId="{24005AF9-B890-734F-A36D-CAF58CA84255}"/>
    <dgm:cxn modelId="{07190726-B036-F240-B1EC-5A6DA0BD0EEE}" type="presParOf" srcId="{DD943C6A-7317-6641-A5A6-2925F33F9B9E}" destId="{C23C7D18-3BC1-AB4C-A2EC-C3AAE2172ACB}" srcOrd="0" destOrd="0" presId="urn:microsoft.com/office/officeart/2005/8/layout/cycle6"/>
    <dgm:cxn modelId="{AC5C25FF-74E2-E240-96CB-94FCB2B29080}" type="presParOf" srcId="{DD943C6A-7317-6641-A5A6-2925F33F9B9E}" destId="{7DE547A4-9AF6-D449-A082-650033378372}" srcOrd="1" destOrd="0" presId="urn:microsoft.com/office/officeart/2005/8/layout/cycle6"/>
    <dgm:cxn modelId="{BEDD28DA-A956-9E48-9756-3A618D483A4D}" type="presParOf" srcId="{DD943C6A-7317-6641-A5A6-2925F33F9B9E}" destId="{F00BE273-2DDD-E84D-8481-0696BEE523CE}" srcOrd="2" destOrd="0" presId="urn:microsoft.com/office/officeart/2005/8/layout/cycle6"/>
    <dgm:cxn modelId="{7187E5FB-13C0-934E-8289-469DEEAFD003}" type="presParOf" srcId="{DD943C6A-7317-6641-A5A6-2925F33F9B9E}" destId="{64ED47DD-DE0D-B74A-B73F-FF84331FA4B9}" srcOrd="3" destOrd="0" presId="urn:microsoft.com/office/officeart/2005/8/layout/cycle6"/>
    <dgm:cxn modelId="{6FA67FB4-1003-7F40-855A-F2B641B7B210}" type="presParOf" srcId="{DD943C6A-7317-6641-A5A6-2925F33F9B9E}" destId="{EC79BFA4-5E6D-A142-9ADB-2355FD90DAA8}" srcOrd="4" destOrd="0" presId="urn:microsoft.com/office/officeart/2005/8/layout/cycle6"/>
    <dgm:cxn modelId="{5034DC72-0C50-184A-B6E9-049F27DACB54}" type="presParOf" srcId="{DD943C6A-7317-6641-A5A6-2925F33F9B9E}" destId="{F66C5E09-768A-DC45-820E-ABBAF1E055D4}" srcOrd="5" destOrd="0" presId="urn:microsoft.com/office/officeart/2005/8/layout/cycle6"/>
    <dgm:cxn modelId="{2B28A31C-42C3-104A-BE71-D8EE6299BAB0}" type="presParOf" srcId="{DD943C6A-7317-6641-A5A6-2925F33F9B9E}" destId="{5B3FEB48-FC4F-9F40-912E-4F95481B866A}" srcOrd="6" destOrd="0" presId="urn:microsoft.com/office/officeart/2005/8/layout/cycle6"/>
    <dgm:cxn modelId="{A876E0CF-E612-9644-851B-FD345D78F16C}" type="presParOf" srcId="{DD943C6A-7317-6641-A5A6-2925F33F9B9E}" destId="{7E6BB4E4-8BBC-8947-AC69-A84D5B1850EE}" srcOrd="7" destOrd="0" presId="urn:microsoft.com/office/officeart/2005/8/layout/cycle6"/>
    <dgm:cxn modelId="{F5B029BA-9C8F-994E-91AB-DE2139B3D045}" type="presParOf" srcId="{DD943C6A-7317-6641-A5A6-2925F33F9B9E}" destId="{E1A471A8-B55E-7045-B10C-C217D6430326}" srcOrd="8" destOrd="0" presId="urn:microsoft.com/office/officeart/2005/8/layout/cycle6"/>
    <dgm:cxn modelId="{664756D9-BA8E-0448-B291-5C9F6EC8F254}" type="presParOf" srcId="{DD943C6A-7317-6641-A5A6-2925F33F9B9E}" destId="{C8608630-39D9-9548-81CC-D6F279711BE7}" srcOrd="9" destOrd="0" presId="urn:microsoft.com/office/officeart/2005/8/layout/cycle6"/>
    <dgm:cxn modelId="{712B852B-ED57-074D-86AD-FA0915201FB8}" type="presParOf" srcId="{DD943C6A-7317-6641-A5A6-2925F33F9B9E}" destId="{0FB88FCF-A471-5045-B267-00C12DC1E893}" srcOrd="10" destOrd="0" presId="urn:microsoft.com/office/officeart/2005/8/layout/cycle6"/>
    <dgm:cxn modelId="{F33474EC-5142-5943-A88E-88F097E5BEB5}" type="presParOf" srcId="{DD943C6A-7317-6641-A5A6-2925F33F9B9E}" destId="{B329F97B-67E9-AE42-98F5-4C08B6920CDC}" srcOrd="11" destOrd="0" presId="urn:microsoft.com/office/officeart/2005/8/layout/cycle6"/>
    <dgm:cxn modelId="{0AF128F3-BC7E-1240-8F4E-A2373F484089}" type="presParOf" srcId="{DD943C6A-7317-6641-A5A6-2925F33F9B9E}" destId="{08542CE5-D980-7D47-A6E1-F5381CBCB22B}" srcOrd="12" destOrd="0" presId="urn:microsoft.com/office/officeart/2005/8/layout/cycle6"/>
    <dgm:cxn modelId="{BE3B3C54-B22A-7A4D-827E-970462AA707D}" type="presParOf" srcId="{DD943C6A-7317-6641-A5A6-2925F33F9B9E}" destId="{919BBBB0-1F0F-8F41-B562-FCBEC0C3DDDD}" srcOrd="13" destOrd="0" presId="urn:microsoft.com/office/officeart/2005/8/layout/cycle6"/>
    <dgm:cxn modelId="{02338BFA-676A-9A4D-9E69-2D2DBCE608DE}" type="presParOf" srcId="{DD943C6A-7317-6641-A5A6-2925F33F9B9E}" destId="{16B0072A-3E30-BD4E-9B12-6EC631607EF4}" srcOrd="14" destOrd="0" presId="urn:microsoft.com/office/officeart/2005/8/layout/cycle6"/>
    <dgm:cxn modelId="{725E32BF-1A07-624B-B693-B6E51FD46D66}" type="presParOf" srcId="{DD943C6A-7317-6641-A5A6-2925F33F9B9E}" destId="{9F0F30B3-6C92-2A4E-A774-5EE2CD04511C}" srcOrd="15" destOrd="0" presId="urn:microsoft.com/office/officeart/2005/8/layout/cycle6"/>
    <dgm:cxn modelId="{C77E6924-6D99-E54C-AA53-1020AFC19121}" type="presParOf" srcId="{DD943C6A-7317-6641-A5A6-2925F33F9B9E}" destId="{C3B777BF-A9D0-3649-B3F3-C1BD547C3821}" srcOrd="16" destOrd="0" presId="urn:microsoft.com/office/officeart/2005/8/layout/cycle6"/>
    <dgm:cxn modelId="{1178EE2A-6DCD-0741-B80B-D8B2201E1338}" type="presParOf" srcId="{DD943C6A-7317-6641-A5A6-2925F33F9B9E}" destId="{746C3D24-6327-6549-A13A-885C3C701849}" srcOrd="17"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7D18-3BC1-AB4C-A2EC-C3AAE2172ACB}">
      <dsp:nvSpPr>
        <dsp:cNvPr id="0" name=""/>
        <dsp:cNvSpPr/>
      </dsp:nvSpPr>
      <dsp:spPr>
        <a:xfrm>
          <a:off x="1080565" y="174"/>
          <a:ext cx="636016" cy="413411"/>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More mixing</a:t>
          </a:r>
          <a:endParaRPr lang="en-US" sz="1400" kern="1200" dirty="0"/>
        </a:p>
      </dsp:txBody>
      <dsp:txXfrm>
        <a:off x="1100746" y="20355"/>
        <a:ext cx="595654" cy="373049"/>
      </dsp:txXfrm>
    </dsp:sp>
    <dsp:sp modelId="{F00BE273-2DDD-E84D-8481-0696BEE523CE}">
      <dsp:nvSpPr>
        <dsp:cNvPr id="0" name=""/>
        <dsp:cNvSpPr/>
      </dsp:nvSpPr>
      <dsp:spPr>
        <a:xfrm>
          <a:off x="424354" y="206879"/>
          <a:ext cx="1948440" cy="1948440"/>
        </a:xfrm>
        <a:custGeom>
          <a:avLst/>
          <a:gdLst/>
          <a:ahLst/>
          <a:cxnLst/>
          <a:rect l="0" t="0" r="0" b="0"/>
          <a:pathLst>
            <a:path>
              <a:moveTo>
                <a:pt x="1296007" y="54677"/>
              </a:moveTo>
              <a:arcTo wR="974220" hR="974220" stAng="17357226" swAng="13934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ED47DD-DE0D-B74A-B73F-FF84331FA4B9}">
      <dsp:nvSpPr>
        <dsp:cNvPr id="0" name=""/>
        <dsp:cNvSpPr/>
      </dsp:nvSpPr>
      <dsp:spPr>
        <a:xfrm>
          <a:off x="1752471" y="465667"/>
          <a:ext cx="979606" cy="456645"/>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More SST cooling</a:t>
          </a:r>
          <a:endParaRPr lang="en-US" sz="1400" kern="1200" dirty="0"/>
        </a:p>
      </dsp:txBody>
      <dsp:txXfrm>
        <a:off x="1774763" y="487959"/>
        <a:ext cx="935022" cy="412061"/>
      </dsp:txXfrm>
    </dsp:sp>
    <dsp:sp modelId="{F66C5E09-768A-DC45-820E-ABBAF1E055D4}">
      <dsp:nvSpPr>
        <dsp:cNvPr id="0" name=""/>
        <dsp:cNvSpPr/>
      </dsp:nvSpPr>
      <dsp:spPr>
        <a:xfrm>
          <a:off x="392532" y="26731"/>
          <a:ext cx="1948440" cy="1948440"/>
        </a:xfrm>
        <a:custGeom>
          <a:avLst/>
          <a:gdLst/>
          <a:ahLst/>
          <a:cxnLst/>
          <a:rect l="0" t="0" r="0" b="0"/>
          <a:pathLst>
            <a:path>
              <a:moveTo>
                <a:pt x="1945564" y="899411"/>
              </a:moveTo>
              <a:arcTo wR="974220" hR="974220" stAng="21335759" swAng="1337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3FEB48-FC4F-9F40-912E-4F95481B866A}">
      <dsp:nvSpPr>
        <dsp:cNvPr id="0" name=""/>
        <dsp:cNvSpPr/>
      </dsp:nvSpPr>
      <dsp:spPr>
        <a:xfrm>
          <a:off x="1828801" y="1303869"/>
          <a:ext cx="815818" cy="42387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Less intensity</a:t>
          </a:r>
          <a:endParaRPr lang="en-US" sz="1400" kern="1200" dirty="0"/>
        </a:p>
      </dsp:txBody>
      <dsp:txXfrm>
        <a:off x="1849493" y="1324561"/>
        <a:ext cx="774434" cy="382494"/>
      </dsp:txXfrm>
    </dsp:sp>
    <dsp:sp modelId="{E1A471A8-B55E-7045-B10C-C217D6430326}">
      <dsp:nvSpPr>
        <dsp:cNvPr id="0" name=""/>
        <dsp:cNvSpPr/>
      </dsp:nvSpPr>
      <dsp:spPr>
        <a:xfrm>
          <a:off x="452575" y="65660"/>
          <a:ext cx="1948440" cy="1948440"/>
        </a:xfrm>
        <a:custGeom>
          <a:avLst/>
          <a:gdLst/>
          <a:ahLst/>
          <a:cxnLst/>
          <a:rect l="0" t="0" r="0" b="0"/>
          <a:pathLst>
            <a:path>
              <a:moveTo>
                <a:pt x="1661753" y="1664440"/>
              </a:moveTo>
              <a:arcTo wR="974220" hR="974220" stAng="2706703" swAng="11567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608630-39D9-9548-81CC-D6F279711BE7}">
      <dsp:nvSpPr>
        <dsp:cNvPr id="0" name=""/>
        <dsp:cNvSpPr/>
      </dsp:nvSpPr>
      <dsp:spPr>
        <a:xfrm>
          <a:off x="990600" y="1837263"/>
          <a:ext cx="854272" cy="413411"/>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Less mixing</a:t>
          </a:r>
          <a:endParaRPr lang="en-US" sz="1400" kern="1200" dirty="0"/>
        </a:p>
      </dsp:txBody>
      <dsp:txXfrm>
        <a:off x="1010781" y="1857444"/>
        <a:ext cx="813910" cy="373049"/>
      </dsp:txXfrm>
    </dsp:sp>
    <dsp:sp modelId="{B329F97B-67E9-AE42-98F5-4C08B6920CDC}">
      <dsp:nvSpPr>
        <dsp:cNvPr id="0" name=""/>
        <dsp:cNvSpPr/>
      </dsp:nvSpPr>
      <dsp:spPr>
        <a:xfrm>
          <a:off x="371159" y="60125"/>
          <a:ext cx="1948440" cy="1948440"/>
        </a:xfrm>
        <a:custGeom>
          <a:avLst/>
          <a:gdLst/>
          <a:ahLst/>
          <a:cxnLst/>
          <a:rect l="0" t="0" r="0" b="0"/>
          <a:pathLst>
            <a:path>
              <a:moveTo>
                <a:pt x="615785" y="1880106"/>
              </a:moveTo>
              <a:arcTo wR="974220" hR="974220" stAng="6695243" swAng="13682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542CE5-D980-7D47-A6E1-F5381CBCB22B}">
      <dsp:nvSpPr>
        <dsp:cNvPr id="0" name=""/>
        <dsp:cNvSpPr/>
      </dsp:nvSpPr>
      <dsp:spPr>
        <a:xfrm>
          <a:off x="76197" y="1303868"/>
          <a:ext cx="935103" cy="423882"/>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Less SST cooling</a:t>
          </a:r>
          <a:endParaRPr lang="en-US" sz="1400" kern="1200" dirty="0"/>
        </a:p>
      </dsp:txBody>
      <dsp:txXfrm>
        <a:off x="96889" y="1324560"/>
        <a:ext cx="893719" cy="382498"/>
      </dsp:txXfrm>
    </dsp:sp>
    <dsp:sp modelId="{16B0072A-3E30-BD4E-9B12-6EC631607EF4}">
      <dsp:nvSpPr>
        <dsp:cNvPr id="0" name=""/>
        <dsp:cNvSpPr/>
      </dsp:nvSpPr>
      <dsp:spPr>
        <a:xfrm>
          <a:off x="452270" y="65362"/>
          <a:ext cx="1948440" cy="1948440"/>
        </a:xfrm>
        <a:custGeom>
          <a:avLst/>
          <a:gdLst/>
          <a:ahLst/>
          <a:cxnLst/>
          <a:rect l="0" t="0" r="0" b="0"/>
          <a:pathLst>
            <a:path>
              <a:moveTo>
                <a:pt x="35501" y="1234820"/>
              </a:moveTo>
              <a:arcTo wR="974220" hR="974220" stAng="9869082" swAng="13322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0F30B3-6C92-2A4E-A774-5EE2CD04511C}">
      <dsp:nvSpPr>
        <dsp:cNvPr id="0" name=""/>
        <dsp:cNvSpPr/>
      </dsp:nvSpPr>
      <dsp:spPr>
        <a:xfrm>
          <a:off x="150972" y="465667"/>
          <a:ext cx="807805" cy="456645"/>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More intensity</a:t>
          </a:r>
          <a:endParaRPr lang="en-US" sz="1400" kern="1200" dirty="0"/>
        </a:p>
      </dsp:txBody>
      <dsp:txXfrm>
        <a:off x="173264" y="487959"/>
        <a:ext cx="763221" cy="412061"/>
      </dsp:txXfrm>
    </dsp:sp>
    <dsp:sp modelId="{746C3D24-6327-6549-A13A-885C3C701849}">
      <dsp:nvSpPr>
        <dsp:cNvPr id="0" name=""/>
        <dsp:cNvSpPr/>
      </dsp:nvSpPr>
      <dsp:spPr>
        <a:xfrm>
          <a:off x="424354" y="206879"/>
          <a:ext cx="1948440" cy="1948440"/>
        </a:xfrm>
        <a:custGeom>
          <a:avLst/>
          <a:gdLst/>
          <a:ahLst/>
          <a:cxnLst/>
          <a:rect l="0" t="0" r="0" b="0"/>
          <a:pathLst>
            <a:path>
              <a:moveTo>
                <a:pt x="315906" y="256078"/>
              </a:moveTo>
              <a:arcTo wR="974220" hR="974220" stAng="13649329" swAng="13934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5258615" y="0"/>
            <a:ext cx="4022936" cy="349250"/>
          </a:xfrm>
          <a:prstGeom prst="rect">
            <a:avLst/>
          </a:prstGeom>
        </p:spPr>
        <p:txBody>
          <a:bodyPr vert="horz" lIns="92958" tIns="46479" rIns="92958" bIns="46479" rtlCol="0"/>
          <a:lstStyle>
            <a:lvl1pPr algn="r">
              <a:defRPr sz="1200"/>
            </a:lvl1pPr>
          </a:lstStyle>
          <a:p>
            <a:fld id="{569EBEEB-6AB2-47CF-89CB-42980E6FDFE2}" type="datetimeFigureOut">
              <a:rPr lang="en-US" smtClean="0"/>
              <a:pPr/>
              <a:t>2/27/13</a:t>
            </a:fld>
            <a:endParaRPr lang="en-US" dirty="0"/>
          </a:p>
        </p:txBody>
      </p:sp>
      <p:sp>
        <p:nvSpPr>
          <p:cNvPr id="4" name="Footer Placeholder 3"/>
          <p:cNvSpPr>
            <a:spLocks noGrp="1"/>
          </p:cNvSpPr>
          <p:nvPr>
            <p:ph type="ftr" sz="quarter" idx="2"/>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8615" y="6634538"/>
            <a:ext cx="4022936" cy="349250"/>
          </a:xfrm>
          <a:prstGeom prst="rect">
            <a:avLst/>
          </a:prstGeom>
        </p:spPr>
        <p:txBody>
          <a:bodyPr vert="horz" lIns="92958" tIns="46479" rIns="92958" bIns="46479" rtlCol="0" anchor="b"/>
          <a:lstStyle>
            <a:lvl1pPr algn="r">
              <a:defRPr sz="1200"/>
            </a:lvl1pPr>
          </a:lstStyle>
          <a:p>
            <a:fld id="{6649FEF9-4E9C-4B00-A9C2-6458E3D56B61}" type="slidenum">
              <a:rPr lang="en-US" smtClean="0"/>
              <a:pPr/>
              <a:t>‹#›</a:t>
            </a:fld>
            <a:endParaRPr lang="en-US" dirty="0"/>
          </a:p>
        </p:txBody>
      </p:sp>
    </p:spTree>
    <p:extLst>
      <p:ext uri="{BB962C8B-B14F-4D97-AF65-F5344CB8AC3E}">
        <p14:creationId xmlns:p14="http://schemas.microsoft.com/office/powerpoint/2010/main" val="1068476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8AFBC5F6-3210-4A38-94A7-78B672241A42}" type="datetimeFigureOut">
              <a:rPr lang="en-US" smtClean="0"/>
              <a:pPr/>
              <a:t>2/27/13</a:t>
            </a:fld>
            <a:endParaRPr lang="en-US" dirty="0"/>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D688ED1C-DAA6-4984-BCA2-B52835DB4580}" type="slidenum">
              <a:rPr lang="en-US" smtClean="0"/>
              <a:pPr/>
              <a:t>‹#›</a:t>
            </a:fld>
            <a:endParaRPr lang="en-US" dirty="0"/>
          </a:p>
        </p:txBody>
      </p:sp>
    </p:spTree>
    <p:extLst>
      <p:ext uri="{BB962C8B-B14F-4D97-AF65-F5344CB8AC3E}">
        <p14:creationId xmlns:p14="http://schemas.microsoft.com/office/powerpoint/2010/main" val="1694766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8ED1C-DAA6-4984-BCA2-B52835DB458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Cione et al. 2000 (TCBD) used in Yablonsky et al. (2010)</a:t>
            </a:r>
          </a:p>
          <a:p>
            <a:r>
              <a:rPr lang="en-US" dirty="0" smtClean="0"/>
              <a:t>Uhlhorn and Cione, 2012. HFIP Regional Modeling Team Workshop</a:t>
            </a:r>
          </a:p>
          <a:p>
            <a:r>
              <a:rPr lang="en-US" dirty="0" smtClean="0"/>
              <a:t>Yablonsky et al., 2010. IHC</a:t>
            </a:r>
            <a:endParaRPr lang="en-US" dirty="0"/>
          </a:p>
        </p:txBody>
      </p:sp>
      <p:sp>
        <p:nvSpPr>
          <p:cNvPr id="4" name="Slide Number Placeholder 3"/>
          <p:cNvSpPr>
            <a:spLocks noGrp="1"/>
          </p:cNvSpPr>
          <p:nvPr>
            <p:ph type="sldNum" sz="quarter" idx="10"/>
          </p:nvPr>
        </p:nvSpPr>
        <p:spPr/>
        <p:txBody>
          <a:bodyPr/>
          <a:lstStyle/>
          <a:p>
            <a:fld id="{D688ED1C-DAA6-4984-BCA2-B52835DB4580}" type="slidenum">
              <a:rPr lang="en-US" smtClean="0"/>
              <a:pPr/>
              <a:t>3</a:t>
            </a:fld>
            <a:endParaRPr lang="en-US" dirty="0"/>
          </a:p>
        </p:txBody>
      </p:sp>
    </p:spTree>
    <p:extLst>
      <p:ext uri="{BB962C8B-B14F-4D97-AF65-F5344CB8AC3E}">
        <p14:creationId xmlns:p14="http://schemas.microsoft.com/office/powerpoint/2010/main" val="225064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Note1: HDFL has less Hurricanes than HD12. </a:t>
            </a:r>
          </a:p>
          <a:p>
            <a:r>
              <a:rPr lang="en-US" dirty="0" smtClean="0"/>
              <a:t>Note 2:</a:t>
            </a:r>
            <a:r>
              <a:rPr lang="en-US" baseline="0" dirty="0" smtClean="0"/>
              <a:t> TCBD (green line) is for 1975-2007, while model is all 2012 AL season except for Sandy and Tony</a:t>
            </a:r>
          </a:p>
          <a:p>
            <a:r>
              <a:rPr lang="en-US" baseline="0" dirty="0" smtClean="0"/>
              <a:t>Note 3: Only HU was sampled. If observed or forecast was TS, not included here.</a:t>
            </a:r>
          </a:p>
          <a:p>
            <a:endParaRPr lang="en-US" baseline="0" dirty="0" smtClean="0"/>
          </a:p>
          <a:p>
            <a:r>
              <a:rPr lang="en-US" dirty="0" smtClean="0"/>
              <a:t>Left plot: Storm</a:t>
            </a:r>
            <a:r>
              <a:rPr lang="en-US" baseline="0" dirty="0" smtClean="0"/>
              <a:t> maximum winds</a:t>
            </a:r>
            <a:endParaRPr lang="en-US" dirty="0" smtClean="0"/>
          </a:p>
          <a:p>
            <a:r>
              <a:rPr lang="en-US" dirty="0" smtClean="0"/>
              <a:t>Green line is NHC Best Track</a:t>
            </a:r>
            <a:r>
              <a:rPr lang="en-US" baseline="0" dirty="0" smtClean="0"/>
              <a:t>  for 1975-2007</a:t>
            </a:r>
            <a:endParaRPr lang="en-US" dirty="0" smtClean="0"/>
          </a:p>
          <a:p>
            <a:r>
              <a:rPr lang="en-US" dirty="0" smtClean="0"/>
              <a:t>Blue and red</a:t>
            </a:r>
            <a:r>
              <a:rPr lang="en-US" baseline="0" dirty="0" smtClean="0"/>
              <a:t> are 2012 forecasts (using the GFDL Vortex Tracker). </a:t>
            </a:r>
          </a:p>
          <a:p>
            <a:r>
              <a:rPr lang="en-US" baseline="0" dirty="0" smtClean="0"/>
              <a:t>Conclusion: Model has more cases with lower intensity and does not have high-intensity cases. This may be because 2012 was a weak season, and not due to model error.</a:t>
            </a:r>
            <a:endParaRPr lang="en-US" dirty="0" smtClean="0"/>
          </a:p>
          <a:p>
            <a:endParaRPr lang="en-US" dirty="0" smtClean="0"/>
          </a:p>
          <a:p>
            <a:r>
              <a:rPr lang="en-US" dirty="0" smtClean="0"/>
              <a:t>Center plot: Inner core (&lt;60 km radius). </a:t>
            </a:r>
          </a:p>
          <a:p>
            <a:r>
              <a:rPr lang="en-US" dirty="0" smtClean="0"/>
              <a:t>Green line:</a:t>
            </a:r>
            <a:r>
              <a:rPr lang="en-US" baseline="0" dirty="0" smtClean="0"/>
              <a:t> buoy 10 m wind for cases in which an observed storm center was within 60 km of buoy.</a:t>
            </a:r>
          </a:p>
          <a:p>
            <a:r>
              <a:rPr lang="en-US" baseline="0" dirty="0" smtClean="0"/>
              <a:t>Red and blue line: forecast 10m wind at buoy locations for cases in which a storm center was within 60 km of buoy</a:t>
            </a:r>
          </a:p>
          <a:p>
            <a:r>
              <a:rPr lang="en-US" baseline="0" dirty="0" smtClean="0"/>
              <a:t>Conclusion:  In inner core, model winds are higher than observed winds. See Leslie case study.</a:t>
            </a:r>
          </a:p>
          <a:p>
            <a:endParaRPr lang="en-US" baseline="0" dirty="0" smtClean="0"/>
          </a:p>
          <a:p>
            <a:r>
              <a:rPr lang="en-US" baseline="0" dirty="0" smtClean="0"/>
              <a:t>Right plot: inner core (&lt;60 km radius)</a:t>
            </a:r>
            <a:endParaRPr lang="en-US" dirty="0" smtClean="0"/>
          </a:p>
          <a:p>
            <a:r>
              <a:rPr lang="en-US" dirty="0" smtClean="0"/>
              <a:t>Green line:</a:t>
            </a:r>
            <a:r>
              <a:rPr lang="en-US" baseline="0" dirty="0" smtClean="0"/>
              <a:t> buoy SST for cases in which an observed storm center was within 60 km of buoy.</a:t>
            </a:r>
          </a:p>
          <a:p>
            <a:r>
              <a:rPr lang="en-US" baseline="0" dirty="0" smtClean="0"/>
              <a:t>Red and blue line: forecast SST at buoy locations for cases in which a storm center was within 60 km of buoy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a:t>
            </a:r>
            <a:r>
              <a:rPr lang="en-US" sz="1200" dirty="0" smtClean="0"/>
              <a:t>Inner-core SSTs in HDFL runs are ~0.5 C cooler than HD12, but typically remain elevated (+1 C) well above expected values. From this figure, it is not possible to conclude if HWRF ocean is too warm after storm passes, or if it was too warm even before the storm.</a:t>
            </a:r>
          </a:p>
          <a:p>
            <a:endParaRPr lang="en-US" dirty="0" smtClean="0"/>
          </a:p>
        </p:txBody>
      </p:sp>
      <p:sp>
        <p:nvSpPr>
          <p:cNvPr id="4" name="Slide Number Placeholder 3"/>
          <p:cNvSpPr>
            <a:spLocks noGrp="1"/>
          </p:cNvSpPr>
          <p:nvPr>
            <p:ph type="sldNum" sz="quarter" idx="10"/>
          </p:nvPr>
        </p:nvSpPr>
        <p:spPr/>
        <p:txBody>
          <a:bodyPr/>
          <a:lstStyle/>
          <a:p>
            <a:fld id="{056946B3-7346-4BAB-B420-76CA0520F240}" type="slidenum">
              <a:rPr lang="en-US" smtClean="0"/>
              <a:t>6</a:t>
            </a:fld>
            <a:endParaRPr lang="en-US" dirty="0"/>
          </a:p>
        </p:txBody>
      </p:sp>
    </p:spTree>
    <p:extLst>
      <p:ext uri="{BB962C8B-B14F-4D97-AF65-F5344CB8AC3E}">
        <p14:creationId xmlns:p14="http://schemas.microsoft.com/office/powerpoint/2010/main" val="115385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plots show Leslie along-track SST</a:t>
            </a:r>
            <a:r>
              <a:rPr lang="en-US" baseline="0" dirty="0" smtClean="0"/>
              <a:t> </a:t>
            </a:r>
            <a:r>
              <a:rPr lang="en-US" dirty="0" smtClean="0"/>
              <a:t>cooling. Note that center cooling is about -0.2</a:t>
            </a:r>
            <a:r>
              <a:rPr lang="en-US" baseline="0" dirty="0" smtClean="0"/>
              <a:t> C while cooling goes down to -1 C 200 km behind storm.</a:t>
            </a:r>
          </a:p>
          <a:p>
            <a:endParaRPr lang="en-US" dirty="0" smtClean="0"/>
          </a:p>
          <a:p>
            <a:r>
              <a:rPr lang="en-US" dirty="0" smtClean="0"/>
              <a:t>Bottom plot is along-track SST cooling. Note that storm center is,</a:t>
            </a:r>
            <a:r>
              <a:rPr lang="en-US" baseline="0" dirty="0" smtClean="0"/>
              <a:t> on average, 1C cooler than pre-storm environment. So, in contrast with models -0.2 C.</a:t>
            </a:r>
            <a:endParaRPr lang="en-US" dirty="0"/>
          </a:p>
        </p:txBody>
      </p:sp>
      <p:sp>
        <p:nvSpPr>
          <p:cNvPr id="4" name="Slide Number Placeholder 3"/>
          <p:cNvSpPr>
            <a:spLocks noGrp="1"/>
          </p:cNvSpPr>
          <p:nvPr>
            <p:ph type="sldNum" sz="quarter" idx="10"/>
          </p:nvPr>
        </p:nvSpPr>
        <p:spPr/>
        <p:txBody>
          <a:bodyPr/>
          <a:lstStyle/>
          <a:p>
            <a:fld id="{D688ED1C-DAA6-4984-BCA2-B52835DB4580}" type="slidenum">
              <a:rPr lang="en-US" smtClean="0"/>
              <a:pPr/>
              <a:t>8</a:t>
            </a:fld>
            <a:endParaRPr lang="en-US" dirty="0"/>
          </a:p>
        </p:txBody>
      </p:sp>
    </p:spTree>
    <p:extLst>
      <p:ext uri="{BB962C8B-B14F-4D97-AF65-F5344CB8AC3E}">
        <p14:creationId xmlns:p14="http://schemas.microsoft.com/office/powerpoint/2010/main" val="423050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B16436-E6F8-9749-836E-74FD7CD6FFA0}" type="datetime1">
              <a:rPr lang="en-US" smtClean="0"/>
              <a:t>2/27/13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459D80-F6AF-4590-8E73-2F013678FE4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4521E7-1D4B-EE40-B231-7135FDEE1988}" type="datetime1">
              <a:rPr lang="en-US" smtClean="0"/>
              <a:t>2/27/13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66B1B-E9A5-2A49-9902-DBF115433515}" type="datetime1">
              <a:rPr lang="en-US" smtClean="0"/>
              <a:t>2/27/13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3BEC96-73D0-6342-A59A-E425A7BD0E4F}" type="datetime1">
              <a:rPr lang="en-US" smtClean="0"/>
              <a:t>2/27/13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5B3207-3656-3343-AD9C-2E4C40B97E73}" type="datetime1">
              <a:rPr lang="en-US" smtClean="0"/>
              <a:t>2/27/13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D769C4-65C8-F242-A44E-77513C01F15E}" type="datetime1">
              <a:rPr lang="en-US" smtClean="0"/>
              <a:t>2/27/13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88DCC7-3F8F-5D4A-8120-F6FEB7FA584C}" type="datetime1">
              <a:rPr lang="en-US" smtClean="0"/>
              <a:t>2/27/13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C0C2E5-545A-8845-94F5-16A3E89B2B27}" type="datetime1">
              <a:rPr lang="en-US" smtClean="0"/>
              <a:t>2/27/13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53C9-3ED3-504B-BDF0-09C111AE6CF5}" type="datetime1">
              <a:rPr lang="en-US" smtClean="0"/>
              <a:t>2/27/13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42BADD-24B0-F64F-8E82-887A50E91825}" type="datetime1">
              <a:rPr lang="en-US" smtClean="0"/>
              <a:t>2/27/13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ACAE19-2111-5B46-93A2-406D876CBFF7}" type="datetime1">
              <a:rPr lang="en-US" smtClean="0"/>
              <a:t>2/27/13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A54C45-AC0B-1C49-90C9-737F8C78C685}" type="datetime1">
              <a:rPr lang="en-US" smtClean="0"/>
              <a:t>2/27/13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458200" y="61722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459D80-F6AF-4590-8E73-2F013678FE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1.xml"/><Relationship Id="rId12" Type="http://schemas.openxmlformats.org/officeDocument/2006/relationships/diagramColors" Target="../diagrams/colors1.xml"/><Relationship Id="rId13"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19.gif"/><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diagramData" Target="../diagrams/data1.xml"/><Relationship Id="rId10"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685800" y="3200400"/>
            <a:ext cx="8001000" cy="2667000"/>
          </a:xfrm>
        </p:spPr>
        <p:txBody>
          <a:bodyPr>
            <a:normAutofit/>
          </a:bodyPr>
          <a:lstStyle/>
          <a:p>
            <a:pPr>
              <a:lnSpc>
                <a:spcPct val="80000"/>
              </a:lnSpc>
            </a:pPr>
            <a:r>
              <a:rPr lang="en-US" sz="2800" b="1" dirty="0" smtClean="0">
                <a:ea typeface="ＭＳ Ｐゴシック" pitchFamily="34" charset="-128"/>
              </a:rPr>
              <a:t>Ligia Bernardet</a:t>
            </a:r>
            <a:r>
              <a:rPr lang="en-US" sz="2800" b="1" baseline="30000" dirty="0" smtClean="0">
                <a:ea typeface="ＭＳ Ｐゴシック" pitchFamily="34" charset="-128"/>
              </a:rPr>
              <a:t>1*</a:t>
            </a:r>
            <a:r>
              <a:rPr lang="en-US" sz="2800" b="1" dirty="0" smtClean="0">
                <a:ea typeface="ＭＳ Ｐゴシック" pitchFamily="34" charset="-128"/>
              </a:rPr>
              <a:t>, E. Uhlhorn</a:t>
            </a:r>
            <a:r>
              <a:rPr lang="en-US" sz="2800" b="1" baseline="30000" dirty="0" smtClean="0">
                <a:ea typeface="ＭＳ Ｐゴシック" pitchFamily="34" charset="-128"/>
              </a:rPr>
              <a:t>2</a:t>
            </a:r>
            <a:r>
              <a:rPr lang="en-US" sz="2800" b="1" dirty="0" smtClean="0">
                <a:ea typeface="ＭＳ Ｐゴシック" pitchFamily="34" charset="-128"/>
              </a:rPr>
              <a:t>, S. Bao</a:t>
            </a:r>
            <a:r>
              <a:rPr lang="en-US" sz="2800" b="1" baseline="30000" dirty="0" smtClean="0">
                <a:ea typeface="ＭＳ Ｐゴシック" pitchFamily="34" charset="-128"/>
              </a:rPr>
              <a:t>1*</a:t>
            </a:r>
            <a:r>
              <a:rPr lang="en-US" sz="2800" b="1" dirty="0" smtClean="0">
                <a:ea typeface="ＭＳ Ｐゴシック" pitchFamily="34" charset="-128"/>
              </a:rPr>
              <a:t> &amp; J. </a:t>
            </a:r>
            <a:r>
              <a:rPr lang="en-US" sz="2800" b="1" dirty="0" smtClean="0">
                <a:ea typeface="ＭＳ Ｐゴシック" pitchFamily="34" charset="-128"/>
              </a:rPr>
              <a:t>Cione</a:t>
            </a:r>
            <a:r>
              <a:rPr lang="en-US" sz="2800" b="1" baseline="30000" dirty="0" smtClean="0">
                <a:ea typeface="ＭＳ Ｐゴシック" pitchFamily="34" charset="-128"/>
              </a:rPr>
              <a:t>2</a:t>
            </a:r>
            <a:endParaRPr lang="en-US" sz="2800" b="1" dirty="0" smtClean="0">
              <a:ea typeface="ＭＳ Ｐゴシック" pitchFamily="34" charset="-128"/>
            </a:endParaRPr>
          </a:p>
          <a:p>
            <a:pPr>
              <a:lnSpc>
                <a:spcPct val="80000"/>
              </a:lnSpc>
            </a:pPr>
            <a:r>
              <a:rPr lang="en-US" sz="2000" baseline="30000" dirty="0" smtClean="0">
                <a:ea typeface="ＭＳ Ｐゴシック" pitchFamily="34" charset="-128"/>
              </a:rPr>
              <a:t>1</a:t>
            </a:r>
            <a:r>
              <a:rPr lang="en-US" sz="2000" dirty="0" smtClean="0">
                <a:ea typeface="ＭＳ Ｐゴシック" pitchFamily="34" charset="-128"/>
              </a:rPr>
              <a:t>NOAA ESRL Global Systems Division, Boulder CO</a:t>
            </a:r>
          </a:p>
          <a:p>
            <a:pPr>
              <a:lnSpc>
                <a:spcPct val="80000"/>
              </a:lnSpc>
            </a:pPr>
            <a:r>
              <a:rPr lang="en-US" sz="2000" baseline="30000" dirty="0" smtClean="0">
                <a:ea typeface="ＭＳ Ｐゴシック" pitchFamily="34" charset="-128"/>
              </a:rPr>
              <a:t>2</a:t>
            </a:r>
            <a:r>
              <a:rPr lang="en-US" sz="2000" dirty="0" smtClean="0">
                <a:ea typeface="ＭＳ Ｐゴシック" pitchFamily="34" charset="-128"/>
              </a:rPr>
              <a:t>NOAA AOML Hurricane Research Division</a:t>
            </a:r>
            <a:r>
              <a:rPr lang="en-US" sz="2000" dirty="0">
                <a:ea typeface="ＭＳ Ｐゴシック" pitchFamily="34" charset="-128"/>
              </a:rPr>
              <a:t>, </a:t>
            </a:r>
            <a:r>
              <a:rPr lang="en-US" sz="2000" dirty="0" smtClean="0">
                <a:ea typeface="ＭＳ Ｐゴシック" pitchFamily="34" charset="-128"/>
              </a:rPr>
              <a:t>Miami FL</a:t>
            </a:r>
            <a:endParaRPr lang="en-US" sz="2000" dirty="0">
              <a:ea typeface="ＭＳ Ｐゴシック" pitchFamily="34" charset="-128"/>
            </a:endParaRPr>
          </a:p>
          <a:p>
            <a:pPr>
              <a:lnSpc>
                <a:spcPct val="80000"/>
              </a:lnSpc>
            </a:pPr>
            <a:r>
              <a:rPr lang="en-US" sz="2000" baseline="30000" dirty="0" smtClean="0">
                <a:ea typeface="ＭＳ Ｐゴシック" pitchFamily="34" charset="-128"/>
              </a:rPr>
              <a:t>*</a:t>
            </a:r>
            <a:r>
              <a:rPr lang="en-US" sz="2000" dirty="0" smtClean="0">
                <a:ea typeface="ＭＳ Ｐゴシック" pitchFamily="34" charset="-128"/>
              </a:rPr>
              <a:t>University of Colorado CIRES , </a:t>
            </a:r>
            <a:r>
              <a:rPr lang="en-US" sz="2000" dirty="0">
                <a:ea typeface="ＭＳ Ｐゴシック" pitchFamily="34" charset="-128"/>
              </a:rPr>
              <a:t>Boulder CO</a:t>
            </a:r>
          </a:p>
          <a:p>
            <a:pPr>
              <a:lnSpc>
                <a:spcPct val="80000"/>
              </a:lnSpc>
            </a:pPr>
            <a:endParaRPr lang="en-US" sz="2000" baseline="30000" dirty="0" smtClean="0">
              <a:ea typeface="ＭＳ Ｐゴシック" pitchFamily="34" charset="-128"/>
            </a:endParaRPr>
          </a:p>
          <a:p>
            <a:pPr>
              <a:lnSpc>
                <a:spcPct val="80000"/>
              </a:lnSpc>
            </a:pPr>
            <a:r>
              <a:rPr lang="en-US" sz="2000" b="1" dirty="0" smtClean="0">
                <a:ea typeface="ＭＳ Ｐゴシック" pitchFamily="34" charset="-128"/>
              </a:rPr>
              <a:t>In collaboration wi</a:t>
            </a:r>
            <a:r>
              <a:rPr lang="en-US" sz="2000" b="1" dirty="0" smtClean="0">
                <a:ea typeface="ＭＳ Ｐゴシック" pitchFamily="34" charset="-128"/>
              </a:rPr>
              <a:t>th </a:t>
            </a:r>
          </a:p>
          <a:p>
            <a:pPr>
              <a:lnSpc>
                <a:spcPct val="80000"/>
              </a:lnSpc>
            </a:pPr>
            <a:r>
              <a:rPr lang="en-US" sz="2000" dirty="0" smtClean="0">
                <a:ea typeface="ＭＳ Ｐゴシック" pitchFamily="34" charset="-128"/>
              </a:rPr>
              <a:t>R. </a:t>
            </a:r>
            <a:r>
              <a:rPr lang="en-US" sz="2000" dirty="0" err="1" smtClean="0">
                <a:ea typeface="ＭＳ Ｐゴシック" pitchFamily="34" charset="-128"/>
              </a:rPr>
              <a:t>Yablonsky</a:t>
            </a:r>
            <a:r>
              <a:rPr lang="en-US" sz="2000" dirty="0" smtClean="0">
                <a:ea typeface="ＭＳ Ｐゴシック" pitchFamily="34" charset="-128"/>
              </a:rPr>
              <a:t> and I. </a:t>
            </a:r>
            <a:r>
              <a:rPr lang="en-US" sz="2000" dirty="0" err="1" smtClean="0">
                <a:ea typeface="ＭＳ Ｐゴシック" pitchFamily="34" charset="-128"/>
              </a:rPr>
              <a:t>Ginis</a:t>
            </a:r>
            <a:r>
              <a:rPr lang="en-US" sz="2000" dirty="0" smtClean="0">
                <a:ea typeface="ＭＳ Ｐゴシック" pitchFamily="34" charset="-128"/>
              </a:rPr>
              <a:t> of University of Rhode Island</a:t>
            </a:r>
            <a:endParaRPr lang="en-US" sz="2000" dirty="0" smtClean="0">
              <a:ea typeface="ＭＳ Ｐゴシック" pitchFamily="34" charset="-128"/>
            </a:endParaRPr>
          </a:p>
          <a:p>
            <a:pPr>
              <a:lnSpc>
                <a:spcPct val="80000"/>
              </a:lnSpc>
            </a:pPr>
            <a:r>
              <a:rPr lang="en-US" sz="2000" dirty="0" smtClean="0">
                <a:ea typeface="ＭＳ Ｐゴシック" pitchFamily="34" charset="-128"/>
              </a:rPr>
              <a:t>Vijay </a:t>
            </a:r>
            <a:r>
              <a:rPr lang="en-US" sz="2000" dirty="0" err="1" smtClean="0">
                <a:ea typeface="ＭＳ Ｐゴシック" pitchFamily="34" charset="-128"/>
              </a:rPr>
              <a:t>Tallapragada</a:t>
            </a:r>
            <a:r>
              <a:rPr lang="en-US" sz="2000" dirty="0" smtClean="0">
                <a:ea typeface="ＭＳ Ｐゴシック" pitchFamily="34" charset="-128"/>
              </a:rPr>
              <a:t>, NOAA Environmental Modeling Center</a:t>
            </a:r>
            <a:endParaRPr lang="en-US" sz="2000" dirty="0" smtClean="0">
              <a:ea typeface="ＭＳ Ｐゴシック" pitchFamily="34" charset="-128"/>
            </a:endParaRPr>
          </a:p>
        </p:txBody>
      </p:sp>
      <p:sp>
        <p:nvSpPr>
          <p:cNvPr id="15363" name="Title 1"/>
          <p:cNvSpPr>
            <a:spLocks noGrp="1"/>
          </p:cNvSpPr>
          <p:nvPr>
            <p:ph type="ctrTitle"/>
          </p:nvPr>
        </p:nvSpPr>
        <p:spPr>
          <a:xfrm>
            <a:off x="457200" y="1506538"/>
            <a:ext cx="8229600" cy="1470025"/>
          </a:xfrm>
        </p:spPr>
        <p:txBody>
          <a:bodyPr>
            <a:normAutofit fontScale="90000"/>
          </a:bodyPr>
          <a:lstStyle/>
          <a:p>
            <a:r>
              <a:rPr lang="en-US" dirty="0"/>
              <a:t>Evaluation of the Ocean Response in HWRF: How Changes in the Atmosphere-Ocean Fluxes Affect Forecast Skill </a:t>
            </a:r>
          </a:p>
        </p:txBody>
      </p:sp>
      <p:pic>
        <p:nvPicPr>
          <p:cNvPr id="15364" name="Picture 4"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5459D80-F6AF-4590-8E73-2F013678FE42}" type="slidenum">
              <a:rPr lang="en-US" smtClean="0"/>
              <a:pPr/>
              <a:t>1</a:t>
            </a:fld>
            <a:endParaRPr lang="en-US" dirty="0"/>
          </a:p>
        </p:txBody>
      </p:sp>
      <p:sp>
        <p:nvSpPr>
          <p:cNvPr id="3" name="TextBox 2"/>
          <p:cNvSpPr txBox="1"/>
          <p:nvPr/>
        </p:nvSpPr>
        <p:spPr>
          <a:xfrm>
            <a:off x="4021667" y="194733"/>
            <a:ext cx="184666" cy="369332"/>
          </a:xfrm>
          <a:prstGeom prst="rect">
            <a:avLst/>
          </a:prstGeom>
          <a:noFill/>
        </p:spPr>
        <p:txBody>
          <a:bodyPr wrap="none" rtlCol="0">
            <a:spAutoFit/>
          </a:bodyPr>
          <a:lstStyle/>
          <a:p>
            <a:endParaRPr lang="en-US" dirty="0"/>
          </a:p>
        </p:txBody>
      </p:sp>
      <p:sp>
        <p:nvSpPr>
          <p:cNvPr id="8" name="Subtitle 2"/>
          <p:cNvSpPr txBox="1">
            <a:spLocks/>
          </p:cNvSpPr>
          <p:nvPr/>
        </p:nvSpPr>
        <p:spPr>
          <a:xfrm>
            <a:off x="4800600" y="152400"/>
            <a:ext cx="4114800" cy="7620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nSpc>
                <a:spcPct val="80000"/>
              </a:lnSpc>
            </a:pPr>
            <a:r>
              <a:rPr lang="en-US" sz="2000" dirty="0" smtClean="0">
                <a:ea typeface="ＭＳ Ｐゴシック" pitchFamily="34" charset="-128"/>
              </a:rPr>
              <a:t>Interdepartmental Hurricane Conference</a:t>
            </a:r>
          </a:p>
          <a:p>
            <a:pPr>
              <a:lnSpc>
                <a:spcPct val="80000"/>
              </a:lnSpc>
            </a:pPr>
            <a:r>
              <a:rPr lang="en-US" sz="2000" dirty="0" smtClean="0">
                <a:ea typeface="ＭＳ Ｐゴシック" pitchFamily="34" charset="-128"/>
              </a:rPr>
              <a:t>March 6, 2012</a:t>
            </a:r>
            <a:endParaRPr lang="en-US" sz="2000" dirty="0" smtClean="0">
              <a:ea typeface="ＭＳ Ｐゴシック" pitchFamily="34" charset="-128"/>
            </a:endParaRPr>
          </a:p>
        </p:txBody>
      </p:sp>
      <p:pic>
        <p:nvPicPr>
          <p:cNvPr id="4" name="Picture 3"/>
          <p:cNvPicPr>
            <a:picLocks noChangeAspect="1"/>
          </p:cNvPicPr>
          <p:nvPr/>
        </p:nvPicPr>
        <p:blipFill rotWithShape="1">
          <a:blip r:embed="rId4"/>
          <a:srcRect l="2666" t="9443" r="1778" b="23450"/>
          <a:stretch/>
        </p:blipFill>
        <p:spPr>
          <a:xfrm>
            <a:off x="12700" y="4876800"/>
            <a:ext cx="1303505" cy="1206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TEMPDIFF_loc_fhr24_depth_time_plot.png"/>
          <p:cNvPicPr>
            <a:picLocks noChangeAspect="1"/>
          </p:cNvPicPr>
          <p:nvPr/>
        </p:nvPicPr>
        <p:blipFill>
          <a:blip r:embed="rId2"/>
          <a:stretch>
            <a:fillRect/>
          </a:stretch>
        </p:blipFill>
        <p:spPr>
          <a:xfrm>
            <a:off x="4267200" y="4648200"/>
            <a:ext cx="2032000" cy="1524000"/>
          </a:xfrm>
          <a:prstGeom prst="rect">
            <a:avLst/>
          </a:prstGeom>
        </p:spPr>
      </p:pic>
      <p:sp>
        <p:nvSpPr>
          <p:cNvPr id="2" name="Title 1"/>
          <p:cNvSpPr>
            <a:spLocks noGrp="1"/>
          </p:cNvSpPr>
          <p:nvPr>
            <p:ph type="title"/>
          </p:nvPr>
        </p:nvSpPr>
        <p:spPr/>
        <p:txBody>
          <a:bodyPr/>
          <a:lstStyle/>
          <a:p>
            <a:r>
              <a:rPr lang="en-US" dirty="0" smtClean="0"/>
              <a:t>Nonlinearity in ocean response</a:t>
            </a:r>
            <a:endParaRPr lang="en-US" dirty="0"/>
          </a:p>
        </p:txBody>
      </p:sp>
      <p:sp>
        <p:nvSpPr>
          <p:cNvPr id="44" name="Slide Number Placeholder 43"/>
          <p:cNvSpPr>
            <a:spLocks noGrp="1"/>
          </p:cNvSpPr>
          <p:nvPr>
            <p:ph type="sldNum" sz="quarter" idx="12"/>
          </p:nvPr>
        </p:nvSpPr>
        <p:spPr/>
        <p:txBody>
          <a:bodyPr/>
          <a:lstStyle/>
          <a:p>
            <a:fld id="{F5459D80-F6AF-4590-8E73-2F013678FE42}" type="slidenum">
              <a:rPr lang="en-US" smtClean="0"/>
              <a:pPr/>
              <a:t>10</a:t>
            </a:fld>
            <a:endParaRPr lang="en-US" dirty="0"/>
          </a:p>
        </p:txBody>
      </p:sp>
      <p:pic>
        <p:nvPicPr>
          <p:cNvPr id="5" name="Picture 4" descr="12L.2012090400.Vmax.gif"/>
          <p:cNvPicPr>
            <a:picLocks noChangeAspect="1"/>
          </p:cNvPicPr>
          <p:nvPr/>
        </p:nvPicPr>
        <p:blipFill>
          <a:blip r:embed="rId3"/>
          <a:srcRect t="12188" b="2813"/>
          <a:stretch>
            <a:fillRect/>
          </a:stretch>
        </p:blipFill>
        <p:spPr>
          <a:xfrm>
            <a:off x="152400" y="1600200"/>
            <a:ext cx="3657600" cy="2331815"/>
          </a:xfrm>
          <a:prstGeom prst="rect">
            <a:avLst/>
          </a:prstGeom>
        </p:spPr>
      </p:pic>
      <p:sp>
        <p:nvSpPr>
          <p:cNvPr id="6" name="TextBox 5"/>
          <p:cNvSpPr txBox="1"/>
          <p:nvPr/>
        </p:nvSpPr>
        <p:spPr>
          <a:xfrm>
            <a:off x="457200" y="1905000"/>
            <a:ext cx="2438400" cy="584776"/>
          </a:xfrm>
          <a:prstGeom prst="rect">
            <a:avLst/>
          </a:prstGeom>
          <a:solidFill>
            <a:schemeClr val="accent1">
              <a:alpha val="20000"/>
            </a:schemeClr>
          </a:solidFill>
          <a:ln w="15875">
            <a:solidFill>
              <a:schemeClr val="tx2"/>
            </a:solidFill>
          </a:ln>
        </p:spPr>
        <p:txBody>
          <a:bodyPr wrap="square" rtlCol="0">
            <a:spAutoFit/>
          </a:bodyPr>
          <a:lstStyle/>
          <a:p>
            <a:r>
              <a:rPr lang="en-US" sz="1600" dirty="0" smtClean="0"/>
              <a:t>Rerun using same IC for control and flux experiment</a:t>
            </a:r>
            <a:endParaRPr lang="en-US" sz="1600" dirty="0"/>
          </a:p>
        </p:txBody>
      </p:sp>
      <p:cxnSp>
        <p:nvCxnSpPr>
          <p:cNvPr id="27" name="Straight Arrow Connector 26"/>
          <p:cNvCxnSpPr/>
          <p:nvPr/>
        </p:nvCxnSpPr>
        <p:spPr>
          <a:xfrm rot="5400000">
            <a:off x="3620294" y="2247106"/>
            <a:ext cx="1143000" cy="158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200400" y="2286000"/>
            <a:ext cx="1648784" cy="369332"/>
          </a:xfrm>
          <a:prstGeom prst="rect">
            <a:avLst/>
          </a:prstGeom>
          <a:noFill/>
          <a:scene3d>
            <a:camera prst="orthographicFront">
              <a:rot lat="0" lon="0" rev="5400000"/>
            </a:camera>
            <a:lightRig rig="threePt" dir="t"/>
          </a:scene3d>
        </p:spPr>
        <p:txBody>
          <a:bodyPr wrap="none" rtlCol="0">
            <a:spAutoFit/>
          </a:bodyPr>
          <a:lstStyle/>
          <a:p>
            <a:r>
              <a:rPr lang="en-US" b="1" dirty="0" smtClean="0"/>
              <a:t>Depth 0 -500 m</a:t>
            </a:r>
          </a:p>
        </p:txBody>
      </p:sp>
      <p:cxnSp>
        <p:nvCxnSpPr>
          <p:cNvPr id="30" name="Straight Arrow Connector 29"/>
          <p:cNvCxnSpPr/>
          <p:nvPr/>
        </p:nvCxnSpPr>
        <p:spPr>
          <a:xfrm>
            <a:off x="4495800" y="6324600"/>
            <a:ext cx="16764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495800" y="6248400"/>
            <a:ext cx="1690825" cy="369332"/>
          </a:xfrm>
          <a:prstGeom prst="rect">
            <a:avLst/>
          </a:prstGeom>
          <a:noFill/>
        </p:spPr>
        <p:txBody>
          <a:bodyPr wrap="none" rtlCol="0">
            <a:spAutoFit/>
          </a:bodyPr>
          <a:lstStyle/>
          <a:p>
            <a:r>
              <a:rPr lang="en-US" b="1" dirty="0" smtClean="0"/>
              <a:t>0-120 h forecast</a:t>
            </a:r>
            <a:endParaRPr lang="en-US" b="1" dirty="0"/>
          </a:p>
        </p:txBody>
      </p:sp>
      <p:sp>
        <p:nvSpPr>
          <p:cNvPr id="32" name="TextBox 31"/>
          <p:cNvSpPr txBox="1"/>
          <p:nvPr/>
        </p:nvSpPr>
        <p:spPr>
          <a:xfrm>
            <a:off x="4191000" y="1219200"/>
            <a:ext cx="1848959" cy="369332"/>
          </a:xfrm>
          <a:prstGeom prst="rect">
            <a:avLst/>
          </a:prstGeom>
          <a:noFill/>
        </p:spPr>
        <p:txBody>
          <a:bodyPr wrap="none" rtlCol="0">
            <a:spAutoFit/>
          </a:bodyPr>
          <a:lstStyle/>
          <a:p>
            <a:r>
              <a:rPr lang="en-US" b="1" dirty="0" smtClean="0"/>
              <a:t>Location X (24 h</a:t>
            </a:r>
            <a:r>
              <a:rPr lang="en-US" dirty="0" smtClean="0"/>
              <a:t>)</a:t>
            </a:r>
            <a:endParaRPr lang="en-US" dirty="0"/>
          </a:p>
        </p:txBody>
      </p:sp>
      <p:sp>
        <p:nvSpPr>
          <p:cNvPr id="33" name="TextBox 32"/>
          <p:cNvSpPr txBox="1"/>
          <p:nvPr/>
        </p:nvSpPr>
        <p:spPr>
          <a:xfrm>
            <a:off x="8382000" y="1752600"/>
            <a:ext cx="704039" cy="646331"/>
          </a:xfrm>
          <a:prstGeom prst="rect">
            <a:avLst/>
          </a:prstGeom>
          <a:noFill/>
        </p:spPr>
        <p:txBody>
          <a:bodyPr wrap="none" rtlCol="0">
            <a:spAutoFit/>
          </a:bodyPr>
          <a:lstStyle/>
          <a:p>
            <a:r>
              <a:rPr lang="en-US" dirty="0" smtClean="0"/>
              <a:t>HD12 </a:t>
            </a:r>
          </a:p>
          <a:p>
            <a:r>
              <a:rPr lang="en-US" dirty="0" smtClean="0"/>
              <a:t>temp</a:t>
            </a:r>
            <a:endParaRPr lang="en-US" dirty="0"/>
          </a:p>
        </p:txBody>
      </p:sp>
      <p:sp>
        <p:nvSpPr>
          <p:cNvPr id="34" name="TextBox 33"/>
          <p:cNvSpPr txBox="1"/>
          <p:nvPr/>
        </p:nvSpPr>
        <p:spPr>
          <a:xfrm>
            <a:off x="8458200" y="3200400"/>
            <a:ext cx="713732" cy="646331"/>
          </a:xfrm>
          <a:prstGeom prst="rect">
            <a:avLst/>
          </a:prstGeom>
          <a:noFill/>
        </p:spPr>
        <p:txBody>
          <a:bodyPr wrap="none" rtlCol="0">
            <a:spAutoFit/>
          </a:bodyPr>
          <a:lstStyle/>
          <a:p>
            <a:r>
              <a:rPr lang="en-US" dirty="0" smtClean="0"/>
              <a:t>HDFL</a:t>
            </a:r>
          </a:p>
          <a:p>
            <a:r>
              <a:rPr lang="en-US" dirty="0" smtClean="0"/>
              <a:t>temp</a:t>
            </a:r>
            <a:endParaRPr lang="en-US" dirty="0"/>
          </a:p>
        </p:txBody>
      </p:sp>
      <p:sp>
        <p:nvSpPr>
          <p:cNvPr id="35" name="TextBox 34"/>
          <p:cNvSpPr txBox="1"/>
          <p:nvPr/>
        </p:nvSpPr>
        <p:spPr>
          <a:xfrm>
            <a:off x="6019800" y="1219200"/>
            <a:ext cx="1820217" cy="369332"/>
          </a:xfrm>
          <a:prstGeom prst="rect">
            <a:avLst/>
          </a:prstGeom>
          <a:noFill/>
        </p:spPr>
        <p:txBody>
          <a:bodyPr wrap="none" rtlCol="0">
            <a:spAutoFit/>
          </a:bodyPr>
          <a:lstStyle/>
          <a:p>
            <a:r>
              <a:rPr lang="en-US" b="1" dirty="0" smtClean="0"/>
              <a:t>Location Y (48 h)</a:t>
            </a:r>
            <a:endParaRPr lang="en-US" b="1" dirty="0"/>
          </a:p>
        </p:txBody>
      </p:sp>
      <p:sp>
        <p:nvSpPr>
          <p:cNvPr id="36" name="TextBox 35"/>
          <p:cNvSpPr txBox="1"/>
          <p:nvPr/>
        </p:nvSpPr>
        <p:spPr>
          <a:xfrm>
            <a:off x="8456510" y="4800600"/>
            <a:ext cx="1374979" cy="923330"/>
          </a:xfrm>
          <a:prstGeom prst="rect">
            <a:avLst/>
          </a:prstGeom>
          <a:noFill/>
        </p:spPr>
        <p:txBody>
          <a:bodyPr wrap="square" rtlCol="0">
            <a:spAutoFit/>
          </a:bodyPr>
          <a:lstStyle/>
          <a:p>
            <a:r>
              <a:rPr lang="en-US" dirty="0" smtClean="0"/>
              <a:t>HDFL</a:t>
            </a:r>
          </a:p>
          <a:p>
            <a:r>
              <a:rPr lang="en-US" dirty="0" smtClean="0"/>
              <a:t>-HD12 </a:t>
            </a:r>
          </a:p>
          <a:p>
            <a:r>
              <a:rPr lang="en-US" dirty="0" smtClean="0"/>
              <a:t>temp</a:t>
            </a:r>
            <a:endParaRPr lang="en-US" dirty="0"/>
          </a:p>
        </p:txBody>
      </p:sp>
      <p:sp>
        <p:nvSpPr>
          <p:cNvPr id="38" name="TextBox 37"/>
          <p:cNvSpPr txBox="1"/>
          <p:nvPr/>
        </p:nvSpPr>
        <p:spPr>
          <a:xfrm>
            <a:off x="4648200" y="5486400"/>
            <a:ext cx="1371600" cy="369332"/>
          </a:xfrm>
          <a:prstGeom prst="rect">
            <a:avLst/>
          </a:prstGeom>
          <a:solidFill>
            <a:schemeClr val="accent1">
              <a:alpha val="20000"/>
            </a:schemeClr>
          </a:solidFill>
          <a:ln w="15875">
            <a:solidFill>
              <a:schemeClr val="tx2"/>
            </a:solidFill>
          </a:ln>
        </p:spPr>
        <p:txBody>
          <a:bodyPr wrap="square" rtlCol="0">
            <a:spAutoFit/>
          </a:bodyPr>
          <a:lstStyle/>
          <a:p>
            <a:r>
              <a:rPr lang="en-US" dirty="0" smtClean="0"/>
              <a:t>HDFL cooler</a:t>
            </a:r>
            <a:endParaRPr lang="en-US" dirty="0"/>
          </a:p>
        </p:txBody>
      </p:sp>
      <p:cxnSp>
        <p:nvCxnSpPr>
          <p:cNvPr id="40" name="Straight Arrow Connector 39"/>
          <p:cNvCxnSpPr/>
          <p:nvPr/>
        </p:nvCxnSpPr>
        <p:spPr>
          <a:xfrm rot="5400000" flipH="1" flipV="1">
            <a:off x="5143500" y="5067300"/>
            <a:ext cx="609600" cy="228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6896100" y="5067300"/>
            <a:ext cx="990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 name="Picture 52" descr="TEMPCONTRL_loc_fhr24_depth_time_plot.png"/>
          <p:cNvPicPr>
            <a:picLocks noChangeAspect="1"/>
          </p:cNvPicPr>
          <p:nvPr/>
        </p:nvPicPr>
        <p:blipFill>
          <a:blip r:embed="rId4"/>
          <a:stretch>
            <a:fillRect/>
          </a:stretch>
        </p:blipFill>
        <p:spPr>
          <a:xfrm>
            <a:off x="4267200" y="1600200"/>
            <a:ext cx="1981200" cy="1485900"/>
          </a:xfrm>
          <a:prstGeom prst="rect">
            <a:avLst/>
          </a:prstGeom>
        </p:spPr>
      </p:pic>
      <p:pic>
        <p:nvPicPr>
          <p:cNvPr id="54" name="Picture 53" descr="TEMPCONTRL_loc_fhr48_depth_time_plot.png"/>
          <p:cNvPicPr>
            <a:picLocks noChangeAspect="1"/>
          </p:cNvPicPr>
          <p:nvPr/>
        </p:nvPicPr>
        <p:blipFill>
          <a:blip r:embed="rId5"/>
          <a:stretch>
            <a:fillRect/>
          </a:stretch>
        </p:blipFill>
        <p:spPr>
          <a:xfrm>
            <a:off x="6477000" y="1600200"/>
            <a:ext cx="1930400" cy="1447800"/>
          </a:xfrm>
          <a:prstGeom prst="rect">
            <a:avLst/>
          </a:prstGeom>
        </p:spPr>
      </p:pic>
      <p:pic>
        <p:nvPicPr>
          <p:cNvPr id="55" name="Picture 54" descr="TEMPFLUX_loc_fhr24_depth_time_plot.png"/>
          <p:cNvPicPr>
            <a:picLocks noChangeAspect="1"/>
          </p:cNvPicPr>
          <p:nvPr/>
        </p:nvPicPr>
        <p:blipFill>
          <a:blip r:embed="rId6"/>
          <a:stretch>
            <a:fillRect/>
          </a:stretch>
        </p:blipFill>
        <p:spPr>
          <a:xfrm>
            <a:off x="4267200" y="3124200"/>
            <a:ext cx="1981200" cy="1485900"/>
          </a:xfrm>
          <a:prstGeom prst="rect">
            <a:avLst/>
          </a:prstGeom>
        </p:spPr>
      </p:pic>
      <p:pic>
        <p:nvPicPr>
          <p:cNvPr id="56" name="Picture 55" descr="TEMPFLUX_loc_fhr48_depth_time_plot.png"/>
          <p:cNvPicPr>
            <a:picLocks noChangeAspect="1"/>
          </p:cNvPicPr>
          <p:nvPr/>
        </p:nvPicPr>
        <p:blipFill>
          <a:blip r:embed="rId7"/>
          <a:stretch>
            <a:fillRect/>
          </a:stretch>
        </p:blipFill>
        <p:spPr>
          <a:xfrm>
            <a:off x="6477000" y="3124200"/>
            <a:ext cx="1930400" cy="1447800"/>
          </a:xfrm>
          <a:prstGeom prst="rect">
            <a:avLst/>
          </a:prstGeom>
        </p:spPr>
      </p:pic>
      <p:pic>
        <p:nvPicPr>
          <p:cNvPr id="58" name="Picture 57" descr="TEMPDIFF_loc_fhr48_depth_time_plot.png"/>
          <p:cNvPicPr>
            <a:picLocks noChangeAspect="1"/>
          </p:cNvPicPr>
          <p:nvPr/>
        </p:nvPicPr>
        <p:blipFill>
          <a:blip r:embed="rId8"/>
          <a:stretch>
            <a:fillRect/>
          </a:stretch>
        </p:blipFill>
        <p:spPr>
          <a:xfrm>
            <a:off x="6477000" y="4648200"/>
            <a:ext cx="1981200" cy="1485900"/>
          </a:xfrm>
          <a:prstGeom prst="rect">
            <a:avLst/>
          </a:prstGeom>
        </p:spPr>
      </p:pic>
      <p:sp>
        <p:nvSpPr>
          <p:cNvPr id="62" name="TextBox 61"/>
          <p:cNvSpPr txBox="1"/>
          <p:nvPr/>
        </p:nvSpPr>
        <p:spPr>
          <a:xfrm>
            <a:off x="6858000" y="5562600"/>
            <a:ext cx="1600200" cy="369332"/>
          </a:xfrm>
          <a:prstGeom prst="rect">
            <a:avLst/>
          </a:prstGeom>
          <a:solidFill>
            <a:schemeClr val="accent1">
              <a:alpha val="20000"/>
            </a:schemeClr>
          </a:solidFill>
          <a:ln w="15875">
            <a:solidFill>
              <a:schemeClr val="tx2"/>
            </a:solidFill>
          </a:ln>
        </p:spPr>
        <p:txBody>
          <a:bodyPr wrap="square" rtlCol="0">
            <a:spAutoFit/>
          </a:bodyPr>
          <a:lstStyle/>
          <a:p>
            <a:r>
              <a:rPr lang="en-US" dirty="0" smtClean="0"/>
              <a:t>HDFL warmer</a:t>
            </a:r>
            <a:endParaRPr lang="en-US" dirty="0"/>
          </a:p>
        </p:txBody>
      </p:sp>
      <p:cxnSp>
        <p:nvCxnSpPr>
          <p:cNvPr id="63" name="Straight Arrow Connector 62"/>
          <p:cNvCxnSpPr/>
          <p:nvPr/>
        </p:nvCxnSpPr>
        <p:spPr>
          <a:xfrm rot="5400000" flipH="1" flipV="1">
            <a:off x="7429500" y="5143500"/>
            <a:ext cx="609600" cy="228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600200" y="2438400"/>
            <a:ext cx="228600" cy="914400"/>
          </a:xfrm>
          <a:prstGeom prst="ellipse">
            <a:avLst/>
          </a:prstGeom>
          <a:solidFill>
            <a:srgbClr val="FFFF00">
              <a:alpha val="2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1143000" y="3048000"/>
            <a:ext cx="152400" cy="685800"/>
          </a:xfrm>
          <a:prstGeom prst="ellipse">
            <a:avLst/>
          </a:prstGeom>
          <a:solidFill>
            <a:srgbClr val="FFFF00">
              <a:alpha val="2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9" name="Diagram 38"/>
          <p:cNvGraphicFramePr/>
          <p:nvPr>
            <p:extLst>
              <p:ext uri="{D42A27DB-BD31-4B8C-83A1-F6EECF244321}">
                <p14:modId xmlns:p14="http://schemas.microsoft.com/office/powerpoint/2010/main" val="3024934932"/>
              </p:ext>
            </p:extLst>
          </p:nvPr>
        </p:nvGraphicFramePr>
        <p:xfrm>
          <a:off x="1066800" y="4030133"/>
          <a:ext cx="2819400" cy="2362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81000"/>
            <a:ext cx="8534400" cy="1143000"/>
          </a:xfrm>
        </p:spPr>
        <p:txBody>
          <a:bodyPr>
            <a:normAutofit/>
          </a:bodyPr>
          <a:lstStyle/>
          <a:p>
            <a:pPr algn="ctr" eaLnBrk="1" hangingPunct="1"/>
            <a:r>
              <a:rPr lang="en-US" sz="4500" dirty="0" smtClean="0"/>
              <a:t>Conclusions and follow-up</a:t>
            </a:r>
            <a:endParaRPr lang="en-US" sz="4500" dirty="0"/>
          </a:p>
        </p:txBody>
      </p:sp>
      <p:sp>
        <p:nvSpPr>
          <p:cNvPr id="3" name="Content Placeholder 2"/>
          <p:cNvSpPr>
            <a:spLocks noGrp="1"/>
          </p:cNvSpPr>
          <p:nvPr>
            <p:ph idx="1"/>
          </p:nvPr>
        </p:nvSpPr>
        <p:spPr>
          <a:xfrm>
            <a:off x="381000" y="1828800"/>
            <a:ext cx="8382000" cy="4389437"/>
          </a:xfrm>
        </p:spPr>
        <p:txBody>
          <a:bodyPr>
            <a:normAutofit lnSpcReduction="10000"/>
          </a:bodyPr>
          <a:lstStyle/>
          <a:p>
            <a:pPr>
              <a:buClr>
                <a:schemeClr val="accent3"/>
              </a:buClr>
              <a:defRPr/>
            </a:pPr>
            <a:r>
              <a:rPr lang="en-US" dirty="0"/>
              <a:t>P</a:t>
            </a:r>
            <a:r>
              <a:rPr lang="en-US" dirty="0" smtClean="0"/>
              <a:t>hysically-based fluxes in 2012 HWRF improves AL intensity</a:t>
            </a:r>
          </a:p>
          <a:p>
            <a:pPr lvl="1">
              <a:buClr>
                <a:schemeClr val="accent3"/>
              </a:buClr>
              <a:defRPr/>
            </a:pPr>
            <a:r>
              <a:rPr lang="en-US" sz="2000" dirty="0" smtClean="0"/>
              <a:t>2012 HWRF has 3-km grid spacing, revised PBL and C</a:t>
            </a:r>
            <a:r>
              <a:rPr lang="en-US" sz="2000" baseline="-25000" dirty="0" smtClean="0"/>
              <a:t>d</a:t>
            </a:r>
            <a:r>
              <a:rPr lang="en-US" sz="2000" dirty="0" smtClean="0"/>
              <a:t>,</a:t>
            </a:r>
            <a:r>
              <a:rPr lang="en-US" sz="2000" dirty="0"/>
              <a:t> </a:t>
            </a:r>
            <a:r>
              <a:rPr lang="en-US" sz="2000" dirty="0" smtClean="0"/>
              <a:t>C</a:t>
            </a:r>
            <a:r>
              <a:rPr lang="en-US" sz="2000" baseline="-25000" dirty="0" smtClean="0"/>
              <a:t>h</a:t>
            </a:r>
            <a:r>
              <a:rPr lang="en-US" sz="2000" dirty="0" smtClean="0"/>
              <a:t>, therefore physical processes are better represented</a:t>
            </a:r>
          </a:p>
          <a:p>
            <a:pPr>
              <a:buClr>
                <a:schemeClr val="accent3"/>
              </a:buClr>
              <a:defRPr/>
            </a:pPr>
            <a:r>
              <a:rPr lang="en-US" dirty="0" smtClean="0"/>
              <a:t>This work demonstrated new collaborations and process</a:t>
            </a:r>
          </a:p>
          <a:p>
            <a:pPr lvl="1">
              <a:buClr>
                <a:schemeClr val="accent3"/>
              </a:buClr>
              <a:defRPr/>
            </a:pPr>
            <a:r>
              <a:rPr lang="en-US" sz="2000" dirty="0" smtClean="0"/>
              <a:t>HRD conducted model </a:t>
            </a:r>
            <a:r>
              <a:rPr lang="en-US" sz="2000" dirty="0" smtClean="0"/>
              <a:t>evaluation</a:t>
            </a:r>
          </a:p>
          <a:p>
            <a:pPr lvl="1">
              <a:buClr>
                <a:schemeClr val="accent3"/>
              </a:buClr>
              <a:defRPr/>
            </a:pPr>
            <a:r>
              <a:rPr lang="en-US" sz="2000" dirty="0" smtClean="0"/>
              <a:t>URI helped formulate hypothesis</a:t>
            </a:r>
            <a:endParaRPr lang="en-US" sz="2000" dirty="0" smtClean="0"/>
          </a:p>
          <a:p>
            <a:pPr lvl="1">
              <a:buClr>
                <a:schemeClr val="accent3"/>
              </a:buClr>
              <a:defRPr/>
            </a:pPr>
            <a:r>
              <a:rPr lang="en-US" sz="2000" dirty="0" smtClean="0"/>
              <a:t>DTC conducted extensive testing </a:t>
            </a:r>
            <a:r>
              <a:rPr lang="en-US" sz="2000" dirty="0"/>
              <a:t>and case </a:t>
            </a:r>
            <a:endParaRPr lang="en-US" sz="2000" dirty="0" smtClean="0"/>
          </a:p>
          <a:p>
            <a:pPr lvl="1">
              <a:buClr>
                <a:schemeClr val="accent3"/>
              </a:buClr>
              <a:defRPr/>
            </a:pPr>
            <a:r>
              <a:rPr lang="en-US" sz="2000" dirty="0" smtClean="0"/>
              <a:t>HRD conducted additional verification and diagnostics studies</a:t>
            </a:r>
          </a:p>
          <a:p>
            <a:pPr lvl="1">
              <a:buClr>
                <a:schemeClr val="accent3"/>
              </a:buClr>
              <a:defRPr/>
            </a:pPr>
            <a:r>
              <a:rPr lang="en-US" sz="2000" dirty="0" smtClean="0"/>
              <a:t>Change was proposed </a:t>
            </a:r>
            <a:r>
              <a:rPr lang="en-US" sz="2000" dirty="0" smtClean="0"/>
              <a:t>to and </a:t>
            </a:r>
            <a:r>
              <a:rPr lang="en-US" sz="2000" dirty="0" smtClean="0"/>
              <a:t>accepted by EMC</a:t>
            </a:r>
          </a:p>
          <a:p>
            <a:pPr>
              <a:buClr>
                <a:schemeClr val="accent3"/>
              </a:buClr>
              <a:defRPr/>
            </a:pPr>
            <a:r>
              <a:rPr lang="en-US" sz="2200" dirty="0" smtClean="0"/>
              <a:t>POM-TC </a:t>
            </a:r>
            <a:r>
              <a:rPr lang="en-US" sz="2200" dirty="0" smtClean="0"/>
              <a:t>in HWRF still not cooling enough</a:t>
            </a:r>
          </a:p>
          <a:p>
            <a:pPr lvl="1">
              <a:buClr>
                <a:schemeClr val="accent3"/>
              </a:buClr>
              <a:defRPr/>
            </a:pPr>
            <a:r>
              <a:rPr lang="en-US" sz="2000" dirty="0" smtClean="0"/>
              <a:t>Proposals to </a:t>
            </a:r>
            <a:r>
              <a:rPr lang="en-US" sz="2000" dirty="0" smtClean="0"/>
              <a:t>HFIP from HRD, URI, DTC, EMC</a:t>
            </a:r>
            <a:endParaRPr lang="en-US" sz="2000" dirty="0" smtClean="0"/>
          </a:p>
          <a:p>
            <a:pPr lvl="2">
              <a:buClr>
                <a:schemeClr val="accent3"/>
              </a:buClr>
              <a:defRPr/>
            </a:pPr>
            <a:r>
              <a:rPr lang="en-US" sz="1600" dirty="0" smtClean="0"/>
              <a:t>Conduct field experiment to collect more observations for evaluation</a:t>
            </a:r>
          </a:p>
          <a:p>
            <a:pPr lvl="2">
              <a:buClr>
                <a:schemeClr val="accent3"/>
              </a:buClr>
              <a:defRPr/>
            </a:pPr>
            <a:r>
              <a:rPr lang="en-US" sz="1600" dirty="0" smtClean="0"/>
              <a:t>Evaluate uncoupled </a:t>
            </a:r>
            <a:r>
              <a:rPr lang="en-US" sz="1600" dirty="0" smtClean="0"/>
              <a:t>POM-TC </a:t>
            </a:r>
            <a:r>
              <a:rPr lang="en-US" sz="1600" dirty="0" smtClean="0"/>
              <a:t>driven by observed winds</a:t>
            </a:r>
          </a:p>
          <a:p>
            <a:pPr>
              <a:buClr>
                <a:schemeClr val="accent3"/>
              </a:buClr>
              <a:defRPr/>
            </a:pPr>
            <a:endParaRPr lang="en-US" dirty="0" smtClean="0"/>
          </a:p>
          <a:p>
            <a:pPr lvl="1">
              <a:buClr>
                <a:schemeClr val="accent3"/>
              </a:buClr>
              <a:defRPr/>
            </a:pPr>
            <a:endParaRPr lang="en-US" dirty="0" smtClean="0"/>
          </a:p>
          <a:p>
            <a:pPr>
              <a:buClr>
                <a:schemeClr val="accent3"/>
              </a:buClr>
              <a:defRPr/>
            </a:pPr>
            <a:endParaRPr lang="en-US" dirty="0" smtClean="0"/>
          </a:p>
        </p:txBody>
      </p:sp>
      <p:sp>
        <p:nvSpPr>
          <p:cNvPr id="6" name="Slide Number Placeholder 5"/>
          <p:cNvSpPr>
            <a:spLocks noGrp="1"/>
          </p:cNvSpPr>
          <p:nvPr>
            <p:ph type="sldNum" sz="quarter" idx="12"/>
          </p:nvPr>
        </p:nvSpPr>
        <p:spPr/>
        <p:txBody>
          <a:bodyPr/>
          <a:lstStyle/>
          <a:p>
            <a:fld id="{F5459D80-F6AF-4590-8E73-2F013678FE42}" type="slidenum">
              <a:rPr lang="en-US" smtClean="0"/>
              <a:pPr/>
              <a:t>11</a:t>
            </a:fld>
            <a:endParaRPr lang="en-US" dirty="0"/>
          </a:p>
        </p:txBody>
      </p:sp>
    </p:spTree>
    <p:extLst>
      <p:ext uri="{BB962C8B-B14F-4D97-AF65-F5344CB8AC3E}">
        <p14:creationId xmlns:p14="http://schemas.microsoft.com/office/powerpoint/2010/main" val="4196644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81000"/>
            <a:ext cx="8534400" cy="1143000"/>
          </a:xfrm>
        </p:spPr>
        <p:txBody>
          <a:bodyPr>
            <a:normAutofit/>
          </a:bodyPr>
          <a:lstStyle/>
          <a:p>
            <a:pPr algn="ctr" eaLnBrk="1" hangingPunct="1"/>
            <a:r>
              <a:rPr lang="en-US" sz="4500" dirty="0" smtClean="0"/>
              <a:t>Ocean model in HWRF</a:t>
            </a:r>
            <a:endParaRPr lang="en-US" sz="4500" dirty="0"/>
          </a:p>
        </p:txBody>
      </p:sp>
      <p:sp>
        <p:nvSpPr>
          <p:cNvPr id="3" name="Content Placeholder 2"/>
          <p:cNvSpPr>
            <a:spLocks noGrp="1"/>
          </p:cNvSpPr>
          <p:nvPr>
            <p:ph idx="1"/>
          </p:nvPr>
        </p:nvSpPr>
        <p:spPr>
          <a:xfrm>
            <a:off x="381000" y="1981200"/>
            <a:ext cx="8382000" cy="4389437"/>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Allows greater accuracy in</a:t>
            </a:r>
          </a:p>
          <a:p>
            <a:pPr lvl="1" indent="-274320">
              <a:buClr>
                <a:schemeClr val="accent3"/>
              </a:buClr>
              <a:defRPr/>
            </a:pPr>
            <a:r>
              <a:rPr lang="en-US" dirty="0" smtClean="0"/>
              <a:t>SST field</a:t>
            </a:r>
          </a:p>
          <a:p>
            <a:pPr lvl="1" indent="-274320">
              <a:buClr>
                <a:schemeClr val="accent3"/>
              </a:buClr>
              <a:defRPr/>
            </a:pPr>
            <a:r>
              <a:rPr lang="en-US" dirty="0" smtClean="0"/>
              <a:t>Latent/sensible heat fluxes</a:t>
            </a:r>
          </a:p>
          <a:p>
            <a:pPr lvl="1" indent="-274320">
              <a:buClr>
                <a:schemeClr val="accent3"/>
              </a:buClr>
              <a:defRPr/>
            </a:pPr>
            <a:r>
              <a:rPr lang="en-US" dirty="0" smtClean="0"/>
              <a:t>Intensity</a:t>
            </a:r>
          </a:p>
          <a:p>
            <a:pPr>
              <a:buClr>
                <a:schemeClr val="accent3"/>
              </a:buClr>
              <a:defRPr/>
            </a:pPr>
            <a:r>
              <a:rPr lang="en-US" dirty="0" smtClean="0"/>
              <a:t>Can represent</a:t>
            </a:r>
          </a:p>
          <a:p>
            <a:pPr lvl="1">
              <a:buClr>
                <a:schemeClr val="accent3"/>
              </a:buClr>
              <a:defRPr/>
            </a:pPr>
            <a:r>
              <a:rPr lang="en-US" dirty="0" smtClean="0"/>
              <a:t>Turbulent mixing (1D), upwelling and advection (3D)</a:t>
            </a:r>
          </a:p>
          <a:p>
            <a:pPr>
              <a:buClr>
                <a:schemeClr val="accent3"/>
              </a:buClr>
              <a:defRPr/>
            </a:pPr>
            <a:r>
              <a:rPr lang="en-US" dirty="0" smtClean="0"/>
              <a:t>Causes SST cooling as cold water below surface is transported up</a:t>
            </a:r>
          </a:p>
          <a:p>
            <a:pPr>
              <a:buClr>
                <a:schemeClr val="accent3"/>
              </a:buClr>
              <a:defRPr/>
            </a:pPr>
            <a:r>
              <a:rPr lang="en-US" dirty="0" smtClean="0"/>
              <a:t>Is crucial </a:t>
            </a:r>
            <a:r>
              <a:rPr lang="en-US" dirty="0"/>
              <a:t>because SST can change rapidly </a:t>
            </a:r>
            <a:r>
              <a:rPr lang="en-US" dirty="0" smtClean="0"/>
              <a:t>under</a:t>
            </a:r>
            <a:r>
              <a:rPr lang="en-US" dirty="0" smtClean="0"/>
              <a:t> </a:t>
            </a:r>
            <a:r>
              <a:rPr lang="en-US" dirty="0"/>
              <a:t>tropical cyclones</a:t>
            </a:r>
            <a:endParaRPr lang="en-US" dirty="0" smtClean="0"/>
          </a:p>
          <a:p>
            <a:pPr>
              <a:buClr>
                <a:schemeClr val="accent3"/>
              </a:buClr>
              <a:defRPr/>
            </a:pPr>
            <a:endParaRPr lang="en-US" dirty="0" smtClean="0"/>
          </a:p>
          <a:p>
            <a:pPr lvl="1">
              <a:buClr>
                <a:schemeClr val="accent3"/>
              </a:buClr>
              <a:buNone/>
              <a:defRPr/>
            </a:pPr>
            <a:r>
              <a:rPr lang="en-US" sz="2000" dirty="0" smtClean="0"/>
              <a:t>			</a:t>
            </a:r>
            <a:endParaRPr lang="en-US" dirty="0" smtClean="0"/>
          </a:p>
        </p:txBody>
      </p:sp>
      <p:sp>
        <p:nvSpPr>
          <p:cNvPr id="6" name="Slide Number Placeholder 5"/>
          <p:cNvSpPr>
            <a:spLocks noGrp="1"/>
          </p:cNvSpPr>
          <p:nvPr>
            <p:ph type="sldNum" sz="quarter" idx="12"/>
          </p:nvPr>
        </p:nvSpPr>
        <p:spPr/>
        <p:txBody>
          <a:bodyPr/>
          <a:lstStyle/>
          <a:p>
            <a:fld id="{F5459D80-F6AF-4590-8E73-2F013678FE42}" type="slidenum">
              <a:rPr lang="en-US" smtClean="0"/>
              <a:pPr/>
              <a:t>2</a:t>
            </a:fld>
            <a:endParaRPr lang="en-US" dirty="0"/>
          </a:p>
        </p:txBody>
      </p:sp>
      <p:grpSp>
        <p:nvGrpSpPr>
          <p:cNvPr id="2" name="Group 1"/>
          <p:cNvGrpSpPr/>
          <p:nvPr/>
        </p:nvGrpSpPr>
        <p:grpSpPr>
          <a:xfrm>
            <a:off x="4343400" y="1524000"/>
            <a:ext cx="4495800" cy="2286000"/>
            <a:chOff x="5105400" y="1676400"/>
            <a:chExt cx="4495800" cy="2286000"/>
          </a:xfrm>
        </p:grpSpPr>
        <p:sp>
          <p:nvSpPr>
            <p:cNvPr id="8" name="Content Placeholder 2"/>
            <p:cNvSpPr txBox="1">
              <a:spLocks/>
            </p:cNvSpPr>
            <p:nvPr/>
          </p:nvSpPr>
          <p:spPr>
            <a:xfrm>
              <a:off x="5105400" y="1676400"/>
              <a:ext cx="2971800" cy="381000"/>
            </a:xfrm>
            <a:prstGeom prst="rect">
              <a:avLst/>
            </a:prstGeom>
            <a:solidFill>
              <a:schemeClr val="accent1">
                <a:alpha val="30000"/>
              </a:schemeClr>
            </a:solidFill>
            <a:ln w="15875">
              <a:solidFill>
                <a:schemeClr val="tx2"/>
              </a:solidFill>
            </a:ln>
          </p:spPr>
          <p:txBody>
            <a:bodyPr vert="horz">
              <a:noAutofit/>
            </a:bodyPr>
            <a:lstStyle/>
            <a:p>
              <a:r>
                <a:rPr lang="en-US" sz="1900" b="1" dirty="0" smtClean="0"/>
                <a:t>Atmospheric Model: WRF</a:t>
              </a:r>
              <a:endParaRPr lang="en-US" sz="1900" dirty="0" smtClean="0">
                <a:solidFill>
                  <a:srgbClr val="FF0000"/>
                </a:solidFill>
              </a:endParaRPr>
            </a:p>
          </p:txBody>
        </p:sp>
        <p:sp>
          <p:nvSpPr>
            <p:cNvPr id="9" name="Content Placeholder 2"/>
            <p:cNvSpPr txBox="1">
              <a:spLocks/>
            </p:cNvSpPr>
            <p:nvPr/>
          </p:nvSpPr>
          <p:spPr>
            <a:xfrm>
              <a:off x="5105400" y="3581400"/>
              <a:ext cx="2667000" cy="381000"/>
            </a:xfrm>
            <a:prstGeom prst="rect">
              <a:avLst/>
            </a:prstGeom>
            <a:solidFill>
              <a:schemeClr val="accent1">
                <a:alpha val="30000"/>
              </a:schemeClr>
            </a:solidFill>
            <a:ln w="15875">
              <a:solidFill>
                <a:schemeClr val="tx2"/>
              </a:solidFill>
            </a:ln>
          </p:spPr>
          <p:txBody>
            <a:bodyPr vert="horz">
              <a:normAutofit fontScale="92500"/>
            </a:bodyPr>
            <a:lstStyle/>
            <a:p>
              <a:r>
                <a:rPr lang="en-US" sz="2000" b="1" dirty="0" smtClean="0"/>
                <a:t>Ocean Model: </a:t>
              </a:r>
              <a:r>
                <a:rPr lang="en-US" sz="2000" b="1" dirty="0" smtClean="0"/>
                <a:t>POM-TC</a:t>
              </a:r>
              <a:endParaRPr lang="en-US" sz="2000" dirty="0" smtClean="0">
                <a:solidFill>
                  <a:srgbClr val="FF0000"/>
                </a:solidFill>
              </a:endParaRPr>
            </a:p>
          </p:txBody>
        </p:sp>
        <p:sp>
          <p:nvSpPr>
            <p:cNvPr id="11" name="Up-Down Arrow 10"/>
            <p:cNvSpPr/>
            <p:nvPr/>
          </p:nvSpPr>
          <p:spPr>
            <a:xfrm flipH="1">
              <a:off x="5181600" y="2057400"/>
              <a:ext cx="228600" cy="15240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5334000" y="2133600"/>
              <a:ext cx="4267200" cy="1143000"/>
            </a:xfrm>
            <a:prstGeom prst="rect">
              <a:avLst/>
            </a:prstGeom>
            <a:noFill/>
            <a:ln w="15875">
              <a:noFill/>
            </a:ln>
          </p:spPr>
          <p:txBody>
            <a:bodyPr vert="horz">
              <a:noAutofit/>
            </a:bodyPr>
            <a:lstStyle/>
            <a:p>
              <a:pPr marL="285750" indent="-285750">
                <a:buFont typeface="Arial"/>
                <a:buChar char="•"/>
              </a:pPr>
              <a:r>
                <a:rPr lang="en-US" dirty="0" err="1" smtClean="0"/>
                <a:t>Radiative</a:t>
              </a:r>
              <a:r>
                <a:rPr lang="en-US" dirty="0" smtClean="0"/>
                <a:t> fluxes</a:t>
              </a:r>
            </a:p>
            <a:p>
              <a:pPr marL="285750" indent="-285750">
                <a:buFont typeface="Arial"/>
                <a:buChar char="•"/>
              </a:pPr>
              <a:r>
                <a:rPr lang="en-US" dirty="0" smtClean="0"/>
                <a:t>Sensible</a:t>
              </a:r>
              <a:r>
                <a:rPr lang="en-US" dirty="0" smtClean="0"/>
                <a:t>, latent, momentum </a:t>
              </a:r>
              <a:r>
                <a:rPr lang="en-US" dirty="0" smtClean="0"/>
                <a:t>fluxes depend on </a:t>
              </a:r>
              <a:endParaRPr lang="en-US" dirty="0" smtClean="0"/>
            </a:p>
            <a:p>
              <a:pPr marL="742950" lvl="1" indent="-285750">
                <a:buFont typeface="Arial"/>
                <a:buChar char="•"/>
              </a:pPr>
              <a:r>
                <a:rPr lang="en-US" dirty="0" smtClean="0"/>
                <a:t>exchange coefficients</a:t>
              </a:r>
            </a:p>
            <a:p>
              <a:pPr marL="742950" lvl="1" indent="-285750">
                <a:buFont typeface="Arial"/>
                <a:buChar char="•"/>
              </a:pPr>
              <a:r>
                <a:rPr lang="en-US" dirty="0" smtClean="0"/>
                <a:t>SST</a:t>
              </a:r>
            </a:p>
            <a:p>
              <a:pPr marL="742950" lvl="1" indent="-285750">
                <a:buFont typeface="Arial"/>
                <a:buChar char="•"/>
              </a:pPr>
              <a:r>
                <a:rPr lang="en-US" dirty="0" smtClean="0"/>
                <a:t>air T,q, wind</a:t>
              </a:r>
              <a:endParaRPr lang="en-US" dirty="0" smtClean="0">
                <a:solidFill>
                  <a:srgbClr val="FF0000"/>
                </a:solidFill>
              </a:endParaRPr>
            </a:p>
          </p:txBody>
        </p:sp>
      </p:grpSp>
      <p:sp>
        <p:nvSpPr>
          <p:cNvPr id="16" name="Rounded Rectangle 15"/>
          <p:cNvSpPr/>
          <p:nvPr/>
        </p:nvSpPr>
        <p:spPr>
          <a:xfrm>
            <a:off x="4038600" y="1447800"/>
            <a:ext cx="4876800" cy="2514600"/>
          </a:xfrm>
          <a:prstGeom prst="round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914400" y="1371600"/>
            <a:ext cx="7772400" cy="3124200"/>
          </a:xfrm>
        </p:spPr>
        <p:txBody>
          <a:bodyPr>
            <a:normAutofit/>
          </a:bodyPr>
          <a:lstStyle/>
          <a:p>
            <a:pPr>
              <a:lnSpc>
                <a:spcPct val="110000"/>
              </a:lnSpc>
            </a:pPr>
            <a:r>
              <a:rPr lang="en-US" sz="2000" dirty="0" smtClean="0"/>
              <a:t>Coupled HWRF tests (2007) indicated POM-TC </a:t>
            </a:r>
            <a:r>
              <a:rPr lang="en-US" sz="2000" b="1" dirty="0" smtClean="0"/>
              <a:t>over-cooling </a:t>
            </a:r>
          </a:p>
          <a:p>
            <a:pPr>
              <a:lnSpc>
                <a:spcPct val="110000"/>
              </a:lnSpc>
            </a:pPr>
            <a:r>
              <a:rPr lang="en-US" sz="2000" dirty="0" smtClean="0"/>
              <a:t>To minimize over-cooling</a:t>
            </a:r>
            <a:r>
              <a:rPr lang="en-US" sz="2000" dirty="0" smtClean="0"/>
              <a:t>, </a:t>
            </a:r>
            <a:r>
              <a:rPr lang="en-US" sz="2000" dirty="0" smtClean="0"/>
              <a:t>HWRF fluxes to </a:t>
            </a:r>
            <a:r>
              <a:rPr lang="en-US" sz="2000" dirty="0" smtClean="0"/>
              <a:t>POM-TC </a:t>
            </a:r>
            <a:r>
              <a:rPr lang="en-US" sz="2000" dirty="0" smtClean="0"/>
              <a:t>were reduced by </a:t>
            </a:r>
            <a:r>
              <a:rPr lang="en-US" sz="2000" dirty="0" smtClean="0"/>
              <a:t>25</a:t>
            </a:r>
            <a:r>
              <a:rPr lang="en-US" sz="2000" dirty="0" smtClean="0"/>
              <a:t>%</a:t>
            </a:r>
          </a:p>
          <a:p>
            <a:pPr>
              <a:lnSpc>
                <a:spcPct val="110000"/>
              </a:lnSpc>
            </a:pPr>
            <a:r>
              <a:rPr lang="en-US" sz="2000" u="sng" dirty="0" err="1" smtClean="0"/>
              <a:t>Yablonsky</a:t>
            </a:r>
            <a:r>
              <a:rPr lang="en-US" sz="2000" u="sng" dirty="0" smtClean="0"/>
              <a:t> </a:t>
            </a:r>
            <a:r>
              <a:rPr lang="en-US" sz="2000" u="sng" dirty="0"/>
              <a:t>et al. (2010 IHC): </a:t>
            </a:r>
            <a:r>
              <a:rPr lang="en-US" sz="2000" dirty="0" smtClean="0"/>
              <a:t>confirmed POM</a:t>
            </a:r>
            <a:r>
              <a:rPr lang="en-US" sz="2000" dirty="0"/>
              <a:t>-TC tended to </a:t>
            </a:r>
            <a:r>
              <a:rPr lang="en-US" sz="2000" b="1" dirty="0"/>
              <a:t>over-cool </a:t>
            </a:r>
            <a:r>
              <a:rPr lang="en-US" sz="2000" dirty="0"/>
              <a:t>in response to prescribed wind stress based on observed TC winds, when compared against buoy composites </a:t>
            </a:r>
            <a:endParaRPr lang="en-US" sz="2000" dirty="0"/>
          </a:p>
          <a:p>
            <a:pPr marL="274320" lvl="1" indent="-274320">
              <a:lnSpc>
                <a:spcPct val="110000"/>
              </a:lnSpc>
              <a:spcBef>
                <a:spcPts val="580"/>
              </a:spcBef>
              <a:buClr>
                <a:schemeClr val="accent1"/>
              </a:buClr>
            </a:pPr>
            <a:r>
              <a:rPr lang="en-US" sz="2000" u="sng" dirty="0" smtClean="0"/>
              <a:t>Uhlhorn </a:t>
            </a:r>
            <a:r>
              <a:rPr lang="en-US" sz="2000" u="sng" dirty="0"/>
              <a:t>and Cione </a:t>
            </a:r>
            <a:r>
              <a:rPr lang="en-US" sz="2000" u="sng" dirty="0" smtClean="0"/>
              <a:t>(2012)</a:t>
            </a:r>
            <a:r>
              <a:rPr lang="en-US" sz="2000" dirty="0" smtClean="0"/>
              <a:t>: 2012 </a:t>
            </a:r>
            <a:r>
              <a:rPr lang="en-US" sz="2000" dirty="0"/>
              <a:t>operational </a:t>
            </a:r>
            <a:r>
              <a:rPr lang="en-US" sz="2000" dirty="0" smtClean="0"/>
              <a:t>HWRF run retrospectively for 2011 storms </a:t>
            </a:r>
            <a:r>
              <a:rPr lang="en-US" sz="2000" b="1" dirty="0" smtClean="0"/>
              <a:t>under</a:t>
            </a:r>
            <a:r>
              <a:rPr lang="en-US" sz="2000" b="1" dirty="0"/>
              <a:t>-</a:t>
            </a:r>
            <a:r>
              <a:rPr lang="en-US" sz="2000" b="1" dirty="0" smtClean="0"/>
              <a:t>cools </a:t>
            </a:r>
            <a:r>
              <a:rPr lang="en-US" sz="2000" dirty="0"/>
              <a:t>relative to buoy composites </a:t>
            </a:r>
            <a:endParaRPr lang="en-US" sz="2000" dirty="0" smtClean="0"/>
          </a:p>
        </p:txBody>
      </p:sp>
      <p:sp>
        <p:nvSpPr>
          <p:cNvPr id="6" name="Slide Number Placeholder 5"/>
          <p:cNvSpPr>
            <a:spLocks noGrp="1"/>
          </p:cNvSpPr>
          <p:nvPr>
            <p:ph type="sldNum" sz="quarter" idx="12"/>
          </p:nvPr>
        </p:nvSpPr>
        <p:spPr/>
        <p:txBody>
          <a:bodyPr/>
          <a:lstStyle/>
          <a:p>
            <a:fld id="{F5459D80-F6AF-4590-8E73-2F013678FE42}" type="slidenum">
              <a:rPr lang="en-US" smtClean="0"/>
              <a:pPr/>
              <a:t>3</a:t>
            </a:fld>
            <a:endParaRPr lang="en-US" dirty="0"/>
          </a:p>
        </p:txBody>
      </p:sp>
      <p:pic>
        <p:nvPicPr>
          <p:cNvPr id="7" name="Picture 6"/>
          <p:cNvPicPr>
            <a:picLocks noChangeAspect="1"/>
          </p:cNvPicPr>
          <p:nvPr/>
        </p:nvPicPr>
        <p:blipFill>
          <a:blip r:embed="rId3"/>
          <a:srcRect/>
          <a:stretch>
            <a:fillRect/>
          </a:stretch>
        </p:blipFill>
        <p:spPr bwMode="auto">
          <a:xfrm>
            <a:off x="1219200" y="4495800"/>
            <a:ext cx="2082854" cy="1668130"/>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3200400" y="4419600"/>
            <a:ext cx="2323467" cy="1894557"/>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5486400" y="4419600"/>
            <a:ext cx="2442620" cy="1894611"/>
          </a:xfrm>
          <a:prstGeom prst="rect">
            <a:avLst/>
          </a:prstGeom>
          <a:noFill/>
          <a:ln w="9525">
            <a:noFill/>
            <a:miter lim="800000"/>
            <a:headEnd/>
            <a:tailEnd/>
          </a:ln>
        </p:spPr>
      </p:pic>
      <p:sp>
        <p:nvSpPr>
          <p:cNvPr id="10" name="TextBox 2"/>
          <p:cNvSpPr txBox="1">
            <a:spLocks noChangeArrowheads="1"/>
          </p:cNvSpPr>
          <p:nvPr/>
        </p:nvSpPr>
        <p:spPr bwMode="auto">
          <a:xfrm>
            <a:off x="5867400" y="4495800"/>
            <a:ext cx="1929044" cy="276999"/>
          </a:xfrm>
          <a:prstGeom prst="rect">
            <a:avLst/>
          </a:prstGeom>
          <a:noFill/>
          <a:ln w="9525">
            <a:noFill/>
            <a:miter lim="800000"/>
            <a:headEnd/>
            <a:tailEnd/>
          </a:ln>
        </p:spPr>
        <p:txBody>
          <a:bodyPr wrap="square">
            <a:prstTxWarp prst="textNoShape">
              <a:avLst/>
            </a:prstTxWarp>
            <a:spAutoFit/>
          </a:bodyPr>
          <a:lstStyle/>
          <a:p>
            <a:pPr marL="285750" indent="-285750"/>
            <a:r>
              <a:rPr lang="en-US" sz="1200" dirty="0" smtClean="0">
                <a:latin typeface="Calibri" charset="0"/>
              </a:rPr>
              <a:t>Buoy </a:t>
            </a:r>
            <a:r>
              <a:rPr lang="en-US" sz="1200" dirty="0">
                <a:latin typeface="Calibri" charset="0"/>
              </a:rPr>
              <a:t>passage</a:t>
            </a:r>
            <a:r>
              <a:rPr lang="en-US" sz="1200" dirty="0" smtClean="0">
                <a:latin typeface="Calibri" charset="0"/>
              </a:rPr>
              <a:t> 9/4 12Z</a:t>
            </a:r>
            <a:endParaRPr lang="en-US" sz="1200" dirty="0">
              <a:latin typeface="Calibri" charset="0"/>
            </a:endParaRPr>
          </a:p>
        </p:txBody>
      </p:sp>
      <p:sp>
        <p:nvSpPr>
          <p:cNvPr id="20" name="TextBox 19"/>
          <p:cNvSpPr txBox="1"/>
          <p:nvPr/>
        </p:nvSpPr>
        <p:spPr>
          <a:xfrm>
            <a:off x="1143000" y="6248400"/>
            <a:ext cx="2300630" cy="369332"/>
          </a:xfrm>
          <a:prstGeom prst="rect">
            <a:avLst/>
          </a:prstGeom>
          <a:noFill/>
        </p:spPr>
        <p:txBody>
          <a:bodyPr wrap="none" rtlCol="0">
            <a:spAutoFit/>
          </a:bodyPr>
          <a:lstStyle/>
          <a:p>
            <a:r>
              <a:rPr lang="en-US" dirty="0" smtClean="0"/>
              <a:t>Reasonable track </a:t>
            </a:r>
            <a:r>
              <a:rPr lang="en-US" dirty="0" smtClean="0"/>
              <a:t>forecast</a:t>
            </a:r>
            <a:endParaRPr lang="en-US" dirty="0"/>
          </a:p>
        </p:txBody>
      </p:sp>
      <p:sp>
        <p:nvSpPr>
          <p:cNvPr id="21" name="TextBox 20"/>
          <p:cNvSpPr txBox="1"/>
          <p:nvPr/>
        </p:nvSpPr>
        <p:spPr>
          <a:xfrm>
            <a:off x="3429000" y="6248400"/>
            <a:ext cx="2133918" cy="369332"/>
          </a:xfrm>
          <a:prstGeom prst="rect">
            <a:avLst/>
          </a:prstGeom>
          <a:noFill/>
        </p:spPr>
        <p:txBody>
          <a:bodyPr wrap="none" rtlCol="0">
            <a:spAutoFit/>
          </a:bodyPr>
          <a:lstStyle/>
          <a:p>
            <a:r>
              <a:rPr lang="en-US" dirty="0" smtClean="0"/>
              <a:t>Good intensity forecast</a:t>
            </a:r>
            <a:endParaRPr lang="en-US" dirty="0"/>
          </a:p>
        </p:txBody>
      </p:sp>
      <p:sp>
        <p:nvSpPr>
          <p:cNvPr id="22" name="TextBox 21"/>
          <p:cNvSpPr txBox="1"/>
          <p:nvPr/>
        </p:nvSpPr>
        <p:spPr>
          <a:xfrm>
            <a:off x="5715000" y="6248400"/>
            <a:ext cx="2480166" cy="369332"/>
          </a:xfrm>
          <a:prstGeom prst="rect">
            <a:avLst/>
          </a:prstGeom>
          <a:noFill/>
        </p:spPr>
        <p:txBody>
          <a:bodyPr wrap="none" rtlCol="0">
            <a:spAutoFit/>
          </a:bodyPr>
          <a:lstStyle/>
          <a:p>
            <a:r>
              <a:rPr lang="en-US" dirty="0" smtClean="0"/>
              <a:t>Poor ocean cooling forecast</a:t>
            </a:r>
            <a:endParaRPr lang="en-US" dirty="0"/>
          </a:p>
        </p:txBody>
      </p:sp>
      <p:sp>
        <p:nvSpPr>
          <p:cNvPr id="24" name="TextBox 23"/>
          <p:cNvSpPr txBox="1"/>
          <p:nvPr/>
        </p:nvSpPr>
        <p:spPr>
          <a:xfrm>
            <a:off x="2514600" y="4038600"/>
            <a:ext cx="4596130" cy="369332"/>
          </a:xfrm>
          <a:prstGeom prst="rect">
            <a:avLst/>
          </a:prstGeom>
          <a:noFill/>
        </p:spPr>
        <p:txBody>
          <a:bodyPr wrap="none" rtlCol="0">
            <a:spAutoFit/>
          </a:bodyPr>
          <a:lstStyle/>
          <a:p>
            <a:r>
              <a:rPr lang="en-US" b="1" dirty="0" smtClean="0"/>
              <a:t>Example: Katia initialized 09/01/2011, 12 UTC</a:t>
            </a:r>
            <a:endParaRPr lang="en-US" b="1" dirty="0"/>
          </a:p>
        </p:txBody>
      </p:sp>
      <p:sp>
        <p:nvSpPr>
          <p:cNvPr id="25" name="TextBox 24"/>
          <p:cNvSpPr txBox="1"/>
          <p:nvPr/>
        </p:nvSpPr>
        <p:spPr>
          <a:xfrm>
            <a:off x="4275667" y="1066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5619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HWRF Testing</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4</a:t>
            </a:fld>
            <a:endParaRPr lang="en-US" dirty="0"/>
          </a:p>
        </p:txBody>
      </p:sp>
      <p:sp>
        <p:nvSpPr>
          <p:cNvPr id="4" name="Content Placeholder 3"/>
          <p:cNvSpPr>
            <a:spLocks noGrp="1"/>
          </p:cNvSpPr>
          <p:nvPr>
            <p:ph sz="quarter" idx="1"/>
          </p:nvPr>
        </p:nvSpPr>
        <p:spPr/>
        <p:txBody>
          <a:bodyPr>
            <a:normAutofit lnSpcReduction="10000"/>
          </a:bodyPr>
          <a:lstStyle/>
          <a:p>
            <a:r>
              <a:rPr lang="en-US" u="sng" dirty="0" smtClean="0"/>
              <a:t>Hypothesis (URI)</a:t>
            </a:r>
            <a:r>
              <a:rPr lang="en-US" dirty="0" smtClean="0"/>
              <a:t>: flux </a:t>
            </a:r>
            <a:r>
              <a:rPr lang="en-US" dirty="0" smtClean="0"/>
              <a:t>reduction </a:t>
            </a:r>
            <a:r>
              <a:rPr lang="en-US" dirty="0"/>
              <a:t>in HWRF </a:t>
            </a:r>
            <a:r>
              <a:rPr lang="en-US" dirty="0" smtClean="0"/>
              <a:t>not necessary (</a:t>
            </a:r>
            <a:r>
              <a:rPr lang="en-US" dirty="0"/>
              <a:t>and should be eliminated as it </a:t>
            </a:r>
            <a:r>
              <a:rPr lang="en-US" dirty="0" smtClean="0"/>
              <a:t>is mostly non</a:t>
            </a:r>
            <a:r>
              <a:rPr lang="en-US" dirty="0"/>
              <a:t>-physical</a:t>
            </a:r>
            <a:r>
              <a:rPr lang="en-US" dirty="0" smtClean="0"/>
              <a:t>)</a:t>
            </a:r>
            <a:endParaRPr lang="en-US" dirty="0" smtClean="0"/>
          </a:p>
          <a:p>
            <a:r>
              <a:rPr lang="en-US" dirty="0" smtClean="0"/>
              <a:t>Comprehensive test: 2012 HWRF with (HD12) and without (HDFL) flux reduction. Cases: entire 2012 </a:t>
            </a:r>
            <a:r>
              <a:rPr lang="en-US" dirty="0" smtClean="0"/>
              <a:t>season</a:t>
            </a:r>
          </a:p>
          <a:p>
            <a:r>
              <a:rPr lang="en-US" dirty="0" smtClean="0"/>
              <a:t>Test supports HWRF operational implementation</a:t>
            </a:r>
            <a:endParaRPr lang="en-US" dirty="0" smtClean="0"/>
          </a:p>
          <a:p>
            <a:r>
              <a:rPr lang="en-US" dirty="0" smtClean="0"/>
              <a:t>Case study (Leslie 09/04 00 Z) </a:t>
            </a:r>
          </a:p>
          <a:p>
            <a:pPr lvl="1"/>
            <a:r>
              <a:rPr lang="en-US" dirty="0" smtClean="0"/>
              <a:t>Comparison of forecast SST cooling against TCBD</a:t>
            </a:r>
          </a:p>
          <a:p>
            <a:pPr lvl="1"/>
            <a:r>
              <a:rPr lang="en-US" dirty="0" smtClean="0"/>
              <a:t>Isolation of influence </a:t>
            </a:r>
            <a:r>
              <a:rPr lang="en-US" dirty="0" smtClean="0"/>
              <a:t>of flux reduction versus initial conditions</a:t>
            </a:r>
          </a:p>
          <a:p>
            <a:pPr lvl="2"/>
            <a:r>
              <a:rPr lang="en-US" dirty="0" smtClean="0"/>
              <a:t>Note that HWRF is cycled, so IC for a given case are not identical between HDFL and HD12</a:t>
            </a:r>
          </a:p>
          <a:p>
            <a:pPr lvl="1"/>
            <a:r>
              <a:rPr lang="en-US" dirty="0" smtClean="0"/>
              <a:t>Understanding of non-linear physical processes involved</a:t>
            </a:r>
          </a:p>
          <a:p>
            <a:endParaRPr lang="en-US" dirty="0" smtClean="0"/>
          </a:p>
          <a:p>
            <a:pPr lvl="1"/>
            <a:endParaRPr lang="en-US" dirty="0" smtClean="0"/>
          </a:p>
        </p:txBody>
      </p:sp>
    </p:spTree>
    <p:extLst>
      <p:ext uri="{BB962C8B-B14F-4D97-AF65-F5344CB8AC3E}">
        <p14:creationId xmlns:p14="http://schemas.microsoft.com/office/powerpoint/2010/main" val="24135479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D12_HDFL_WDER_me_line.png"/>
          <p:cNvPicPr>
            <a:picLocks noChangeAspect="1"/>
          </p:cNvPicPr>
          <p:nvPr/>
        </p:nvPicPr>
        <p:blipFill rotWithShape="1">
          <a:blip r:embed="rId2"/>
          <a:srcRect l="2454" t="17418" b="3529"/>
          <a:stretch/>
        </p:blipFill>
        <p:spPr>
          <a:xfrm>
            <a:off x="533400" y="3943612"/>
            <a:ext cx="3352800" cy="2099624"/>
          </a:xfrm>
          <a:prstGeom prst="rect">
            <a:avLst/>
          </a:prstGeom>
        </p:spPr>
      </p:pic>
      <p:pic>
        <p:nvPicPr>
          <p:cNvPr id="25" name="Picture 24" descr="HD12_HDFL_WDER_mae_line.png"/>
          <p:cNvPicPr>
            <a:picLocks noChangeAspect="1"/>
          </p:cNvPicPr>
          <p:nvPr/>
        </p:nvPicPr>
        <p:blipFill>
          <a:blip r:embed="rId3"/>
          <a:srcRect l="2454" t="7059" r="2454" b="3529"/>
          <a:stretch>
            <a:fillRect/>
          </a:stretch>
        </p:blipFill>
        <p:spPr>
          <a:xfrm>
            <a:off x="4572000" y="1447799"/>
            <a:ext cx="3352800" cy="2436073"/>
          </a:xfrm>
          <a:prstGeom prst="rect">
            <a:avLst/>
          </a:prstGeom>
        </p:spPr>
      </p:pic>
      <p:sp>
        <p:nvSpPr>
          <p:cNvPr id="2" name="Title 1"/>
          <p:cNvSpPr>
            <a:spLocks noGrp="1"/>
          </p:cNvSpPr>
          <p:nvPr>
            <p:ph type="title"/>
          </p:nvPr>
        </p:nvSpPr>
        <p:spPr/>
        <p:txBody>
          <a:bodyPr/>
          <a:lstStyle/>
          <a:p>
            <a:r>
              <a:rPr lang="en-US" dirty="0" smtClean="0"/>
              <a:t>Atlantic track and intensity</a:t>
            </a:r>
            <a:endParaRPr lang="en-US" dirty="0"/>
          </a:p>
        </p:txBody>
      </p:sp>
      <p:sp>
        <p:nvSpPr>
          <p:cNvPr id="19" name="Content Placeholder 2"/>
          <p:cNvSpPr txBox="1">
            <a:spLocks/>
          </p:cNvSpPr>
          <p:nvPr/>
        </p:nvSpPr>
        <p:spPr>
          <a:xfrm>
            <a:off x="3962400" y="3962400"/>
            <a:ext cx="4724400" cy="2057400"/>
          </a:xfrm>
          <a:prstGeom prst="rect">
            <a:avLst/>
          </a:prstGeom>
          <a:solidFill>
            <a:schemeClr val="accent1">
              <a:alpha val="30000"/>
            </a:schemeClr>
          </a:solidFill>
          <a:ln w="15875">
            <a:solidFill>
              <a:schemeClr val="tx2"/>
            </a:solidFill>
          </a:ln>
        </p:spPr>
        <p:txBody>
          <a:bodyPr vert="horz">
            <a:normAutofit lnSpcReduction="10000"/>
          </a:bodyPr>
          <a:lstStyle/>
          <a:p>
            <a:r>
              <a:rPr lang="en-US" sz="2000" b="1" dirty="0" smtClean="0"/>
              <a:t>Track ME: </a:t>
            </a:r>
            <a:r>
              <a:rPr lang="en-US" sz="2000" dirty="0" smtClean="0"/>
              <a:t>HD12 and HDFL very similar</a:t>
            </a:r>
            <a:endParaRPr lang="en-US" sz="2000" b="1" dirty="0" smtClean="0"/>
          </a:p>
          <a:p>
            <a:r>
              <a:rPr lang="en-US" sz="2000" b="1" dirty="0" smtClean="0"/>
              <a:t>Int MAE: </a:t>
            </a:r>
            <a:r>
              <a:rPr lang="en-US" sz="2000" dirty="0" smtClean="0"/>
              <a:t>HDFL SS better at 3 lead times</a:t>
            </a:r>
          </a:p>
          <a:p>
            <a:r>
              <a:rPr lang="en-US" sz="2000" b="1" dirty="0" smtClean="0"/>
              <a:t>Int bias: </a:t>
            </a:r>
            <a:r>
              <a:rPr lang="en-US" sz="2000" dirty="0" smtClean="0"/>
              <a:t>HDFL </a:t>
            </a:r>
            <a:r>
              <a:rPr lang="en-US" sz="2000" dirty="0"/>
              <a:t>lowers intensity and helps overintensification at long lead </a:t>
            </a:r>
            <a:r>
              <a:rPr lang="en-US" sz="2000" dirty="0" smtClean="0"/>
              <a:t>times</a:t>
            </a:r>
          </a:p>
          <a:p>
            <a:r>
              <a:rPr lang="en-US" sz="2000" b="1" dirty="0" smtClean="0"/>
              <a:t>Hurricane Leslie (12L) </a:t>
            </a:r>
            <a:r>
              <a:rPr lang="en-US" sz="2000" dirty="0" smtClean="0"/>
              <a:t>is the storm with largest impact (large and slow)</a:t>
            </a:r>
          </a:p>
          <a:p>
            <a:r>
              <a:rPr lang="en-US" sz="2000" b="1" dirty="0" smtClean="0"/>
              <a:t>Pacific</a:t>
            </a:r>
            <a:r>
              <a:rPr lang="en-US" sz="2000" dirty="0" smtClean="0"/>
              <a:t> impact is much smaller (</a:t>
            </a:r>
            <a:r>
              <a:rPr lang="en-US" sz="2000" dirty="0" smtClean="0"/>
              <a:t>POM-TC </a:t>
            </a:r>
            <a:r>
              <a:rPr lang="en-US" sz="2000" dirty="0" smtClean="0"/>
              <a:t>1D)</a:t>
            </a:r>
          </a:p>
          <a:p>
            <a:endParaRPr lang="en-US" sz="2000" b="1" dirty="0" smtClean="0"/>
          </a:p>
          <a:p>
            <a:endParaRPr lang="en-US" sz="2000" dirty="0"/>
          </a:p>
          <a:p>
            <a:endParaRPr lang="en-US" sz="2000" dirty="0" smtClean="0">
              <a:solidFill>
                <a:srgbClr val="FF0000"/>
              </a:solidFill>
            </a:endParaRPr>
          </a:p>
        </p:txBody>
      </p:sp>
      <p:pic>
        <p:nvPicPr>
          <p:cNvPr id="16" name="Picture 15" descr="HD12_HDFL_TKER_mae_line.png"/>
          <p:cNvPicPr>
            <a:picLocks noChangeAspect="1"/>
          </p:cNvPicPr>
          <p:nvPr/>
        </p:nvPicPr>
        <p:blipFill>
          <a:blip r:embed="rId4"/>
          <a:srcRect l="2454" t="7059" r="1364" b="3529"/>
          <a:stretch>
            <a:fillRect/>
          </a:stretch>
        </p:blipFill>
        <p:spPr>
          <a:xfrm>
            <a:off x="533400" y="1371601"/>
            <a:ext cx="3352800" cy="2408463"/>
          </a:xfrm>
          <a:prstGeom prst="rect">
            <a:avLst/>
          </a:prstGeom>
        </p:spPr>
      </p:pic>
      <p:sp>
        <p:nvSpPr>
          <p:cNvPr id="3" name="Slide Number Placeholder 2"/>
          <p:cNvSpPr>
            <a:spLocks noGrp="1"/>
          </p:cNvSpPr>
          <p:nvPr>
            <p:ph type="sldNum" sz="quarter" idx="12"/>
          </p:nvPr>
        </p:nvSpPr>
        <p:spPr/>
        <p:txBody>
          <a:bodyPr/>
          <a:lstStyle/>
          <a:p>
            <a:fld id="{F5459D80-F6AF-4590-8E73-2F013678FE42}" type="slidenum">
              <a:rPr lang="en-US" smtClean="0"/>
              <a:pPr/>
              <a:t>5</a:t>
            </a:fld>
            <a:endParaRPr lang="en-US" dirty="0"/>
          </a:p>
        </p:txBody>
      </p:sp>
    </p:spTree>
    <p:extLst>
      <p:ext uri="{BB962C8B-B14F-4D97-AF65-F5344CB8AC3E}">
        <p14:creationId xmlns:p14="http://schemas.microsoft.com/office/powerpoint/2010/main" val="30745576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fontScale="90000"/>
          </a:bodyPr>
          <a:lstStyle/>
          <a:p>
            <a:r>
              <a:rPr lang="en-US" dirty="0" smtClean="0"/>
              <a:t>Simulated vs. TCBD Observations (AL)</a:t>
            </a:r>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4000" y="3124200"/>
            <a:ext cx="3048000" cy="2286000"/>
          </a:xfrm>
        </p:spPr>
      </p:pic>
      <p:sp>
        <p:nvSpPr>
          <p:cNvPr id="7" name="Text Placeholder 6"/>
          <p:cNvSpPr>
            <a:spLocks noGrp="1"/>
          </p:cNvSpPr>
          <p:nvPr>
            <p:ph type="body" sz="quarter" idx="3"/>
          </p:nvPr>
        </p:nvSpPr>
        <p:spPr>
          <a:xfrm>
            <a:off x="4216400" y="2819400"/>
            <a:ext cx="4041775" cy="639762"/>
          </a:xfrm>
        </p:spPr>
        <p:txBody>
          <a:bodyPr/>
          <a:lstStyle/>
          <a:p>
            <a:pPr algn="ctr"/>
            <a:r>
              <a:rPr lang="en-US" dirty="0" smtClean="0"/>
              <a:t>Distribution of Wind Speed</a:t>
            </a:r>
            <a:endParaRPr lang="en-US" dirty="0"/>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124200" y="3124200"/>
            <a:ext cx="3048000" cy="2286000"/>
          </a:xfrm>
        </p:spPr>
      </p:pic>
      <p:sp>
        <p:nvSpPr>
          <p:cNvPr id="12" name="TextBox 11"/>
          <p:cNvSpPr txBox="1"/>
          <p:nvPr/>
        </p:nvSpPr>
        <p:spPr>
          <a:xfrm>
            <a:off x="533400" y="1295400"/>
            <a:ext cx="8458200" cy="1631216"/>
          </a:xfrm>
          <a:prstGeom prst="rect">
            <a:avLst/>
          </a:prstGeom>
          <a:noFill/>
        </p:spPr>
        <p:txBody>
          <a:bodyPr wrap="square" rtlCol="0">
            <a:spAutoFit/>
          </a:bodyPr>
          <a:lstStyle/>
          <a:p>
            <a:pPr marL="342900" indent="-342900">
              <a:buFont typeface="Arial"/>
              <a:buChar char="•"/>
            </a:pPr>
            <a:r>
              <a:rPr lang="en-US" sz="2000" dirty="0" smtClean="0"/>
              <a:t>Forecasts obtained from numerical model output fields at the same location as buoys</a:t>
            </a:r>
          </a:p>
          <a:p>
            <a:pPr marL="342900" indent="-342900">
              <a:buFont typeface="Arial"/>
              <a:buChar char="•"/>
            </a:pPr>
            <a:r>
              <a:rPr lang="en-US" sz="2000" dirty="0" smtClean="0"/>
              <a:t>Hurricanes only  </a:t>
            </a:r>
          </a:p>
          <a:p>
            <a:pPr marL="342900" indent="-342900">
              <a:buFont typeface="Arial"/>
              <a:buChar char="•"/>
            </a:pPr>
            <a:r>
              <a:rPr lang="en-US" sz="2000" dirty="0" smtClean="0"/>
              <a:t>Forecasts are for for 2012 minus Sandy and Tony</a:t>
            </a:r>
          </a:p>
          <a:p>
            <a:pPr marL="342900" indent="-342900">
              <a:buFont typeface="Arial"/>
              <a:buChar char="•"/>
            </a:pPr>
            <a:r>
              <a:rPr lang="en-US" sz="2000" dirty="0" smtClean="0"/>
              <a:t>Observations are TCBD composite 1975-2007</a:t>
            </a:r>
          </a:p>
          <a:p>
            <a:endParaRPr lang="en-US" sz="2000" dirty="0"/>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067" y="2971800"/>
            <a:ext cx="3048000" cy="2286000"/>
          </a:xfrm>
          <a:prstGeom prst="rect">
            <a:avLst/>
          </a:prstGeom>
          <a:noFill/>
          <a:ln w="12700" cap="sq" cmpd="sng" algn="ctr">
            <a:noFill/>
            <a:prstDash val="solid"/>
          </a:ln>
        </p:spPr>
      </p:pic>
      <p:sp>
        <p:nvSpPr>
          <p:cNvPr id="5" name="Text Placeholder 4"/>
          <p:cNvSpPr>
            <a:spLocks noGrp="1"/>
          </p:cNvSpPr>
          <p:nvPr>
            <p:ph type="body" idx="1"/>
          </p:nvPr>
        </p:nvSpPr>
        <p:spPr>
          <a:xfrm>
            <a:off x="228600" y="2895600"/>
            <a:ext cx="2971800" cy="334962"/>
          </a:xfrm>
          <a:solidFill>
            <a:schemeClr val="bg1"/>
          </a:solidFill>
        </p:spPr>
        <p:txBody>
          <a:bodyPr/>
          <a:lstStyle/>
          <a:p>
            <a:pPr algn="ctr"/>
            <a:r>
              <a:rPr lang="en-US" sz="1800" dirty="0" smtClean="0"/>
              <a:t>Storm Intensity</a:t>
            </a:r>
            <a:endParaRPr lang="en-US" sz="1800" dirty="0"/>
          </a:p>
        </p:txBody>
      </p:sp>
      <p:sp>
        <p:nvSpPr>
          <p:cNvPr id="11" name="Text Placeholder 4"/>
          <p:cNvSpPr txBox="1">
            <a:spLocks/>
          </p:cNvSpPr>
          <p:nvPr/>
        </p:nvSpPr>
        <p:spPr>
          <a:xfrm>
            <a:off x="3124200" y="2819400"/>
            <a:ext cx="2971800" cy="334962"/>
          </a:xfrm>
          <a:prstGeom prst="rect">
            <a:avLst/>
          </a:prstGeom>
          <a:solidFill>
            <a:schemeClr val="bg1"/>
          </a:solidFill>
          <a:ln w="12700" cap="sq" cmpd="sng" algn="ctr">
            <a:noFill/>
            <a:prstDash val="solid"/>
          </a:ln>
        </p:spPr>
        <p:txBody>
          <a:bodyPr lIns="91440" anchor="b" anchorCtr="0">
            <a:noAutofit/>
          </a:bodyPr>
          <a:lstStyle>
            <a:lvl1pPr marL="0" indent="0" algn="l" rtl="0" eaLnBrk="1" latinLnBrk="0" hangingPunct="1">
              <a:spcBef>
                <a:spcPts val="580"/>
              </a:spcBef>
              <a:buClr>
                <a:schemeClr val="accent1"/>
              </a:buClr>
              <a:buSzPct val="85000"/>
              <a:buFont typeface="Wingdings 2"/>
              <a:buNone/>
              <a:defRPr kumimoji="0" sz="2400" b="1" kern="1200">
                <a:solidFill>
                  <a:schemeClr val="accent1"/>
                </a:solidFill>
                <a:latin typeface="+mj-lt"/>
                <a:ea typeface="+mj-ea"/>
                <a:cs typeface="+mj-cs"/>
              </a:defRPr>
            </a:lvl1pPr>
            <a:lvl2pPr marL="548640" indent="-228600" algn="l" rtl="0" eaLnBrk="1" latinLnBrk="0" hangingPunct="1">
              <a:spcBef>
                <a:spcPts val="370"/>
              </a:spcBef>
              <a:buClr>
                <a:schemeClr val="accent2"/>
              </a:buClr>
              <a:buSzPct val="85000"/>
              <a:buFont typeface="Wingdings 2"/>
              <a:buNone/>
              <a:defRPr kumimoji="0" sz="2000" b="1"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800" b="1"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None/>
              <a:defRPr kumimoji="0" sz="1600" b="1"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sz="1800" dirty="0"/>
              <a:t>I</a:t>
            </a:r>
            <a:r>
              <a:rPr lang="en-US" sz="1800" dirty="0" smtClean="0"/>
              <a:t>nner-core 10-m winds</a:t>
            </a:r>
            <a:endParaRPr lang="en-US" sz="1800" baseline="-25000" dirty="0"/>
          </a:p>
        </p:txBody>
      </p:sp>
      <p:sp>
        <p:nvSpPr>
          <p:cNvPr id="13" name="Text Placeholder 4"/>
          <p:cNvSpPr txBox="1">
            <a:spLocks/>
          </p:cNvSpPr>
          <p:nvPr/>
        </p:nvSpPr>
        <p:spPr>
          <a:xfrm>
            <a:off x="6138333" y="2819400"/>
            <a:ext cx="2971800" cy="334962"/>
          </a:xfrm>
          <a:prstGeom prst="rect">
            <a:avLst/>
          </a:prstGeom>
          <a:solidFill>
            <a:schemeClr val="bg1"/>
          </a:solidFill>
          <a:ln w="12700" cap="sq" cmpd="sng" algn="ctr">
            <a:noFill/>
            <a:prstDash val="solid"/>
          </a:ln>
        </p:spPr>
        <p:txBody>
          <a:bodyPr lIns="91440" anchor="b" anchorCtr="0">
            <a:noAutofit/>
          </a:bodyPr>
          <a:lstStyle>
            <a:lvl1pPr marL="0" indent="0" algn="l" rtl="0" eaLnBrk="1" latinLnBrk="0" hangingPunct="1">
              <a:spcBef>
                <a:spcPts val="580"/>
              </a:spcBef>
              <a:buClr>
                <a:schemeClr val="accent1"/>
              </a:buClr>
              <a:buSzPct val="85000"/>
              <a:buFont typeface="Wingdings 2"/>
              <a:buNone/>
              <a:defRPr kumimoji="0" sz="2400" b="1" kern="1200">
                <a:solidFill>
                  <a:schemeClr val="accent1"/>
                </a:solidFill>
                <a:latin typeface="+mj-lt"/>
                <a:ea typeface="+mj-ea"/>
                <a:cs typeface="+mj-cs"/>
              </a:defRPr>
            </a:lvl1pPr>
            <a:lvl2pPr marL="548640" indent="-228600" algn="l" rtl="0" eaLnBrk="1" latinLnBrk="0" hangingPunct="1">
              <a:spcBef>
                <a:spcPts val="370"/>
              </a:spcBef>
              <a:buClr>
                <a:schemeClr val="accent2"/>
              </a:buClr>
              <a:buSzPct val="85000"/>
              <a:buFont typeface="Wingdings 2"/>
              <a:buNone/>
              <a:defRPr kumimoji="0" sz="2000" b="1"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800" b="1"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None/>
              <a:defRPr kumimoji="0" sz="1600" b="1"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sz="1800" dirty="0" smtClean="0"/>
              <a:t>Inner-core SST</a:t>
            </a:r>
            <a:endParaRPr lang="en-US" sz="1800" baseline="-25000" dirty="0"/>
          </a:p>
        </p:txBody>
      </p:sp>
      <p:sp>
        <p:nvSpPr>
          <p:cNvPr id="2" name="Slide Number Placeholder 1"/>
          <p:cNvSpPr>
            <a:spLocks noGrp="1"/>
          </p:cNvSpPr>
          <p:nvPr>
            <p:ph type="sldNum" sz="quarter" idx="12"/>
          </p:nvPr>
        </p:nvSpPr>
        <p:spPr/>
        <p:txBody>
          <a:bodyPr/>
          <a:lstStyle/>
          <a:p>
            <a:fld id="{F5459D80-F6AF-4590-8E73-2F013678FE42}" type="slidenum">
              <a:rPr lang="en-US" smtClean="0"/>
              <a:pPr/>
              <a:t>6</a:t>
            </a:fld>
            <a:endParaRPr lang="en-US" dirty="0"/>
          </a:p>
        </p:txBody>
      </p:sp>
      <p:sp>
        <p:nvSpPr>
          <p:cNvPr id="14" name="Content Placeholder 2"/>
          <p:cNvSpPr txBox="1">
            <a:spLocks/>
          </p:cNvSpPr>
          <p:nvPr/>
        </p:nvSpPr>
        <p:spPr>
          <a:xfrm>
            <a:off x="3048000" y="5410200"/>
            <a:ext cx="4724400" cy="1219200"/>
          </a:xfrm>
          <a:prstGeom prst="rect">
            <a:avLst/>
          </a:prstGeom>
          <a:solidFill>
            <a:schemeClr val="accent1">
              <a:alpha val="30000"/>
            </a:schemeClr>
          </a:solidFill>
          <a:ln w="15875">
            <a:solidFill>
              <a:schemeClr val="tx2"/>
            </a:solidFill>
          </a:ln>
        </p:spPr>
        <p:txBody>
          <a:bodyPr vert="horz">
            <a:normAutofit/>
          </a:bodyPr>
          <a:lstStyle/>
          <a:p>
            <a:r>
              <a:rPr lang="en-US" sz="2000" b="1" dirty="0" smtClean="0"/>
              <a:t>Inner core</a:t>
            </a:r>
          </a:p>
          <a:p>
            <a:r>
              <a:rPr lang="en-US" sz="2000" dirty="0" smtClean="0"/>
              <a:t>Even though forecast 10-m winds are </a:t>
            </a:r>
            <a:r>
              <a:rPr lang="en-US" sz="2000" dirty="0" smtClean="0"/>
              <a:t>comparable with </a:t>
            </a:r>
            <a:r>
              <a:rPr lang="en-US" sz="2000" dirty="0" smtClean="0"/>
              <a:t>buoys, </a:t>
            </a:r>
            <a:r>
              <a:rPr lang="en-US" sz="2000" dirty="0" smtClean="0"/>
              <a:t>POM-TC </a:t>
            </a:r>
            <a:r>
              <a:rPr lang="en-US" sz="2000" dirty="0" smtClean="0"/>
              <a:t>SST is too warm</a:t>
            </a:r>
          </a:p>
          <a:p>
            <a:endParaRPr lang="en-US" sz="2000" dirty="0"/>
          </a:p>
          <a:p>
            <a:endParaRPr lang="en-US" sz="2000" dirty="0" smtClean="0">
              <a:solidFill>
                <a:srgbClr val="FF0000"/>
              </a:solidFill>
            </a:endParaRPr>
          </a:p>
        </p:txBody>
      </p:sp>
    </p:spTree>
    <p:extLst>
      <p:ext uri="{BB962C8B-B14F-4D97-AF65-F5344CB8AC3E}">
        <p14:creationId xmlns:p14="http://schemas.microsoft.com/office/powerpoint/2010/main" val="1448126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HD12_HDFL_WDER_me_line.png"/>
          <p:cNvPicPr>
            <a:picLocks noChangeAspect="1"/>
          </p:cNvPicPr>
          <p:nvPr/>
        </p:nvPicPr>
        <p:blipFill rotWithShape="1">
          <a:blip r:embed="rId2"/>
          <a:srcRect l="7574" t="7059" r="2454" b="7059"/>
          <a:stretch/>
        </p:blipFill>
        <p:spPr>
          <a:xfrm>
            <a:off x="533400" y="1447800"/>
            <a:ext cx="4105148" cy="3028003"/>
          </a:xfrm>
          <a:prstGeom prst="rect">
            <a:avLst/>
          </a:prstGeom>
        </p:spPr>
      </p:pic>
      <p:sp>
        <p:nvSpPr>
          <p:cNvPr id="2" name="Title 1"/>
          <p:cNvSpPr>
            <a:spLocks noGrp="1"/>
          </p:cNvSpPr>
          <p:nvPr>
            <p:ph type="title"/>
          </p:nvPr>
        </p:nvSpPr>
        <p:spPr/>
        <p:txBody>
          <a:bodyPr>
            <a:normAutofit/>
          </a:bodyPr>
          <a:lstStyle/>
          <a:p>
            <a:r>
              <a:rPr lang="en-US" dirty="0" smtClean="0"/>
              <a:t>Largest impact: Hurricane Leslie</a:t>
            </a:r>
            <a:endParaRPr lang="en-US" dirty="0"/>
          </a:p>
        </p:txBody>
      </p:sp>
      <p:pic>
        <p:nvPicPr>
          <p:cNvPr id="5" name="Picture 4"/>
          <p:cNvPicPr>
            <a:picLocks noChangeAspect="1"/>
          </p:cNvPicPr>
          <p:nvPr/>
        </p:nvPicPr>
        <p:blipFill>
          <a:blip r:embed="rId3"/>
          <a:srcRect l="1406" t="12188" r="1406" b="1875"/>
          <a:stretch>
            <a:fillRect/>
          </a:stretch>
        </p:blipFill>
        <p:spPr>
          <a:xfrm>
            <a:off x="4648200" y="1676400"/>
            <a:ext cx="3906422" cy="2590800"/>
          </a:xfrm>
          <a:prstGeom prst="rect">
            <a:avLst/>
          </a:prstGeom>
        </p:spPr>
      </p:pic>
      <p:pic>
        <p:nvPicPr>
          <p:cNvPr id="8" name="Picture 7"/>
          <p:cNvPicPr>
            <a:picLocks noChangeAspect="1"/>
          </p:cNvPicPr>
          <p:nvPr/>
        </p:nvPicPr>
        <p:blipFill>
          <a:blip r:embed="rId4"/>
          <a:srcRect l="1406" t="12188" r="1406" b="1875"/>
          <a:stretch>
            <a:fillRect/>
          </a:stretch>
        </p:blipFill>
        <p:spPr>
          <a:xfrm>
            <a:off x="838201" y="4114800"/>
            <a:ext cx="3049201" cy="2022179"/>
          </a:xfrm>
          <a:prstGeom prst="rect">
            <a:avLst/>
          </a:prstGeom>
        </p:spPr>
      </p:pic>
      <p:sp>
        <p:nvSpPr>
          <p:cNvPr id="11" name="TextBox 10"/>
          <p:cNvSpPr txBox="1"/>
          <p:nvPr/>
        </p:nvSpPr>
        <p:spPr>
          <a:xfrm>
            <a:off x="4038600" y="4343400"/>
            <a:ext cx="4953000" cy="1323439"/>
          </a:xfrm>
          <a:prstGeom prst="rect">
            <a:avLst/>
          </a:prstGeom>
          <a:solidFill>
            <a:schemeClr val="accent1">
              <a:alpha val="20000"/>
            </a:schemeClr>
          </a:solidFill>
          <a:ln w="15875">
            <a:solidFill>
              <a:schemeClr val="tx2"/>
            </a:solidFill>
          </a:ln>
        </p:spPr>
        <p:txBody>
          <a:bodyPr wrap="square" rtlCol="0">
            <a:spAutoFit/>
          </a:bodyPr>
          <a:lstStyle/>
          <a:p>
            <a:pPr marL="342900" indent="-342900">
              <a:buFont typeface="Arial"/>
              <a:buChar char="•"/>
            </a:pPr>
            <a:r>
              <a:rPr lang="en-US" sz="2000" dirty="0" smtClean="0"/>
              <a:t>HD12 and HDFL tracks are similar</a:t>
            </a:r>
          </a:p>
          <a:p>
            <a:pPr marL="342900" indent="-342900">
              <a:buFont typeface="Arial"/>
              <a:buChar char="•"/>
            </a:pPr>
            <a:r>
              <a:rPr lang="en-US" sz="2000" dirty="0" smtClean="0"/>
              <a:t>HDFL reduces intensity (as expected)</a:t>
            </a:r>
          </a:p>
          <a:p>
            <a:pPr marL="342900" indent="-342900">
              <a:buFont typeface="Arial"/>
              <a:buChar char="•"/>
            </a:pPr>
            <a:r>
              <a:rPr lang="en-US" sz="2000" dirty="0" smtClean="0"/>
              <a:t>Case study: 09/04 00 UTC HDFL has lower intensity</a:t>
            </a:r>
          </a:p>
        </p:txBody>
      </p:sp>
      <p:cxnSp>
        <p:nvCxnSpPr>
          <p:cNvPr id="25" name="Straight Connector 24"/>
          <p:cNvCxnSpPr/>
          <p:nvPr/>
        </p:nvCxnSpPr>
        <p:spPr>
          <a:xfrm flipV="1">
            <a:off x="762000" y="3048000"/>
            <a:ext cx="3733800" cy="152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248400" y="1905000"/>
            <a:ext cx="18386" cy="22098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953000" y="1905000"/>
            <a:ext cx="2108307" cy="369332"/>
          </a:xfrm>
          <a:prstGeom prst="rect">
            <a:avLst/>
          </a:prstGeom>
          <a:noFill/>
        </p:spPr>
        <p:txBody>
          <a:bodyPr wrap="none" rtlCol="0">
            <a:spAutoFit/>
          </a:bodyPr>
          <a:lstStyle/>
          <a:p>
            <a:r>
              <a:rPr lang="en-US" dirty="0" smtClean="0"/>
              <a:t>Case study 09/04 00 Z</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7</a:t>
            </a:fld>
            <a:endParaRPr lang="en-US" dirty="0"/>
          </a:p>
        </p:txBody>
      </p:sp>
    </p:spTree>
    <p:extLst>
      <p:ext uri="{BB962C8B-B14F-4D97-AF65-F5344CB8AC3E}">
        <p14:creationId xmlns:p14="http://schemas.microsoft.com/office/powerpoint/2010/main" val="31867051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24000"/>
            <a:ext cx="3047999"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524000"/>
            <a:ext cx="3047999" cy="2286000"/>
          </a:xfrm>
          <a:prstGeom prst="rect">
            <a:avLst/>
          </a:prstGeom>
        </p:spPr>
      </p:pic>
      <p:grpSp>
        <p:nvGrpSpPr>
          <p:cNvPr id="4" name="Group 3"/>
          <p:cNvGrpSpPr/>
          <p:nvPr/>
        </p:nvGrpSpPr>
        <p:grpSpPr>
          <a:xfrm>
            <a:off x="990600" y="3810000"/>
            <a:ext cx="2981405" cy="2890007"/>
            <a:chOff x="2743200" y="3733800"/>
            <a:chExt cx="2981405" cy="289000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669"/>
            <a:stretch/>
          </p:blipFill>
          <p:spPr bwMode="auto">
            <a:xfrm>
              <a:off x="2743200" y="3733800"/>
              <a:ext cx="2777067" cy="289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19600" y="5334000"/>
              <a:ext cx="1305005" cy="923330"/>
            </a:xfrm>
            <a:prstGeom prst="rect">
              <a:avLst/>
            </a:prstGeom>
            <a:noFill/>
          </p:spPr>
          <p:txBody>
            <a:bodyPr wrap="square" rtlCol="0">
              <a:spAutoFit/>
            </a:bodyPr>
            <a:lstStyle/>
            <a:p>
              <a:r>
                <a:rPr lang="en-US" dirty="0" smtClean="0"/>
                <a:t>Cione and Uhlhorn (2003)</a:t>
              </a:r>
              <a:endParaRPr lang="en-US" dirty="0"/>
            </a:p>
          </p:txBody>
        </p:sp>
      </p:grpSp>
      <p:sp>
        <p:nvSpPr>
          <p:cNvPr id="9" name="Title 1"/>
          <p:cNvSpPr txBox="1">
            <a:spLocks/>
          </p:cNvSpPr>
          <p:nvPr/>
        </p:nvSpPr>
        <p:spPr>
          <a:xfrm>
            <a:off x="1066800" y="427038"/>
            <a:ext cx="77724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Leslie: case study 09/04 00Z</a:t>
            </a:r>
            <a:endParaRPr lang="en-US" dirty="0"/>
          </a:p>
        </p:txBody>
      </p:sp>
      <p:sp>
        <p:nvSpPr>
          <p:cNvPr id="10" name="TextBox 9"/>
          <p:cNvSpPr txBox="1"/>
          <p:nvPr/>
        </p:nvSpPr>
        <p:spPr>
          <a:xfrm>
            <a:off x="3962400" y="4038600"/>
            <a:ext cx="4953000" cy="1938992"/>
          </a:xfrm>
          <a:prstGeom prst="rect">
            <a:avLst/>
          </a:prstGeom>
          <a:solidFill>
            <a:schemeClr val="accent1">
              <a:alpha val="20000"/>
            </a:schemeClr>
          </a:solidFill>
          <a:ln w="15875">
            <a:solidFill>
              <a:schemeClr val="tx2"/>
            </a:solidFill>
          </a:ln>
        </p:spPr>
        <p:txBody>
          <a:bodyPr wrap="square" rtlCol="0">
            <a:spAutoFit/>
          </a:bodyPr>
          <a:lstStyle/>
          <a:p>
            <a:pPr marL="342900" indent="-342900">
              <a:buFont typeface="Arial"/>
              <a:buChar char="•"/>
            </a:pPr>
            <a:r>
              <a:rPr lang="en-US" sz="2000" dirty="0" smtClean="0"/>
              <a:t>Forecast cooling in HDFL and </a:t>
            </a:r>
            <a:r>
              <a:rPr lang="en-US" sz="2000" dirty="0" smtClean="0"/>
              <a:t>HD12 </a:t>
            </a:r>
            <a:r>
              <a:rPr lang="en-US" sz="2000" dirty="0" smtClean="0"/>
              <a:t>is similar</a:t>
            </a:r>
          </a:p>
          <a:p>
            <a:pPr marL="800100" lvl="1" indent="-342900">
              <a:buFont typeface="Arial"/>
              <a:buChar char="•"/>
            </a:pPr>
            <a:r>
              <a:rPr lang="en-US" sz="2000" dirty="0" smtClean="0"/>
              <a:t>Storm center approximately -0.2 C</a:t>
            </a:r>
          </a:p>
          <a:p>
            <a:pPr marL="342900" indent="-342900">
              <a:buFont typeface="Arial"/>
              <a:buChar char="•"/>
            </a:pPr>
            <a:r>
              <a:rPr lang="en-US" sz="2000" dirty="0" smtClean="0"/>
              <a:t>Average observed cooling in TCBD is -1.0 C</a:t>
            </a:r>
          </a:p>
          <a:p>
            <a:pPr marL="342900" indent="-342900">
              <a:buFont typeface="Arial"/>
              <a:buChar char="•"/>
            </a:pPr>
            <a:r>
              <a:rPr lang="en-US" sz="2000" dirty="0" smtClean="0"/>
              <a:t>If SST cooling is similar between HDFL and HD12, what explains difference in intensity?</a:t>
            </a:r>
          </a:p>
          <a:p>
            <a:pPr marL="342900" indent="-342900">
              <a:buFont typeface="Arial"/>
              <a:buChar char="•"/>
            </a:pPr>
            <a:endParaRPr lang="en-US" sz="2000" dirty="0" smtClean="0"/>
          </a:p>
        </p:txBody>
      </p:sp>
      <p:sp>
        <p:nvSpPr>
          <p:cNvPr id="6" name="Slide Number Placeholder 5"/>
          <p:cNvSpPr>
            <a:spLocks noGrp="1"/>
          </p:cNvSpPr>
          <p:nvPr>
            <p:ph type="sldNum" sz="quarter" idx="12"/>
          </p:nvPr>
        </p:nvSpPr>
        <p:spPr/>
        <p:txBody>
          <a:bodyPr/>
          <a:lstStyle/>
          <a:p>
            <a:fld id="{F5459D80-F6AF-4590-8E73-2F013678FE42}" type="slidenum">
              <a:rPr lang="en-US" smtClean="0"/>
              <a:pPr/>
              <a:t>8</a:t>
            </a:fld>
            <a:endParaRPr lang="en-US" dirty="0"/>
          </a:p>
        </p:txBody>
      </p:sp>
    </p:spTree>
    <p:extLst>
      <p:ext uri="{BB962C8B-B14F-4D97-AF65-F5344CB8AC3E}">
        <p14:creationId xmlns:p14="http://schemas.microsoft.com/office/powerpoint/2010/main" val="4047586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L.2012090400.Vmax.gif"/>
          <p:cNvPicPr>
            <a:picLocks noChangeAspect="1"/>
          </p:cNvPicPr>
          <p:nvPr/>
        </p:nvPicPr>
        <p:blipFill>
          <a:blip r:embed="rId2"/>
          <a:srcRect t="19688" b="2813"/>
          <a:stretch>
            <a:fillRect/>
          </a:stretch>
        </p:blipFill>
        <p:spPr>
          <a:xfrm>
            <a:off x="228600" y="4042339"/>
            <a:ext cx="3657600" cy="2126120"/>
          </a:xfrm>
          <a:prstGeom prst="rect">
            <a:avLst/>
          </a:prstGeom>
        </p:spPr>
      </p:pic>
      <p:sp>
        <p:nvSpPr>
          <p:cNvPr id="7" name="TextBox 6"/>
          <p:cNvSpPr txBox="1"/>
          <p:nvPr/>
        </p:nvSpPr>
        <p:spPr>
          <a:xfrm>
            <a:off x="533400" y="4114800"/>
            <a:ext cx="2438400" cy="584776"/>
          </a:xfrm>
          <a:prstGeom prst="rect">
            <a:avLst/>
          </a:prstGeom>
          <a:solidFill>
            <a:schemeClr val="accent1">
              <a:alpha val="20000"/>
            </a:schemeClr>
          </a:solidFill>
          <a:ln w="15875">
            <a:solidFill>
              <a:schemeClr val="tx2"/>
            </a:solidFill>
          </a:ln>
        </p:spPr>
        <p:txBody>
          <a:bodyPr wrap="square" rtlCol="0">
            <a:spAutoFit/>
          </a:bodyPr>
          <a:lstStyle/>
          <a:p>
            <a:r>
              <a:rPr lang="en-US" sz="1600" dirty="0" smtClean="0"/>
              <a:t>Rerun using same IC for control and flux experiment</a:t>
            </a:r>
            <a:endParaRPr lang="en-US" sz="1600" dirty="0"/>
          </a:p>
        </p:txBody>
      </p:sp>
      <p:sp>
        <p:nvSpPr>
          <p:cNvPr id="2" name="Title 1"/>
          <p:cNvSpPr>
            <a:spLocks noGrp="1"/>
          </p:cNvSpPr>
          <p:nvPr>
            <p:ph type="title"/>
          </p:nvPr>
        </p:nvSpPr>
        <p:spPr/>
        <p:txBody>
          <a:bodyPr>
            <a:normAutofit fontScale="90000"/>
          </a:bodyPr>
          <a:lstStyle/>
          <a:p>
            <a:r>
              <a:rPr lang="en-US" dirty="0" smtClean="0"/>
              <a:t>Leslie: rerun with same IC 09/04 00Z</a:t>
            </a:r>
            <a:endParaRPr lang="en-US" dirty="0"/>
          </a:p>
        </p:txBody>
      </p:sp>
      <p:pic>
        <p:nvPicPr>
          <p:cNvPr id="5" name="Picture 4"/>
          <p:cNvPicPr>
            <a:picLocks noChangeAspect="1"/>
          </p:cNvPicPr>
          <p:nvPr/>
        </p:nvPicPr>
        <p:blipFill>
          <a:blip r:embed="rId3"/>
          <a:srcRect t="12188" b="1875"/>
          <a:stretch>
            <a:fillRect/>
          </a:stretch>
        </p:blipFill>
        <p:spPr>
          <a:xfrm>
            <a:off x="304800" y="1553445"/>
            <a:ext cx="3657600" cy="2357533"/>
          </a:xfrm>
          <a:prstGeom prst="rect">
            <a:avLst/>
          </a:prstGeom>
        </p:spPr>
      </p:pic>
      <p:sp>
        <p:nvSpPr>
          <p:cNvPr id="6" name="TextBox 5"/>
          <p:cNvSpPr txBox="1"/>
          <p:nvPr/>
        </p:nvSpPr>
        <p:spPr>
          <a:xfrm>
            <a:off x="609600" y="1828800"/>
            <a:ext cx="2209800" cy="369332"/>
          </a:xfrm>
          <a:prstGeom prst="rect">
            <a:avLst/>
          </a:prstGeom>
          <a:solidFill>
            <a:schemeClr val="accent1">
              <a:alpha val="20000"/>
            </a:schemeClr>
          </a:solidFill>
          <a:ln w="15875">
            <a:solidFill>
              <a:schemeClr val="tx2"/>
            </a:solidFill>
          </a:ln>
        </p:spPr>
        <p:txBody>
          <a:bodyPr wrap="square" rtlCol="0">
            <a:spAutoFit/>
          </a:bodyPr>
          <a:lstStyle/>
          <a:p>
            <a:r>
              <a:rPr lang="en-US" dirty="0" smtClean="0"/>
              <a:t>Original run (cycled)</a:t>
            </a:r>
            <a:endParaRPr lang="en-US" dirty="0"/>
          </a:p>
        </p:txBody>
      </p:sp>
      <p:sp>
        <p:nvSpPr>
          <p:cNvPr id="9" name="TextBox 8"/>
          <p:cNvSpPr txBox="1"/>
          <p:nvPr/>
        </p:nvSpPr>
        <p:spPr>
          <a:xfrm>
            <a:off x="4191000" y="5257800"/>
            <a:ext cx="4648200" cy="707886"/>
          </a:xfrm>
          <a:prstGeom prst="rect">
            <a:avLst/>
          </a:prstGeom>
          <a:solidFill>
            <a:schemeClr val="accent4">
              <a:alpha val="20000"/>
            </a:schemeClr>
          </a:solidFill>
          <a:ln w="15875">
            <a:solidFill>
              <a:schemeClr val="tx2"/>
            </a:solidFill>
          </a:ln>
        </p:spPr>
        <p:txBody>
          <a:bodyPr wrap="square" rtlCol="0">
            <a:spAutoFit/>
          </a:bodyPr>
          <a:lstStyle/>
          <a:p>
            <a:r>
              <a:rPr lang="en-US" sz="2000" dirty="0" smtClean="0"/>
              <a:t>In each run, different fluxes make a small difference, which gets compounded by cycling</a:t>
            </a:r>
            <a:endParaRPr lang="en-US" sz="2000" dirty="0"/>
          </a:p>
        </p:txBody>
      </p:sp>
      <p:sp>
        <p:nvSpPr>
          <p:cNvPr id="10" name="TextBox 9"/>
          <p:cNvSpPr txBox="1"/>
          <p:nvPr/>
        </p:nvSpPr>
        <p:spPr>
          <a:xfrm>
            <a:off x="4191000" y="4343400"/>
            <a:ext cx="4724400" cy="707886"/>
          </a:xfrm>
          <a:prstGeom prst="rect">
            <a:avLst/>
          </a:prstGeom>
          <a:solidFill>
            <a:schemeClr val="accent1">
              <a:alpha val="20000"/>
            </a:schemeClr>
          </a:solidFill>
          <a:ln w="15875">
            <a:solidFill>
              <a:schemeClr val="tx2"/>
            </a:solidFill>
          </a:ln>
        </p:spPr>
        <p:txBody>
          <a:bodyPr wrap="square" rtlCol="0">
            <a:spAutoFit/>
          </a:bodyPr>
          <a:lstStyle/>
          <a:p>
            <a:r>
              <a:rPr lang="en-US" sz="2000" dirty="0" smtClean="0"/>
              <a:t>Forecast differences are highly influenced by IC in addition to flux differences</a:t>
            </a:r>
            <a:endParaRPr lang="en-US" sz="2000" dirty="0"/>
          </a:p>
        </p:txBody>
      </p:sp>
      <p:sp>
        <p:nvSpPr>
          <p:cNvPr id="11" name="TextBox 10"/>
          <p:cNvSpPr txBox="1"/>
          <p:nvPr/>
        </p:nvSpPr>
        <p:spPr>
          <a:xfrm>
            <a:off x="533400" y="6248400"/>
            <a:ext cx="7848600" cy="369332"/>
          </a:xfrm>
          <a:prstGeom prst="rect">
            <a:avLst/>
          </a:prstGeom>
          <a:solidFill>
            <a:schemeClr val="accent6">
              <a:alpha val="20000"/>
            </a:schemeClr>
          </a:solidFill>
          <a:ln w="15875">
            <a:solidFill>
              <a:schemeClr val="tx2"/>
            </a:solidFill>
          </a:ln>
        </p:spPr>
        <p:txBody>
          <a:bodyPr wrap="square" rtlCol="0">
            <a:spAutoFit/>
          </a:bodyPr>
          <a:lstStyle/>
          <a:p>
            <a:r>
              <a:rPr lang="en-US" b="1" dirty="0" smtClean="0"/>
              <a:t>Caution should be used when differences between a pair of runs </a:t>
            </a:r>
            <a:r>
              <a:rPr lang="en-US" b="1" dirty="0" smtClean="0"/>
              <a:t>are</a:t>
            </a:r>
            <a:r>
              <a:rPr lang="en-US" b="1" dirty="0" smtClean="0"/>
              <a:t> </a:t>
            </a:r>
            <a:r>
              <a:rPr lang="en-US" b="1" dirty="0" smtClean="0"/>
              <a:t>analyzed!!</a:t>
            </a:r>
            <a:endParaRPr lang="en-US" b="1" dirty="0"/>
          </a:p>
        </p:txBody>
      </p:sp>
      <p:sp>
        <p:nvSpPr>
          <p:cNvPr id="13" name="TextBox 12"/>
          <p:cNvSpPr txBox="1"/>
          <p:nvPr/>
        </p:nvSpPr>
        <p:spPr>
          <a:xfrm>
            <a:off x="4191000" y="1371600"/>
            <a:ext cx="4724400" cy="2800766"/>
          </a:xfrm>
          <a:prstGeom prst="rect">
            <a:avLst/>
          </a:prstGeom>
          <a:solidFill>
            <a:schemeClr val="accent3">
              <a:alpha val="20000"/>
            </a:schemeClr>
          </a:solidFill>
          <a:ln w="15875">
            <a:solidFill>
              <a:schemeClr val="tx2"/>
            </a:solidFill>
          </a:ln>
        </p:spPr>
        <p:txBody>
          <a:bodyPr wrap="square" rtlCol="0">
            <a:spAutoFit/>
          </a:bodyPr>
          <a:lstStyle/>
          <a:p>
            <a:r>
              <a:rPr lang="en-US" sz="2200" b="1" dirty="0" smtClean="0"/>
              <a:t>Question: </a:t>
            </a:r>
            <a:r>
              <a:rPr lang="en-US" sz="2200" dirty="0" smtClean="0"/>
              <a:t>How much of the difference between HDFL and HD12 for a given case is due to fluxes change as opposed to sensitivity to IC?</a:t>
            </a:r>
          </a:p>
          <a:p>
            <a:r>
              <a:rPr lang="en-US" sz="2200" b="1" dirty="0" smtClean="0"/>
              <a:t>Method: </a:t>
            </a:r>
            <a:r>
              <a:rPr lang="en-US" sz="2200" dirty="0" smtClean="0"/>
              <a:t>Ran with same IC</a:t>
            </a:r>
          </a:p>
          <a:p>
            <a:r>
              <a:rPr lang="en-US" sz="2200" b="1" dirty="0" smtClean="0"/>
              <a:t>Answer: </a:t>
            </a:r>
            <a:r>
              <a:rPr lang="en-US" sz="2200" dirty="0" smtClean="0"/>
              <a:t>When same IC are used, differences between HD12 and HDFL are much smaller</a:t>
            </a:r>
          </a:p>
        </p:txBody>
      </p:sp>
      <p:sp>
        <p:nvSpPr>
          <p:cNvPr id="17" name="Slide Number Placeholder 16"/>
          <p:cNvSpPr>
            <a:spLocks noGrp="1"/>
          </p:cNvSpPr>
          <p:nvPr>
            <p:ph type="sldNum" sz="quarter" idx="12"/>
          </p:nvPr>
        </p:nvSpPr>
        <p:spPr/>
        <p:txBody>
          <a:bodyPr/>
          <a:lstStyle/>
          <a:p>
            <a:fld id="{F5459D80-F6AF-4590-8E73-2F013678FE42}" type="slidenum">
              <a:rPr lang="en-US" smtClean="0"/>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19336</TotalTime>
  <Words>1338</Words>
  <Application>Microsoft Macintosh PowerPoint</Application>
  <PresentationFormat>On-screen Show (4:3)</PresentationFormat>
  <Paragraphs>160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Evaluation of the Ocean Response in HWRF: How Changes in the Atmosphere-Ocean Fluxes Affect Forecast Skill </vt:lpstr>
      <vt:lpstr>Ocean model in HWRF</vt:lpstr>
      <vt:lpstr>Background</vt:lpstr>
      <vt:lpstr>HWRF Testing</vt:lpstr>
      <vt:lpstr>Atlantic track and intensity</vt:lpstr>
      <vt:lpstr>Simulated vs. TCBD Observations (AL)</vt:lpstr>
      <vt:lpstr>Largest impact: Hurricane Leslie</vt:lpstr>
      <vt:lpstr>PowerPoint Presentation</vt:lpstr>
      <vt:lpstr>Leslie: rerun with same IC 09/04 00Z</vt:lpstr>
      <vt:lpstr>Nonlinearity in ocean response</vt:lpstr>
      <vt:lpstr>Conclusions and follow-up</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Title</dc:title>
  <dc:creator>nance</dc:creator>
  <cp:lastModifiedBy>Ligia Bernardet</cp:lastModifiedBy>
  <cp:revision>558</cp:revision>
  <cp:lastPrinted>2011-02-15T23:09:17Z</cp:lastPrinted>
  <dcterms:created xsi:type="dcterms:W3CDTF">2012-11-14T19:37:06Z</dcterms:created>
  <dcterms:modified xsi:type="dcterms:W3CDTF">2013-02-28T20:00:53Z</dcterms:modified>
</cp:coreProperties>
</file>