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9" r:id="rId3"/>
    <p:sldId id="275" r:id="rId4"/>
    <p:sldId id="276" r:id="rId5"/>
    <p:sldId id="260" r:id="rId6"/>
    <p:sldId id="261" r:id="rId7"/>
    <p:sldId id="262" r:id="rId8"/>
    <p:sldId id="263" r:id="rId9"/>
    <p:sldId id="265" r:id="rId10"/>
    <p:sldId id="266" r:id="rId11"/>
    <p:sldId id="268" r:id="rId12"/>
    <p:sldId id="274" r:id="rId13"/>
    <p:sldId id="273" r:id="rId14"/>
    <p:sldId id="271" r:id="rId15"/>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p:cViewPr>
        <p:scale>
          <a:sx n="93" d="100"/>
          <a:sy n="93" d="100"/>
        </p:scale>
        <p:origin x="-522"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8313"/>
          </a:xfrm>
          <a:prstGeom prst="rect">
            <a:avLst/>
          </a:prstGeom>
        </p:spPr>
        <p:txBody>
          <a:bodyPr vert="horz" lIns="91440" tIns="45720" rIns="91440" bIns="45720" rtlCol="0"/>
          <a:lstStyle>
            <a:lvl1pPr algn="r">
              <a:defRPr sz="1200"/>
            </a:lvl1pPr>
          </a:lstStyle>
          <a:p>
            <a:fld id="{16FAA81F-5080-4BF3-9DA1-E8920CAAFADE}" type="datetimeFigureOut">
              <a:rPr lang="en-US" smtClean="0"/>
              <a:t>3/1/2013</a:t>
            </a:fld>
            <a:endParaRPr lang="en-US"/>
          </a:p>
        </p:txBody>
      </p:sp>
      <p:sp>
        <p:nvSpPr>
          <p:cNvPr id="4" name="Footer Placeholder 3"/>
          <p:cNvSpPr>
            <a:spLocks noGrp="1"/>
          </p:cNvSpPr>
          <p:nvPr>
            <p:ph type="ftr" sz="quarter" idx="2"/>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1440" tIns="45720" rIns="91440" bIns="45720" rtlCol="0" anchor="b"/>
          <a:lstStyle>
            <a:lvl1pPr algn="r">
              <a:defRPr sz="1200"/>
            </a:lvl1pPr>
          </a:lstStyle>
          <a:p>
            <a:fld id="{FD237E1B-0451-4A94-B6FD-1F1372E8A92B}" type="slidenum">
              <a:rPr lang="en-US" smtClean="0"/>
              <a:t>‹#›</a:t>
            </a:fld>
            <a:endParaRPr lang="en-US"/>
          </a:p>
        </p:txBody>
      </p:sp>
    </p:spTree>
    <p:extLst>
      <p:ext uri="{BB962C8B-B14F-4D97-AF65-F5344CB8AC3E}">
        <p14:creationId xmlns:p14="http://schemas.microsoft.com/office/powerpoint/2010/main" val="36111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E2EBED32-A266-4287-87CA-158E02B4C8F4}" type="datetimeFigureOut">
              <a:rPr lang="en-US" smtClean="0"/>
              <a:t>3/1/2013</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B184D9D0-236B-4113-A473-D2B82661329A}" type="slidenum">
              <a:rPr lang="en-US" smtClean="0"/>
              <a:t>‹#›</a:t>
            </a:fld>
            <a:endParaRPr lang="en-US"/>
          </a:p>
        </p:txBody>
      </p:sp>
    </p:spTree>
    <p:extLst>
      <p:ext uri="{BB962C8B-B14F-4D97-AF65-F5344CB8AC3E}">
        <p14:creationId xmlns:p14="http://schemas.microsoft.com/office/powerpoint/2010/main" val="3441645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4D9D0-236B-4113-A473-D2B82661329A}" type="slidenum">
              <a:rPr lang="en-US" smtClean="0"/>
              <a:t>6</a:t>
            </a:fld>
            <a:endParaRPr lang="en-US"/>
          </a:p>
        </p:txBody>
      </p:sp>
    </p:spTree>
    <p:extLst>
      <p:ext uri="{BB962C8B-B14F-4D97-AF65-F5344CB8AC3E}">
        <p14:creationId xmlns:p14="http://schemas.microsoft.com/office/powerpoint/2010/main" val="1020256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19482" indent="-276724">
              <a:defRPr>
                <a:solidFill>
                  <a:schemeClr val="tx1"/>
                </a:solidFill>
                <a:latin typeface="Arial" charset="0"/>
              </a:defRPr>
            </a:lvl2pPr>
            <a:lvl3pPr marL="1106896" indent="-221379">
              <a:defRPr>
                <a:solidFill>
                  <a:schemeClr val="tx1"/>
                </a:solidFill>
                <a:latin typeface="Arial" charset="0"/>
              </a:defRPr>
            </a:lvl3pPr>
            <a:lvl4pPr marL="1549653" indent="-221379">
              <a:defRPr>
                <a:solidFill>
                  <a:schemeClr val="tx1"/>
                </a:solidFill>
                <a:latin typeface="Arial" charset="0"/>
              </a:defRPr>
            </a:lvl4pPr>
            <a:lvl5pPr marL="1992412" indent="-221379">
              <a:defRPr>
                <a:solidFill>
                  <a:schemeClr val="tx1"/>
                </a:solidFill>
                <a:latin typeface="Arial" charset="0"/>
              </a:defRPr>
            </a:lvl5pPr>
            <a:lvl6pPr marL="2435170" indent="-221379" eaLnBrk="0" fontAlgn="base" hangingPunct="0">
              <a:spcBef>
                <a:spcPct val="0"/>
              </a:spcBef>
              <a:spcAft>
                <a:spcPct val="0"/>
              </a:spcAft>
              <a:defRPr>
                <a:solidFill>
                  <a:schemeClr val="tx1"/>
                </a:solidFill>
                <a:latin typeface="Arial" charset="0"/>
              </a:defRPr>
            </a:lvl6pPr>
            <a:lvl7pPr marL="2877928" indent="-221379" eaLnBrk="0" fontAlgn="base" hangingPunct="0">
              <a:spcBef>
                <a:spcPct val="0"/>
              </a:spcBef>
              <a:spcAft>
                <a:spcPct val="0"/>
              </a:spcAft>
              <a:defRPr>
                <a:solidFill>
                  <a:schemeClr val="tx1"/>
                </a:solidFill>
                <a:latin typeface="Arial" charset="0"/>
              </a:defRPr>
            </a:lvl7pPr>
            <a:lvl8pPr marL="3320686" indent="-221379" eaLnBrk="0" fontAlgn="base" hangingPunct="0">
              <a:spcBef>
                <a:spcPct val="0"/>
              </a:spcBef>
              <a:spcAft>
                <a:spcPct val="0"/>
              </a:spcAft>
              <a:defRPr>
                <a:solidFill>
                  <a:schemeClr val="tx1"/>
                </a:solidFill>
                <a:latin typeface="Arial" charset="0"/>
              </a:defRPr>
            </a:lvl8pPr>
            <a:lvl9pPr marL="3763445" indent="-221379" eaLnBrk="0" fontAlgn="base" hangingPunct="0">
              <a:spcBef>
                <a:spcPct val="0"/>
              </a:spcBef>
              <a:spcAft>
                <a:spcPct val="0"/>
              </a:spcAft>
              <a:defRPr>
                <a:solidFill>
                  <a:schemeClr val="tx1"/>
                </a:solidFill>
                <a:latin typeface="Arial" charset="0"/>
              </a:defRPr>
            </a:lvl9pPr>
          </a:lstStyle>
          <a:p>
            <a:fld id="{30B682B1-20C4-4287-94C2-06B5EF4EA442}" type="slidenum">
              <a:rPr lang="en-US"/>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C623A-B42A-4E91-93DC-EF37018239B0}" type="slidenum">
              <a:rPr lang="en-US" smtClean="0"/>
              <a:t>13</a:t>
            </a:fld>
            <a:endParaRPr lang="en-US"/>
          </a:p>
        </p:txBody>
      </p:sp>
    </p:spTree>
    <p:extLst>
      <p:ext uri="{BB962C8B-B14F-4D97-AF65-F5344CB8AC3E}">
        <p14:creationId xmlns:p14="http://schemas.microsoft.com/office/powerpoint/2010/main" val="175551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7979E3-4E2B-47FA-B952-58AF935AB17A}" type="datetime1">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1B293-8697-4CA5-8E4C-313B7F061A45}" type="slidenum">
              <a:rPr lang="en-US" smtClean="0"/>
              <a:t>‹#›</a:t>
            </a:fld>
            <a:endParaRPr lang="en-US"/>
          </a:p>
        </p:txBody>
      </p:sp>
    </p:spTree>
    <p:extLst>
      <p:ext uri="{BB962C8B-B14F-4D97-AF65-F5344CB8AC3E}">
        <p14:creationId xmlns:p14="http://schemas.microsoft.com/office/powerpoint/2010/main" val="411907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68D2D-AE78-4CFD-8E87-BC675605A34E}" type="datetime1">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1B293-8697-4CA5-8E4C-313B7F061A45}" type="slidenum">
              <a:rPr lang="en-US" smtClean="0"/>
              <a:t>‹#›</a:t>
            </a:fld>
            <a:endParaRPr lang="en-US"/>
          </a:p>
        </p:txBody>
      </p:sp>
    </p:spTree>
    <p:extLst>
      <p:ext uri="{BB962C8B-B14F-4D97-AF65-F5344CB8AC3E}">
        <p14:creationId xmlns:p14="http://schemas.microsoft.com/office/powerpoint/2010/main" val="205730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9C9D5-BAB0-4F17-A58B-D476D06BA70C}" type="datetime1">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1B293-8697-4CA5-8E4C-313B7F061A45}" type="slidenum">
              <a:rPr lang="en-US" smtClean="0"/>
              <a:t>‹#›</a:t>
            </a:fld>
            <a:endParaRPr lang="en-US"/>
          </a:p>
        </p:txBody>
      </p:sp>
    </p:spTree>
    <p:extLst>
      <p:ext uri="{BB962C8B-B14F-4D97-AF65-F5344CB8AC3E}">
        <p14:creationId xmlns:p14="http://schemas.microsoft.com/office/powerpoint/2010/main" val="277317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C863AC-41C5-40AD-BBE8-8FAA59584556}" type="datetime1">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1B293-8697-4CA5-8E4C-313B7F061A45}" type="slidenum">
              <a:rPr lang="en-US" smtClean="0"/>
              <a:t>‹#›</a:t>
            </a:fld>
            <a:endParaRPr lang="en-US"/>
          </a:p>
        </p:txBody>
      </p:sp>
    </p:spTree>
    <p:extLst>
      <p:ext uri="{BB962C8B-B14F-4D97-AF65-F5344CB8AC3E}">
        <p14:creationId xmlns:p14="http://schemas.microsoft.com/office/powerpoint/2010/main" val="36186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AF750-F02D-4DA2-B6CF-3A4B1EF9AF45}" type="datetime1">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1B293-8697-4CA5-8E4C-313B7F061A45}" type="slidenum">
              <a:rPr lang="en-US" smtClean="0"/>
              <a:t>‹#›</a:t>
            </a:fld>
            <a:endParaRPr lang="en-US"/>
          </a:p>
        </p:txBody>
      </p:sp>
    </p:spTree>
    <p:extLst>
      <p:ext uri="{BB962C8B-B14F-4D97-AF65-F5344CB8AC3E}">
        <p14:creationId xmlns:p14="http://schemas.microsoft.com/office/powerpoint/2010/main" val="29667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BB3AA7-BA9A-4A3C-848E-A55040D3EECF}" type="datetime1">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1B293-8697-4CA5-8E4C-313B7F061A45}" type="slidenum">
              <a:rPr lang="en-US" smtClean="0"/>
              <a:t>‹#›</a:t>
            </a:fld>
            <a:endParaRPr lang="en-US"/>
          </a:p>
        </p:txBody>
      </p:sp>
    </p:spTree>
    <p:extLst>
      <p:ext uri="{BB962C8B-B14F-4D97-AF65-F5344CB8AC3E}">
        <p14:creationId xmlns:p14="http://schemas.microsoft.com/office/powerpoint/2010/main" val="1063728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028087-694D-4AED-9C4C-DC399C691D66}" type="datetime1">
              <a:rPr lang="en-US" smtClean="0"/>
              <a:t>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1B293-8697-4CA5-8E4C-313B7F061A45}" type="slidenum">
              <a:rPr lang="en-US" smtClean="0"/>
              <a:t>‹#›</a:t>
            </a:fld>
            <a:endParaRPr lang="en-US"/>
          </a:p>
        </p:txBody>
      </p:sp>
    </p:spTree>
    <p:extLst>
      <p:ext uri="{BB962C8B-B14F-4D97-AF65-F5344CB8AC3E}">
        <p14:creationId xmlns:p14="http://schemas.microsoft.com/office/powerpoint/2010/main" val="86302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DF5D91-C64F-4078-9FDF-B27D3BA1CD9B}" type="datetime1">
              <a:rPr lang="en-US" smtClean="0"/>
              <a:t>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1B293-8697-4CA5-8E4C-313B7F061A45}" type="slidenum">
              <a:rPr lang="en-US" smtClean="0"/>
              <a:t>‹#›</a:t>
            </a:fld>
            <a:endParaRPr lang="en-US"/>
          </a:p>
        </p:txBody>
      </p:sp>
    </p:spTree>
    <p:extLst>
      <p:ext uri="{BB962C8B-B14F-4D97-AF65-F5344CB8AC3E}">
        <p14:creationId xmlns:p14="http://schemas.microsoft.com/office/powerpoint/2010/main" val="319263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21FC4-2264-4ECA-B7B0-93CC605957C6}" type="datetime1">
              <a:rPr lang="en-US" smtClean="0"/>
              <a:t>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1B293-8697-4CA5-8E4C-313B7F061A45}" type="slidenum">
              <a:rPr lang="en-US" smtClean="0"/>
              <a:t>‹#›</a:t>
            </a:fld>
            <a:endParaRPr lang="en-US"/>
          </a:p>
        </p:txBody>
      </p:sp>
    </p:spTree>
    <p:extLst>
      <p:ext uri="{BB962C8B-B14F-4D97-AF65-F5344CB8AC3E}">
        <p14:creationId xmlns:p14="http://schemas.microsoft.com/office/powerpoint/2010/main" val="291582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D5370-A48C-443F-B32F-F927D4AA9F4E}" type="datetime1">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1B293-8697-4CA5-8E4C-313B7F061A45}" type="slidenum">
              <a:rPr lang="en-US" smtClean="0"/>
              <a:t>‹#›</a:t>
            </a:fld>
            <a:endParaRPr lang="en-US"/>
          </a:p>
        </p:txBody>
      </p:sp>
    </p:spTree>
    <p:extLst>
      <p:ext uri="{BB962C8B-B14F-4D97-AF65-F5344CB8AC3E}">
        <p14:creationId xmlns:p14="http://schemas.microsoft.com/office/powerpoint/2010/main" val="336118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2672C7-FA28-497E-B652-7412EF9A4421}" type="datetime1">
              <a:rPr lang="en-US" smtClean="0"/>
              <a:t>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1B293-8697-4CA5-8E4C-313B7F061A45}" type="slidenum">
              <a:rPr lang="en-US" smtClean="0"/>
              <a:t>‹#›</a:t>
            </a:fld>
            <a:endParaRPr lang="en-US"/>
          </a:p>
        </p:txBody>
      </p:sp>
    </p:spTree>
    <p:extLst>
      <p:ext uri="{BB962C8B-B14F-4D97-AF65-F5344CB8AC3E}">
        <p14:creationId xmlns:p14="http://schemas.microsoft.com/office/powerpoint/2010/main" val="315404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FFF67-5F27-4E92-8FD3-7201370B34EF}" type="datetime1">
              <a:rPr lang="en-US" smtClean="0"/>
              <a:t>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91B293-8697-4CA5-8E4C-313B7F061A45}" type="slidenum">
              <a:rPr lang="en-US" smtClean="0"/>
              <a:t>‹#›</a:t>
            </a:fld>
            <a:endParaRPr lang="en-US"/>
          </a:p>
        </p:txBody>
      </p:sp>
    </p:spTree>
    <p:extLst>
      <p:ext uri="{BB962C8B-B14F-4D97-AF65-F5344CB8AC3E}">
        <p14:creationId xmlns:p14="http://schemas.microsoft.com/office/powerpoint/2010/main" val="45544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8001000" cy="1924050"/>
          </a:xfrm>
        </p:spPr>
        <p:txBody>
          <a:bodyPr>
            <a:normAutofit fontScale="90000"/>
          </a:bodyPr>
          <a:lstStyle/>
          <a:p>
            <a:r>
              <a:rPr lang="en-US" dirty="0" smtClean="0"/>
              <a:t>Potential upgrades of PBL, convection and radiation physics of the 2013 operational HWRF model</a:t>
            </a:r>
            <a:endParaRPr lang="en-US" dirty="0"/>
          </a:p>
        </p:txBody>
      </p:sp>
      <p:sp>
        <p:nvSpPr>
          <p:cNvPr id="3" name="Subtitle 2"/>
          <p:cNvSpPr>
            <a:spLocks noGrp="1"/>
          </p:cNvSpPr>
          <p:nvPr>
            <p:ph type="subTitle" idx="1"/>
          </p:nvPr>
        </p:nvSpPr>
        <p:spPr>
          <a:xfrm>
            <a:off x="1143000" y="4114800"/>
            <a:ext cx="6858000" cy="1752600"/>
          </a:xfrm>
        </p:spPr>
        <p:txBody>
          <a:bodyPr>
            <a:normAutofit fontScale="92500"/>
          </a:bodyPr>
          <a:lstStyle/>
          <a:p>
            <a:r>
              <a:rPr lang="en-US" dirty="0" smtClean="0"/>
              <a:t>Young C. Kwon, Vijay </a:t>
            </a:r>
            <a:r>
              <a:rPr lang="en-US" dirty="0" err="1" smtClean="0"/>
              <a:t>Tallapragada</a:t>
            </a:r>
            <a:r>
              <a:rPr lang="en-US" dirty="0" smtClean="0"/>
              <a:t>, </a:t>
            </a:r>
            <a:r>
              <a:rPr lang="en-US" dirty="0" err="1" smtClean="0"/>
              <a:t>Weiguo</a:t>
            </a:r>
            <a:r>
              <a:rPr lang="en-US" dirty="0" smtClean="0"/>
              <a:t> Wang, </a:t>
            </a:r>
            <a:r>
              <a:rPr lang="en-US" dirty="0" err="1" smtClean="0"/>
              <a:t>Qingfu</a:t>
            </a:r>
            <a:r>
              <a:rPr lang="en-US" dirty="0" smtClean="0"/>
              <a:t> Liu, </a:t>
            </a:r>
            <a:r>
              <a:rPr lang="en-US" dirty="0" err="1" smtClean="0"/>
              <a:t>Hualu</a:t>
            </a:r>
            <a:r>
              <a:rPr lang="en-US" dirty="0" smtClean="0"/>
              <a:t> Pan, </a:t>
            </a:r>
            <a:r>
              <a:rPr lang="en-US" dirty="0" err="1" smtClean="0"/>
              <a:t>Chanh</a:t>
            </a:r>
            <a:r>
              <a:rPr lang="en-US" dirty="0" smtClean="0"/>
              <a:t> </a:t>
            </a:r>
            <a:r>
              <a:rPr lang="en-US" dirty="0" err="1" smtClean="0"/>
              <a:t>Kieu</a:t>
            </a:r>
            <a:r>
              <a:rPr lang="en-US" dirty="0" smtClean="0"/>
              <a:t>(EMC/NCEP), Jun Zhang(HRD/AOML)</a:t>
            </a:r>
            <a:endParaRPr lang="en-US" dirty="0"/>
          </a:p>
        </p:txBody>
      </p:sp>
      <p:sp>
        <p:nvSpPr>
          <p:cNvPr id="4" name="Slide Number Placeholder 3"/>
          <p:cNvSpPr>
            <a:spLocks noGrp="1"/>
          </p:cNvSpPr>
          <p:nvPr>
            <p:ph type="sldNum" sz="quarter" idx="12"/>
          </p:nvPr>
        </p:nvSpPr>
        <p:spPr/>
        <p:txBody>
          <a:bodyPr/>
          <a:lstStyle/>
          <a:p>
            <a:fld id="{2C91B293-8697-4CA5-8E4C-313B7F061A45}" type="slidenum">
              <a:rPr lang="en-US" smtClean="0"/>
              <a:t>1</a:t>
            </a:fld>
            <a:endParaRPr lang="en-US"/>
          </a:p>
        </p:txBody>
      </p:sp>
    </p:spTree>
    <p:extLst>
      <p:ext uri="{BB962C8B-B14F-4D97-AF65-F5344CB8AC3E}">
        <p14:creationId xmlns:p14="http://schemas.microsoft.com/office/powerpoint/2010/main" val="1462643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6934200" cy="1077218"/>
          </a:xfrm>
          <a:prstGeom prst="rect">
            <a:avLst/>
          </a:prstGeom>
          <a:solidFill>
            <a:schemeClr val="accent1">
              <a:alpha val="30000"/>
            </a:schemeClr>
          </a:solidFill>
        </p:spPr>
        <p:txBody>
          <a:bodyPr wrap="square" rtlCol="0">
            <a:spAutoFit/>
          </a:bodyPr>
          <a:lstStyle/>
          <a:p>
            <a:r>
              <a:rPr lang="en-US" sz="3200" dirty="0" smtClean="0"/>
              <a:t>Variable Critical Richardson number  </a:t>
            </a:r>
          </a:p>
          <a:p>
            <a:r>
              <a:rPr lang="en-US" sz="3200" dirty="0"/>
              <a:t> </a:t>
            </a:r>
            <a:r>
              <a:rPr lang="en-US" sz="3200" dirty="0" smtClean="0"/>
              <a:t>              </a:t>
            </a:r>
            <a:r>
              <a:rPr lang="en-US" sz="2800" dirty="0" smtClean="0"/>
              <a:t>(</a:t>
            </a:r>
            <a:r>
              <a:rPr lang="en-US" sz="2800" dirty="0" err="1" smtClean="0"/>
              <a:t>Vicker</a:t>
            </a:r>
            <a:r>
              <a:rPr lang="en-US" sz="2800" dirty="0" smtClean="0"/>
              <a:t> &amp; </a:t>
            </a:r>
            <a:r>
              <a:rPr lang="en-US" sz="2800" dirty="0" err="1" smtClean="0"/>
              <a:t>Mahrt</a:t>
            </a:r>
            <a:r>
              <a:rPr lang="en-US" sz="2800" dirty="0" smtClean="0"/>
              <a:t>, 2003)</a:t>
            </a:r>
            <a:endParaRPr lang="en-US" sz="2800" dirty="0"/>
          </a:p>
        </p:txBody>
      </p:sp>
      <mc:AlternateContent xmlns:mc="http://schemas.openxmlformats.org/markup-compatibility/2006">
        <mc:Choice xmlns:a14="http://schemas.microsoft.com/office/drawing/2010/main" Requires="a14">
          <p:sp>
            <p:nvSpPr>
              <p:cNvPr id="4" name="TextBox 3"/>
              <p:cNvSpPr txBox="1"/>
              <p:nvPr/>
            </p:nvSpPr>
            <p:spPr>
              <a:xfrm>
                <a:off x="684944" y="3843296"/>
                <a:ext cx="4343400" cy="6903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0" dirty="0" smtClean="0"/>
                  <a:t>PBL</a:t>
                </a:r>
                <a14:m>
                  <m:oMath xmlns:m="http://schemas.openxmlformats.org/officeDocument/2006/math">
                    <m:r>
                      <a:rPr lang="en-US" sz="2400" b="0" i="1" smtClean="0">
                        <a:latin typeface="Cambria Math"/>
                      </a:rPr>
                      <m:t>h</m:t>
                    </m:r>
                    <m:r>
                      <a:rPr lang="en-US" sz="2400" b="0" i="1" smtClean="0">
                        <a:latin typeface="Cambria Math"/>
                      </a:rPr>
                      <m:t>=</m:t>
                    </m:r>
                    <m:r>
                      <a:rPr lang="en-US" sz="2400" b="0" i="1" smtClean="0">
                        <a:latin typeface="Cambria Math"/>
                      </a:rPr>
                      <m:t>𝑅𝑖𝑐</m:t>
                    </m:r>
                    <m:r>
                      <a:rPr lang="en-US" sz="2400" b="0" i="1" smtClean="0">
                        <a:latin typeface="Cambria Math"/>
                      </a:rPr>
                      <m:t> </m:t>
                    </m:r>
                    <m:f>
                      <m:fPr>
                        <m:ctrlPr>
                          <a:rPr lang="en-US" sz="2400" b="0" i="1" smtClean="0">
                            <a:latin typeface="Cambria Math"/>
                          </a:rPr>
                        </m:ctrlPr>
                      </m:fPr>
                      <m:num>
                        <m:r>
                          <a:rPr lang="en-US" sz="2400" b="0" i="1" smtClean="0">
                            <a:latin typeface="Cambria Math"/>
                            <a:ea typeface="Cambria Math"/>
                          </a:rPr>
                          <m:t>𝜃</m:t>
                        </m:r>
                        <m:r>
                          <a:rPr lang="en-US" sz="2400" b="0" i="1" baseline="-25000" smtClean="0">
                            <a:latin typeface="Cambria Math"/>
                            <a:ea typeface="Cambria Math"/>
                          </a:rPr>
                          <m:t>𝑣𝑎</m:t>
                        </m:r>
                        <m:r>
                          <a:rPr lang="en-US" sz="2400" b="0" i="1" smtClean="0">
                            <a:latin typeface="Cambria Math"/>
                            <a:ea typeface="Cambria Math"/>
                          </a:rPr>
                          <m:t> |</m:t>
                        </m:r>
                        <m:r>
                          <a:rPr lang="en-US" sz="2400" b="0" i="1" smtClean="0">
                            <a:latin typeface="Cambria Math"/>
                            <a:ea typeface="Cambria Math"/>
                          </a:rPr>
                          <m:t>𝑈</m:t>
                        </m:r>
                        <m:d>
                          <m:dPr>
                            <m:ctrlPr>
                              <a:rPr lang="en-US" sz="2400" b="0" i="1" smtClean="0">
                                <a:latin typeface="Cambria Math"/>
                                <a:ea typeface="Cambria Math"/>
                              </a:rPr>
                            </m:ctrlPr>
                          </m:dPr>
                          <m:e>
                            <m:r>
                              <a:rPr lang="en-US" sz="2400" b="0" i="1" smtClean="0">
                                <a:latin typeface="Cambria Math"/>
                                <a:ea typeface="Cambria Math"/>
                              </a:rPr>
                              <m:t>h</m:t>
                            </m:r>
                          </m:e>
                        </m:d>
                        <m:r>
                          <a:rPr lang="en-US" sz="2400" b="0" i="1" smtClean="0">
                            <a:latin typeface="Cambria Math"/>
                            <a:ea typeface="Cambria Math"/>
                          </a:rPr>
                          <m:t>−</m:t>
                        </m:r>
                        <m:r>
                          <a:rPr lang="en-US" sz="2400" b="0" i="1" smtClean="0">
                            <a:latin typeface="Cambria Math"/>
                            <a:ea typeface="Cambria Math"/>
                          </a:rPr>
                          <m:t>𝑈</m:t>
                        </m:r>
                        <m:r>
                          <a:rPr lang="en-US" sz="2400" b="0" i="1" smtClean="0">
                            <a:latin typeface="Cambria Math"/>
                            <a:ea typeface="Cambria Math"/>
                          </a:rPr>
                          <m:t>(0)|2</m:t>
                        </m:r>
                      </m:num>
                      <m:den>
                        <m:r>
                          <a:rPr lang="en-US" sz="2400" b="0" i="1" smtClean="0">
                            <a:latin typeface="Cambria Math"/>
                          </a:rPr>
                          <m:t>𝑔</m:t>
                        </m:r>
                        <m:r>
                          <a:rPr lang="en-US" sz="2400" b="0" i="1" smtClean="0">
                            <a:latin typeface="Cambria Math"/>
                          </a:rPr>
                          <m:t>(</m:t>
                        </m:r>
                        <m:r>
                          <a:rPr lang="en-US" sz="2400" b="0" i="1" smtClean="0">
                            <a:latin typeface="Cambria Math"/>
                            <a:ea typeface="Cambria Math"/>
                          </a:rPr>
                          <m:t>𝜃</m:t>
                        </m:r>
                        <m:r>
                          <a:rPr lang="en-US" sz="2400" b="0" i="1" baseline="-25000" smtClean="0">
                            <a:latin typeface="Cambria Math"/>
                            <a:ea typeface="Cambria Math"/>
                          </a:rPr>
                          <m:t>𝑣</m:t>
                        </m:r>
                        <m:d>
                          <m:dPr>
                            <m:ctrlPr>
                              <a:rPr lang="en-US" sz="2400" b="0" i="1" smtClean="0">
                                <a:latin typeface="Cambria Math"/>
                                <a:ea typeface="Cambria Math"/>
                              </a:rPr>
                            </m:ctrlPr>
                          </m:dPr>
                          <m:e>
                            <m:r>
                              <a:rPr lang="en-US" sz="2400" b="0" i="1" smtClean="0">
                                <a:latin typeface="Cambria Math"/>
                                <a:ea typeface="Cambria Math"/>
                              </a:rPr>
                              <m:t>h</m:t>
                            </m:r>
                          </m:e>
                        </m:d>
                        <m:r>
                          <a:rPr lang="en-US" sz="2400" b="0" i="1" smtClean="0">
                            <a:latin typeface="Cambria Math"/>
                            <a:ea typeface="Cambria Math"/>
                          </a:rPr>
                          <m:t>−</m:t>
                        </m:r>
                        <m:r>
                          <a:rPr lang="en-US" sz="2400" b="0" i="1" smtClean="0">
                            <a:latin typeface="Cambria Math"/>
                            <a:ea typeface="Cambria Math"/>
                          </a:rPr>
                          <m:t>𝜃</m:t>
                        </m:r>
                        <m:r>
                          <a:rPr lang="en-US" sz="2400" b="0" i="1" baseline="-25000" smtClean="0">
                            <a:latin typeface="Cambria Math"/>
                            <a:ea typeface="Cambria Math"/>
                          </a:rPr>
                          <m:t>𝑠</m:t>
                        </m:r>
                        <m:r>
                          <a:rPr lang="en-US" sz="2400" b="0" i="1" smtClean="0">
                            <a:latin typeface="Cambria Math"/>
                            <a:ea typeface="Cambria Math"/>
                          </a:rPr>
                          <m:t>)</m:t>
                        </m:r>
                      </m:den>
                    </m:f>
                  </m:oMath>
                </a14:m>
                <a:endParaRPr lang="en-US" sz="2400" dirty="0"/>
              </a:p>
            </p:txBody>
          </p:sp>
        </mc:Choice>
        <mc:Fallback>
          <p:sp>
            <p:nvSpPr>
              <p:cNvPr id="4" name="TextBox 3"/>
              <p:cNvSpPr txBox="1">
                <a:spLocks noRot="1" noChangeAspect="1" noMove="1" noResize="1" noEditPoints="1" noAdjustHandles="1" noChangeArrowheads="1" noChangeShapeType="1" noTextEdit="1"/>
              </p:cNvSpPr>
              <p:nvPr/>
            </p:nvSpPr>
            <p:spPr>
              <a:xfrm>
                <a:off x="684944" y="3843296"/>
                <a:ext cx="4343400" cy="690382"/>
              </a:xfrm>
              <a:prstGeom prst="rect">
                <a:avLst/>
              </a:prstGeom>
              <a:blipFill rotWithShape="1">
                <a:blip r:embed="rId2"/>
                <a:stretch>
                  <a:fillRect l="-2104" b="-87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3"/>
              <p:cNvSpPr txBox="1"/>
              <p:nvPr/>
            </p:nvSpPr>
            <p:spPr>
              <a:xfrm>
                <a:off x="4699966" y="3954957"/>
                <a:ext cx="348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 xmlns:m="http://schemas.openxmlformats.org/officeDocument/2006/math">
                    <m:r>
                      <m:rPr>
                        <m:sty m:val="p"/>
                      </m:rPr>
                      <a:rPr lang="en-US" sz="2400" i="1" smtClean="0">
                        <a:latin typeface="Cambria Math"/>
                      </a:rPr>
                      <m:t>K</m:t>
                    </m:r>
                    <m:r>
                      <a:rPr lang="en-US" sz="2400" b="0" i="1" baseline="-25000" smtClean="0">
                        <a:latin typeface="Cambria Math"/>
                      </a:rPr>
                      <m:t>𝑚</m:t>
                    </m:r>
                    <m:r>
                      <a:rPr lang="en-US" sz="2400" b="0" i="1" smtClean="0">
                        <a:latin typeface="Cambria Math"/>
                      </a:rPr>
                      <m:t>=</m:t>
                    </m:r>
                    <m:r>
                      <a:rPr lang="el-GR" sz="2400" b="1" i="1" smtClean="0">
                        <a:solidFill>
                          <a:srgbClr val="FF0000"/>
                        </a:solidFill>
                        <a:latin typeface="Cambria Math"/>
                      </a:rPr>
                      <m:t>𝜶</m:t>
                    </m:r>
                    <m:r>
                      <a:rPr lang="en-US" sz="2400" b="0" i="1" smtClean="0">
                        <a:latin typeface="Cambria Math"/>
                      </a:rPr>
                      <m:t>∗</m:t>
                    </m:r>
                    <m:r>
                      <a:rPr lang="en-US" sz="2400" b="0" i="1" smtClean="0">
                        <a:latin typeface="Cambria Math"/>
                      </a:rPr>
                      <m:t>𝑘</m:t>
                    </m:r>
                    <m:r>
                      <a:rPr lang="en-US" sz="2400" b="0" i="1" smtClean="0">
                        <a:latin typeface="Cambria Math"/>
                      </a:rPr>
                      <m:t> </m:t>
                    </m:r>
                    <m:r>
                      <a:rPr lang="en-US" sz="2400" b="0" i="1" smtClean="0">
                        <a:latin typeface="Cambria Math"/>
                      </a:rPr>
                      <m:t>𝑢</m:t>
                    </m:r>
                    <m:r>
                      <a:rPr lang="en-US" sz="2400" b="0" i="1" baseline="-25000" smtClean="0">
                        <a:latin typeface="Cambria Math"/>
                      </a:rPr>
                      <m:t>∗</m:t>
                    </m:r>
                  </m:oMath>
                </a14:m>
                <a:r>
                  <a:rPr lang="en-US" sz="2400" baseline="-25000" dirty="0" smtClean="0"/>
                  <a:t> </a:t>
                </a:r>
                <a:r>
                  <a:rPr lang="en-US" sz="2400" dirty="0" smtClean="0"/>
                  <a:t>z (1 - z/h) </a:t>
                </a:r>
                <a:r>
                  <a:rPr lang="en-US" sz="2400" baseline="30000" dirty="0" smtClean="0"/>
                  <a:t>p</a:t>
                </a:r>
                <a:endParaRPr lang="en-US" sz="2400" baseline="30000" dirty="0"/>
              </a:p>
            </p:txBody>
          </p:sp>
        </mc:Choice>
        <mc:Fallback>
          <p:sp>
            <p:nvSpPr>
              <p:cNvPr id="5" name="TextBox 3"/>
              <p:cNvSpPr txBox="1">
                <a:spLocks noRot="1" noChangeAspect="1" noMove="1" noResize="1" noEditPoints="1" noAdjustHandles="1" noChangeArrowheads="1" noChangeShapeType="1" noTextEdit="1"/>
              </p:cNvSpPr>
              <p:nvPr/>
            </p:nvSpPr>
            <p:spPr>
              <a:xfrm>
                <a:off x="4699966" y="3954957"/>
                <a:ext cx="3481754" cy="461665"/>
              </a:xfrm>
              <a:prstGeom prst="rect">
                <a:avLst/>
              </a:prstGeom>
              <a:blipFill rotWithShape="1">
                <a:blip r:embed="rId3"/>
                <a:stretch>
                  <a:fillRect l="-525" t="-10526" b="-28947"/>
                </a:stretch>
              </a:blipFill>
            </p:spPr>
            <p:txBody>
              <a:bodyPr/>
              <a:lstStyle/>
              <a:p>
                <a:r>
                  <a:rPr lang="en-US">
                    <a:noFill/>
                  </a:rPr>
                  <a:t> </a:t>
                </a:r>
              </a:p>
            </p:txBody>
          </p:sp>
        </mc:Fallback>
      </mc:AlternateContent>
      <p:sp>
        <p:nvSpPr>
          <p:cNvPr id="6" name="TextBox 5"/>
          <p:cNvSpPr txBox="1"/>
          <p:nvPr/>
        </p:nvSpPr>
        <p:spPr>
          <a:xfrm>
            <a:off x="304800" y="1676400"/>
            <a:ext cx="8077200" cy="2000548"/>
          </a:xfrm>
          <a:prstGeom prst="rect">
            <a:avLst/>
          </a:prstGeom>
          <a:noFill/>
        </p:spPr>
        <p:txBody>
          <a:bodyPr wrap="square" rtlCol="0">
            <a:spAutoFit/>
          </a:bodyPr>
          <a:lstStyle/>
          <a:p>
            <a:r>
              <a:rPr lang="en-US" sz="2400" b="1" u="sng" dirty="0" smtClean="0"/>
              <a:t>Motivation</a:t>
            </a:r>
            <a:r>
              <a:rPr lang="en-US" sz="2400" dirty="0" smtClean="0"/>
              <a:t>: </a:t>
            </a:r>
          </a:p>
          <a:p>
            <a:r>
              <a:rPr lang="en-US" sz="2000" dirty="0"/>
              <a:t> </a:t>
            </a:r>
            <a:r>
              <a:rPr lang="en-US" sz="2000" dirty="0" smtClean="0"/>
              <a:t>     The GFS PBL scheme used in HWRF model has been known to produce too diffusive boundary layer in hurricane condition. Thanks to HRD’s effort to improve the hurricane PBL in HWRF model, the diffusivity and PBL height of HWRF model greatly improved based on composite </a:t>
            </a:r>
            <a:r>
              <a:rPr lang="en-US" sz="2000" dirty="0" err="1" smtClean="0"/>
              <a:t>dropsonde</a:t>
            </a:r>
            <a:r>
              <a:rPr lang="en-US" sz="2000" dirty="0" smtClean="0"/>
              <a:t> observations (e.g., </a:t>
            </a:r>
            <a:r>
              <a:rPr lang="en-US" sz="2000" dirty="0" err="1" smtClean="0"/>
              <a:t>Gopalakrishnan</a:t>
            </a:r>
            <a:r>
              <a:rPr lang="en-US" sz="2000" dirty="0" smtClean="0"/>
              <a:t> et al. 2013, JAS; Zhang et al. 2013, TCRR)</a:t>
            </a:r>
            <a:endParaRPr lang="en-US" sz="2000" dirty="0"/>
          </a:p>
        </p:txBody>
      </p:sp>
      <p:sp>
        <p:nvSpPr>
          <p:cNvPr id="7" name="TextBox 6"/>
          <p:cNvSpPr txBox="1"/>
          <p:nvPr/>
        </p:nvSpPr>
        <p:spPr>
          <a:xfrm>
            <a:off x="468923" y="4844265"/>
            <a:ext cx="8001000" cy="1631216"/>
          </a:xfrm>
          <a:prstGeom prst="rect">
            <a:avLst/>
          </a:prstGeom>
          <a:noFill/>
        </p:spPr>
        <p:txBody>
          <a:bodyPr wrap="square" rtlCol="0">
            <a:spAutoFit/>
          </a:bodyPr>
          <a:lstStyle/>
          <a:p>
            <a:r>
              <a:rPr lang="en-US" sz="2000" dirty="0" smtClean="0"/>
              <a:t>      However, outside of hurricanes, the GFS PBL behaves quite well and some underestimation of PBL height is reported (</a:t>
            </a:r>
            <a:r>
              <a:rPr lang="en-US" sz="2000" dirty="0" err="1" smtClean="0"/>
              <a:t>Jongil</a:t>
            </a:r>
            <a:r>
              <a:rPr lang="en-US" sz="2000" dirty="0" smtClean="0"/>
              <a:t> Han, personal communication). Therefore, it may worth trying to </a:t>
            </a:r>
            <a:r>
              <a:rPr lang="en-US" sz="2000" b="1" u="sng" dirty="0" smtClean="0">
                <a:solidFill>
                  <a:srgbClr val="FF0000"/>
                </a:solidFill>
              </a:rPr>
              <a:t>revise the current PBL scheme to work well in both inside and outside of hurricane area seamlessly.</a:t>
            </a:r>
            <a:endParaRPr lang="en-US" sz="2000" b="1" u="sng" dirty="0">
              <a:solidFill>
                <a:srgbClr val="FF0000"/>
              </a:solidFill>
            </a:endParaRPr>
          </a:p>
        </p:txBody>
      </p:sp>
      <p:sp>
        <p:nvSpPr>
          <p:cNvPr id="3" name="Slide Number Placeholder 2"/>
          <p:cNvSpPr>
            <a:spLocks noGrp="1"/>
          </p:cNvSpPr>
          <p:nvPr>
            <p:ph type="sldNum" sz="quarter" idx="12"/>
          </p:nvPr>
        </p:nvSpPr>
        <p:spPr/>
        <p:txBody>
          <a:bodyPr/>
          <a:lstStyle/>
          <a:p>
            <a:fld id="{2C91B293-8697-4CA5-8E4C-313B7F061A45}" type="slidenum">
              <a:rPr lang="en-US" smtClean="0"/>
              <a:t>10</a:t>
            </a:fld>
            <a:endParaRPr lang="en-US"/>
          </a:p>
        </p:txBody>
      </p:sp>
    </p:spTree>
    <p:extLst>
      <p:ext uri="{BB962C8B-B14F-4D97-AF65-F5344CB8AC3E}">
        <p14:creationId xmlns:p14="http://schemas.microsoft.com/office/powerpoint/2010/main" val="1163221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542925" y="414338"/>
            <a:ext cx="8143875" cy="400050"/>
          </a:xfrm>
          <a:prstGeom prst="rect">
            <a:avLst/>
          </a:prstGeom>
          <a:solidFill>
            <a:srgbClr val="0070C0">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a:t>Critical Richardson number function of Ro (Vickers and Mahrt, 2003) </a:t>
            </a: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05" y="1295400"/>
            <a:ext cx="491339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6781800" y="3059207"/>
            <a:ext cx="1676400" cy="369332"/>
          </a:xfrm>
          <a:prstGeom prst="rect">
            <a:avLst/>
          </a:prstGeom>
          <a:noFill/>
        </p:spPr>
        <p:txBody>
          <a:bodyPr wrap="square" rtlCol="0">
            <a:spAutoFit/>
          </a:bodyPr>
          <a:lstStyle/>
          <a:p>
            <a:r>
              <a:rPr lang="en-US" b="1" dirty="0" smtClean="0">
                <a:solidFill>
                  <a:srgbClr val="FF0000"/>
                </a:solidFill>
              </a:rPr>
              <a:t>Hurricane cases</a:t>
            </a:r>
            <a:endParaRPr lang="en-US" b="1" dirty="0">
              <a:solidFill>
                <a:srgbClr val="FF0000"/>
              </a:solidFill>
            </a:endParaRPr>
          </a:p>
        </p:txBody>
      </p:sp>
      <p:cxnSp>
        <p:nvCxnSpPr>
          <p:cNvPr id="41" name="Straight Arrow Connector 40"/>
          <p:cNvCxnSpPr/>
          <p:nvPr/>
        </p:nvCxnSpPr>
        <p:spPr>
          <a:xfrm flipH="1">
            <a:off x="7205661" y="3412855"/>
            <a:ext cx="390525" cy="3646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Line 7"/>
          <p:cNvSpPr>
            <a:spLocks noChangeShapeType="1"/>
          </p:cNvSpPr>
          <p:nvPr/>
        </p:nvSpPr>
        <p:spPr bwMode="auto">
          <a:xfrm>
            <a:off x="7108978" y="3607876"/>
            <a:ext cx="0" cy="444500"/>
          </a:xfrm>
          <a:prstGeom prst="line">
            <a:avLst/>
          </a:prstGeom>
          <a:noFill/>
          <a:ln w="28575">
            <a:solidFill>
              <a:srgbClr val="C202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8"/>
          <p:cNvSpPr>
            <a:spLocks noChangeShapeType="1"/>
          </p:cNvSpPr>
          <p:nvPr/>
        </p:nvSpPr>
        <p:spPr bwMode="auto">
          <a:xfrm>
            <a:off x="7032778" y="3595175"/>
            <a:ext cx="152400" cy="0"/>
          </a:xfrm>
          <a:prstGeom prst="line">
            <a:avLst/>
          </a:prstGeom>
          <a:noFill/>
          <a:ln w="28575">
            <a:solidFill>
              <a:srgbClr val="C202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9"/>
          <p:cNvSpPr>
            <a:spLocks noChangeShapeType="1"/>
          </p:cNvSpPr>
          <p:nvPr/>
        </p:nvSpPr>
        <p:spPr bwMode="auto">
          <a:xfrm>
            <a:off x="7032778" y="4052376"/>
            <a:ext cx="152400" cy="0"/>
          </a:xfrm>
          <a:prstGeom prst="line">
            <a:avLst/>
          </a:prstGeom>
          <a:noFill/>
          <a:ln w="28575">
            <a:solidFill>
              <a:srgbClr val="C2022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Rectangle 6"/>
          <p:cNvSpPr>
            <a:spLocks noChangeArrowheads="1"/>
          </p:cNvSpPr>
          <p:nvPr/>
        </p:nvSpPr>
        <p:spPr bwMode="auto">
          <a:xfrm>
            <a:off x="7032778" y="3798376"/>
            <a:ext cx="152400" cy="76200"/>
          </a:xfrm>
          <a:prstGeom prst="rect">
            <a:avLst/>
          </a:prstGeom>
          <a:solidFill>
            <a:srgbClr val="C2022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Box 9"/>
          <p:cNvSpPr txBox="1"/>
          <p:nvPr/>
        </p:nvSpPr>
        <p:spPr>
          <a:xfrm>
            <a:off x="292865" y="1600200"/>
            <a:ext cx="3352800" cy="1200329"/>
          </a:xfrm>
          <a:prstGeom prst="rect">
            <a:avLst/>
          </a:prstGeom>
          <a:noFill/>
        </p:spPr>
        <p:txBody>
          <a:bodyPr wrap="square" rtlCol="0">
            <a:spAutoFit/>
          </a:bodyPr>
          <a:lstStyle/>
          <a:p>
            <a:r>
              <a:rPr lang="en-US" dirty="0" smtClean="0"/>
              <a:t>Vickers and </a:t>
            </a:r>
            <a:r>
              <a:rPr lang="en-US" dirty="0" err="1" smtClean="0"/>
              <a:t>Mahrt</a:t>
            </a:r>
            <a:r>
              <a:rPr lang="en-US" dirty="0" smtClean="0"/>
              <a:t>(2003) </a:t>
            </a:r>
          </a:p>
          <a:p>
            <a:r>
              <a:rPr lang="en-US" dirty="0" smtClean="0"/>
              <a:t>Critical Richardson number is not a constant but varies with case by case.</a:t>
            </a:r>
            <a:endParaRPr lang="en-US" dirty="0"/>
          </a:p>
        </p:txBody>
      </p:sp>
      <mc:AlternateContent xmlns:mc="http://schemas.openxmlformats.org/markup-compatibility/2006" xmlns:a14="http://schemas.microsoft.com/office/drawing/2010/main">
        <mc:Choice Requires="a14">
          <p:sp>
            <p:nvSpPr>
              <p:cNvPr id="47" name="Rectangle 46"/>
              <p:cNvSpPr/>
              <p:nvPr/>
            </p:nvSpPr>
            <p:spPr>
              <a:xfrm>
                <a:off x="279094" y="3158578"/>
                <a:ext cx="3419475" cy="752770"/>
              </a:xfrm>
              <a:prstGeom prst="rect">
                <a:avLst/>
              </a:prstGeom>
            </p:spPr>
            <p:txBody>
              <a:bodyPr wrap="square">
                <a:spAutoFit/>
              </a:bodyPr>
              <a:lstStyle/>
              <a:p>
                <a:r>
                  <a:rPr lang="en-US" sz="2800" i="1" dirty="0" smtClean="0"/>
                  <a:t>R</a:t>
                </a:r>
                <a:r>
                  <a:rPr lang="en-US" sz="2800" i="1" baseline="-25000" dirty="0" err="1" smtClean="0"/>
                  <a:t>ic</a:t>
                </a:r>
                <a:r>
                  <a:rPr lang="en-US" sz="2800" dirty="0" smtClean="0"/>
                  <a:t> = 0.16(10</a:t>
                </a:r>
                <a:r>
                  <a:rPr lang="en-US" sz="2800" baseline="30000" dirty="0" smtClean="0"/>
                  <a:t>−7 </a:t>
                </a:r>
                <a14:m>
                  <m:oMath xmlns:m="http://schemas.openxmlformats.org/officeDocument/2006/math">
                    <m:f>
                      <m:fPr>
                        <m:ctrlPr>
                          <a:rPr lang="en-US" sz="2800" i="1" smtClean="0">
                            <a:latin typeface="Cambria Math"/>
                          </a:rPr>
                        </m:ctrlPr>
                      </m:fPr>
                      <m:num>
                        <m:r>
                          <a:rPr lang="en-US" sz="2800" b="0" i="1" smtClean="0">
                            <a:latin typeface="Cambria Math"/>
                          </a:rPr>
                          <m:t>𝑈</m:t>
                        </m:r>
                        <m:r>
                          <a:rPr lang="en-US" sz="2800" b="0" i="1" baseline="-25000" smtClean="0">
                            <a:latin typeface="Cambria Math"/>
                          </a:rPr>
                          <m:t>10</m:t>
                        </m:r>
                      </m:num>
                      <m:den>
                        <m:r>
                          <a:rPr lang="en-US" sz="2800" b="0" i="1" smtClean="0">
                            <a:latin typeface="Cambria Math"/>
                          </a:rPr>
                          <m:t>𝑓𝑍</m:t>
                        </m:r>
                        <m:r>
                          <a:rPr lang="en-US" sz="2800" b="0" i="1" baseline="-25000" smtClean="0">
                            <a:latin typeface="Cambria Math"/>
                          </a:rPr>
                          <m:t>𝑜</m:t>
                        </m:r>
                      </m:den>
                    </m:f>
                  </m:oMath>
                </a14:m>
                <a:r>
                  <a:rPr lang="en-US" sz="2800" dirty="0" smtClean="0"/>
                  <a:t>)</a:t>
                </a:r>
                <a:r>
                  <a:rPr lang="en-US" sz="2800" baseline="30000" dirty="0" smtClean="0"/>
                  <a:t>−0.18</a:t>
                </a:r>
                <a:r>
                  <a:rPr lang="en-US" sz="2800" dirty="0" smtClean="0"/>
                  <a:t>  </a:t>
                </a:r>
                <a:endParaRPr lang="en-US" sz="2800" dirty="0"/>
              </a:p>
            </p:txBody>
          </p:sp>
        </mc:Choice>
        <mc:Fallback xmlns="">
          <p:sp>
            <p:nvSpPr>
              <p:cNvPr id="47" name="Rectangle 46"/>
              <p:cNvSpPr>
                <a:spLocks noRot="1" noChangeAspect="1" noMove="1" noResize="1" noEditPoints="1" noAdjustHandles="1" noChangeArrowheads="1" noChangeShapeType="1" noTextEdit="1"/>
              </p:cNvSpPr>
              <p:nvPr/>
            </p:nvSpPr>
            <p:spPr>
              <a:xfrm>
                <a:off x="279094" y="3158578"/>
                <a:ext cx="3419475" cy="752770"/>
              </a:xfrm>
              <a:prstGeom prst="rect">
                <a:avLst/>
              </a:prstGeom>
              <a:blipFill rotWithShape="1">
                <a:blip r:embed="rId4"/>
                <a:stretch>
                  <a:fillRect l="-3743" b="-4032"/>
                </a:stretch>
              </a:blipFill>
            </p:spPr>
            <p:txBody>
              <a:bodyPr/>
              <a:lstStyle/>
              <a:p>
                <a:r>
                  <a:rPr lang="en-US">
                    <a:noFill/>
                  </a:rPr>
                  <a:t> </a:t>
                </a:r>
              </a:p>
            </p:txBody>
          </p:sp>
        </mc:Fallback>
      </mc:AlternateContent>
      <p:sp>
        <p:nvSpPr>
          <p:cNvPr id="25" name="TextBox 24"/>
          <p:cNvSpPr txBox="1"/>
          <p:nvPr/>
        </p:nvSpPr>
        <p:spPr>
          <a:xfrm>
            <a:off x="542925" y="5105400"/>
            <a:ext cx="7696200" cy="1015663"/>
          </a:xfrm>
          <a:prstGeom prst="rect">
            <a:avLst/>
          </a:prstGeom>
          <a:solidFill>
            <a:srgbClr val="FFFF00">
              <a:alpha val="30000"/>
            </a:srgbClr>
          </a:solidFill>
        </p:spPr>
        <p:txBody>
          <a:bodyPr wrap="square" rtlCol="0">
            <a:spAutoFit/>
          </a:bodyPr>
          <a:lstStyle/>
          <a:p>
            <a:r>
              <a:rPr lang="en-US" sz="2000" dirty="0" smtClean="0"/>
              <a:t>The magnitude of </a:t>
            </a:r>
            <a:r>
              <a:rPr lang="en-US" sz="2000" dirty="0" err="1" smtClean="0"/>
              <a:t>Ric</a:t>
            </a:r>
            <a:r>
              <a:rPr lang="en-US" sz="2000" dirty="0" smtClean="0"/>
              <a:t> modifies the depth of PBL and diffusivity, so the </a:t>
            </a:r>
            <a:r>
              <a:rPr lang="en-US" sz="2000" b="1" dirty="0" err="1" smtClean="0"/>
              <a:t>Ric</a:t>
            </a:r>
            <a:r>
              <a:rPr lang="en-US" sz="2000" b="1" dirty="0" smtClean="0"/>
              <a:t> varying with conditions would fit both hurricane condition and environments</a:t>
            </a:r>
            <a:r>
              <a:rPr lang="en-US" sz="2000" dirty="0" smtClean="0"/>
              <a:t>.</a:t>
            </a:r>
            <a:endParaRPr lang="en-US" sz="2000" dirty="0"/>
          </a:p>
        </p:txBody>
      </p:sp>
      <p:sp>
        <p:nvSpPr>
          <p:cNvPr id="2" name="Slide Number Placeholder 1"/>
          <p:cNvSpPr>
            <a:spLocks noGrp="1"/>
          </p:cNvSpPr>
          <p:nvPr>
            <p:ph type="sldNum" sz="quarter" idx="12"/>
          </p:nvPr>
        </p:nvSpPr>
        <p:spPr/>
        <p:txBody>
          <a:bodyPr/>
          <a:lstStyle/>
          <a:p>
            <a:fld id="{2C91B293-8697-4CA5-8E4C-313B7F061A45}" type="slidenum">
              <a:rPr lang="en-US" smtClean="0"/>
              <a:t>11</a:t>
            </a:fld>
            <a:endParaRPr lang="en-US"/>
          </a:p>
        </p:txBody>
      </p:sp>
    </p:spTree>
    <p:extLst>
      <p:ext uri="{BB962C8B-B14F-4D97-AF65-F5344CB8AC3E}">
        <p14:creationId xmlns:p14="http://schemas.microsoft.com/office/powerpoint/2010/main" val="261489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animBg="1"/>
      <p:bldP spid="43" grpId="0" animBg="1"/>
      <p:bldP spid="44" grpId="0" animBg="1"/>
      <p:bldP spid="45"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91B293-8697-4CA5-8E4C-313B7F061A45}" type="slidenum">
              <a:rPr lang="en-US" smtClean="0"/>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057400"/>
            <a:ext cx="5486400" cy="4114800"/>
          </a:xfrm>
          <a:prstGeom prst="rect">
            <a:avLst/>
          </a:prstGeom>
        </p:spPr>
      </p:pic>
      <p:sp>
        <p:nvSpPr>
          <p:cNvPr id="5" name="TextBox 4"/>
          <p:cNvSpPr txBox="1"/>
          <p:nvPr/>
        </p:nvSpPr>
        <p:spPr>
          <a:xfrm>
            <a:off x="381000" y="762000"/>
            <a:ext cx="8382000" cy="830997"/>
          </a:xfrm>
          <a:prstGeom prst="rect">
            <a:avLst/>
          </a:prstGeom>
          <a:solidFill>
            <a:schemeClr val="accent1">
              <a:alpha val="30000"/>
            </a:schemeClr>
          </a:solidFill>
        </p:spPr>
        <p:txBody>
          <a:bodyPr wrap="square" rtlCol="0">
            <a:spAutoFit/>
          </a:bodyPr>
          <a:lstStyle/>
          <a:p>
            <a:r>
              <a:rPr lang="en-US" sz="2400" dirty="0" smtClean="0"/>
              <a:t>PBL height difference </a:t>
            </a:r>
            <a:r>
              <a:rPr lang="en-US" sz="2400" dirty="0"/>
              <a:t> </a:t>
            </a:r>
            <a:r>
              <a:rPr lang="en-US" sz="2400" dirty="0" smtClean="0"/>
              <a:t>  </a:t>
            </a:r>
            <a:r>
              <a:rPr lang="en-US" sz="2400" dirty="0" smtClean="0"/>
              <a:t>(</a:t>
            </a:r>
            <a:r>
              <a:rPr lang="en-US" sz="2400" dirty="0" smtClean="0"/>
              <a:t>new PBL scheme with </a:t>
            </a:r>
            <a:r>
              <a:rPr lang="en-US" sz="2400" dirty="0" err="1" smtClean="0"/>
              <a:t>var</a:t>
            </a:r>
            <a:r>
              <a:rPr lang="en-US" sz="2400" dirty="0" smtClean="0"/>
              <a:t> </a:t>
            </a:r>
            <a:r>
              <a:rPr lang="en-US" sz="2400" dirty="0" err="1" smtClean="0"/>
              <a:t>Ric</a:t>
            </a:r>
            <a:r>
              <a:rPr lang="en-US" sz="2400" dirty="0" smtClean="0"/>
              <a:t> – PBL </a:t>
            </a:r>
            <a:r>
              <a:rPr lang="en-US" sz="2400" dirty="0"/>
              <a:t>scheme in 2012 </a:t>
            </a:r>
            <a:r>
              <a:rPr lang="en-US" sz="2400" dirty="0" smtClean="0"/>
              <a:t>HWRF with constant </a:t>
            </a:r>
            <a:r>
              <a:rPr lang="en-US" sz="2400" dirty="0" err="1" smtClean="0"/>
              <a:t>Ric</a:t>
            </a:r>
            <a:r>
              <a:rPr lang="en-US" sz="2400" dirty="0" smtClean="0"/>
              <a:t>=0.25)</a:t>
            </a:r>
            <a:endParaRPr lang="en-US" sz="2400" dirty="0"/>
          </a:p>
        </p:txBody>
      </p:sp>
      <p:sp>
        <p:nvSpPr>
          <p:cNvPr id="6" name="TextBox 5"/>
          <p:cNvSpPr txBox="1"/>
          <p:nvPr/>
        </p:nvSpPr>
        <p:spPr>
          <a:xfrm>
            <a:off x="5867400" y="2362200"/>
            <a:ext cx="2971800" cy="2031325"/>
          </a:xfrm>
          <a:prstGeom prst="rect">
            <a:avLst/>
          </a:prstGeom>
          <a:noFill/>
        </p:spPr>
        <p:txBody>
          <a:bodyPr wrap="square" rtlCol="0">
            <a:spAutoFit/>
          </a:bodyPr>
          <a:lstStyle/>
          <a:p>
            <a:r>
              <a:rPr lang="en-US" dirty="0" smtClean="0"/>
              <a:t>PBL height over </a:t>
            </a:r>
            <a:r>
              <a:rPr lang="en-US" dirty="0"/>
              <a:t>the ocean and hurricane </a:t>
            </a:r>
            <a:r>
              <a:rPr lang="en-US" dirty="0" smtClean="0"/>
              <a:t>area becomes shallower while that over land area becomes deeper</a:t>
            </a:r>
          </a:p>
          <a:p>
            <a:endParaRPr lang="en-US" dirty="0"/>
          </a:p>
          <a:p>
            <a:r>
              <a:rPr lang="en-US" dirty="0" smtClean="0"/>
              <a:t>Both configurations have </a:t>
            </a:r>
            <a:r>
              <a:rPr lang="en-US" dirty="0" smtClean="0">
                <a:sym typeface="Symbol"/>
              </a:rPr>
              <a:t> set to 0.5</a:t>
            </a:r>
            <a:endParaRPr lang="en-US" dirty="0"/>
          </a:p>
        </p:txBody>
      </p:sp>
      <p:sp>
        <p:nvSpPr>
          <p:cNvPr id="7" name="TextBox 6"/>
          <p:cNvSpPr txBox="1"/>
          <p:nvPr/>
        </p:nvSpPr>
        <p:spPr>
          <a:xfrm>
            <a:off x="1181100" y="1992868"/>
            <a:ext cx="3886200" cy="369332"/>
          </a:xfrm>
          <a:prstGeom prst="rect">
            <a:avLst/>
          </a:prstGeom>
          <a:noFill/>
        </p:spPr>
        <p:txBody>
          <a:bodyPr wrap="square" rtlCol="0">
            <a:spAutoFit/>
          </a:bodyPr>
          <a:lstStyle/>
          <a:p>
            <a:r>
              <a:rPr lang="en-US" dirty="0" smtClean="0"/>
              <a:t>Hurricane Katia (2011082906 +96hr)</a:t>
            </a:r>
            <a:endParaRPr lang="en-US" dirty="0"/>
          </a:p>
        </p:txBody>
      </p:sp>
    </p:spTree>
    <p:extLst>
      <p:ext uri="{BB962C8B-B14F-4D97-AF65-F5344CB8AC3E}">
        <p14:creationId xmlns:p14="http://schemas.microsoft.com/office/powerpoint/2010/main" val="1813521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81" y="4431865"/>
            <a:ext cx="3953502"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1893" y="4440216"/>
            <a:ext cx="4137542"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135" y="1174315"/>
            <a:ext cx="3660650" cy="262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174315"/>
            <a:ext cx="3494312" cy="262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3546" y="528180"/>
            <a:ext cx="3589239" cy="461665"/>
          </a:xfrm>
          <a:prstGeom prst="rect">
            <a:avLst/>
          </a:prstGeom>
          <a:solidFill>
            <a:srgbClr val="FFFF00">
              <a:alpha val="20000"/>
            </a:srgbClr>
          </a:solidFill>
        </p:spPr>
        <p:txBody>
          <a:bodyPr wrap="square" rtlCol="0">
            <a:spAutoFit/>
          </a:bodyPr>
          <a:lstStyle/>
          <a:p>
            <a:r>
              <a:rPr lang="en-US" sz="2400" b="1" dirty="0" smtClean="0"/>
              <a:t> HWRF radiation package</a:t>
            </a:r>
            <a:endParaRPr lang="en-US" sz="2400" b="1" dirty="0"/>
          </a:p>
        </p:txBody>
      </p:sp>
      <p:sp>
        <p:nvSpPr>
          <p:cNvPr id="7" name="TextBox 6"/>
          <p:cNvSpPr txBox="1"/>
          <p:nvPr/>
        </p:nvSpPr>
        <p:spPr>
          <a:xfrm>
            <a:off x="5228174" y="539373"/>
            <a:ext cx="3705964" cy="461665"/>
          </a:xfrm>
          <a:prstGeom prst="rect">
            <a:avLst/>
          </a:prstGeom>
          <a:solidFill>
            <a:srgbClr val="FFFF00">
              <a:alpha val="20000"/>
            </a:srgbClr>
          </a:solidFill>
        </p:spPr>
        <p:txBody>
          <a:bodyPr wrap="square" rtlCol="0">
            <a:spAutoFit/>
          </a:bodyPr>
          <a:lstStyle/>
          <a:p>
            <a:r>
              <a:rPr lang="en-US" sz="2400" b="1" dirty="0" smtClean="0"/>
              <a:t>RRTMG radiation package</a:t>
            </a:r>
            <a:endParaRPr lang="en-US" sz="2400" b="1" dirty="0"/>
          </a:p>
        </p:txBody>
      </p:sp>
      <p:sp>
        <p:nvSpPr>
          <p:cNvPr id="3" name="TextBox 2"/>
          <p:cNvSpPr txBox="1"/>
          <p:nvPr/>
        </p:nvSpPr>
        <p:spPr>
          <a:xfrm>
            <a:off x="1371600" y="5486400"/>
            <a:ext cx="914400" cy="369332"/>
          </a:xfrm>
          <a:prstGeom prst="rect">
            <a:avLst/>
          </a:prstGeom>
          <a:solidFill>
            <a:schemeClr val="bg1"/>
          </a:solidFill>
        </p:spPr>
        <p:txBody>
          <a:bodyPr wrap="square" rtlCol="0">
            <a:spAutoFit/>
          </a:bodyPr>
          <a:lstStyle/>
          <a:p>
            <a:r>
              <a:rPr lang="en-US" b="1" dirty="0" smtClean="0">
                <a:solidFill>
                  <a:srgbClr val="FF0000"/>
                </a:solidFill>
              </a:rPr>
              <a:t>RRTMG</a:t>
            </a:r>
            <a:endParaRPr lang="en-US" b="1" dirty="0">
              <a:solidFill>
                <a:srgbClr val="FF0000"/>
              </a:solidFill>
            </a:endParaRPr>
          </a:p>
        </p:txBody>
      </p:sp>
      <p:sp>
        <p:nvSpPr>
          <p:cNvPr id="9" name="TextBox 8"/>
          <p:cNvSpPr txBox="1"/>
          <p:nvPr/>
        </p:nvSpPr>
        <p:spPr>
          <a:xfrm>
            <a:off x="2743200" y="5330924"/>
            <a:ext cx="914400" cy="369332"/>
          </a:xfrm>
          <a:prstGeom prst="rect">
            <a:avLst/>
          </a:prstGeom>
          <a:solidFill>
            <a:schemeClr val="bg1"/>
          </a:solidFill>
        </p:spPr>
        <p:txBody>
          <a:bodyPr wrap="square" rtlCol="0">
            <a:spAutoFit/>
          </a:bodyPr>
          <a:lstStyle/>
          <a:p>
            <a:r>
              <a:rPr lang="en-US" b="1" dirty="0" smtClean="0">
                <a:solidFill>
                  <a:srgbClr val="0070C0"/>
                </a:solidFill>
              </a:rPr>
              <a:t>HWRF</a:t>
            </a:r>
            <a:endParaRPr lang="en-US" b="1" dirty="0">
              <a:solidFill>
                <a:srgbClr val="0070C0"/>
              </a:solidFill>
            </a:endParaRPr>
          </a:p>
        </p:txBody>
      </p:sp>
      <p:sp>
        <p:nvSpPr>
          <p:cNvPr id="4" name="Slide Number Placeholder 3"/>
          <p:cNvSpPr>
            <a:spLocks noGrp="1"/>
          </p:cNvSpPr>
          <p:nvPr>
            <p:ph type="sldNum" sz="quarter" idx="12"/>
          </p:nvPr>
        </p:nvSpPr>
        <p:spPr/>
        <p:txBody>
          <a:bodyPr/>
          <a:lstStyle/>
          <a:p>
            <a:fld id="{2C91B293-8697-4CA5-8E4C-313B7F061A45}" type="slidenum">
              <a:rPr lang="en-US" smtClean="0"/>
              <a:t>13</a:t>
            </a:fld>
            <a:endParaRPr lang="en-US"/>
          </a:p>
        </p:txBody>
      </p:sp>
    </p:spTree>
    <p:extLst>
      <p:ext uri="{BB962C8B-B14F-4D97-AF65-F5344CB8AC3E}">
        <p14:creationId xmlns:p14="http://schemas.microsoft.com/office/powerpoint/2010/main" val="2777706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14400"/>
            <a:ext cx="2438400" cy="707886"/>
          </a:xfrm>
          <a:prstGeom prst="rect">
            <a:avLst/>
          </a:prstGeom>
          <a:solidFill>
            <a:schemeClr val="accent1">
              <a:alpha val="30000"/>
            </a:schemeClr>
          </a:solidFill>
        </p:spPr>
        <p:txBody>
          <a:bodyPr wrap="square" rtlCol="0">
            <a:spAutoFit/>
          </a:bodyPr>
          <a:lstStyle/>
          <a:p>
            <a:r>
              <a:rPr lang="en-US" sz="4000" dirty="0" smtClean="0"/>
              <a:t>Summary</a:t>
            </a:r>
            <a:endParaRPr lang="en-US" sz="4000" dirty="0"/>
          </a:p>
        </p:txBody>
      </p:sp>
      <p:sp>
        <p:nvSpPr>
          <p:cNvPr id="3" name="TextBox 2"/>
          <p:cNvSpPr txBox="1"/>
          <p:nvPr/>
        </p:nvSpPr>
        <p:spPr>
          <a:xfrm>
            <a:off x="457200" y="1902767"/>
            <a:ext cx="7696200" cy="3785652"/>
          </a:xfrm>
          <a:prstGeom prst="rect">
            <a:avLst/>
          </a:prstGeom>
          <a:noFill/>
        </p:spPr>
        <p:txBody>
          <a:bodyPr wrap="square" rtlCol="0">
            <a:spAutoFit/>
          </a:bodyPr>
          <a:lstStyle/>
          <a:p>
            <a:pPr marL="457200" indent="-457200">
              <a:buAutoNum type="arabicPeriod"/>
            </a:pPr>
            <a:r>
              <a:rPr lang="en-US" sz="2000" dirty="0" smtClean="0"/>
              <a:t>The performance of the 2013 HWRF baseline configuration improves </a:t>
            </a:r>
            <a:r>
              <a:rPr lang="en-US" sz="2000" dirty="0" smtClean="0">
                <a:solidFill>
                  <a:srgbClr val="FF0000"/>
                </a:solidFill>
              </a:rPr>
              <a:t>track forecast skill by about 10-15% </a:t>
            </a:r>
            <a:r>
              <a:rPr lang="en-US" sz="2000" dirty="0" smtClean="0"/>
              <a:t>and </a:t>
            </a:r>
            <a:r>
              <a:rPr lang="en-US" sz="2000" dirty="0" smtClean="0">
                <a:solidFill>
                  <a:srgbClr val="FF0000"/>
                </a:solidFill>
              </a:rPr>
              <a:t>intensity forecast skill by about 25-30%</a:t>
            </a:r>
            <a:r>
              <a:rPr lang="en-US" sz="2000" dirty="0" smtClean="0"/>
              <a:t> over 2012 operational HWRF for last three seasons (2010-2012).</a:t>
            </a:r>
          </a:p>
          <a:p>
            <a:pPr marL="457200" indent="-457200">
              <a:buAutoNum type="arabicPeriod"/>
            </a:pPr>
            <a:r>
              <a:rPr lang="en-US" sz="2000" dirty="0" smtClean="0"/>
              <a:t>The intensity improvements are seen in both strong and weak storms.</a:t>
            </a:r>
            <a:endParaRPr lang="en-US" sz="2000" dirty="0"/>
          </a:p>
          <a:p>
            <a:pPr marL="457200" indent="-457200">
              <a:buAutoNum type="arabicPeriod"/>
            </a:pPr>
            <a:r>
              <a:rPr lang="en-US" sz="2000" dirty="0" smtClean="0"/>
              <a:t>Convection, boundary layer and radiation schemes are identified as physics upgrade candidates for 2013 season. HWRF team tries to implement scientifically and observationally consistent schemes to the HWRF model.</a:t>
            </a:r>
          </a:p>
          <a:p>
            <a:pPr marL="457200" indent="-457200">
              <a:buAutoNum type="arabicPeriod"/>
            </a:pPr>
            <a:r>
              <a:rPr lang="en-US" sz="2000" dirty="0" smtClean="0"/>
              <a:t>The physics tests are in progress and the results will be available in the near future. </a:t>
            </a:r>
          </a:p>
        </p:txBody>
      </p:sp>
      <p:sp>
        <p:nvSpPr>
          <p:cNvPr id="4" name="Slide Number Placeholder 3"/>
          <p:cNvSpPr>
            <a:spLocks noGrp="1"/>
          </p:cNvSpPr>
          <p:nvPr>
            <p:ph type="sldNum" sz="quarter" idx="12"/>
          </p:nvPr>
        </p:nvSpPr>
        <p:spPr/>
        <p:txBody>
          <a:bodyPr/>
          <a:lstStyle/>
          <a:p>
            <a:fld id="{2C91B293-8697-4CA5-8E4C-313B7F061A45}" type="slidenum">
              <a:rPr lang="en-US" smtClean="0"/>
              <a:t>14</a:t>
            </a:fld>
            <a:endParaRPr lang="en-US"/>
          </a:p>
        </p:txBody>
      </p:sp>
    </p:spTree>
    <p:extLst>
      <p:ext uri="{BB962C8B-B14F-4D97-AF65-F5344CB8AC3E}">
        <p14:creationId xmlns:p14="http://schemas.microsoft.com/office/powerpoint/2010/main" val="405895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36939254"/>
              </p:ext>
            </p:extLst>
          </p:nvPr>
        </p:nvGraphicFramePr>
        <p:xfrm>
          <a:off x="304800" y="867638"/>
          <a:ext cx="8458200" cy="5607838"/>
        </p:xfrm>
        <a:graphic>
          <a:graphicData uri="http://schemas.openxmlformats.org/drawingml/2006/table">
            <a:tbl>
              <a:tblPr firstRow="1" firstCol="1" bandRow="1">
                <a:tableStyleId>{5C22544A-7EE6-4342-B048-85BDC9FD1C3A}</a:tableStyleId>
              </a:tblPr>
              <a:tblGrid>
                <a:gridCol w="1110170"/>
                <a:gridCol w="1665257"/>
                <a:gridCol w="951576"/>
                <a:gridCol w="1149797"/>
                <a:gridCol w="990600"/>
                <a:gridCol w="990600"/>
                <a:gridCol w="1600200"/>
              </a:tblGrid>
              <a:tr h="969044">
                <a:tc rowSpan="2">
                  <a:txBody>
                    <a:bodyPr/>
                    <a:lstStyle/>
                    <a:p>
                      <a:pPr marL="0" marR="0">
                        <a:lnSpc>
                          <a:spcPct val="115000"/>
                        </a:lnSpc>
                        <a:spcBef>
                          <a:spcPts val="0"/>
                        </a:spcBef>
                        <a:spcAft>
                          <a:spcPts val="0"/>
                        </a:spcAft>
                      </a:pPr>
                      <a:r>
                        <a:rPr lang="en-US" sz="2000" b="1" dirty="0">
                          <a:effectLst/>
                        </a:rPr>
                        <a:t> </a:t>
                      </a:r>
                      <a:endParaRPr lang="en-US" sz="2000" b="1" dirty="0">
                        <a:effectLst/>
                        <a:latin typeface="Calibri"/>
                        <a:ea typeface="MS Mincho"/>
                        <a:cs typeface="Times New Roman"/>
                      </a:endParaRPr>
                    </a:p>
                  </a:txBody>
                  <a:tcPr marL="55036" marR="55036" marT="0" marB="0" anchor="ctr"/>
                </a:tc>
                <a:tc rowSpan="2">
                  <a:txBody>
                    <a:bodyPr/>
                    <a:lstStyle/>
                    <a:p>
                      <a:pPr marL="0" marR="0">
                        <a:lnSpc>
                          <a:spcPct val="115000"/>
                        </a:lnSpc>
                        <a:spcBef>
                          <a:spcPts val="0"/>
                        </a:spcBef>
                        <a:spcAft>
                          <a:spcPts val="0"/>
                        </a:spcAft>
                      </a:pPr>
                      <a:r>
                        <a:rPr lang="en-US" sz="2000" b="1" dirty="0">
                          <a:effectLst/>
                        </a:rPr>
                        <a:t>Baseline</a:t>
                      </a:r>
                    </a:p>
                    <a:p>
                      <a:pPr marL="0" marR="0">
                        <a:lnSpc>
                          <a:spcPct val="115000"/>
                        </a:lnSpc>
                        <a:spcBef>
                          <a:spcPts val="0"/>
                        </a:spcBef>
                        <a:spcAft>
                          <a:spcPts val="0"/>
                        </a:spcAft>
                      </a:pPr>
                      <a:r>
                        <a:rPr lang="en-US" sz="2000" b="1" dirty="0">
                          <a:effectLst/>
                        </a:rPr>
                        <a:t>(H130)</a:t>
                      </a:r>
                      <a:endParaRPr lang="en-US" sz="2000" b="1" dirty="0">
                        <a:effectLst/>
                        <a:latin typeface="Calibri"/>
                        <a:ea typeface="MS Mincho"/>
                        <a:cs typeface="Times New Roman"/>
                      </a:endParaRPr>
                    </a:p>
                  </a:txBody>
                  <a:tcPr marL="55036" marR="55036" marT="0" marB="0" anchor="ctr"/>
                </a:tc>
                <a:tc gridSpan="4">
                  <a:txBody>
                    <a:bodyPr/>
                    <a:lstStyle/>
                    <a:p>
                      <a:pPr marL="0" marR="0" algn="ctr">
                        <a:lnSpc>
                          <a:spcPct val="115000"/>
                        </a:lnSpc>
                        <a:spcBef>
                          <a:spcPts val="0"/>
                        </a:spcBef>
                        <a:spcAft>
                          <a:spcPts val="0"/>
                        </a:spcAft>
                      </a:pPr>
                      <a:r>
                        <a:rPr lang="en-US" sz="2000" b="1" dirty="0">
                          <a:effectLst/>
                        </a:rPr>
                        <a:t>Physics upgrades</a:t>
                      </a:r>
                      <a:endParaRPr lang="en-US" sz="2000" b="1" dirty="0">
                        <a:effectLst/>
                        <a:latin typeface="Calibri"/>
                        <a:ea typeface="MS Mincho"/>
                        <a:cs typeface="Times New Roman"/>
                      </a:endParaRPr>
                    </a:p>
                  </a:txBody>
                  <a:tcPr marL="55036" marR="55036"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2000" b="1" dirty="0" smtClean="0">
                          <a:effectLst/>
                        </a:rPr>
                        <a:t>Combined</a:t>
                      </a:r>
                      <a:endParaRPr lang="en-US" sz="2000" b="1" dirty="0">
                        <a:effectLst/>
                      </a:endParaRPr>
                    </a:p>
                    <a:p>
                      <a:pPr marL="0" marR="0">
                        <a:lnSpc>
                          <a:spcPct val="115000"/>
                        </a:lnSpc>
                        <a:spcBef>
                          <a:spcPts val="0"/>
                        </a:spcBef>
                        <a:spcAft>
                          <a:spcPts val="0"/>
                        </a:spcAft>
                      </a:pPr>
                      <a:r>
                        <a:rPr lang="en-US" sz="2000" b="1" dirty="0">
                          <a:effectLst/>
                        </a:rPr>
                        <a:t>(H213)</a:t>
                      </a:r>
                      <a:endParaRPr lang="en-US" sz="2000" b="1" dirty="0">
                        <a:effectLst/>
                        <a:latin typeface="Calibri"/>
                        <a:ea typeface="MS Mincho"/>
                        <a:cs typeface="Times New Roman"/>
                      </a:endParaRPr>
                    </a:p>
                  </a:txBody>
                  <a:tcPr marL="55036" marR="55036" marT="0" marB="0" anchor="ctr"/>
                </a:tc>
              </a:tr>
              <a:tr h="468655">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b="1" dirty="0" smtClean="0">
                          <a:effectLst/>
                        </a:rPr>
                        <a:t>PBL(H131</a:t>
                      </a:r>
                      <a:r>
                        <a:rPr lang="en-US" sz="1400" b="1" dirty="0">
                          <a:effectLst/>
                        </a:rPr>
                        <a:t>)</a:t>
                      </a:r>
                      <a:endParaRPr lang="en-US" sz="1400" b="1"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b="1" dirty="0" err="1">
                          <a:effectLst/>
                        </a:rPr>
                        <a:t>Meso</a:t>
                      </a:r>
                      <a:r>
                        <a:rPr lang="en-US" sz="1400" b="1" dirty="0">
                          <a:effectLst/>
                        </a:rPr>
                        <a:t>-SAS (H132)</a:t>
                      </a:r>
                      <a:endParaRPr lang="en-US" sz="1400" b="1"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b="1">
                          <a:effectLst/>
                        </a:rPr>
                        <a:t>RRTMG (H133)</a:t>
                      </a:r>
                      <a:endParaRPr lang="en-US" sz="1400" b="1">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b="1" dirty="0">
                          <a:effectLst/>
                        </a:rPr>
                        <a:t>Ocean</a:t>
                      </a:r>
                    </a:p>
                    <a:p>
                      <a:pPr marL="0" marR="0">
                        <a:lnSpc>
                          <a:spcPct val="115000"/>
                        </a:lnSpc>
                        <a:spcBef>
                          <a:spcPts val="0"/>
                        </a:spcBef>
                        <a:spcAft>
                          <a:spcPts val="0"/>
                        </a:spcAft>
                      </a:pPr>
                      <a:r>
                        <a:rPr lang="en-US" sz="1400" b="1" dirty="0">
                          <a:effectLst/>
                        </a:rPr>
                        <a:t>(H135)</a:t>
                      </a:r>
                      <a:endParaRPr lang="en-US" sz="1400" b="1"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b="1" dirty="0">
                          <a:effectLst/>
                        </a:rPr>
                        <a:t> </a:t>
                      </a:r>
                      <a:r>
                        <a:rPr lang="en-US" sz="1400" b="1" dirty="0" smtClean="0">
                          <a:effectLst/>
                        </a:rPr>
                        <a:t>Final configuration</a:t>
                      </a:r>
                      <a:endParaRPr lang="en-US" sz="1400" b="1" dirty="0">
                        <a:effectLst/>
                        <a:latin typeface="Calibri"/>
                        <a:ea typeface="MS Mincho"/>
                        <a:cs typeface="Times New Roman"/>
                      </a:endParaRPr>
                    </a:p>
                  </a:txBody>
                  <a:tcPr marL="55036" marR="55036" marT="0" marB="0" anchor="ctr"/>
                </a:tc>
              </a:tr>
              <a:tr h="1939790">
                <a:tc>
                  <a:txBody>
                    <a:bodyPr/>
                    <a:lstStyle/>
                    <a:p>
                      <a:pPr marL="0" marR="0">
                        <a:lnSpc>
                          <a:spcPct val="115000"/>
                        </a:lnSpc>
                        <a:spcBef>
                          <a:spcPts val="0"/>
                        </a:spcBef>
                        <a:spcAft>
                          <a:spcPts val="0"/>
                        </a:spcAft>
                      </a:pPr>
                      <a:r>
                        <a:rPr lang="en-US" sz="1400" dirty="0">
                          <a:effectLst/>
                        </a:rPr>
                        <a:t>Description</a:t>
                      </a: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a:effectLst/>
                        </a:rPr>
                        <a:t>Revised </a:t>
                      </a:r>
                      <a:r>
                        <a:rPr lang="en-US" sz="1400" dirty="0" err="1" smtClean="0">
                          <a:effectLst/>
                        </a:rPr>
                        <a:t>init</a:t>
                      </a:r>
                      <a:r>
                        <a:rPr lang="en-US" sz="1400" dirty="0" smtClean="0">
                          <a:effectLst/>
                        </a:rPr>
                        <a:t>/GSI,</a:t>
                      </a:r>
                      <a:endParaRPr lang="en-US" sz="1400" dirty="0">
                        <a:effectLst/>
                      </a:endParaRPr>
                    </a:p>
                    <a:p>
                      <a:pPr marL="0" marR="0">
                        <a:lnSpc>
                          <a:spcPct val="115000"/>
                        </a:lnSpc>
                        <a:spcBef>
                          <a:spcPts val="0"/>
                        </a:spcBef>
                        <a:spcAft>
                          <a:spcPts val="0"/>
                        </a:spcAft>
                      </a:pPr>
                      <a:r>
                        <a:rPr lang="en-US" sz="1400" dirty="0">
                          <a:effectLst/>
                        </a:rPr>
                        <a:t>New nest parent </a:t>
                      </a:r>
                      <a:r>
                        <a:rPr lang="en-US" sz="1400" dirty="0" smtClean="0">
                          <a:effectLst/>
                        </a:rPr>
                        <a:t>interpolations,</a:t>
                      </a:r>
                      <a:endParaRPr lang="en-US" sz="1400" dirty="0">
                        <a:effectLst/>
                      </a:endParaRPr>
                    </a:p>
                    <a:p>
                      <a:pPr marL="0" marR="0">
                        <a:lnSpc>
                          <a:spcPct val="115000"/>
                        </a:lnSpc>
                        <a:spcBef>
                          <a:spcPts val="0"/>
                        </a:spcBef>
                        <a:spcAft>
                          <a:spcPts val="0"/>
                        </a:spcAft>
                      </a:pPr>
                      <a:r>
                        <a:rPr lang="en-US" sz="1400" dirty="0">
                          <a:effectLst/>
                        </a:rPr>
                        <a:t>Radiation bug </a:t>
                      </a:r>
                      <a:r>
                        <a:rPr lang="en-US" sz="1400" dirty="0" smtClean="0">
                          <a:effectLst/>
                        </a:rPr>
                        <a:t>fix,</a:t>
                      </a:r>
                      <a:endParaRPr lang="en-US" sz="1400" dirty="0">
                        <a:effectLst/>
                      </a:endParaRPr>
                    </a:p>
                    <a:p>
                      <a:pPr marL="0" marR="0">
                        <a:lnSpc>
                          <a:spcPct val="115000"/>
                        </a:lnSpc>
                        <a:spcBef>
                          <a:spcPts val="0"/>
                        </a:spcBef>
                        <a:spcAft>
                          <a:spcPts val="0"/>
                        </a:spcAft>
                      </a:pPr>
                      <a:r>
                        <a:rPr lang="en-US" sz="1400" dirty="0">
                          <a:effectLst/>
                        </a:rPr>
                        <a:t>Revised nest </a:t>
                      </a:r>
                      <a:r>
                        <a:rPr lang="en-US" sz="1400" dirty="0" smtClean="0">
                          <a:effectLst/>
                        </a:rPr>
                        <a:t>movement,</a:t>
                      </a:r>
                      <a:endParaRPr lang="en-US" sz="1400" dirty="0">
                        <a:effectLst/>
                      </a:endParaRPr>
                    </a:p>
                  </a:txBody>
                  <a:tcPr marL="55036" marR="55036" marT="0" marB="0" anchor="ctr"/>
                </a:tc>
                <a:tc>
                  <a:txBody>
                    <a:bodyPr/>
                    <a:lstStyle/>
                    <a:p>
                      <a:pPr marL="0" marR="0">
                        <a:lnSpc>
                          <a:spcPct val="115000"/>
                        </a:lnSpc>
                        <a:spcBef>
                          <a:spcPts val="0"/>
                        </a:spcBef>
                        <a:spcAft>
                          <a:spcPts val="0"/>
                        </a:spcAft>
                      </a:pPr>
                      <a:r>
                        <a:rPr lang="en-US" sz="1400" dirty="0">
                          <a:effectLst/>
                        </a:rPr>
                        <a:t>Variable </a:t>
                      </a:r>
                      <a:r>
                        <a:rPr lang="en-US" sz="1400" dirty="0" err="1">
                          <a:effectLst/>
                        </a:rPr>
                        <a:t>Ric</a:t>
                      </a: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err="1">
                          <a:effectLst/>
                        </a:rPr>
                        <a:t>Meso</a:t>
                      </a:r>
                      <a:r>
                        <a:rPr lang="en-US" sz="1400" dirty="0">
                          <a:effectLst/>
                        </a:rPr>
                        <a:t> SAS</a:t>
                      </a: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a:effectLst/>
                        </a:rPr>
                        <a:t>Radiation</a:t>
                      </a:r>
                      <a:endParaRPr lang="en-US" sz="1400" dirty="0">
                        <a:effectLst/>
                        <a:latin typeface="Calibri"/>
                        <a:ea typeface="MS Mincho"/>
                        <a:cs typeface="Times New Roman"/>
                      </a:endParaRPr>
                    </a:p>
                  </a:txBody>
                  <a:tcPr marL="55036" marR="55036" marT="0" marB="0" anchor="ctr"/>
                </a:tc>
                <a:tc>
                  <a:txBody>
                    <a:bodyPr/>
                    <a:lstStyle/>
                    <a:p>
                      <a:pPr marL="0" marR="0" algn="ctr">
                        <a:lnSpc>
                          <a:spcPct val="115000"/>
                        </a:lnSpc>
                        <a:spcBef>
                          <a:spcPts val="0"/>
                        </a:spcBef>
                        <a:spcAft>
                          <a:spcPts val="0"/>
                        </a:spcAft>
                      </a:pPr>
                      <a:r>
                        <a:rPr lang="en-US" sz="1400" dirty="0" smtClean="0">
                          <a:effectLst/>
                        </a:rPr>
                        <a:t>MPI-POM</a:t>
                      </a: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a:effectLst/>
                        </a:rPr>
                        <a:t>Baseline+ physics</a:t>
                      </a:r>
                      <a:endParaRPr lang="en-US" sz="1400" dirty="0">
                        <a:effectLst/>
                        <a:latin typeface="Calibri"/>
                        <a:ea typeface="MS Mincho"/>
                        <a:cs typeface="Times New Roman"/>
                      </a:endParaRPr>
                    </a:p>
                  </a:txBody>
                  <a:tcPr marL="55036" marR="55036" marT="0" marB="0" anchor="ctr"/>
                </a:tc>
              </a:tr>
              <a:tr h="702983">
                <a:tc>
                  <a:txBody>
                    <a:bodyPr/>
                    <a:lstStyle/>
                    <a:p>
                      <a:pPr marL="0" marR="0">
                        <a:lnSpc>
                          <a:spcPct val="115000"/>
                        </a:lnSpc>
                        <a:spcBef>
                          <a:spcPts val="0"/>
                        </a:spcBef>
                        <a:spcAft>
                          <a:spcPts val="0"/>
                        </a:spcAft>
                      </a:pPr>
                      <a:r>
                        <a:rPr lang="en-US" sz="1400" dirty="0">
                          <a:effectLst/>
                        </a:rPr>
                        <a:t>Person</a:t>
                      </a: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err="1">
                          <a:effectLst/>
                        </a:rPr>
                        <a:t>Qingu</a:t>
                      </a:r>
                      <a:r>
                        <a:rPr lang="en-US" sz="1400" dirty="0">
                          <a:effectLst/>
                        </a:rPr>
                        <a:t>, In-</a:t>
                      </a:r>
                      <a:r>
                        <a:rPr lang="en-US" sz="1400" dirty="0" err="1">
                          <a:effectLst/>
                        </a:rPr>
                        <a:t>Hyuk</a:t>
                      </a:r>
                      <a:endParaRPr lang="en-US" sz="1400" dirty="0">
                        <a:effectLst/>
                      </a:endParaRPr>
                    </a:p>
                    <a:p>
                      <a:pPr marL="0" marR="0">
                        <a:lnSpc>
                          <a:spcPct val="115000"/>
                        </a:lnSpc>
                        <a:spcBef>
                          <a:spcPts val="0"/>
                        </a:spcBef>
                        <a:spcAft>
                          <a:spcPts val="0"/>
                        </a:spcAft>
                      </a:pPr>
                      <a:r>
                        <a:rPr lang="en-US" sz="1400" dirty="0">
                          <a:effectLst/>
                        </a:rPr>
                        <a:t>Sam Trahan</a:t>
                      </a:r>
                    </a:p>
                    <a:p>
                      <a:pPr marL="0" marR="0">
                        <a:lnSpc>
                          <a:spcPct val="115000"/>
                        </a:lnSpc>
                        <a:spcBef>
                          <a:spcPts val="0"/>
                        </a:spcBef>
                        <a:spcAft>
                          <a:spcPts val="0"/>
                        </a:spcAft>
                      </a:pPr>
                      <a:r>
                        <a:rPr lang="en-US" sz="1400" dirty="0" err="1">
                          <a:effectLst/>
                        </a:rPr>
                        <a:t>Mingjing</a:t>
                      </a:r>
                      <a:r>
                        <a:rPr lang="en-US" sz="1400" dirty="0">
                          <a:effectLst/>
                        </a:rPr>
                        <a:t>, Young</a:t>
                      </a: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smtClean="0">
                          <a:effectLst/>
                        </a:rPr>
                        <a:t>Young/</a:t>
                      </a:r>
                    </a:p>
                    <a:p>
                      <a:pPr marL="0" marR="0">
                        <a:lnSpc>
                          <a:spcPct val="115000"/>
                        </a:lnSpc>
                        <a:spcBef>
                          <a:spcPts val="0"/>
                        </a:spcBef>
                        <a:spcAft>
                          <a:spcPts val="0"/>
                        </a:spcAft>
                      </a:pPr>
                      <a:r>
                        <a:rPr lang="en-US" sz="1400" dirty="0" err="1" smtClean="0">
                          <a:effectLst/>
                        </a:rPr>
                        <a:t>Weiguo</a:t>
                      </a: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err="1">
                          <a:effectLst/>
                        </a:rPr>
                        <a:t>Qingfu</a:t>
                      </a: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err="1">
                          <a:effectLst/>
                        </a:rPr>
                        <a:t>Chanh</a:t>
                      </a:r>
                      <a:endParaRPr lang="en-US" sz="1400" dirty="0">
                        <a:effectLst/>
                        <a:latin typeface="Calibri"/>
                        <a:ea typeface="MS Mincho"/>
                        <a:cs typeface="Times New Roman"/>
                      </a:endParaRPr>
                    </a:p>
                  </a:txBody>
                  <a:tcPr marL="55036" marR="55036" marT="0" marB="0" anchor="ctr"/>
                </a:tc>
                <a:tc>
                  <a:txBody>
                    <a:bodyPr/>
                    <a:lstStyle/>
                    <a:p>
                      <a:pPr marL="0" marR="0" algn="ctr">
                        <a:lnSpc>
                          <a:spcPct val="115000"/>
                        </a:lnSpc>
                        <a:spcBef>
                          <a:spcPts val="0"/>
                        </a:spcBef>
                        <a:spcAft>
                          <a:spcPts val="0"/>
                        </a:spcAft>
                      </a:pPr>
                      <a:r>
                        <a:rPr lang="en-US" sz="1400" dirty="0" err="1" smtClean="0">
                          <a:effectLst/>
                        </a:rPr>
                        <a:t>Biju</a:t>
                      </a:r>
                      <a:r>
                        <a:rPr lang="en-US" sz="1400" dirty="0" smtClean="0">
                          <a:effectLst/>
                        </a:rPr>
                        <a:t> Thomas (URI)</a:t>
                      </a: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a:effectLst/>
                        </a:rPr>
                        <a:t>All</a:t>
                      </a:r>
                      <a:endParaRPr lang="en-US" sz="1400" dirty="0">
                        <a:effectLst/>
                        <a:latin typeface="Calibri"/>
                        <a:ea typeface="MS Mincho"/>
                        <a:cs typeface="Times New Roman"/>
                      </a:endParaRPr>
                    </a:p>
                  </a:txBody>
                  <a:tcPr marL="55036" marR="55036" marT="0" marB="0" anchor="ctr"/>
                </a:tc>
              </a:tr>
              <a:tr h="702983">
                <a:tc>
                  <a:txBody>
                    <a:bodyPr/>
                    <a:lstStyle/>
                    <a:p>
                      <a:pPr marL="0" marR="0">
                        <a:lnSpc>
                          <a:spcPct val="115000"/>
                        </a:lnSpc>
                        <a:spcBef>
                          <a:spcPts val="0"/>
                        </a:spcBef>
                        <a:spcAft>
                          <a:spcPts val="0"/>
                        </a:spcAft>
                      </a:pPr>
                      <a:r>
                        <a:rPr lang="en-US" sz="1400" dirty="0">
                          <a:effectLst/>
                        </a:rPr>
                        <a:t>Cases</a:t>
                      </a: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a:effectLst/>
                        </a:rPr>
                        <a:t>Whole </a:t>
                      </a:r>
                      <a:r>
                        <a:rPr lang="en-US" sz="1400" dirty="0" smtClean="0">
                          <a:effectLst/>
                        </a:rPr>
                        <a:t>2011</a:t>
                      </a:r>
                      <a:r>
                        <a:rPr lang="en-US" sz="1400" baseline="0" dirty="0" smtClean="0">
                          <a:effectLst/>
                        </a:rPr>
                        <a:t> and </a:t>
                      </a:r>
                      <a:r>
                        <a:rPr lang="en-US" sz="1400" dirty="0" smtClean="0">
                          <a:effectLst/>
                        </a:rPr>
                        <a:t>2012 storms and some 2010 storms</a:t>
                      </a: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smtClean="0">
                          <a:effectLst/>
                        </a:rPr>
                        <a:t>Priority cases</a:t>
                      </a:r>
                      <a:endParaRPr lang="en-US" sz="1400" dirty="0">
                        <a:effectLst/>
                        <a:latin typeface="Calibri"/>
                        <a:ea typeface="MS Mincho"/>
                        <a:cs typeface="Times New Roman"/>
                      </a:endParaRPr>
                    </a:p>
                  </a:txBody>
                  <a:tcPr marL="55036" marR="55036"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Whole 2011</a:t>
                      </a:r>
                      <a:r>
                        <a:rPr lang="en-US" sz="1400" baseline="0" dirty="0" smtClean="0">
                          <a:effectLst/>
                        </a:rPr>
                        <a:t> and </a:t>
                      </a:r>
                      <a:r>
                        <a:rPr lang="en-US" sz="1400" dirty="0" smtClean="0">
                          <a:effectLst/>
                        </a:rPr>
                        <a:t>2012 storms and some 2010 storms</a:t>
                      </a:r>
                      <a:endParaRPr lang="en-US" sz="1400" dirty="0" smtClean="0">
                        <a:effectLst/>
                        <a:latin typeface="+mn-lt"/>
                        <a:ea typeface="MS Mincho"/>
                        <a:cs typeface="Times New Roman"/>
                      </a:endParaRPr>
                    </a:p>
                    <a:p>
                      <a:pPr marL="0" marR="0">
                        <a:lnSpc>
                          <a:spcPct val="115000"/>
                        </a:lnSpc>
                        <a:spcBef>
                          <a:spcPts val="0"/>
                        </a:spcBef>
                        <a:spcAft>
                          <a:spcPts val="0"/>
                        </a:spcAft>
                      </a:pPr>
                      <a:endParaRPr lang="en-US" sz="1400" dirty="0">
                        <a:effectLst/>
                        <a:latin typeface="Calibri"/>
                        <a:ea typeface="MS Mincho"/>
                        <a:cs typeface="Times New Roman"/>
                      </a:endParaRPr>
                    </a:p>
                  </a:txBody>
                  <a:tcPr marL="55036" marR="55036" marT="0" marB="0" anchor="ctr"/>
                </a:tc>
                <a:tc>
                  <a:txBody>
                    <a:bodyPr/>
                    <a:lstStyle/>
                    <a:p>
                      <a:pPr marL="0" marR="0">
                        <a:lnSpc>
                          <a:spcPct val="115000"/>
                        </a:lnSpc>
                        <a:spcBef>
                          <a:spcPts val="0"/>
                        </a:spcBef>
                        <a:spcAft>
                          <a:spcPts val="0"/>
                        </a:spcAft>
                      </a:pPr>
                      <a:r>
                        <a:rPr lang="en-US" sz="1400" dirty="0">
                          <a:effectLst/>
                        </a:rPr>
                        <a:t>Priority cases</a:t>
                      </a:r>
                      <a:endParaRPr lang="en-US" sz="1400" dirty="0">
                        <a:effectLst/>
                        <a:latin typeface="Calibri"/>
                        <a:ea typeface="MS Mincho"/>
                        <a:cs typeface="Times New Roman"/>
                      </a:endParaRPr>
                    </a:p>
                  </a:txBody>
                  <a:tcPr marL="55036" marR="55036"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Whole 2011</a:t>
                      </a:r>
                      <a:r>
                        <a:rPr lang="en-US" sz="1400" baseline="0" dirty="0" smtClean="0">
                          <a:effectLst/>
                        </a:rPr>
                        <a:t> and </a:t>
                      </a:r>
                      <a:r>
                        <a:rPr lang="en-US" sz="1400" dirty="0" smtClean="0">
                          <a:effectLst/>
                        </a:rPr>
                        <a:t>2012 storms and some 2010 storms</a:t>
                      </a:r>
                      <a:endParaRPr lang="en-US" sz="1400" dirty="0" smtClean="0">
                        <a:effectLst/>
                        <a:latin typeface="+mn-lt"/>
                        <a:ea typeface="MS Mincho"/>
                        <a:cs typeface="Times New Roman"/>
                      </a:endParaRPr>
                    </a:p>
                    <a:p>
                      <a:pPr marL="0" marR="0">
                        <a:lnSpc>
                          <a:spcPct val="115000"/>
                        </a:lnSpc>
                        <a:spcBef>
                          <a:spcPts val="0"/>
                        </a:spcBef>
                        <a:spcAft>
                          <a:spcPts val="0"/>
                        </a:spcAft>
                      </a:pPr>
                      <a:endParaRPr lang="en-US" sz="1400" dirty="0">
                        <a:effectLst/>
                        <a:latin typeface="Calibri"/>
                        <a:ea typeface="MS Mincho"/>
                        <a:cs typeface="Times New Roman"/>
                      </a:endParaRPr>
                    </a:p>
                  </a:txBody>
                  <a:tcPr marL="55036" marR="55036"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rPr>
                        <a:t>Whole 2011</a:t>
                      </a:r>
                      <a:r>
                        <a:rPr lang="en-US" sz="1400" baseline="0" dirty="0" smtClean="0">
                          <a:effectLst/>
                        </a:rPr>
                        <a:t> and </a:t>
                      </a:r>
                      <a:r>
                        <a:rPr lang="en-US" sz="1400" dirty="0" smtClean="0">
                          <a:effectLst/>
                        </a:rPr>
                        <a:t>2012 storms and some 2010 storms</a:t>
                      </a:r>
                      <a:endParaRPr lang="en-US" sz="1400" dirty="0" smtClean="0">
                        <a:effectLst/>
                        <a:latin typeface="+mn-lt"/>
                        <a:ea typeface="MS Mincho"/>
                        <a:cs typeface="Times New Roman"/>
                      </a:endParaRPr>
                    </a:p>
                    <a:p>
                      <a:pPr marL="0" marR="0">
                        <a:lnSpc>
                          <a:spcPct val="115000"/>
                        </a:lnSpc>
                        <a:spcBef>
                          <a:spcPts val="0"/>
                        </a:spcBef>
                        <a:spcAft>
                          <a:spcPts val="0"/>
                        </a:spcAft>
                      </a:pPr>
                      <a:endParaRPr lang="en-US" sz="1400" dirty="0">
                        <a:effectLst/>
                        <a:latin typeface="Calibri"/>
                        <a:ea typeface="MS Mincho"/>
                        <a:cs typeface="Times New Roman"/>
                      </a:endParaRPr>
                    </a:p>
                  </a:txBody>
                  <a:tcPr marL="55036" marR="55036" marT="0" marB="0" anchor="ctr"/>
                </a:tc>
              </a:tr>
            </a:tbl>
          </a:graphicData>
        </a:graphic>
      </p:graphicFrame>
      <p:sp>
        <p:nvSpPr>
          <p:cNvPr id="3" name="Rectangle 2"/>
          <p:cNvSpPr/>
          <p:nvPr/>
        </p:nvSpPr>
        <p:spPr>
          <a:xfrm>
            <a:off x="1143001" y="152400"/>
            <a:ext cx="7239000" cy="584775"/>
          </a:xfrm>
          <a:prstGeom prst="rect">
            <a:avLst/>
          </a:prstGeom>
          <a:solidFill>
            <a:srgbClr val="FFFF00">
              <a:alpha val="30000"/>
            </a:srgbClr>
          </a:solidFill>
        </p:spPr>
        <p:txBody>
          <a:bodyPr wrap="square">
            <a:spAutoFit/>
          </a:bodyPr>
          <a:lstStyle/>
          <a:p>
            <a:r>
              <a:rPr lang="en-US" sz="3200" b="1" u="sng" dirty="0"/>
              <a:t>2013 HWRF pre-implementation test plan</a:t>
            </a:r>
            <a:endParaRPr lang="en-US" sz="3200" dirty="0"/>
          </a:p>
        </p:txBody>
      </p:sp>
      <p:sp>
        <p:nvSpPr>
          <p:cNvPr id="4" name="Slide Number Placeholder 3"/>
          <p:cNvSpPr>
            <a:spLocks noGrp="1"/>
          </p:cNvSpPr>
          <p:nvPr>
            <p:ph type="sldNum" sz="quarter" idx="12"/>
          </p:nvPr>
        </p:nvSpPr>
        <p:spPr/>
        <p:txBody>
          <a:bodyPr/>
          <a:lstStyle/>
          <a:p>
            <a:fld id="{2C91B293-8697-4CA5-8E4C-313B7F061A45}" type="slidenum">
              <a:rPr lang="en-US" smtClean="0"/>
              <a:t>2</a:t>
            </a:fld>
            <a:endParaRPr lang="en-US"/>
          </a:p>
        </p:txBody>
      </p:sp>
    </p:spTree>
    <p:extLst>
      <p:ext uri="{BB962C8B-B14F-4D97-AF65-F5344CB8AC3E}">
        <p14:creationId xmlns:p14="http://schemas.microsoft.com/office/powerpoint/2010/main" val="746308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37175"/>
            <a:ext cx="7620000" cy="584775"/>
          </a:xfrm>
          <a:prstGeom prst="rect">
            <a:avLst/>
          </a:prstGeom>
          <a:solidFill>
            <a:srgbClr val="FFFF00">
              <a:alpha val="20000"/>
            </a:srgbClr>
          </a:solidFill>
        </p:spPr>
        <p:txBody>
          <a:bodyPr wrap="square" rtlCol="0">
            <a:spAutoFit/>
          </a:bodyPr>
          <a:lstStyle/>
          <a:p>
            <a:r>
              <a:rPr lang="en-US" sz="3200" b="1" dirty="0" smtClean="0"/>
              <a:t>2013 HWRF baseline configuration (H130)</a:t>
            </a:r>
            <a:endParaRPr lang="en-US" sz="3200" b="1" dirty="0"/>
          </a:p>
        </p:txBody>
      </p:sp>
      <p:sp>
        <p:nvSpPr>
          <p:cNvPr id="3" name="TextBox 2"/>
          <p:cNvSpPr txBox="1"/>
          <p:nvPr/>
        </p:nvSpPr>
        <p:spPr>
          <a:xfrm>
            <a:off x="457200" y="1676400"/>
            <a:ext cx="8082987" cy="3908762"/>
          </a:xfrm>
          <a:prstGeom prst="rect">
            <a:avLst/>
          </a:prstGeom>
          <a:noFill/>
        </p:spPr>
        <p:txBody>
          <a:bodyPr wrap="square" rtlCol="0">
            <a:spAutoFit/>
          </a:bodyPr>
          <a:lstStyle/>
          <a:p>
            <a:r>
              <a:rPr lang="en-US" sz="2400" b="1" u="sng" dirty="0" smtClean="0">
                <a:solidFill>
                  <a:srgbClr val="FF0000"/>
                </a:solidFill>
              </a:rPr>
              <a:t>1. Vortex initialization</a:t>
            </a:r>
          </a:p>
          <a:p>
            <a:r>
              <a:rPr lang="en-US" sz="2000" dirty="0"/>
              <a:t> </a:t>
            </a:r>
            <a:r>
              <a:rPr lang="en-US" sz="2000" dirty="0" smtClean="0"/>
              <a:t>    - Storm size correction – R34 and RMW</a:t>
            </a:r>
          </a:p>
          <a:p>
            <a:r>
              <a:rPr lang="en-US" sz="2000" dirty="0"/>
              <a:t> </a:t>
            </a:r>
            <a:r>
              <a:rPr lang="en-US" sz="2000" dirty="0" smtClean="0"/>
              <a:t>    - Hurricane filter domain is revised (smaller than that of H212)</a:t>
            </a:r>
          </a:p>
          <a:p>
            <a:r>
              <a:rPr lang="en-US" sz="2000" dirty="0"/>
              <a:t> </a:t>
            </a:r>
            <a:r>
              <a:rPr lang="en-US" sz="2000" dirty="0" smtClean="0"/>
              <a:t>    - Cold start use GFS vortex if a storm is weaker than 16m/s</a:t>
            </a:r>
            <a:br>
              <a:rPr lang="en-US" sz="2000" dirty="0" smtClean="0"/>
            </a:br>
            <a:endParaRPr lang="en-US" sz="2000" dirty="0" smtClean="0"/>
          </a:p>
          <a:p>
            <a:r>
              <a:rPr lang="en-US" sz="2400" b="1" u="sng" dirty="0" smtClean="0">
                <a:solidFill>
                  <a:srgbClr val="FF0000"/>
                </a:solidFill>
              </a:rPr>
              <a:t>2. Hybrid DA </a:t>
            </a:r>
          </a:p>
          <a:p>
            <a:r>
              <a:rPr lang="en-US" sz="2000" b="1" dirty="0"/>
              <a:t> </a:t>
            </a:r>
            <a:r>
              <a:rPr lang="en-US" sz="2000" b="1" dirty="0" smtClean="0"/>
              <a:t>    </a:t>
            </a:r>
            <a:r>
              <a:rPr lang="en-US" sz="2000" dirty="0" smtClean="0"/>
              <a:t>- </a:t>
            </a:r>
            <a:r>
              <a:rPr lang="en-US" sz="2000" dirty="0"/>
              <a:t>First guess is from GDAS 3, 6 and 9 hour forecast after </a:t>
            </a:r>
            <a:r>
              <a:rPr lang="en-US" sz="2000" dirty="0" smtClean="0"/>
              <a:t>vortex relocation</a:t>
            </a:r>
          </a:p>
          <a:p>
            <a:r>
              <a:rPr lang="en-US" sz="2000" dirty="0"/>
              <a:t> </a:t>
            </a:r>
            <a:r>
              <a:rPr lang="en-US" sz="2000" dirty="0" smtClean="0"/>
              <a:t>    </a:t>
            </a:r>
            <a:r>
              <a:rPr lang="en-US" sz="2000" dirty="0"/>
              <a:t>- Data assimilation on outer domain only followed by vortex initialization </a:t>
            </a:r>
            <a:endParaRPr lang="en-US" sz="2000" dirty="0" smtClean="0"/>
          </a:p>
          <a:p>
            <a:r>
              <a:rPr lang="en-US" sz="2000" dirty="0"/>
              <a:t>     - GSI hybrid analysis using global </a:t>
            </a:r>
            <a:r>
              <a:rPr lang="en-US" sz="2000" dirty="0" err="1"/>
              <a:t>EnKF</a:t>
            </a:r>
            <a:r>
              <a:rPr lang="en-US" sz="2000" dirty="0"/>
              <a:t> forecast ensemble </a:t>
            </a:r>
            <a:endParaRPr lang="en-US" sz="2000" dirty="0" smtClean="0"/>
          </a:p>
          <a:p>
            <a:r>
              <a:rPr lang="en-US" sz="2000" dirty="0"/>
              <a:t> </a:t>
            </a:r>
            <a:r>
              <a:rPr lang="en-US" sz="2000" dirty="0" smtClean="0"/>
              <a:t>    - 80 members of global ensemble members are  given 75% weight to </a:t>
            </a:r>
          </a:p>
          <a:p>
            <a:r>
              <a:rPr lang="en-US" sz="2000" dirty="0"/>
              <a:t> </a:t>
            </a:r>
            <a:r>
              <a:rPr lang="en-US" sz="2000" dirty="0" smtClean="0"/>
              <a:t>       background error covariance</a:t>
            </a:r>
          </a:p>
          <a:p>
            <a:r>
              <a:rPr lang="en-US" sz="2000" dirty="0"/>
              <a:t> </a:t>
            </a:r>
            <a:r>
              <a:rPr lang="en-US" sz="2000" dirty="0" smtClean="0"/>
              <a:t>    </a:t>
            </a:r>
            <a:r>
              <a:rPr lang="en-US" sz="2000" dirty="0"/>
              <a:t>- GSI hybrid analysis using global </a:t>
            </a:r>
            <a:r>
              <a:rPr lang="en-US" sz="2000" dirty="0" err="1"/>
              <a:t>EnKF</a:t>
            </a:r>
            <a:r>
              <a:rPr lang="en-US" sz="2000" dirty="0"/>
              <a:t> forecast </a:t>
            </a:r>
            <a:r>
              <a:rPr lang="en-US" sz="2000" dirty="0" smtClean="0"/>
              <a:t>ensemble</a:t>
            </a:r>
          </a:p>
        </p:txBody>
      </p:sp>
      <p:sp>
        <p:nvSpPr>
          <p:cNvPr id="4" name="Slide Number Placeholder 3"/>
          <p:cNvSpPr>
            <a:spLocks noGrp="1"/>
          </p:cNvSpPr>
          <p:nvPr>
            <p:ph type="sldNum" sz="quarter" idx="12"/>
          </p:nvPr>
        </p:nvSpPr>
        <p:spPr/>
        <p:txBody>
          <a:bodyPr/>
          <a:lstStyle/>
          <a:p>
            <a:fld id="{2C91B293-8697-4CA5-8E4C-313B7F061A45}" type="slidenum">
              <a:rPr lang="en-US" smtClean="0"/>
              <a:t>3</a:t>
            </a:fld>
            <a:endParaRPr lang="en-US"/>
          </a:p>
        </p:txBody>
      </p:sp>
    </p:spTree>
    <p:extLst>
      <p:ext uri="{BB962C8B-B14F-4D97-AF65-F5344CB8AC3E}">
        <p14:creationId xmlns:p14="http://schemas.microsoft.com/office/powerpoint/2010/main" val="3622491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828800"/>
            <a:ext cx="7848600" cy="3816429"/>
          </a:xfrm>
          <a:prstGeom prst="rect">
            <a:avLst/>
          </a:prstGeom>
          <a:noFill/>
        </p:spPr>
        <p:txBody>
          <a:bodyPr wrap="square" rtlCol="0">
            <a:spAutoFit/>
          </a:bodyPr>
          <a:lstStyle/>
          <a:p>
            <a:r>
              <a:rPr lang="en-US" sz="2400" b="1" u="sng" dirty="0">
                <a:solidFill>
                  <a:srgbClr val="FF0000"/>
                </a:solidFill>
              </a:rPr>
              <a:t>3. Infrastructure and bug fixes</a:t>
            </a:r>
          </a:p>
          <a:p>
            <a:r>
              <a:rPr lang="en-US" sz="2000" dirty="0"/>
              <a:t>     - Change the preprocessors (</a:t>
            </a:r>
            <a:r>
              <a:rPr lang="en-US" sz="2000" dirty="0" err="1"/>
              <a:t>prep_hybrid</a:t>
            </a:r>
            <a:r>
              <a:rPr lang="en-US" sz="2000" dirty="0"/>
              <a:t>) for WP, resolution, vertical </a:t>
            </a:r>
            <a:endParaRPr lang="en-US" sz="2000" dirty="0" smtClean="0"/>
          </a:p>
          <a:p>
            <a:r>
              <a:rPr lang="en-US" sz="2000" dirty="0"/>
              <a:t> </a:t>
            </a:r>
            <a:r>
              <a:rPr lang="en-US" sz="2000" dirty="0" smtClean="0"/>
              <a:t>       interpolation</a:t>
            </a:r>
            <a:endParaRPr lang="en-US" sz="2000" dirty="0"/>
          </a:p>
          <a:p>
            <a:r>
              <a:rPr lang="en-US" sz="2000" dirty="0"/>
              <a:t>     - Lager innermost domain with more frequent physics calling time step</a:t>
            </a:r>
          </a:p>
          <a:p>
            <a:r>
              <a:rPr lang="en-US" sz="2000" dirty="0"/>
              <a:t>     - The vortex initialization codes are generalized for all basins (</a:t>
            </a:r>
            <a:r>
              <a:rPr lang="en-US" sz="2000" dirty="0" err="1"/>
              <a:t>unibasin</a:t>
            </a:r>
            <a:r>
              <a:rPr lang="en-US" sz="2000" dirty="0"/>
              <a:t>)</a:t>
            </a:r>
          </a:p>
          <a:p>
            <a:r>
              <a:rPr lang="en-US" sz="2000" dirty="0"/>
              <a:t>     - POM: removal of flux truncation </a:t>
            </a:r>
          </a:p>
          <a:p>
            <a:r>
              <a:rPr lang="en-US" sz="2000" dirty="0"/>
              <a:t>     - Upgrade SW corner computation</a:t>
            </a:r>
          </a:p>
          <a:p>
            <a:r>
              <a:rPr lang="en-US" sz="2000" dirty="0"/>
              <a:t>     - Bug fix: GWD </a:t>
            </a:r>
            <a:r>
              <a:rPr lang="en-US" sz="2000" dirty="0" err="1"/>
              <a:t>subgrid</a:t>
            </a:r>
            <a:r>
              <a:rPr lang="en-US" sz="2000" dirty="0"/>
              <a:t> scale terrain, increase of </a:t>
            </a:r>
            <a:r>
              <a:rPr lang="en-US" sz="2000" dirty="0" err="1"/>
              <a:t>ptsgm</a:t>
            </a:r>
            <a:r>
              <a:rPr lang="en-US" sz="2000" dirty="0"/>
              <a:t> in WP, 10m wind </a:t>
            </a:r>
            <a:endParaRPr lang="en-US" sz="2000" dirty="0" smtClean="0"/>
          </a:p>
          <a:p>
            <a:r>
              <a:rPr lang="en-US" sz="2000" dirty="0"/>
              <a:t> </a:t>
            </a:r>
            <a:r>
              <a:rPr lang="en-US" sz="2000" dirty="0" smtClean="0"/>
              <a:t>       conversion(post</a:t>
            </a:r>
            <a:r>
              <a:rPr lang="en-US" sz="2000" dirty="0"/>
              <a:t>)</a:t>
            </a:r>
          </a:p>
          <a:p>
            <a:r>
              <a:rPr lang="en-US" sz="2000" dirty="0"/>
              <a:t>     - Update the nest-parent interpolation and nest motion algorithm</a:t>
            </a:r>
          </a:p>
          <a:p>
            <a:r>
              <a:rPr lang="en-US" sz="2000" dirty="0"/>
              <a:t>     - MP physics feedback</a:t>
            </a:r>
          </a:p>
          <a:p>
            <a:endParaRPr lang="en-US" dirty="0"/>
          </a:p>
        </p:txBody>
      </p:sp>
      <p:sp>
        <p:nvSpPr>
          <p:cNvPr id="3" name="TextBox 2"/>
          <p:cNvSpPr txBox="1"/>
          <p:nvPr/>
        </p:nvSpPr>
        <p:spPr>
          <a:xfrm>
            <a:off x="187124" y="737175"/>
            <a:ext cx="7585276" cy="584775"/>
          </a:xfrm>
          <a:prstGeom prst="rect">
            <a:avLst/>
          </a:prstGeom>
          <a:solidFill>
            <a:srgbClr val="FFFF00">
              <a:alpha val="20000"/>
            </a:srgbClr>
          </a:solidFill>
        </p:spPr>
        <p:txBody>
          <a:bodyPr wrap="square" rtlCol="0">
            <a:spAutoFit/>
          </a:bodyPr>
          <a:lstStyle/>
          <a:p>
            <a:r>
              <a:rPr lang="en-US" sz="3200" b="1" dirty="0" smtClean="0"/>
              <a:t>2013 HWRF baseline configuration (H130)</a:t>
            </a:r>
            <a:endParaRPr lang="en-US" sz="3200" b="1" dirty="0"/>
          </a:p>
        </p:txBody>
      </p:sp>
      <p:sp>
        <p:nvSpPr>
          <p:cNvPr id="4" name="Slide Number Placeholder 3"/>
          <p:cNvSpPr>
            <a:spLocks noGrp="1"/>
          </p:cNvSpPr>
          <p:nvPr>
            <p:ph type="sldNum" sz="quarter" idx="12"/>
          </p:nvPr>
        </p:nvSpPr>
        <p:spPr/>
        <p:txBody>
          <a:bodyPr/>
          <a:lstStyle/>
          <a:p>
            <a:fld id="{2C91B293-8697-4CA5-8E4C-313B7F061A45}" type="slidenum">
              <a:rPr lang="en-US" smtClean="0"/>
              <a:t>4</a:t>
            </a:fld>
            <a:endParaRPr lang="en-US"/>
          </a:p>
        </p:txBody>
      </p:sp>
    </p:spTree>
    <p:extLst>
      <p:ext uri="{BB962C8B-B14F-4D97-AF65-F5344CB8AC3E}">
        <p14:creationId xmlns:p14="http://schemas.microsoft.com/office/powerpoint/2010/main" val="2160437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mc.ncep.noaa.gov/gc_wmb/vxt/baseline/stat/EPAL1012/fig_EPAL1012_wi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843" y="3775491"/>
            <a:ext cx="3883489" cy="28072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emc.ncep.noaa.gov/gc_wmb/vxt/baseline/stat/ALAL1012/fig_ALAL1012_w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71700"/>
            <a:ext cx="3883489" cy="28072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emc.ncep.noaa.gov/gc_wmb/vxt/baseline/stat/ALAL1012/fig_ALAL1012_tk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6" y="734645"/>
            <a:ext cx="3883489" cy="28072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emc.ncep.noaa.gov/gc_wmb/vxt/baseline/stat/EPAL1012/fig_EPAL1012_tk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 y="3721608"/>
            <a:ext cx="3883489" cy="28072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502936"/>
            <a:ext cx="1676400" cy="523220"/>
          </a:xfrm>
          <a:prstGeom prst="rect">
            <a:avLst/>
          </a:prstGeom>
          <a:solidFill>
            <a:schemeClr val="tx2">
              <a:lumMod val="20000"/>
              <a:lumOff val="80000"/>
            </a:schemeClr>
          </a:solidFill>
        </p:spPr>
        <p:txBody>
          <a:bodyPr wrap="square" rtlCol="0">
            <a:spAutoFit/>
          </a:bodyPr>
          <a:lstStyle/>
          <a:p>
            <a:r>
              <a:rPr lang="en-US" sz="2800" dirty="0" smtClean="0"/>
              <a:t>ATL track</a:t>
            </a:r>
            <a:endParaRPr lang="en-US" sz="2800" dirty="0"/>
          </a:p>
        </p:txBody>
      </p:sp>
      <p:sp>
        <p:nvSpPr>
          <p:cNvPr id="7" name="TextBox 6"/>
          <p:cNvSpPr txBox="1"/>
          <p:nvPr/>
        </p:nvSpPr>
        <p:spPr>
          <a:xfrm>
            <a:off x="4965720" y="510090"/>
            <a:ext cx="2120879" cy="523220"/>
          </a:xfrm>
          <a:prstGeom prst="rect">
            <a:avLst/>
          </a:prstGeom>
          <a:solidFill>
            <a:schemeClr val="tx2">
              <a:lumMod val="20000"/>
              <a:lumOff val="80000"/>
            </a:schemeClr>
          </a:solidFill>
        </p:spPr>
        <p:txBody>
          <a:bodyPr wrap="square" rtlCol="0">
            <a:spAutoFit/>
          </a:bodyPr>
          <a:lstStyle/>
          <a:p>
            <a:r>
              <a:rPr lang="en-US" sz="2800" dirty="0" smtClean="0"/>
              <a:t>ATL intensity</a:t>
            </a:r>
            <a:endParaRPr lang="en-US" sz="2800" dirty="0"/>
          </a:p>
        </p:txBody>
      </p:sp>
      <p:sp>
        <p:nvSpPr>
          <p:cNvPr id="8" name="TextBox 7"/>
          <p:cNvSpPr txBox="1"/>
          <p:nvPr/>
        </p:nvSpPr>
        <p:spPr>
          <a:xfrm>
            <a:off x="496747" y="3541853"/>
            <a:ext cx="1676400" cy="523220"/>
          </a:xfrm>
          <a:prstGeom prst="rect">
            <a:avLst/>
          </a:prstGeom>
          <a:solidFill>
            <a:schemeClr val="tx2">
              <a:lumMod val="20000"/>
              <a:lumOff val="80000"/>
            </a:schemeClr>
          </a:solidFill>
        </p:spPr>
        <p:txBody>
          <a:bodyPr wrap="square" rtlCol="0">
            <a:spAutoFit/>
          </a:bodyPr>
          <a:lstStyle/>
          <a:p>
            <a:r>
              <a:rPr lang="en-US" sz="2800" dirty="0" smtClean="0"/>
              <a:t>EP track</a:t>
            </a:r>
            <a:endParaRPr lang="en-US" sz="2800" dirty="0"/>
          </a:p>
        </p:txBody>
      </p:sp>
      <p:sp>
        <p:nvSpPr>
          <p:cNvPr id="9" name="TextBox 8"/>
          <p:cNvSpPr txBox="1"/>
          <p:nvPr/>
        </p:nvSpPr>
        <p:spPr>
          <a:xfrm>
            <a:off x="4965720" y="3558520"/>
            <a:ext cx="2120879" cy="523220"/>
          </a:xfrm>
          <a:prstGeom prst="rect">
            <a:avLst/>
          </a:prstGeom>
          <a:solidFill>
            <a:schemeClr val="tx2">
              <a:lumMod val="20000"/>
              <a:lumOff val="80000"/>
            </a:schemeClr>
          </a:solidFill>
        </p:spPr>
        <p:txBody>
          <a:bodyPr wrap="square" rtlCol="0">
            <a:spAutoFit/>
          </a:bodyPr>
          <a:lstStyle/>
          <a:p>
            <a:r>
              <a:rPr lang="en-US" sz="2800" dirty="0" smtClean="0"/>
              <a:t>EP intensity</a:t>
            </a:r>
            <a:endParaRPr lang="en-US" sz="2800" dirty="0"/>
          </a:p>
        </p:txBody>
      </p:sp>
      <p:sp>
        <p:nvSpPr>
          <p:cNvPr id="4" name="TextBox 3"/>
          <p:cNvSpPr txBox="1"/>
          <p:nvPr/>
        </p:nvSpPr>
        <p:spPr>
          <a:xfrm>
            <a:off x="1014013" y="1905000"/>
            <a:ext cx="2033987" cy="369332"/>
          </a:xfrm>
          <a:prstGeom prst="rect">
            <a:avLst/>
          </a:prstGeom>
          <a:noFill/>
        </p:spPr>
        <p:txBody>
          <a:bodyPr wrap="square" rtlCol="0">
            <a:spAutoFit/>
          </a:bodyPr>
          <a:lstStyle/>
          <a:p>
            <a:r>
              <a:rPr lang="en-US" b="1" dirty="0" smtClean="0">
                <a:solidFill>
                  <a:srgbClr val="00B0F0"/>
                </a:solidFill>
              </a:rPr>
              <a:t>H212 (2012 HWRF)</a:t>
            </a:r>
            <a:endParaRPr lang="en-US" b="1" dirty="0">
              <a:solidFill>
                <a:srgbClr val="00B0F0"/>
              </a:solidFill>
            </a:endParaRPr>
          </a:p>
        </p:txBody>
      </p:sp>
      <p:sp>
        <p:nvSpPr>
          <p:cNvPr id="12" name="TextBox 11"/>
          <p:cNvSpPr txBox="1"/>
          <p:nvPr/>
        </p:nvSpPr>
        <p:spPr>
          <a:xfrm>
            <a:off x="2235843" y="2489771"/>
            <a:ext cx="2286000" cy="369332"/>
          </a:xfrm>
          <a:prstGeom prst="rect">
            <a:avLst/>
          </a:prstGeom>
          <a:noFill/>
        </p:spPr>
        <p:txBody>
          <a:bodyPr wrap="square" rtlCol="0">
            <a:spAutoFit/>
          </a:bodyPr>
          <a:lstStyle/>
          <a:p>
            <a:r>
              <a:rPr lang="en-US" b="1" dirty="0" smtClean="0">
                <a:solidFill>
                  <a:srgbClr val="FF0000"/>
                </a:solidFill>
              </a:rPr>
              <a:t>H130 (2013 baseline)</a:t>
            </a:r>
            <a:endParaRPr lang="en-US" b="1" dirty="0">
              <a:solidFill>
                <a:srgbClr val="FF0000"/>
              </a:solidFill>
            </a:endParaRPr>
          </a:p>
        </p:txBody>
      </p:sp>
      <p:cxnSp>
        <p:nvCxnSpPr>
          <p:cNvPr id="6" name="Straight Connector 5"/>
          <p:cNvCxnSpPr/>
          <p:nvPr/>
        </p:nvCxnSpPr>
        <p:spPr>
          <a:xfrm>
            <a:off x="7924800" y="2138249"/>
            <a:ext cx="0" cy="296759"/>
          </a:xfrm>
          <a:prstGeom prst="line">
            <a:avLst/>
          </a:prstGeom>
          <a:ln w="381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62300" y="1040894"/>
            <a:ext cx="685800" cy="381000"/>
          </a:xfrm>
          <a:prstGeom prst="rect">
            <a:avLst/>
          </a:prstGeom>
          <a:solidFill>
            <a:srgbClr val="FFFF00"/>
          </a:solidFill>
        </p:spPr>
        <p:txBody>
          <a:bodyPr wrap="square" rtlCol="0">
            <a:spAutoFit/>
          </a:bodyPr>
          <a:lstStyle/>
          <a:p>
            <a:r>
              <a:rPr lang="en-US" dirty="0" smtClean="0">
                <a:solidFill>
                  <a:srgbClr val="FF0000"/>
                </a:solidFill>
              </a:rPr>
              <a:t>~8%</a:t>
            </a:r>
            <a:endParaRPr lang="en-US" dirty="0">
              <a:solidFill>
                <a:srgbClr val="FF0000"/>
              </a:solidFill>
            </a:endParaRPr>
          </a:p>
        </p:txBody>
      </p:sp>
      <p:sp>
        <p:nvSpPr>
          <p:cNvPr id="17" name="TextBox 16"/>
          <p:cNvSpPr txBox="1"/>
          <p:nvPr/>
        </p:nvSpPr>
        <p:spPr>
          <a:xfrm>
            <a:off x="3048000" y="4065073"/>
            <a:ext cx="800100" cy="369332"/>
          </a:xfrm>
          <a:prstGeom prst="rect">
            <a:avLst/>
          </a:prstGeom>
          <a:solidFill>
            <a:srgbClr val="FFFF00"/>
          </a:solidFill>
        </p:spPr>
        <p:txBody>
          <a:bodyPr wrap="square" rtlCol="0">
            <a:spAutoFit/>
          </a:bodyPr>
          <a:lstStyle/>
          <a:p>
            <a:r>
              <a:rPr lang="en-US" dirty="0" smtClean="0">
                <a:solidFill>
                  <a:srgbClr val="FF0000"/>
                </a:solidFill>
              </a:rPr>
              <a:t>~15%</a:t>
            </a:r>
            <a:endParaRPr lang="en-US" dirty="0">
              <a:solidFill>
                <a:srgbClr val="FF0000"/>
              </a:solidFill>
            </a:endParaRPr>
          </a:p>
        </p:txBody>
      </p:sp>
      <p:sp>
        <p:nvSpPr>
          <p:cNvPr id="19" name="TextBox 18"/>
          <p:cNvSpPr txBox="1"/>
          <p:nvPr/>
        </p:nvSpPr>
        <p:spPr>
          <a:xfrm>
            <a:off x="7467600" y="1041031"/>
            <a:ext cx="800100" cy="369332"/>
          </a:xfrm>
          <a:prstGeom prst="rect">
            <a:avLst/>
          </a:prstGeom>
          <a:solidFill>
            <a:srgbClr val="FFFF00"/>
          </a:solidFill>
        </p:spPr>
        <p:txBody>
          <a:bodyPr wrap="square" rtlCol="0">
            <a:spAutoFit/>
          </a:bodyPr>
          <a:lstStyle/>
          <a:p>
            <a:r>
              <a:rPr lang="en-US" dirty="0" smtClean="0">
                <a:solidFill>
                  <a:srgbClr val="FF0000"/>
                </a:solidFill>
              </a:rPr>
              <a:t>~25%</a:t>
            </a:r>
            <a:endParaRPr lang="en-US" dirty="0">
              <a:solidFill>
                <a:srgbClr val="FF0000"/>
              </a:solidFill>
            </a:endParaRPr>
          </a:p>
        </p:txBody>
      </p:sp>
      <p:sp>
        <p:nvSpPr>
          <p:cNvPr id="20" name="TextBox 19"/>
          <p:cNvSpPr txBox="1"/>
          <p:nvPr/>
        </p:nvSpPr>
        <p:spPr>
          <a:xfrm>
            <a:off x="7467600" y="4105026"/>
            <a:ext cx="779844" cy="369332"/>
          </a:xfrm>
          <a:prstGeom prst="rect">
            <a:avLst/>
          </a:prstGeom>
          <a:solidFill>
            <a:srgbClr val="FFFF00"/>
          </a:solidFill>
        </p:spPr>
        <p:txBody>
          <a:bodyPr wrap="square" rtlCol="0">
            <a:spAutoFit/>
          </a:bodyPr>
          <a:lstStyle/>
          <a:p>
            <a:r>
              <a:rPr lang="en-US" dirty="0" smtClean="0">
                <a:solidFill>
                  <a:srgbClr val="FF0000"/>
                </a:solidFill>
              </a:rPr>
              <a:t>~30%</a:t>
            </a:r>
            <a:endParaRPr lang="en-US" dirty="0">
              <a:solidFill>
                <a:srgbClr val="FF0000"/>
              </a:solidFill>
            </a:endParaRPr>
          </a:p>
        </p:txBody>
      </p:sp>
      <p:sp>
        <p:nvSpPr>
          <p:cNvPr id="5" name="Slide Number Placeholder 4"/>
          <p:cNvSpPr>
            <a:spLocks noGrp="1"/>
          </p:cNvSpPr>
          <p:nvPr>
            <p:ph type="sldNum" sz="quarter" idx="12"/>
          </p:nvPr>
        </p:nvSpPr>
        <p:spPr/>
        <p:txBody>
          <a:bodyPr/>
          <a:lstStyle/>
          <a:p>
            <a:fld id="{2C91B293-8697-4CA5-8E4C-313B7F061A45}" type="slidenum">
              <a:rPr lang="en-US" smtClean="0"/>
              <a:t>5</a:t>
            </a:fld>
            <a:endParaRPr lang="en-US"/>
          </a:p>
        </p:txBody>
      </p:sp>
    </p:spTree>
    <p:extLst>
      <p:ext uri="{BB962C8B-B14F-4D97-AF65-F5344CB8AC3E}">
        <p14:creationId xmlns:p14="http://schemas.microsoft.com/office/powerpoint/2010/main" val="816113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fig_LESLIE_H212_vm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92296"/>
            <a:ext cx="3938095"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ig_LESLIE_H213_vma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838200"/>
            <a:ext cx="3938095" cy="2834640"/>
          </a:xfrm>
          <a:prstGeom prst="rect">
            <a:avLst/>
          </a:prstGeom>
          <a:noFill/>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860425" y="229518"/>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a:t>H212         </a:t>
            </a:r>
            <a:r>
              <a:rPr lang="en-US" sz="2800" dirty="0" smtClean="0"/>
              <a:t>                                  H130</a:t>
            </a:r>
            <a:endParaRPr lang="en-US" sz="2800" dirty="0"/>
          </a:p>
        </p:txBody>
      </p:sp>
      <p:sp>
        <p:nvSpPr>
          <p:cNvPr id="7" name="TextBox 6"/>
          <p:cNvSpPr txBox="1"/>
          <p:nvPr/>
        </p:nvSpPr>
        <p:spPr>
          <a:xfrm>
            <a:off x="4076751" y="1219200"/>
            <a:ext cx="960712" cy="461665"/>
          </a:xfrm>
          <a:prstGeom prst="rect">
            <a:avLst/>
          </a:prstGeom>
          <a:solidFill>
            <a:srgbClr val="FF0000">
              <a:alpha val="60000"/>
            </a:srgbClr>
          </a:solidFill>
        </p:spPr>
        <p:txBody>
          <a:bodyPr wrap="none" rtlCol="0">
            <a:spAutoFit/>
          </a:bodyPr>
          <a:lstStyle/>
          <a:p>
            <a:r>
              <a:rPr lang="en-US" sz="2400" dirty="0" smtClean="0">
                <a:solidFill>
                  <a:srgbClr val="FFFF00"/>
                </a:solidFill>
              </a:rPr>
              <a:t>LESLIE</a:t>
            </a:r>
            <a:endParaRPr lang="en-US" sz="2400" dirty="0">
              <a:solidFill>
                <a:srgbClr val="FFFF00"/>
              </a:solidFill>
            </a:endParaRPr>
          </a:p>
        </p:txBody>
      </p:sp>
      <p:pic>
        <p:nvPicPr>
          <p:cNvPr id="1026" name="Picture 2" descr="http://www.emc.ncep.noaa.gov/gc_wmb/vxt/baseline/stat/spaghetti/fig_IGOR11L_H212_vma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6" y="3886200"/>
            <a:ext cx="3813173"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mc.ncep.noaa.gov/gc_wmb/vxt/baseline/stat/spaghetti/fig_IGOR11L_H130_vma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7463" y="3886200"/>
            <a:ext cx="3813173" cy="2834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47309" y="4114800"/>
            <a:ext cx="825867" cy="461665"/>
          </a:xfrm>
          <a:prstGeom prst="rect">
            <a:avLst/>
          </a:prstGeom>
          <a:solidFill>
            <a:srgbClr val="FF0000">
              <a:alpha val="60000"/>
            </a:srgbClr>
          </a:solidFill>
        </p:spPr>
        <p:txBody>
          <a:bodyPr wrap="none" rtlCol="0">
            <a:spAutoFit/>
          </a:bodyPr>
          <a:lstStyle/>
          <a:p>
            <a:r>
              <a:rPr lang="en-US" sz="2400" dirty="0" smtClean="0">
                <a:solidFill>
                  <a:srgbClr val="FFFF00"/>
                </a:solidFill>
              </a:rPr>
              <a:t>IGOR</a:t>
            </a:r>
            <a:endParaRPr lang="en-US" sz="2400" dirty="0">
              <a:solidFill>
                <a:srgbClr val="FFFF00"/>
              </a:solidFill>
            </a:endParaRPr>
          </a:p>
        </p:txBody>
      </p:sp>
      <p:sp>
        <p:nvSpPr>
          <p:cNvPr id="4" name="Oval 3"/>
          <p:cNvSpPr/>
          <p:nvPr/>
        </p:nvSpPr>
        <p:spPr>
          <a:xfrm>
            <a:off x="1981200" y="1450032"/>
            <a:ext cx="1600200" cy="988368"/>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67288" y="4549841"/>
            <a:ext cx="2042711" cy="988368"/>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C91B293-8697-4CA5-8E4C-313B7F061A45}" type="slidenum">
              <a:rPr lang="en-US" smtClean="0"/>
              <a:t>6</a:t>
            </a:fld>
            <a:endParaRPr lang="en-US"/>
          </a:p>
        </p:txBody>
      </p:sp>
    </p:spTree>
    <p:extLst>
      <p:ext uri="{BB962C8B-B14F-4D97-AF65-F5344CB8AC3E}">
        <p14:creationId xmlns:p14="http://schemas.microsoft.com/office/powerpoint/2010/main" val="2897459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676400" y="2667000"/>
            <a:ext cx="1219200" cy="1143000"/>
          </a:xfrm>
          <a:prstGeom prst="rect">
            <a:avLst/>
          </a:prstGeom>
          <a:noFill/>
          <a:ln w="508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85800" y="609600"/>
            <a:ext cx="5334000" cy="584775"/>
          </a:xfrm>
          <a:prstGeom prst="rect">
            <a:avLst/>
          </a:prstGeom>
          <a:solidFill>
            <a:schemeClr val="accent1">
              <a:alpha val="30000"/>
            </a:schemeClr>
          </a:solidFill>
        </p:spPr>
        <p:txBody>
          <a:bodyPr wrap="square" rtlCol="0">
            <a:spAutoFit/>
          </a:bodyPr>
          <a:lstStyle/>
          <a:p>
            <a:r>
              <a:rPr lang="en-US" sz="3200" b="1" dirty="0" smtClean="0"/>
              <a:t>MESO SAS convection scheme</a:t>
            </a:r>
            <a:endParaRPr lang="en-US" sz="3200" b="1" dirty="0"/>
          </a:p>
        </p:txBody>
      </p:sp>
      <p:sp>
        <p:nvSpPr>
          <p:cNvPr id="7" name="Rectangle 6"/>
          <p:cNvSpPr/>
          <p:nvPr/>
        </p:nvSpPr>
        <p:spPr>
          <a:xfrm>
            <a:off x="822822" y="1935563"/>
            <a:ext cx="2850155" cy="2560235"/>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247900" y="2883015"/>
            <a:ext cx="396610" cy="393586"/>
          </a:xfrm>
          <a:custGeom>
            <a:avLst/>
            <a:gdLst>
              <a:gd name="connsiteX0" fmla="*/ 0 w 418641"/>
              <a:gd name="connsiteY0" fmla="*/ 110169 h 462709"/>
              <a:gd name="connsiteX1" fmla="*/ 0 w 418641"/>
              <a:gd name="connsiteY1" fmla="*/ 110169 h 462709"/>
              <a:gd name="connsiteX2" fmla="*/ 22034 w 418641"/>
              <a:gd name="connsiteY2" fmla="*/ 308473 h 462709"/>
              <a:gd name="connsiteX3" fmla="*/ 44068 w 418641"/>
              <a:gd name="connsiteY3" fmla="*/ 341523 h 462709"/>
              <a:gd name="connsiteX4" fmla="*/ 99152 w 418641"/>
              <a:gd name="connsiteY4" fmla="*/ 363557 h 462709"/>
              <a:gd name="connsiteX5" fmla="*/ 165253 w 418641"/>
              <a:gd name="connsiteY5" fmla="*/ 396608 h 462709"/>
              <a:gd name="connsiteX6" fmla="*/ 187287 w 418641"/>
              <a:gd name="connsiteY6" fmla="*/ 429658 h 462709"/>
              <a:gd name="connsiteX7" fmla="*/ 341523 w 418641"/>
              <a:gd name="connsiteY7" fmla="*/ 462709 h 462709"/>
              <a:gd name="connsiteX8" fmla="*/ 385591 w 418641"/>
              <a:gd name="connsiteY8" fmla="*/ 374574 h 462709"/>
              <a:gd name="connsiteX9" fmla="*/ 407624 w 418641"/>
              <a:gd name="connsiteY9" fmla="*/ 319489 h 462709"/>
              <a:gd name="connsiteX10" fmla="*/ 418641 w 418641"/>
              <a:gd name="connsiteY10" fmla="*/ 286439 h 462709"/>
              <a:gd name="connsiteX11" fmla="*/ 407624 w 418641"/>
              <a:gd name="connsiteY11" fmla="*/ 110169 h 462709"/>
              <a:gd name="connsiteX12" fmla="*/ 363557 w 418641"/>
              <a:gd name="connsiteY12" fmla="*/ 88135 h 462709"/>
              <a:gd name="connsiteX13" fmla="*/ 330506 w 418641"/>
              <a:gd name="connsiteY13" fmla="*/ 77118 h 462709"/>
              <a:gd name="connsiteX14" fmla="*/ 264405 w 418641"/>
              <a:gd name="connsiteY14" fmla="*/ 44068 h 462709"/>
              <a:gd name="connsiteX15" fmla="*/ 231355 w 418641"/>
              <a:gd name="connsiteY15" fmla="*/ 22034 h 462709"/>
              <a:gd name="connsiteX16" fmla="*/ 165253 w 418641"/>
              <a:gd name="connsiteY16" fmla="*/ 0 h 462709"/>
              <a:gd name="connsiteX17" fmla="*/ 132203 w 418641"/>
              <a:gd name="connsiteY17" fmla="*/ 11017 h 462709"/>
              <a:gd name="connsiteX18" fmla="*/ 88135 w 418641"/>
              <a:gd name="connsiteY18" fmla="*/ 22034 h 462709"/>
              <a:gd name="connsiteX19" fmla="*/ 0 w 418641"/>
              <a:gd name="connsiteY19" fmla="*/ 110169 h 4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8641" h="462709">
                <a:moveTo>
                  <a:pt x="0" y="110169"/>
                </a:moveTo>
                <a:lnTo>
                  <a:pt x="0" y="110169"/>
                </a:lnTo>
                <a:cubicBezTo>
                  <a:pt x="852" y="119541"/>
                  <a:pt x="13293" y="279337"/>
                  <a:pt x="22034" y="308473"/>
                </a:cubicBezTo>
                <a:cubicBezTo>
                  <a:pt x="25839" y="321155"/>
                  <a:pt x="33294" y="333827"/>
                  <a:pt x="44068" y="341523"/>
                </a:cubicBezTo>
                <a:cubicBezTo>
                  <a:pt x="60160" y="353017"/>
                  <a:pt x="81464" y="354713"/>
                  <a:pt x="99152" y="363557"/>
                </a:cubicBezTo>
                <a:cubicBezTo>
                  <a:pt x="184578" y="406271"/>
                  <a:pt x="82181" y="368916"/>
                  <a:pt x="165253" y="396608"/>
                </a:cubicBezTo>
                <a:cubicBezTo>
                  <a:pt x="172598" y="407625"/>
                  <a:pt x="177924" y="420296"/>
                  <a:pt x="187287" y="429658"/>
                </a:cubicBezTo>
                <a:cubicBezTo>
                  <a:pt x="229595" y="471965"/>
                  <a:pt x="282182" y="457314"/>
                  <a:pt x="341523" y="462709"/>
                </a:cubicBezTo>
                <a:cubicBezTo>
                  <a:pt x="403840" y="441937"/>
                  <a:pt x="362575" y="466640"/>
                  <a:pt x="385591" y="374574"/>
                </a:cubicBezTo>
                <a:cubicBezTo>
                  <a:pt x="390387" y="355388"/>
                  <a:pt x="400680" y="338006"/>
                  <a:pt x="407624" y="319489"/>
                </a:cubicBezTo>
                <a:cubicBezTo>
                  <a:pt x="411701" y="308616"/>
                  <a:pt x="414969" y="297456"/>
                  <a:pt x="418641" y="286439"/>
                </a:cubicBezTo>
                <a:cubicBezTo>
                  <a:pt x="414969" y="227682"/>
                  <a:pt x="423380" y="166893"/>
                  <a:pt x="407624" y="110169"/>
                </a:cubicBezTo>
                <a:cubicBezTo>
                  <a:pt x="403229" y="94345"/>
                  <a:pt x="378652" y="94604"/>
                  <a:pt x="363557" y="88135"/>
                </a:cubicBezTo>
                <a:cubicBezTo>
                  <a:pt x="352883" y="83560"/>
                  <a:pt x="340893" y="82311"/>
                  <a:pt x="330506" y="77118"/>
                </a:cubicBezTo>
                <a:cubicBezTo>
                  <a:pt x="245080" y="34405"/>
                  <a:pt x="347481" y="71760"/>
                  <a:pt x="264405" y="44068"/>
                </a:cubicBezTo>
                <a:cubicBezTo>
                  <a:pt x="253388" y="36723"/>
                  <a:pt x="243454" y="27412"/>
                  <a:pt x="231355" y="22034"/>
                </a:cubicBezTo>
                <a:cubicBezTo>
                  <a:pt x="210131" y="12601"/>
                  <a:pt x="165253" y="0"/>
                  <a:pt x="165253" y="0"/>
                </a:cubicBezTo>
                <a:cubicBezTo>
                  <a:pt x="154236" y="3672"/>
                  <a:pt x="143369" y="7827"/>
                  <a:pt x="132203" y="11017"/>
                </a:cubicBezTo>
                <a:cubicBezTo>
                  <a:pt x="117644" y="15177"/>
                  <a:pt x="100539" y="13351"/>
                  <a:pt x="88135" y="22034"/>
                </a:cubicBezTo>
                <a:cubicBezTo>
                  <a:pt x="62607" y="39903"/>
                  <a:pt x="14689" y="95480"/>
                  <a:pt x="0" y="110169"/>
                </a:cubicBezTo>
                <a:close/>
              </a:path>
            </a:pathLst>
          </a:cu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TextBox 23"/>
          <p:cNvSpPr txBox="1"/>
          <p:nvPr/>
        </p:nvSpPr>
        <p:spPr>
          <a:xfrm>
            <a:off x="2098714" y="3345723"/>
            <a:ext cx="2514600" cy="369332"/>
          </a:xfrm>
          <a:prstGeom prst="rect">
            <a:avLst/>
          </a:prstGeom>
          <a:solidFill>
            <a:schemeClr val="bg1"/>
          </a:solidFill>
        </p:spPr>
        <p:txBody>
          <a:bodyPr wrap="square" rtlCol="0">
            <a:spAutoFit/>
          </a:bodyPr>
          <a:lstStyle/>
          <a:p>
            <a:r>
              <a:rPr lang="en-US" dirty="0">
                <a:solidFill>
                  <a:srgbClr val="FF0000"/>
                </a:solidFill>
              </a:rPr>
              <a:t>c</a:t>
            </a:r>
            <a:r>
              <a:rPr lang="en-US" dirty="0" smtClean="0">
                <a:solidFill>
                  <a:srgbClr val="FF0000"/>
                </a:solidFill>
              </a:rPr>
              <a:t>onvective updraft area </a:t>
            </a:r>
            <a:endParaRPr lang="en-US" dirty="0">
              <a:solidFill>
                <a:srgbClr val="FF0000"/>
              </a:solidFill>
            </a:endParaRPr>
          </a:p>
        </p:txBody>
      </p:sp>
      <p:sp>
        <p:nvSpPr>
          <p:cNvPr id="25" name="TextBox 24"/>
          <p:cNvSpPr txBox="1"/>
          <p:nvPr/>
        </p:nvSpPr>
        <p:spPr>
          <a:xfrm>
            <a:off x="4953000" y="2057400"/>
            <a:ext cx="3352800" cy="369332"/>
          </a:xfrm>
          <a:prstGeom prst="rect">
            <a:avLst/>
          </a:prstGeom>
          <a:noFill/>
        </p:spPr>
        <p:txBody>
          <a:bodyPr wrap="square" rtlCol="0">
            <a:spAutoFit/>
          </a:bodyPr>
          <a:lstStyle/>
          <a:p>
            <a:r>
              <a:rPr lang="en-US" dirty="0"/>
              <a:t>f</a:t>
            </a:r>
            <a:r>
              <a:rPr lang="en-US" dirty="0" smtClean="0"/>
              <a:t>undamental assumption of SAS </a:t>
            </a:r>
            <a:endParaRPr lang="en-US" dirty="0"/>
          </a:p>
        </p:txBody>
      </p:sp>
      <p:sp>
        <p:nvSpPr>
          <p:cNvPr id="26" name="TextBox 25"/>
          <p:cNvSpPr txBox="1"/>
          <p:nvPr/>
        </p:nvSpPr>
        <p:spPr>
          <a:xfrm>
            <a:off x="4800600" y="2433935"/>
            <a:ext cx="4038600" cy="923330"/>
          </a:xfrm>
          <a:prstGeom prst="rect">
            <a:avLst/>
          </a:prstGeom>
          <a:noFill/>
        </p:spPr>
        <p:txBody>
          <a:bodyPr wrap="square" rtlCol="0">
            <a:spAutoFit/>
          </a:bodyPr>
          <a:lstStyle/>
          <a:p>
            <a:r>
              <a:rPr lang="en-US" dirty="0" smtClean="0"/>
              <a:t>The convective updraft area(Ac) is much smaller than grid box(</a:t>
            </a:r>
            <a:r>
              <a:rPr lang="en-US" dirty="0" err="1" smtClean="0"/>
              <a:t>Ae</a:t>
            </a:r>
            <a:r>
              <a:rPr lang="en-US" dirty="0" smtClean="0"/>
              <a:t>) </a:t>
            </a:r>
          </a:p>
          <a:p>
            <a:r>
              <a:rPr lang="en-US" dirty="0" smtClean="0">
                <a:solidFill>
                  <a:srgbClr val="FF0000"/>
                </a:solidFill>
              </a:rPr>
              <a:t>     </a:t>
            </a:r>
            <a:r>
              <a:rPr lang="el-GR" dirty="0" smtClean="0">
                <a:solidFill>
                  <a:srgbClr val="FF0000"/>
                </a:solidFill>
              </a:rPr>
              <a:t>σ</a:t>
            </a:r>
            <a:r>
              <a:rPr lang="en-US" dirty="0" smtClean="0">
                <a:solidFill>
                  <a:srgbClr val="FF0000"/>
                </a:solidFill>
              </a:rPr>
              <a:t> = Ac/</a:t>
            </a:r>
            <a:r>
              <a:rPr lang="en-US" dirty="0" err="1" smtClean="0">
                <a:solidFill>
                  <a:srgbClr val="FF0000"/>
                </a:solidFill>
              </a:rPr>
              <a:t>Ae</a:t>
            </a:r>
            <a:r>
              <a:rPr lang="en-US" dirty="0" smtClean="0">
                <a:solidFill>
                  <a:srgbClr val="FF0000"/>
                </a:solidFill>
              </a:rPr>
              <a:t> &lt;&lt; 1.0 : updraft fraction</a:t>
            </a:r>
            <a:endParaRPr lang="en-US" dirty="0">
              <a:solidFill>
                <a:srgbClr val="FF0000"/>
              </a:solidFill>
            </a:endParaRPr>
          </a:p>
        </p:txBody>
      </p:sp>
      <p:sp>
        <p:nvSpPr>
          <p:cNvPr id="27" name="TextBox 26"/>
          <p:cNvSpPr txBox="1"/>
          <p:nvPr/>
        </p:nvSpPr>
        <p:spPr>
          <a:xfrm>
            <a:off x="685800" y="4953000"/>
            <a:ext cx="8001000" cy="1477328"/>
          </a:xfrm>
          <a:prstGeom prst="rect">
            <a:avLst/>
          </a:prstGeom>
          <a:noFill/>
        </p:spPr>
        <p:txBody>
          <a:bodyPr wrap="square" rtlCol="0">
            <a:spAutoFit/>
          </a:bodyPr>
          <a:lstStyle/>
          <a:p>
            <a:r>
              <a:rPr lang="en-US" dirty="0">
                <a:latin typeface="Times New Roman" pitchFamily="18" charset="0"/>
                <a:cs typeface="Times New Roman" pitchFamily="18" charset="0"/>
              </a:rPr>
              <a:t>W</a:t>
            </a:r>
            <a:r>
              <a:rPr lang="en-US" dirty="0" smtClean="0">
                <a:latin typeface="Times New Roman" pitchFamily="18" charset="0"/>
                <a:cs typeface="Times New Roman" pitchFamily="18" charset="0"/>
              </a:rPr>
              <a:t>hen grid resolution becomes finer, the assumption will not be valid anymore (&lt;~10km).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explicit MP scheme may also have a problem 10km or finer resolution to create moist adiabatic profile smoothly, which lead to grid-point storms.</a:t>
            </a:r>
          </a:p>
          <a:p>
            <a:r>
              <a:rPr lang="en-US" b="1" dirty="0" err="1" smtClean="0">
                <a:solidFill>
                  <a:srgbClr val="0070C0"/>
                </a:solidFill>
                <a:latin typeface="Times New Roman" pitchFamily="18" charset="0"/>
                <a:cs typeface="Times New Roman" pitchFamily="18" charset="0"/>
              </a:rPr>
              <a:t>Meso</a:t>
            </a:r>
            <a:r>
              <a:rPr lang="en-US" b="1" dirty="0" smtClean="0">
                <a:solidFill>
                  <a:srgbClr val="0070C0"/>
                </a:solidFill>
                <a:latin typeface="Times New Roman" pitchFamily="18" charset="0"/>
                <a:cs typeface="Times New Roman" pitchFamily="18" charset="0"/>
              </a:rPr>
              <a:t>- SAS scheme </a:t>
            </a:r>
            <a:r>
              <a:rPr lang="en-US" dirty="0" smtClean="0">
                <a:latin typeface="Times New Roman" pitchFamily="18" charset="0"/>
                <a:cs typeface="Times New Roman" pitchFamily="18" charset="0"/>
              </a:rPr>
              <a:t>is designed to resolve this issue of the original SAS scheme by </a:t>
            </a:r>
            <a:r>
              <a:rPr lang="en-US" b="1" dirty="0" smtClean="0">
                <a:solidFill>
                  <a:srgbClr val="0070C0"/>
                </a:solidFill>
                <a:latin typeface="Times New Roman" pitchFamily="18" charset="0"/>
                <a:cs typeface="Times New Roman" pitchFamily="18" charset="0"/>
              </a:rPr>
              <a:t>removing the assumption of </a:t>
            </a:r>
            <a:r>
              <a:rPr lang="el-GR" b="1" dirty="0" smtClean="0">
                <a:solidFill>
                  <a:srgbClr val="0070C0"/>
                </a:solidFill>
                <a:latin typeface="Times New Roman" pitchFamily="18" charset="0"/>
                <a:cs typeface="Times New Roman" pitchFamily="18" charset="0"/>
              </a:rPr>
              <a:t>σ</a:t>
            </a:r>
            <a:r>
              <a:rPr lang="en-US" b="1" dirty="0" smtClean="0">
                <a:solidFill>
                  <a:srgbClr val="0070C0"/>
                </a:solidFill>
                <a:latin typeface="Times New Roman" pitchFamily="18" charset="0"/>
                <a:cs typeface="Times New Roman" pitchFamily="18" charset="0"/>
              </a:rPr>
              <a:t> &lt;&lt; 1.0</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Hualu</a:t>
            </a:r>
            <a:r>
              <a:rPr lang="en-US" dirty="0" smtClean="0">
                <a:latin typeface="Times New Roman" pitchFamily="18" charset="0"/>
                <a:cs typeface="Times New Roman" pitchFamily="18" charset="0"/>
              </a:rPr>
              <a:t> Pan)</a:t>
            </a:r>
            <a:endParaRPr lang="en-US"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2C91B293-8697-4CA5-8E4C-313B7F061A45}" type="slidenum">
              <a:rPr lang="en-US" smtClean="0"/>
              <a:t>7</a:t>
            </a:fld>
            <a:endParaRPr lang="en-US"/>
          </a:p>
        </p:txBody>
      </p:sp>
    </p:spTree>
    <p:extLst>
      <p:ext uri="{BB962C8B-B14F-4D97-AF65-F5344CB8AC3E}">
        <p14:creationId xmlns:p14="http://schemas.microsoft.com/office/powerpoint/2010/main" val="400065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435" y="1066800"/>
            <a:ext cx="8103365" cy="1200329"/>
          </a:xfrm>
          <a:prstGeom prst="rect">
            <a:avLst/>
          </a:prstGeom>
          <a:solidFill>
            <a:schemeClr val="accent1">
              <a:alpha val="30000"/>
            </a:schemeClr>
          </a:solidFill>
        </p:spPr>
        <p:txBody>
          <a:bodyPr wrap="square" rtlCol="0">
            <a:spAutoFit/>
          </a:bodyPr>
          <a:lstStyle/>
          <a:p>
            <a:r>
              <a:rPr lang="en-US" sz="2400" dirty="0" smtClean="0"/>
              <a:t>IMPORTANT:</a:t>
            </a:r>
          </a:p>
          <a:p>
            <a:r>
              <a:rPr lang="en-US" sz="2400" dirty="0" smtClean="0"/>
              <a:t>We need one </a:t>
            </a:r>
            <a:r>
              <a:rPr lang="en-US" sz="2400" b="1" dirty="0" smtClean="0">
                <a:solidFill>
                  <a:srgbClr val="FF0000"/>
                </a:solidFill>
              </a:rPr>
              <a:t>crucial closure assumption </a:t>
            </a:r>
            <a:r>
              <a:rPr lang="en-US" sz="2400" dirty="0" smtClean="0"/>
              <a:t>for the MESO SAS, which is the specification of the convective updraft fraction </a:t>
            </a:r>
            <a:r>
              <a:rPr lang="el-GR" sz="2400" dirty="0" smtClean="0"/>
              <a:t>σ</a:t>
            </a:r>
            <a:r>
              <a:rPr lang="en-US" sz="2400" dirty="0"/>
              <a:t>.</a:t>
            </a:r>
            <a:endParaRPr lang="en-US" sz="2400" dirty="0" smtClean="0"/>
          </a:p>
        </p:txBody>
      </p:sp>
      <p:sp>
        <p:nvSpPr>
          <p:cNvPr id="3" name="TextBox 2"/>
          <p:cNvSpPr txBox="1"/>
          <p:nvPr/>
        </p:nvSpPr>
        <p:spPr>
          <a:xfrm>
            <a:off x="448937" y="3124200"/>
            <a:ext cx="8103365"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 current MESO SAS scheme determines </a:t>
            </a:r>
            <a:r>
              <a:rPr lang="el-GR" sz="2400" dirty="0" smtClean="0">
                <a:latin typeface="Times New Roman" pitchFamily="18" charset="0"/>
                <a:cs typeface="Times New Roman" pitchFamily="18" charset="0"/>
              </a:rPr>
              <a:t>σ</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based on the ratio of grid point vertical velocity and convective updraft  vertical velocity as followed:</a:t>
            </a:r>
            <a:endParaRPr lang="en-US" sz="2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583435" y="4495800"/>
                <a:ext cx="7417565" cy="1862113"/>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       </a:t>
                </a:r>
                <a:r>
                  <a:rPr lang="el-GR" sz="2800" b="1" dirty="0" smtClean="0">
                    <a:solidFill>
                      <a:srgbClr val="FF0000"/>
                    </a:solidFill>
                    <a:latin typeface="Times New Roman" pitchFamily="18" charset="0"/>
                    <a:cs typeface="Times New Roman" pitchFamily="18" charset="0"/>
                  </a:rPr>
                  <a:t>σ</a:t>
                </a:r>
                <a:r>
                  <a:rPr lang="en-US" sz="2800" b="1" dirty="0" smtClean="0">
                    <a:solidFill>
                      <a:srgbClr val="FF0000"/>
                    </a:solidFill>
                    <a:latin typeface="Times New Roman" pitchFamily="18" charset="0"/>
                    <a:cs typeface="Times New Roman" pitchFamily="18" charset="0"/>
                  </a:rPr>
                  <a:t> = 0.91 </a:t>
                </a:r>
                <a14:m>
                  <m:oMath xmlns:m="http://schemas.openxmlformats.org/officeDocument/2006/math">
                    <m:f>
                      <m:fPr>
                        <m:ctrlPr>
                          <a:rPr lang="en-US" sz="2800" b="1" i="1" smtClean="0">
                            <a:solidFill>
                              <a:srgbClr val="FF0000"/>
                            </a:solidFill>
                            <a:latin typeface="Cambria Math"/>
                            <a:cs typeface="Times New Roman" pitchFamily="18" charset="0"/>
                          </a:rPr>
                        </m:ctrlPr>
                      </m:fPr>
                      <m:num>
                        <m:acc>
                          <m:accPr>
                            <m:chr m:val="̅"/>
                            <m:ctrlPr>
                              <a:rPr lang="en-US" sz="2800" b="1" i="1" smtClean="0">
                                <a:solidFill>
                                  <a:srgbClr val="FF0000"/>
                                </a:solidFill>
                                <a:latin typeface="Cambria Math"/>
                                <a:cs typeface="Times New Roman" pitchFamily="18" charset="0"/>
                              </a:rPr>
                            </m:ctrlPr>
                          </m:accPr>
                          <m:e>
                            <m:r>
                              <a:rPr lang="en-US" sz="2800" b="1" i="1" smtClean="0">
                                <a:solidFill>
                                  <a:srgbClr val="FF0000"/>
                                </a:solidFill>
                                <a:latin typeface="Cambria Math"/>
                                <a:cs typeface="Times New Roman" pitchFamily="18" charset="0"/>
                              </a:rPr>
                              <m:t>𝑾</m:t>
                            </m:r>
                          </m:e>
                        </m:acc>
                      </m:num>
                      <m:den>
                        <m:r>
                          <a:rPr lang="en-US" sz="2800" b="1" i="1" smtClean="0">
                            <a:solidFill>
                              <a:srgbClr val="FF0000"/>
                            </a:solidFill>
                            <a:latin typeface="Cambria Math"/>
                            <a:cs typeface="Times New Roman" pitchFamily="18" charset="0"/>
                          </a:rPr>
                          <m:t>𝑾</m:t>
                        </m:r>
                        <m:r>
                          <a:rPr lang="en-US" sz="2800" b="1" i="1" baseline="-25000" smtClean="0">
                            <a:solidFill>
                              <a:srgbClr val="FF0000"/>
                            </a:solidFill>
                            <a:latin typeface="Cambria Math"/>
                            <a:cs typeface="Times New Roman" pitchFamily="18" charset="0"/>
                          </a:rPr>
                          <m:t>𝒄</m:t>
                        </m:r>
                      </m:den>
                    </m:f>
                  </m:oMath>
                </a14:m>
                <a:r>
                  <a:rPr lang="en-US" sz="2800" b="1" dirty="0" smtClean="0">
                    <a:solidFill>
                      <a:srgbClr val="FF0000"/>
                    </a:solidFill>
                  </a:rPr>
                  <a:t>  + 0.09  </a:t>
                </a:r>
              </a:p>
              <a:p>
                <a:endParaRPr lang="en-US" sz="2800" b="1" dirty="0">
                  <a:solidFill>
                    <a:srgbClr val="FF0000"/>
                  </a:solidFill>
                  <a:latin typeface="+mj-lt"/>
                  <a:cs typeface="Times New Roman" pitchFamily="18" charset="0"/>
                </a:endParaRPr>
              </a:p>
              <a:p>
                <a:r>
                  <a:rPr lang="en-US" sz="2000" dirty="0" smtClean="0">
                    <a:solidFill>
                      <a:schemeClr val="tx1"/>
                    </a:solidFill>
                    <a:latin typeface="+mj-lt"/>
                    <a:cs typeface="Times New Roman" pitchFamily="18" charset="0"/>
                  </a:rPr>
                  <a:t>(</a:t>
                </a:r>
                <a14:m>
                  <m:oMath xmlns:m="http://schemas.openxmlformats.org/officeDocument/2006/math">
                    <m:acc>
                      <m:accPr>
                        <m:chr m:val="̅"/>
                        <m:ctrlPr>
                          <a:rPr lang="en-US" sz="2000" i="1" smtClean="0">
                            <a:solidFill>
                              <a:schemeClr val="tx1"/>
                            </a:solidFill>
                            <a:latin typeface="Cambria Math"/>
                          </a:rPr>
                        </m:ctrlPr>
                      </m:accPr>
                      <m:e>
                        <m:r>
                          <a:rPr lang="en-US" sz="2000" b="0" i="1" smtClean="0">
                            <a:solidFill>
                              <a:schemeClr val="tx1"/>
                            </a:solidFill>
                            <a:latin typeface="Cambria Math"/>
                          </a:rPr>
                          <m:t>𝑤</m:t>
                        </m:r>
                      </m:e>
                    </m:acc>
                    <m:r>
                      <a:rPr lang="en-US" sz="2000" b="0" i="1" smtClean="0">
                        <a:solidFill>
                          <a:schemeClr val="tx1"/>
                        </a:solidFill>
                        <a:latin typeface="Cambria Math"/>
                      </a:rPr>
                      <m:t>:</m:t>
                    </m:r>
                    <m:r>
                      <a:rPr lang="en-US" sz="2000" b="0" i="1" smtClean="0">
                        <a:solidFill>
                          <a:schemeClr val="tx1"/>
                        </a:solidFill>
                        <a:latin typeface="Cambria Math"/>
                      </a:rPr>
                      <m:t>𝑔𝑟𝑖𝑑</m:t>
                    </m:r>
                    <m:r>
                      <a:rPr lang="en-US" sz="2000" b="0" i="1" smtClean="0">
                        <a:solidFill>
                          <a:schemeClr val="tx1"/>
                        </a:solidFill>
                        <a:latin typeface="Cambria Math"/>
                      </a:rPr>
                      <m:t> </m:t>
                    </m:r>
                    <m:r>
                      <a:rPr lang="en-US" sz="2000" b="0" i="1" smtClean="0">
                        <a:solidFill>
                          <a:schemeClr val="tx1"/>
                        </a:solidFill>
                        <a:latin typeface="Cambria Math"/>
                      </a:rPr>
                      <m:t>𝑣𝑒𝑟𝑡𝑖𝑐𝑎𝑙</m:t>
                    </m:r>
                    <m:r>
                      <a:rPr lang="en-US" sz="2000" b="0" i="1" smtClean="0">
                        <a:solidFill>
                          <a:schemeClr val="tx1"/>
                        </a:solidFill>
                        <a:latin typeface="Cambria Math"/>
                      </a:rPr>
                      <m:t> </m:t>
                    </m:r>
                    <m:r>
                      <a:rPr lang="en-US" sz="2000" b="0" i="1" smtClean="0">
                        <a:solidFill>
                          <a:schemeClr val="tx1"/>
                        </a:solidFill>
                        <a:latin typeface="Cambria Math"/>
                      </a:rPr>
                      <m:t>𝑣𝑒𝑙𝑜𝑐𝑖𝑡𝑦</m:t>
                    </m:r>
                    <m:r>
                      <a:rPr lang="en-US" sz="2000" b="0" i="1" smtClean="0">
                        <a:solidFill>
                          <a:schemeClr val="tx1"/>
                        </a:solidFill>
                        <a:latin typeface="Cambria Math"/>
                      </a:rPr>
                      <m:t>, </m:t>
                    </m:r>
                    <m:r>
                      <a:rPr lang="en-US" sz="2000" b="0" i="1" smtClean="0">
                        <a:solidFill>
                          <a:schemeClr val="tx1"/>
                        </a:solidFill>
                        <a:latin typeface="Cambria Math"/>
                      </a:rPr>
                      <m:t>𝑤𝑐</m:t>
                    </m:r>
                    <m:r>
                      <a:rPr lang="en-US" sz="2000" b="0" i="1" smtClean="0">
                        <a:solidFill>
                          <a:schemeClr val="tx1"/>
                        </a:solidFill>
                        <a:latin typeface="Cambria Math"/>
                      </a:rPr>
                      <m:t>:</m:t>
                    </m:r>
                    <m:r>
                      <a:rPr lang="en-US" sz="2000" b="0" i="1" smtClean="0">
                        <a:solidFill>
                          <a:schemeClr val="tx1"/>
                        </a:solidFill>
                        <a:latin typeface="Cambria Math"/>
                      </a:rPr>
                      <m:t>𝑐𝑜𝑛𝑣𝑒𝑐𝑡𝑖𝑣𝑒</m:t>
                    </m:r>
                    <m:r>
                      <a:rPr lang="en-US" sz="2000" b="0" i="1" smtClean="0">
                        <a:solidFill>
                          <a:schemeClr val="tx1"/>
                        </a:solidFill>
                        <a:latin typeface="Cambria Math"/>
                      </a:rPr>
                      <m:t> </m:t>
                    </m:r>
                    <m:r>
                      <a:rPr lang="en-US" sz="2000" b="0" i="1" smtClean="0">
                        <a:solidFill>
                          <a:schemeClr val="tx1"/>
                        </a:solidFill>
                        <a:latin typeface="Cambria Math"/>
                      </a:rPr>
                      <m:t>𝑣𝑒𝑟𝑡𝑖𝑐𝑎𝑙</m:t>
                    </m:r>
                    <m:r>
                      <a:rPr lang="en-US" sz="2000" b="0" i="1" smtClean="0">
                        <a:solidFill>
                          <a:schemeClr val="tx1"/>
                        </a:solidFill>
                        <a:latin typeface="Cambria Math"/>
                      </a:rPr>
                      <m:t> </m:t>
                    </m:r>
                    <m:r>
                      <a:rPr lang="en-US" sz="2000" b="0" i="1" smtClean="0">
                        <a:solidFill>
                          <a:schemeClr val="tx1"/>
                        </a:solidFill>
                        <a:latin typeface="Cambria Math"/>
                      </a:rPr>
                      <m:t>𝑣𝑒𝑙𝑜𝑐𝑖𝑡𝑦</m:t>
                    </m:r>
                    <m:r>
                      <a:rPr lang="en-US" sz="2000" b="0" i="1" smtClean="0">
                        <a:solidFill>
                          <a:schemeClr val="tx1"/>
                        </a:solidFill>
                        <a:latin typeface="Cambria Math"/>
                      </a:rPr>
                      <m:t>)</m:t>
                    </m:r>
                  </m:oMath>
                </a14:m>
                <a:endParaRPr lang="en-US" sz="2000" dirty="0" smtClean="0">
                  <a:solidFill>
                    <a:schemeClr val="tx1"/>
                  </a:solidFill>
                  <a:latin typeface="+mj-lt"/>
                  <a:cs typeface="Times New Roman" pitchFamily="18" charset="0"/>
                </a:endParaRPr>
              </a:p>
              <a:p>
                <a:r>
                  <a:rPr lang="en-US" sz="2400" dirty="0" smtClean="0">
                    <a:latin typeface="Times New Roman" pitchFamily="18" charset="0"/>
                    <a:cs typeface="Times New Roman" pitchFamily="18" charset="0"/>
                  </a:rPr>
                  <a:t>If </a:t>
                </a:r>
                <a14:m>
                  <m:oMath xmlns:m="http://schemas.openxmlformats.org/officeDocument/2006/math">
                    <m:acc>
                      <m:accPr>
                        <m:chr m:val="̅"/>
                        <m:ctrlPr>
                          <a:rPr lang="en-US" sz="2400" i="1" smtClean="0">
                            <a:latin typeface="Cambria Math"/>
                          </a:rPr>
                        </m:ctrlPr>
                      </m:accPr>
                      <m:e>
                        <m:r>
                          <a:rPr lang="en-US" sz="2400" b="0" i="1" smtClean="0">
                            <a:latin typeface="Cambria Math"/>
                          </a:rPr>
                          <m:t>𝑤</m:t>
                        </m:r>
                      </m:e>
                    </m:acc>
                    <m:r>
                      <a:rPr lang="en-US" sz="2400" b="0" i="1" smtClean="0">
                        <a:latin typeface="Cambria Math"/>
                      </a:rPr>
                      <m:t>=</m:t>
                    </m:r>
                    <m:r>
                      <a:rPr lang="en-US" sz="2400" b="0" i="1" smtClean="0">
                        <a:latin typeface="Cambria Math"/>
                      </a:rPr>
                      <m:t>𝑤𝑐</m:t>
                    </m:r>
                  </m:oMath>
                </a14:m>
                <a:r>
                  <a:rPr lang="en-US" sz="2400" dirty="0" smtClean="0">
                    <a:latin typeface="Times New Roman" pitchFamily="18" charset="0"/>
                    <a:cs typeface="Times New Roman" pitchFamily="18" charset="0"/>
                  </a:rPr>
                  <a:t> , then </a:t>
                </a:r>
                <a:r>
                  <a:rPr lang="el-GR" sz="2400" dirty="0" smtClean="0">
                    <a:latin typeface="Times New Roman" pitchFamily="18" charset="0"/>
                    <a:cs typeface="Times New Roman" pitchFamily="18" charset="0"/>
                  </a:rPr>
                  <a:t>σ</a:t>
                </a:r>
                <a:r>
                  <a:rPr lang="en-US" sz="2400" dirty="0" smtClean="0">
                    <a:latin typeface="Times New Roman" pitchFamily="18" charset="0"/>
                    <a:cs typeface="Times New Roman" pitchFamily="18" charset="0"/>
                  </a:rPr>
                  <a:t>=1 and convection is off.</a:t>
                </a:r>
                <a:endParaRPr lang="en-US" sz="2400" dirty="0">
                  <a:latin typeface="Times New Roman" pitchFamily="18" charset="0"/>
                  <a:cs typeface="Times New Roman"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83435" y="4495800"/>
                <a:ext cx="7417565" cy="1862113"/>
              </a:xfrm>
              <a:prstGeom prst="rect">
                <a:avLst/>
              </a:prstGeom>
              <a:blipFill rotWithShape="1">
                <a:blip r:embed="rId2"/>
                <a:stretch>
                  <a:fillRect l="-1315" b="-65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C91B293-8697-4CA5-8E4C-313B7F061A45}" type="slidenum">
              <a:rPr lang="en-US" smtClean="0"/>
              <a:t>8</a:t>
            </a:fld>
            <a:endParaRPr lang="en-US"/>
          </a:p>
        </p:txBody>
      </p:sp>
    </p:spTree>
    <p:extLst>
      <p:ext uri="{BB962C8B-B14F-4D97-AF65-F5344CB8AC3E}">
        <p14:creationId xmlns:p14="http://schemas.microsoft.com/office/powerpoint/2010/main" val="211150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ijay.t.tallapragada\Downloads\fig_ALAL1012_tk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09898"/>
            <a:ext cx="4038600" cy="2855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ijay.t.tallapragada\Downloads\fig_ALAL1012_wi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31783"/>
            <a:ext cx="4034444" cy="28529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vijay.t.tallapragada\Downloads\fig_ALAL1012_bi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713" y="3602296"/>
            <a:ext cx="4034443" cy="285292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s://mail-attachment.googleusercontent.com/attachment/u/0/?ui=2&amp;ik=06bb26b75b&amp;view=att&amp;th=13b3dcaffeaf2da2&amp;attid=0.2&amp;disp=inline&amp;safe=1&amp;zw&amp;saduie=AG9B_P8caS4yHBg-3PE4uHQbkzoc&amp;sadet=1353958999422&amp;sads=gWEzTi8MmleFTN05-VrxuBcr18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781300" y="1319199"/>
            <a:ext cx="1066800" cy="369332"/>
          </a:xfrm>
          <a:prstGeom prst="rect">
            <a:avLst/>
          </a:prstGeom>
          <a:noFill/>
        </p:spPr>
        <p:txBody>
          <a:bodyPr wrap="square" rtlCol="0">
            <a:spAutoFit/>
          </a:bodyPr>
          <a:lstStyle/>
          <a:p>
            <a:r>
              <a:rPr lang="en-US" dirty="0" smtClean="0"/>
              <a:t>TRACK</a:t>
            </a:r>
            <a:endParaRPr lang="en-US" dirty="0"/>
          </a:p>
        </p:txBody>
      </p:sp>
      <p:sp>
        <p:nvSpPr>
          <p:cNvPr id="9" name="TextBox 8"/>
          <p:cNvSpPr txBox="1"/>
          <p:nvPr/>
        </p:nvSpPr>
        <p:spPr>
          <a:xfrm>
            <a:off x="7467600" y="1134533"/>
            <a:ext cx="1219200" cy="369332"/>
          </a:xfrm>
          <a:prstGeom prst="rect">
            <a:avLst/>
          </a:prstGeom>
          <a:noFill/>
        </p:spPr>
        <p:txBody>
          <a:bodyPr wrap="square" rtlCol="0">
            <a:spAutoFit/>
          </a:bodyPr>
          <a:lstStyle/>
          <a:p>
            <a:r>
              <a:rPr lang="en-US" dirty="0" smtClean="0"/>
              <a:t>INTENSITY</a:t>
            </a:r>
            <a:endParaRPr lang="en-US" dirty="0"/>
          </a:p>
        </p:txBody>
      </p:sp>
      <p:sp>
        <p:nvSpPr>
          <p:cNvPr id="10" name="TextBox 9"/>
          <p:cNvSpPr txBox="1"/>
          <p:nvPr/>
        </p:nvSpPr>
        <p:spPr>
          <a:xfrm>
            <a:off x="3253764" y="4038600"/>
            <a:ext cx="838200" cy="369332"/>
          </a:xfrm>
          <a:prstGeom prst="rect">
            <a:avLst/>
          </a:prstGeom>
          <a:noFill/>
        </p:spPr>
        <p:txBody>
          <a:bodyPr wrap="square" rtlCol="0">
            <a:spAutoFit/>
          </a:bodyPr>
          <a:lstStyle/>
          <a:p>
            <a:r>
              <a:rPr lang="en-US" dirty="0" smtClean="0"/>
              <a:t>BIAS</a:t>
            </a:r>
            <a:endParaRPr lang="en-US" dirty="0"/>
          </a:p>
        </p:txBody>
      </p:sp>
      <p:sp>
        <p:nvSpPr>
          <p:cNvPr id="6" name="TextBox 5"/>
          <p:cNvSpPr txBox="1"/>
          <p:nvPr/>
        </p:nvSpPr>
        <p:spPr>
          <a:xfrm>
            <a:off x="2781300" y="2526330"/>
            <a:ext cx="1143000" cy="369332"/>
          </a:xfrm>
          <a:prstGeom prst="rect">
            <a:avLst/>
          </a:prstGeom>
          <a:noFill/>
        </p:spPr>
        <p:txBody>
          <a:bodyPr wrap="square" rtlCol="0">
            <a:spAutoFit/>
          </a:bodyPr>
          <a:lstStyle/>
          <a:p>
            <a:r>
              <a:rPr lang="en-US" dirty="0" smtClean="0">
                <a:solidFill>
                  <a:srgbClr val="00B0F0"/>
                </a:solidFill>
              </a:rPr>
              <a:t>MESO SAS</a:t>
            </a:r>
            <a:endParaRPr lang="en-US" dirty="0">
              <a:solidFill>
                <a:srgbClr val="00B0F0"/>
              </a:solidFill>
            </a:endParaRPr>
          </a:p>
        </p:txBody>
      </p:sp>
      <p:sp>
        <p:nvSpPr>
          <p:cNvPr id="7" name="TextBox 6"/>
          <p:cNvSpPr txBox="1"/>
          <p:nvPr/>
        </p:nvSpPr>
        <p:spPr>
          <a:xfrm>
            <a:off x="709246" y="1973581"/>
            <a:ext cx="2567964" cy="369332"/>
          </a:xfrm>
          <a:prstGeom prst="rect">
            <a:avLst/>
          </a:prstGeom>
          <a:noFill/>
        </p:spPr>
        <p:txBody>
          <a:bodyPr wrap="square" rtlCol="0">
            <a:spAutoFit/>
          </a:bodyPr>
          <a:lstStyle/>
          <a:p>
            <a:r>
              <a:rPr lang="en-US" dirty="0" smtClean="0">
                <a:solidFill>
                  <a:srgbClr val="FF0000"/>
                </a:solidFill>
              </a:rPr>
              <a:t>2012 operational HWRF</a:t>
            </a:r>
            <a:endParaRPr lang="en-US" dirty="0">
              <a:solidFill>
                <a:srgbClr val="FF0000"/>
              </a:solidFill>
            </a:endParaRPr>
          </a:p>
        </p:txBody>
      </p:sp>
      <p:sp>
        <p:nvSpPr>
          <p:cNvPr id="13" name="TextBox 12"/>
          <p:cNvSpPr txBox="1"/>
          <p:nvPr/>
        </p:nvSpPr>
        <p:spPr>
          <a:xfrm>
            <a:off x="5181601" y="4231005"/>
            <a:ext cx="3886200" cy="2062103"/>
          </a:xfrm>
          <a:prstGeom prst="rect">
            <a:avLst/>
          </a:prstGeom>
          <a:noFill/>
        </p:spPr>
        <p:txBody>
          <a:bodyPr wrap="square" rtlCol="0">
            <a:spAutoFit/>
          </a:bodyPr>
          <a:lstStyle/>
          <a:p>
            <a:r>
              <a:rPr lang="en-US" sz="3200" dirty="0" smtClean="0"/>
              <a:t>Preliminary results (with 2012 operational HWRF configuration:</a:t>
            </a:r>
          </a:p>
        </p:txBody>
      </p:sp>
      <p:sp>
        <p:nvSpPr>
          <p:cNvPr id="3" name="Slide Number Placeholder 2"/>
          <p:cNvSpPr>
            <a:spLocks noGrp="1"/>
          </p:cNvSpPr>
          <p:nvPr>
            <p:ph type="sldNum" sz="quarter" idx="12"/>
          </p:nvPr>
        </p:nvSpPr>
        <p:spPr/>
        <p:txBody>
          <a:bodyPr/>
          <a:lstStyle/>
          <a:p>
            <a:fld id="{2C91B293-8697-4CA5-8E4C-313B7F061A45}" type="slidenum">
              <a:rPr lang="en-US" smtClean="0"/>
              <a:t>9</a:t>
            </a:fld>
            <a:endParaRPr lang="en-US"/>
          </a:p>
        </p:txBody>
      </p:sp>
    </p:spTree>
    <p:extLst>
      <p:ext uri="{BB962C8B-B14F-4D97-AF65-F5344CB8AC3E}">
        <p14:creationId xmlns:p14="http://schemas.microsoft.com/office/powerpoint/2010/main" val="4286049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967</Words>
  <Application>Microsoft Office PowerPoint</Application>
  <PresentationFormat>On-screen Show (4:3)</PresentationFormat>
  <Paragraphs>143</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Potential upgrades of PBL, convection and radiation physics of the 2013 operational HWRF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upgrades of PBL, convection and radiation physics upgrades in 2013 operational HWRF model</dc:title>
  <dc:creator>Young C. Kwon</dc:creator>
  <cp:lastModifiedBy>Young C. Kwon</cp:lastModifiedBy>
  <cp:revision>110</cp:revision>
  <cp:lastPrinted>2013-03-01T15:19:21Z</cp:lastPrinted>
  <dcterms:created xsi:type="dcterms:W3CDTF">2013-02-27T18:00:57Z</dcterms:created>
  <dcterms:modified xsi:type="dcterms:W3CDTF">2013-03-01T19:35:11Z</dcterms:modified>
</cp:coreProperties>
</file>